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784" y="-5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algn="ctr">
              <a:buNone/>
            </a:pPr>
            <a:endParaRPr lang="it-IT"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buNone/>
            </a:pPr>
            <a:endParaRPr lang="it-IT"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1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1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1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1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1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1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2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2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2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2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2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2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2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2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3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endParaRPr lang="it-IT" sz="1800" b="0" strike="noStrike" spc="-1">
              <a:solidFill>
                <a:srgbClr val="000000"/>
              </a:solidFill>
              <a:latin typeface="Arial"/>
            </a:endParaRPr>
          </a:p>
        </p:txBody>
      </p:sp>
      <p:sp>
        <p:nvSpPr>
          <p:cNvPr id="3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3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3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3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3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
        <p:nvSpPr>
          <p:cNvPr id="3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endParaRPr lang="it-IT" sz="1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EAEAEA"/>
            </a:gs>
          </a:gsLst>
          <a:lin ang="5400000"/>
        </a:gra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r>
              <a:rPr lang="it-IT" sz="1800" b="0" strike="noStrike" spc="-1">
                <a:solidFill>
                  <a:srgbClr val="000000"/>
                </a:solidFill>
                <a:latin typeface="Arial"/>
              </a:rPr>
              <a:t>Fai clic per modificare il formato del testo del titolo</a:t>
            </a:r>
          </a:p>
        </p:txBody>
      </p:sp>
      <p:sp>
        <p:nvSpPr>
          <p:cNvPr id="3"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1800" b="0" strike="noStrike" spc="-1">
                <a:solidFill>
                  <a:srgbClr val="000000"/>
                </a:solidFill>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1800" b="0" strike="noStrike" spc="-1">
                <a:solidFill>
                  <a:srgbClr val="000000"/>
                </a:solidFill>
                <a:latin typeface="Arial"/>
              </a:rPr>
              <a:t>Secondo livello struttura</a:t>
            </a:r>
          </a:p>
          <a:p>
            <a:pPr marL="1296000" lvl="2" indent="-288000">
              <a:spcBef>
                <a:spcPts val="850"/>
              </a:spcBef>
              <a:buClr>
                <a:srgbClr val="000000"/>
              </a:buClr>
              <a:buSzPct val="45000"/>
              <a:buFont typeface="Wingdings" charset="2"/>
              <a:buChar char=""/>
            </a:pPr>
            <a:r>
              <a:rPr lang="it-IT" sz="1800" b="0" strike="noStrike" spc="-1">
                <a:solidFill>
                  <a:srgbClr val="000000"/>
                </a:solidFill>
                <a:latin typeface="Arial"/>
              </a:rPr>
              <a:t>Terzo livello struttura</a:t>
            </a:r>
          </a:p>
          <a:p>
            <a:pPr marL="1728000" lvl="3" indent="-216000">
              <a:spcBef>
                <a:spcPts val="567"/>
              </a:spcBef>
              <a:buClr>
                <a:srgbClr val="000000"/>
              </a:buClr>
              <a:buSzPct val="75000"/>
              <a:buFont typeface="Symbol" charset="2"/>
              <a:buChar char=""/>
            </a:pPr>
            <a:r>
              <a:rPr lang="it-IT" sz="1800" b="0" strike="noStrike" spc="-1">
                <a:solidFill>
                  <a:srgbClr val="000000"/>
                </a:solidFill>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solidFill>
                  <a:srgbClr val="000000"/>
                </a:solidFill>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solidFill>
                  <a:srgbClr val="000000"/>
                </a:solidFill>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solidFill>
                  <a:srgbClr val="000000"/>
                </a:solidFill>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39"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40"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41"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42"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43"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44"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45" name="Rettangolo 1"/>
          <p:cNvSpPr/>
          <p:nvPr/>
        </p:nvSpPr>
        <p:spPr>
          <a:xfrm>
            <a:off x="85680" y="641520"/>
            <a:ext cx="8964000" cy="63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3600" b="0" strike="noStrike" spc="-1">
                <a:solidFill>
                  <a:srgbClr val="FF0000"/>
                </a:solidFill>
                <a:latin typeface="Arial"/>
                <a:ea typeface="DejaVu Sans"/>
              </a:rPr>
              <a:t>Il Codice di prevenzione incendi </a:t>
            </a:r>
            <a:endParaRPr lang="it-IT" sz="3600" b="0" strike="noStrike" spc="-1">
              <a:latin typeface="Arial"/>
            </a:endParaRPr>
          </a:p>
        </p:txBody>
      </p:sp>
      <p:sp>
        <p:nvSpPr>
          <p:cNvPr id="46" name="Rettangolo 9"/>
          <p:cNvSpPr/>
          <p:nvPr/>
        </p:nvSpPr>
        <p:spPr>
          <a:xfrm>
            <a:off x="98280" y="1446120"/>
            <a:ext cx="8964000" cy="9129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dirty="0">
                <a:solidFill>
                  <a:srgbClr val="000000"/>
                </a:solidFill>
                <a:latin typeface="Arial"/>
                <a:ea typeface="DejaVu Sans"/>
              </a:rPr>
              <a:t>D.M. 3 agosto 2015: “Approvazione di norme tecniche di prevenzione incendi, ai sensi dell'art. 15 del decreto legislativo 8 marzo 2006, n. 139” . </a:t>
            </a:r>
            <a:endParaRPr lang="it-IT" sz="1800" b="0" strike="noStrike" spc="-1" dirty="0">
              <a:latin typeface="Arial"/>
            </a:endParaRPr>
          </a:p>
          <a:p>
            <a:pPr>
              <a:lnSpc>
                <a:spcPct val="100000"/>
              </a:lnSpc>
              <a:buNone/>
            </a:pPr>
            <a:r>
              <a:rPr lang="it-IT" sz="1800" b="0" strike="noStrike" spc="-1" dirty="0">
                <a:solidFill>
                  <a:srgbClr val="000000"/>
                </a:solidFill>
                <a:latin typeface="Arial"/>
                <a:ea typeface="DejaVu Sans"/>
              </a:rPr>
              <a:t>( </a:t>
            </a:r>
            <a:r>
              <a:rPr lang="it-IT" sz="1800" b="0" i="1" strike="noStrike" spc="-1" dirty="0">
                <a:solidFill>
                  <a:srgbClr val="000000"/>
                </a:solidFill>
                <a:latin typeface="Arial"/>
                <a:ea typeface="DejaVu Sans"/>
              </a:rPr>
              <a:t>Gazzetta Ufficiale n. 192 del 20 agosto 2015 - S.O. n. 51) </a:t>
            </a:r>
            <a:endParaRPr lang="it-IT" sz="1800" b="0" strike="noStrike" spc="-1" dirty="0">
              <a:latin typeface="Arial"/>
            </a:endParaRPr>
          </a:p>
        </p:txBody>
      </p:sp>
      <p:sp>
        <p:nvSpPr>
          <p:cNvPr id="47" name="Elaborazione alternativa 10"/>
          <p:cNvSpPr/>
          <p:nvPr/>
        </p:nvSpPr>
        <p:spPr>
          <a:xfrm>
            <a:off x="4871880" y="2398680"/>
            <a:ext cx="3980880" cy="862920"/>
          </a:xfrm>
          <a:prstGeom prst="flowChartAlternateProcess">
            <a:avLst/>
          </a:prstGeom>
          <a:solidFill>
            <a:srgbClr val="F79646"/>
          </a:solidFill>
          <a:ln>
            <a:solidFill>
              <a:srgbClr val="B66E33"/>
            </a:solidFill>
            <a:round/>
          </a:ln>
        </p:spPr>
        <p:style>
          <a:lnRef idx="2">
            <a:schemeClr val="accent6">
              <a:shade val="50000"/>
            </a:schemeClr>
          </a:lnRef>
          <a:fillRef idx="1">
            <a:schemeClr val="accent6"/>
          </a:fillRef>
          <a:effectRef idx="0">
            <a:schemeClr val="accent6"/>
          </a:effectRef>
          <a:fontRef idx="minor"/>
        </p:style>
        <p:txBody>
          <a:bodyPr lIns="90000" tIns="45000" rIns="90000" bIns="45000" anchor="ctr">
            <a:noAutofit/>
          </a:bodyPr>
          <a:lstStyle/>
          <a:p>
            <a:pPr algn="just">
              <a:lnSpc>
                <a:spcPct val="100000"/>
              </a:lnSpc>
              <a:buNone/>
            </a:pPr>
            <a:r>
              <a:rPr lang="it-IT" sz="1400" b="0" strike="noStrike" spc="-1">
                <a:solidFill>
                  <a:srgbClr val="000000"/>
                </a:solidFill>
                <a:latin typeface="Arial"/>
                <a:ea typeface="DejaVu Sans"/>
              </a:rPr>
              <a:t>È entrato in vigore il </a:t>
            </a:r>
            <a:r>
              <a:rPr lang="it-IT" sz="1400" b="1" strike="noStrike" spc="-1">
                <a:solidFill>
                  <a:srgbClr val="000000"/>
                </a:solidFill>
                <a:latin typeface="Arial"/>
                <a:ea typeface="DejaVu Sans"/>
              </a:rPr>
              <a:t>18 novembre 2015</a:t>
            </a:r>
            <a:r>
              <a:rPr lang="it-IT" sz="1400" b="0" strike="noStrike" spc="-1">
                <a:solidFill>
                  <a:srgbClr val="000000"/>
                </a:solidFill>
                <a:latin typeface="Arial"/>
                <a:ea typeface="DejaVu Sans"/>
              </a:rPr>
              <a:t>, 90° giorno successivo alla data di pubblicazione nella Gazzetta ufficiale. </a:t>
            </a:r>
            <a:endParaRPr lang="it-IT" sz="1400" b="0" strike="noStrike" spc="-1">
              <a:latin typeface="Arial"/>
            </a:endParaRPr>
          </a:p>
        </p:txBody>
      </p:sp>
      <p:pic>
        <p:nvPicPr>
          <p:cNvPr id="48" name="Immagine 11"/>
          <p:cNvPicPr/>
          <p:nvPr/>
        </p:nvPicPr>
        <p:blipFill>
          <a:blip r:embed="rId4" cstate="print"/>
          <a:stretch/>
        </p:blipFill>
        <p:spPr>
          <a:xfrm>
            <a:off x="95400" y="3308400"/>
            <a:ext cx="5304600" cy="2685240"/>
          </a:xfrm>
          <a:prstGeom prst="rect">
            <a:avLst/>
          </a:prstGeom>
          <a:ln w="9525">
            <a:solidFill>
              <a:srgbClr val="4F81BD"/>
            </a:solidFill>
            <a:miter/>
          </a:ln>
        </p:spPr>
      </p:pic>
      <p:sp>
        <p:nvSpPr>
          <p:cNvPr id="49" name="Rettangolo 3"/>
          <p:cNvSpPr/>
          <p:nvPr/>
        </p:nvSpPr>
        <p:spPr>
          <a:xfrm>
            <a:off x="5460840" y="3346560"/>
            <a:ext cx="3542760" cy="2645280"/>
          </a:xfrm>
          <a:prstGeom prst="rect">
            <a:avLst/>
          </a:prstGeom>
          <a:no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200" b="1" strike="noStrike" spc="-1">
                <a:solidFill>
                  <a:srgbClr val="FF0000"/>
                </a:solidFill>
                <a:latin typeface="Arial"/>
                <a:ea typeface="DejaVu Sans"/>
              </a:rPr>
              <a:t>Art. 15 D.Lgs n. 139/2006 </a:t>
            </a:r>
            <a:endParaRPr lang="it-IT" sz="1200" b="0" strike="noStrike" spc="-1">
              <a:latin typeface="Arial"/>
            </a:endParaRPr>
          </a:p>
          <a:p>
            <a:pPr algn="ctr">
              <a:lnSpc>
                <a:spcPct val="100000"/>
              </a:lnSpc>
              <a:buNone/>
            </a:pPr>
            <a:r>
              <a:rPr lang="it-IT" sz="1200" b="1" strike="noStrike" spc="-1">
                <a:solidFill>
                  <a:srgbClr val="FF0000"/>
                </a:solidFill>
                <a:latin typeface="Arial"/>
                <a:ea typeface="DejaVu Sans"/>
              </a:rPr>
              <a:t>(</a:t>
            </a:r>
            <a:r>
              <a:rPr lang="it-IT" sz="1200" b="0" strike="noStrike" spc="-1">
                <a:solidFill>
                  <a:srgbClr val="FF0000"/>
                </a:solidFill>
                <a:latin typeface="Arial"/>
                <a:ea typeface="DejaVu Sans"/>
              </a:rPr>
              <a:t>Norme tecniche e procedurali di prevenzione incendi)  </a:t>
            </a:r>
            <a:endParaRPr lang="it-IT" sz="1200" b="0" strike="noStrike" spc="-1">
              <a:latin typeface="Arial"/>
            </a:endParaRPr>
          </a:p>
          <a:p>
            <a:pPr algn="just">
              <a:lnSpc>
                <a:spcPct val="100000"/>
              </a:lnSpc>
              <a:buNone/>
            </a:pPr>
            <a:r>
              <a:rPr lang="it-IT" sz="1200" b="0" strike="noStrike" spc="-1">
                <a:solidFill>
                  <a:srgbClr val="000000"/>
                </a:solidFill>
                <a:latin typeface="Arial"/>
                <a:ea typeface="DejaVu Sans"/>
              </a:rPr>
              <a:t>Le norme tecniche di prevenzione incendi, adottate con D.M. Interno di concerto con i Ministri interessati sentito il C.C.T.S.P.I., sono fondate su presupposti tecnico-scientifici e specificano misure per:  </a:t>
            </a:r>
            <a:endParaRPr lang="it-IT" sz="1200" b="0" strike="noStrike" spc="-1">
              <a:latin typeface="Arial"/>
            </a:endParaRPr>
          </a:p>
          <a:p>
            <a:pPr marL="171360" indent="-171360" algn="just">
              <a:lnSpc>
                <a:spcPct val="100000"/>
              </a:lnSpc>
              <a:buClr>
                <a:srgbClr val="000000"/>
              </a:buClr>
              <a:buFont typeface="Wingdings" charset="2"/>
              <a:buChar char=""/>
            </a:pPr>
            <a:r>
              <a:rPr lang="it-IT" sz="1200" b="0" strike="noStrike" spc="-1">
                <a:solidFill>
                  <a:srgbClr val="000000"/>
                </a:solidFill>
                <a:latin typeface="Arial"/>
                <a:ea typeface="DejaVu Sans"/>
              </a:rPr>
              <a:t>Ridurre le probabilità dell'insorgere d’incendi attraverso dispositivi, sistemi, impianti, procedure …; </a:t>
            </a:r>
            <a:endParaRPr lang="it-IT" sz="1200" b="0" strike="noStrike" spc="-1">
              <a:latin typeface="Arial"/>
            </a:endParaRPr>
          </a:p>
          <a:p>
            <a:pPr marL="171360" indent="-171360" algn="just">
              <a:lnSpc>
                <a:spcPct val="100000"/>
              </a:lnSpc>
              <a:buClr>
                <a:srgbClr val="000000"/>
              </a:buClr>
              <a:buFont typeface="Arial"/>
              <a:buChar char="•"/>
            </a:pPr>
            <a:r>
              <a:rPr lang="it-IT" sz="1200" b="0" strike="noStrike" spc="-1">
                <a:solidFill>
                  <a:srgbClr val="000000"/>
                </a:solidFill>
                <a:latin typeface="Arial"/>
                <a:ea typeface="DejaVu Sans"/>
              </a:rPr>
              <a:t>Limitare le conseguenze dell'incendio attraverso caratteristiche costruttive, vie d’esodo, impianti, compartimentazioni ... </a:t>
            </a:r>
            <a:endParaRPr lang="it-IT" sz="1200" b="0" strike="noStrike" spc="-1">
              <a:latin typeface="Arial"/>
            </a:endParaRPr>
          </a:p>
        </p:txBody>
      </p:sp>
    </p:spTree>
  </p:cSld>
  <p:clrMapOvr>
    <a:masterClrMapping/>
  </p:clrMapOvr>
  <p:transition spd="slow">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51"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52"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53"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54"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55"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56" name="Rettangolo 8"/>
          <p:cNvSpPr/>
          <p:nvPr/>
        </p:nvSpPr>
        <p:spPr>
          <a:xfrm>
            <a:off x="111240" y="581040"/>
            <a:ext cx="8964000" cy="51624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0" strike="noStrike" spc="-1">
                <a:solidFill>
                  <a:srgbClr val="FF0000"/>
                </a:solidFill>
                <a:latin typeface="Arial"/>
                <a:ea typeface="DejaVu Sans"/>
              </a:rPr>
              <a:t>D.M. 3 agosto 2015</a:t>
            </a:r>
            <a:r>
              <a:rPr lang="it-IT" sz="1400" b="0" strike="noStrike" spc="-1">
                <a:solidFill>
                  <a:srgbClr val="000000"/>
                </a:solidFill>
                <a:latin typeface="Arial"/>
                <a:ea typeface="DejaVu Sans"/>
              </a:rPr>
              <a:t>: “Approvazione di norme tecniche di prevenzione incendi, ai sensi dell'art. 15 del decreto legislativo 8 marzo 2006, n. 139” . </a:t>
            </a:r>
            <a:endParaRPr lang="it-IT" sz="1400" b="0" strike="noStrike" spc="-1">
              <a:latin typeface="Arial"/>
            </a:endParaRPr>
          </a:p>
        </p:txBody>
      </p:sp>
      <p:sp>
        <p:nvSpPr>
          <p:cNvPr id="57" name="Rettangolo 1"/>
          <p:cNvSpPr/>
          <p:nvPr/>
        </p:nvSpPr>
        <p:spPr>
          <a:xfrm>
            <a:off x="77760" y="1173240"/>
            <a:ext cx="8964000" cy="2558880"/>
          </a:xfrm>
          <a:prstGeom prst="rect">
            <a:avLst/>
          </a:prstGeom>
          <a:solidFill>
            <a:schemeClr val="accent3">
              <a:lumMod val="40000"/>
              <a:lumOff val="60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Obiettivi del codice</a:t>
            </a:r>
            <a:endParaRPr lang="it-IT" sz="1800" b="0" strike="noStrike" spc="-1">
              <a:latin typeface="Arial"/>
            </a:endParaRPr>
          </a:p>
          <a:p>
            <a:pPr marL="743040" lvl="1" indent="-285840">
              <a:lnSpc>
                <a:spcPct val="100000"/>
              </a:lnSpc>
              <a:buClr>
                <a:srgbClr val="FF0000"/>
              </a:buClr>
              <a:buFont typeface="Wingdings" charset="2"/>
              <a:buChar char=""/>
            </a:pPr>
            <a:r>
              <a:rPr lang="it-IT" sz="1800" b="0" strike="noStrike" spc="-1">
                <a:solidFill>
                  <a:srgbClr val="FF0000"/>
                </a:solidFill>
                <a:latin typeface="Arial"/>
                <a:ea typeface="DejaVu Sans"/>
              </a:rPr>
              <a:t>Disporre di un testo unico </a:t>
            </a:r>
            <a:r>
              <a:rPr lang="it-IT" sz="1800" b="0" strike="noStrike" spc="-1">
                <a:solidFill>
                  <a:srgbClr val="000000"/>
                </a:solidFill>
                <a:latin typeface="Arial"/>
                <a:ea typeface="DejaVu Sans"/>
              </a:rPr>
              <a:t>in luogo di innumerevoli regole tecniche; </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Semplificare;  </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Adottare regole meno prescrittive, </a:t>
            </a:r>
            <a:r>
              <a:rPr lang="it-IT" sz="1800" b="0" strike="noStrike" spc="-1">
                <a:solidFill>
                  <a:srgbClr val="FF0000"/>
                </a:solidFill>
                <a:latin typeface="Arial"/>
                <a:ea typeface="DejaVu Sans"/>
              </a:rPr>
              <a:t>più prestazionali</a:t>
            </a:r>
            <a:r>
              <a:rPr lang="it-IT" sz="1800" b="0" strike="noStrike" spc="-1">
                <a:solidFill>
                  <a:srgbClr val="000000"/>
                </a:solidFill>
                <a:latin typeface="Arial"/>
                <a:ea typeface="DejaVu Sans"/>
              </a:rPr>
              <a:t>;</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Individuare regole sostenibili, proporzionate al rischio reale, che garantiscano comunque un pari livello di sicurezza; </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Fare in modo che le norme VVF si occupino </a:t>
            </a:r>
            <a:r>
              <a:rPr lang="it-IT" sz="1800" b="0" strike="noStrike" spc="-1">
                <a:solidFill>
                  <a:srgbClr val="FF0000"/>
                </a:solidFill>
                <a:latin typeface="Arial"/>
                <a:ea typeface="DejaVu Sans"/>
              </a:rPr>
              <a:t>solo di “antincendio</a:t>
            </a:r>
            <a:r>
              <a:rPr lang="it-IT" sz="1800" b="0" strike="noStrike" spc="-1">
                <a:solidFill>
                  <a:srgbClr val="000000"/>
                </a:solidFill>
                <a:latin typeface="Arial"/>
                <a:ea typeface="DejaVu Sans"/>
              </a:rPr>
              <a:t>”; </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Flessibilità e possibilità di scegliere fra diverse soluzioni; </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Favorire l’utilizzo dei metodi dell’ingegneria antincendio</a:t>
            </a:r>
            <a:endParaRPr lang="it-IT" sz="1800" b="0" strike="noStrike" spc="-1">
              <a:latin typeface="Arial"/>
            </a:endParaRPr>
          </a:p>
        </p:txBody>
      </p:sp>
      <p:sp>
        <p:nvSpPr>
          <p:cNvPr id="58" name="Rettangolo 3"/>
          <p:cNvSpPr/>
          <p:nvPr/>
        </p:nvSpPr>
        <p:spPr>
          <a:xfrm>
            <a:off x="85680" y="3827520"/>
            <a:ext cx="4701600" cy="2221560"/>
          </a:xfrm>
          <a:prstGeom prst="rect">
            <a:avLst/>
          </a:prstGeom>
          <a:solidFill>
            <a:schemeClr val="bg2"/>
          </a:solidFill>
          <a:ln w="9525">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1" strike="noStrike" spc="-1">
                <a:solidFill>
                  <a:srgbClr val="FF0000"/>
                </a:solidFill>
                <a:latin typeface="Arial"/>
                <a:ea typeface="DejaVu Sans"/>
              </a:rPr>
              <a:t>TESTO UNICO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Negli ultimi anni sono state emanate moltissime norme verticali di prevenzione incendi per varie attività, con trattazioni a volte non uniformi di argomenti simili.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Uno degli obiettivi iniziali del progetto di semplificazione è quello di disporre di un testo unico in luogo di innumerevoli regole tecniche, che tratti la materia in maniera omogenea. </a:t>
            </a:r>
            <a:endParaRPr lang="it-IT" sz="1400" b="0" strike="noStrike" spc="-1">
              <a:latin typeface="Arial"/>
            </a:endParaRPr>
          </a:p>
          <a:p>
            <a:pPr algn="just">
              <a:lnSpc>
                <a:spcPct val="100000"/>
              </a:lnSpc>
              <a:buNone/>
            </a:pPr>
            <a:r>
              <a:rPr lang="it-IT" sz="1400" b="0" strike="noStrike" spc="-1">
                <a:solidFill>
                  <a:srgbClr val="FF0000"/>
                </a:solidFill>
                <a:latin typeface="Arial"/>
                <a:ea typeface="DejaVu Sans"/>
              </a:rPr>
              <a:t>L’obiettivo potrà ritenersi del tutto attuato quando sarà completato l’inserimento di tutte le RTV</a:t>
            </a:r>
            <a:r>
              <a:rPr lang="it-IT" sz="1400" b="0" strike="noStrike" spc="-1">
                <a:solidFill>
                  <a:srgbClr val="000000"/>
                </a:solidFill>
                <a:latin typeface="Arial"/>
                <a:ea typeface="DejaVu Sans"/>
              </a:rPr>
              <a:t> </a:t>
            </a:r>
            <a:endParaRPr lang="it-IT" sz="1400" b="0" strike="noStrike" spc="-1">
              <a:latin typeface="Arial"/>
            </a:endParaRPr>
          </a:p>
        </p:txBody>
      </p:sp>
      <p:sp>
        <p:nvSpPr>
          <p:cNvPr id="59" name="Rettangolo 12"/>
          <p:cNvSpPr/>
          <p:nvPr/>
        </p:nvSpPr>
        <p:spPr>
          <a:xfrm>
            <a:off x="4859280" y="3827520"/>
            <a:ext cx="4190400" cy="2434320"/>
          </a:xfrm>
          <a:prstGeom prst="rect">
            <a:avLst/>
          </a:prstGeom>
          <a:solidFill>
            <a:schemeClr val="bg2"/>
          </a:solidFill>
          <a:ln w="9525">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0000"/>
                </a:solidFill>
                <a:latin typeface="Arial"/>
                <a:ea typeface="DejaVu Sans"/>
              </a:rPr>
              <a:t>SEMPLIFICAZIONE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Il Codice prosegue nel processo di “semplificazione” già avviato, per gli aspetti amministrativi, con il D.P.R. n. 151/2011 che tiene conto, tra l’altro, dell'introduzione della SCIA.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In particolare la semplificazione e la razionalizzazione del corpo normativo relativo alla prevenzione degli incendi </a:t>
            </a:r>
            <a:r>
              <a:rPr lang="it-IT" sz="1400" b="0" strike="noStrike" spc="-1">
                <a:solidFill>
                  <a:srgbClr val="FF0000"/>
                </a:solidFill>
                <a:latin typeface="Arial"/>
                <a:ea typeface="DejaVu Sans"/>
              </a:rPr>
              <a:t>è effettuato mediante l'utilizzo di un nuovo approccio metodologico </a:t>
            </a:r>
            <a:r>
              <a:rPr lang="it-IT" sz="1400" b="0" strike="noStrike" spc="-1">
                <a:solidFill>
                  <a:srgbClr val="000000"/>
                </a:solidFill>
                <a:latin typeface="Arial"/>
                <a:ea typeface="DejaVu Sans"/>
              </a:rPr>
              <a:t>più aderente al progresso tecnologico e agli standard internazionali. </a:t>
            </a:r>
            <a:endParaRPr lang="it-IT" sz="14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repl">
                                        <p:cTn id="7" dur="500" fill="hold"/>
                                        <p:tgtEl>
                                          <p:spTgt spid="58"/>
                                        </p:tgtEl>
                                        <p:attrNameLst>
                                          <p:attrName>ppt_x</p:attrName>
                                        </p:attrNameLst>
                                      </p:cBhvr>
                                      <p:tavLst>
                                        <p:tav tm="0">
                                          <p:val>
                                            <p:strVal val="#ppt_x"/>
                                          </p:val>
                                        </p:tav>
                                        <p:tav tm="100000">
                                          <p:val>
                                            <p:strVal val="#ppt_x"/>
                                          </p:val>
                                        </p:tav>
                                      </p:tavLst>
                                    </p:anim>
                                    <p:anim calcmode="lin" valueType="num">
                                      <p:cBhvr additive="repl">
                                        <p:cTn id="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repl">
                                        <p:cTn id="13" dur="500" fill="hold"/>
                                        <p:tgtEl>
                                          <p:spTgt spid="59"/>
                                        </p:tgtEl>
                                        <p:attrNameLst>
                                          <p:attrName>ppt_x</p:attrName>
                                        </p:attrNameLst>
                                      </p:cBhvr>
                                      <p:tavLst>
                                        <p:tav tm="0">
                                          <p:val>
                                            <p:strVal val="#ppt_x"/>
                                          </p:val>
                                        </p:tav>
                                        <p:tav tm="100000">
                                          <p:val>
                                            <p:strVal val="#ppt_x"/>
                                          </p:val>
                                        </p:tav>
                                      </p:tavLst>
                                    </p:anim>
                                    <p:anim calcmode="lin" valueType="num">
                                      <p:cBhvr additive="repl">
                                        <p:cTn id="14"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61"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62"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63"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64"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65"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66"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67" name="Rettangolo 8"/>
          <p:cNvSpPr/>
          <p:nvPr/>
        </p:nvSpPr>
        <p:spPr>
          <a:xfrm>
            <a:off x="111240" y="581040"/>
            <a:ext cx="8964000" cy="51624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0" strike="noStrike" spc="-1">
                <a:solidFill>
                  <a:srgbClr val="FF0000"/>
                </a:solidFill>
                <a:latin typeface="Arial"/>
                <a:ea typeface="DejaVu Sans"/>
              </a:rPr>
              <a:t>D.M. 3 agosto 2015</a:t>
            </a:r>
            <a:r>
              <a:rPr lang="it-IT" sz="1400" b="0" strike="noStrike" spc="-1">
                <a:solidFill>
                  <a:srgbClr val="000000"/>
                </a:solidFill>
                <a:latin typeface="Arial"/>
                <a:ea typeface="DejaVu Sans"/>
              </a:rPr>
              <a:t>: “Approvazione di norme tecniche di prevenzione incendi, ai sensi dell'art. 15 del decreto legislativo 8 marzo 2006, n. 139” . </a:t>
            </a:r>
            <a:endParaRPr lang="it-IT" sz="1400" b="0" strike="noStrike" spc="-1">
              <a:latin typeface="Arial"/>
            </a:endParaRPr>
          </a:p>
        </p:txBody>
      </p:sp>
      <p:sp>
        <p:nvSpPr>
          <p:cNvPr id="68" name="Rettangolo 3"/>
          <p:cNvSpPr/>
          <p:nvPr/>
        </p:nvSpPr>
        <p:spPr>
          <a:xfrm>
            <a:off x="111240" y="1173240"/>
            <a:ext cx="4552200" cy="2434680"/>
          </a:xfrm>
          <a:prstGeom prst="rect">
            <a:avLst/>
          </a:prstGeom>
          <a:solidFill>
            <a:schemeClr val="accent3">
              <a:lumMod val="40000"/>
              <a:lumOff val="60000"/>
            </a:schemeClr>
          </a:solidFill>
          <a:ln w="0">
            <a:solidFill>
              <a:srgbClr val="000000"/>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0000"/>
                </a:solidFill>
                <a:latin typeface="Arial"/>
                <a:ea typeface="DejaVu Sans"/>
              </a:rPr>
              <a:t>REGOLE MENO PRESCRITTIVE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Il Codice consente di adottare regole </a:t>
            </a:r>
            <a:r>
              <a:rPr lang="it-IT" sz="1400" b="0" strike="noStrike" spc="-1">
                <a:solidFill>
                  <a:srgbClr val="0070C0"/>
                </a:solidFill>
                <a:latin typeface="Arial"/>
                <a:ea typeface="DejaVu Sans"/>
              </a:rPr>
              <a:t>meno prescrittive e più prestazionali</a:t>
            </a:r>
            <a:r>
              <a:rPr lang="it-IT" sz="1400" b="0" strike="noStrike" spc="-1">
                <a:solidFill>
                  <a:srgbClr val="000000"/>
                </a:solidFill>
                <a:latin typeface="Arial"/>
                <a:ea typeface="DejaVu Sans"/>
              </a:rPr>
              <a:t>. L’approccio prestazionale a differenza del prescrittivo (</a:t>
            </a:r>
            <a:r>
              <a:rPr lang="it-IT" sz="1400" b="0" strike="noStrike" spc="-1">
                <a:solidFill>
                  <a:srgbClr val="0070C0"/>
                </a:solidFill>
                <a:latin typeface="Arial"/>
                <a:ea typeface="DejaVu Sans"/>
              </a:rPr>
              <a:t>rigido e inadeguato soprattutto per situazioni complesse ove spesso è difficile rispettare prescrizioni) </a:t>
            </a:r>
            <a:r>
              <a:rPr lang="it-IT" sz="1400" b="0" strike="noStrike" spc="-1">
                <a:solidFill>
                  <a:srgbClr val="000000"/>
                </a:solidFill>
                <a:latin typeface="Arial"/>
                <a:ea typeface="DejaVu Sans"/>
              </a:rPr>
              <a:t>consente una valutazione quantitativa del livello di sicurezza antincendio.  L’analisi più mirata, consente di ottenere </a:t>
            </a:r>
            <a:r>
              <a:rPr lang="it-IT" sz="1400" b="0" strike="noStrike" spc="-1">
                <a:solidFill>
                  <a:srgbClr val="0070C0"/>
                </a:solidFill>
                <a:latin typeface="Arial"/>
                <a:ea typeface="DejaVu Sans"/>
              </a:rPr>
              <a:t>risultati più aderenti alla realtà e di commisurare le misure di protezione antincendio alle reali necessità, rendendo possibili risparmi sui costi degli interventi. </a:t>
            </a:r>
            <a:endParaRPr lang="it-IT" sz="1400" b="0" strike="noStrike" spc="-1">
              <a:latin typeface="Arial"/>
            </a:endParaRPr>
          </a:p>
        </p:txBody>
      </p:sp>
      <p:sp>
        <p:nvSpPr>
          <p:cNvPr id="69" name="Rettangolo 4"/>
          <p:cNvSpPr/>
          <p:nvPr/>
        </p:nvSpPr>
        <p:spPr>
          <a:xfrm>
            <a:off x="4664160" y="1173240"/>
            <a:ext cx="4412520" cy="2434320"/>
          </a:xfrm>
          <a:prstGeom prst="rect">
            <a:avLst/>
          </a:prstGeom>
          <a:solidFill>
            <a:schemeClr val="bg1">
              <a:lumMod val="95000"/>
            </a:schemeClr>
          </a:solidFill>
          <a:ln w="0">
            <a:solidFill>
              <a:srgbClr val="000000"/>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0000"/>
                </a:solidFill>
                <a:latin typeface="Arial"/>
                <a:ea typeface="DejaVu Sans"/>
              </a:rPr>
              <a:t>REGOLE PIÙ SOSTENIBILI E PROPORZIONATE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In accordo con le aspettative della comunità si è cercato di orientarsi verso regole </a:t>
            </a:r>
            <a:r>
              <a:rPr lang="it-IT" sz="1400" b="0" strike="noStrike" spc="-1">
                <a:solidFill>
                  <a:srgbClr val="0070C0"/>
                </a:solidFill>
                <a:latin typeface="Arial"/>
                <a:ea typeface="DejaVu Sans"/>
              </a:rPr>
              <a:t>più sostenibili, in linea con le esigenze di sviluppo economico</a:t>
            </a:r>
            <a:r>
              <a:rPr lang="it-IT" sz="1400" b="0" strike="noStrike" spc="-1">
                <a:solidFill>
                  <a:srgbClr val="000000"/>
                </a:solidFill>
                <a:latin typeface="Arial"/>
                <a:ea typeface="DejaVu Sans"/>
              </a:rPr>
              <a:t>. Importante è anche l’esigenza che tali regole appaiano proporzionate al rischio reale di un’attività, evitando inutili dispendi di risorse.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In ogni caso, pur operando tale snellimento e semplificazione, tali regole devono essere in grado di garantire comunque </a:t>
            </a:r>
            <a:r>
              <a:rPr lang="it-IT" sz="1400" b="0" strike="noStrike" spc="-1">
                <a:solidFill>
                  <a:srgbClr val="0070C0"/>
                </a:solidFill>
                <a:latin typeface="Arial"/>
                <a:ea typeface="DejaVu Sans"/>
              </a:rPr>
              <a:t>un pari livello di sicurezza antincendi</a:t>
            </a:r>
            <a:endParaRPr lang="it-IT" sz="1400" b="0" strike="noStrike" spc="-1">
              <a:latin typeface="Arial"/>
            </a:endParaRPr>
          </a:p>
        </p:txBody>
      </p:sp>
      <p:sp>
        <p:nvSpPr>
          <p:cNvPr id="70" name="Rettangolo 5"/>
          <p:cNvSpPr/>
          <p:nvPr/>
        </p:nvSpPr>
        <p:spPr>
          <a:xfrm>
            <a:off x="111240" y="3645000"/>
            <a:ext cx="3020400" cy="2647440"/>
          </a:xfrm>
          <a:prstGeom prst="rect">
            <a:avLst/>
          </a:prstGeom>
          <a:solidFill>
            <a:schemeClr val="accent3">
              <a:lumMod val="20000"/>
              <a:lumOff val="80000"/>
            </a:schemeClr>
          </a:solidFill>
          <a:ln w="0">
            <a:solidFill>
              <a:srgbClr val="000000"/>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0000"/>
                </a:solidFill>
                <a:latin typeface="Arial"/>
                <a:ea typeface="DejaVu Sans"/>
              </a:rPr>
              <a:t>NORME SOLO “ANTINCENDIO”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Il codice fa in modo che le norme VF si occupino solo di “antincendio”. È stata così avviata una revisione delle regole tecniche vigenti di prevenzione incendi (norme verticali). Ad es. la “RTV Autorimesse” non tratta argomenti relativi alle varie caratteristiche geometriche (ampiezza corsie di manovra, pendenza, raggi di curvatura delle rampe, ecc.).  </a:t>
            </a:r>
            <a:endParaRPr lang="it-IT" sz="1400" b="0" strike="noStrike" spc="-1">
              <a:latin typeface="Arial"/>
            </a:endParaRPr>
          </a:p>
        </p:txBody>
      </p:sp>
      <p:sp>
        <p:nvSpPr>
          <p:cNvPr id="71" name="Rettangolo 6"/>
          <p:cNvSpPr/>
          <p:nvPr/>
        </p:nvSpPr>
        <p:spPr>
          <a:xfrm>
            <a:off x="3132000" y="3645000"/>
            <a:ext cx="5942880" cy="1581840"/>
          </a:xfrm>
          <a:prstGeom prst="rect">
            <a:avLst/>
          </a:prstGeom>
          <a:solidFill>
            <a:schemeClr val="accent6">
              <a:lumMod val="20000"/>
              <a:lumOff val="80000"/>
            </a:schemeClr>
          </a:solidFill>
          <a:ln w="0">
            <a:solidFill>
              <a:srgbClr val="000000"/>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0000"/>
                </a:solidFill>
                <a:latin typeface="Arial"/>
                <a:ea typeface="DejaVu Sans"/>
              </a:rPr>
              <a:t>DIVERSE SOLUZIONI </a:t>
            </a:r>
            <a:endParaRPr lang="it-IT" sz="1400" b="0" strike="noStrike" spc="-1">
              <a:latin typeface="Arial"/>
            </a:endParaRPr>
          </a:p>
          <a:p>
            <a:pPr>
              <a:lnSpc>
                <a:spcPct val="100000"/>
              </a:lnSpc>
              <a:buNone/>
            </a:pPr>
            <a:r>
              <a:rPr lang="it-IT" sz="1400" b="0" strike="noStrike" spc="-1">
                <a:solidFill>
                  <a:srgbClr val="000000"/>
                </a:solidFill>
                <a:latin typeface="Arial"/>
                <a:ea typeface="DejaVu Sans"/>
              </a:rPr>
              <a:t>Il codice prevede flessibilità e possibilità di scegliere fra diverse soluzioni. La metodologia di progettazione prevede fra soluzioni progettuali la possibilità di scelta fra:  </a:t>
            </a:r>
            <a:endParaRPr lang="it-IT" sz="1400" b="0" strike="noStrike" spc="-1">
              <a:latin typeface="Arial"/>
            </a:endParaRPr>
          </a:p>
          <a:p>
            <a:pPr marL="743040" lvl="1" indent="-285840">
              <a:lnSpc>
                <a:spcPct val="100000"/>
              </a:lnSpc>
              <a:buClr>
                <a:srgbClr val="000000"/>
              </a:buClr>
              <a:buFont typeface="Wingdings" charset="2"/>
              <a:buChar char=""/>
            </a:pPr>
            <a:r>
              <a:rPr lang="it-IT" sz="1400" b="0" strike="noStrike" spc="-1">
                <a:solidFill>
                  <a:srgbClr val="000000"/>
                </a:solidFill>
                <a:latin typeface="Arial"/>
                <a:ea typeface="DejaVu Sans"/>
              </a:rPr>
              <a:t>Soluzioni conformi (soluzione di immediata applicazione);</a:t>
            </a:r>
            <a:endParaRPr lang="it-IT" sz="1400" b="0" strike="noStrike" spc="-1">
              <a:latin typeface="Arial"/>
            </a:endParaRPr>
          </a:p>
          <a:p>
            <a:pPr marL="743040" lvl="1" indent="-285840">
              <a:lnSpc>
                <a:spcPct val="100000"/>
              </a:lnSpc>
              <a:buClr>
                <a:srgbClr val="000000"/>
              </a:buClr>
              <a:buFont typeface="Wingdings" charset="2"/>
              <a:buChar char=""/>
            </a:pPr>
            <a:r>
              <a:rPr lang="it-IT" sz="1400" b="0" strike="noStrike" spc="-1">
                <a:solidFill>
                  <a:srgbClr val="000000"/>
                </a:solidFill>
                <a:latin typeface="Arial"/>
                <a:ea typeface="DejaVu Sans"/>
              </a:rPr>
              <a:t> Soluzioni alternative (richiedono ulteriori valutazioni);</a:t>
            </a:r>
            <a:endParaRPr lang="it-IT" sz="1400" b="0" strike="noStrike" spc="-1">
              <a:latin typeface="Arial"/>
            </a:endParaRPr>
          </a:p>
          <a:p>
            <a:pPr marL="743040" lvl="1" indent="-285840">
              <a:lnSpc>
                <a:spcPct val="100000"/>
              </a:lnSpc>
              <a:buClr>
                <a:srgbClr val="000000"/>
              </a:buClr>
              <a:buFont typeface="Wingdings" charset="2"/>
              <a:buChar char=""/>
            </a:pPr>
            <a:r>
              <a:rPr lang="it-IT" sz="1400" b="0" strike="noStrike" spc="-1">
                <a:solidFill>
                  <a:srgbClr val="000000"/>
                </a:solidFill>
                <a:latin typeface="Arial"/>
                <a:ea typeface="DejaVu Sans"/>
              </a:rPr>
              <a:t>Soluzioni in deroga ( attivazione del procedimento di deroga). </a:t>
            </a:r>
            <a:endParaRPr lang="it-IT" sz="1400" b="0" strike="noStrike" spc="-1">
              <a:latin typeface="Arial"/>
            </a:endParaRPr>
          </a:p>
        </p:txBody>
      </p:sp>
      <p:sp>
        <p:nvSpPr>
          <p:cNvPr id="72" name="Rettangolo 7"/>
          <p:cNvSpPr/>
          <p:nvPr/>
        </p:nvSpPr>
        <p:spPr>
          <a:xfrm>
            <a:off x="3173400" y="5356080"/>
            <a:ext cx="5901480" cy="942480"/>
          </a:xfrm>
          <a:prstGeom prst="rect">
            <a:avLst/>
          </a:prstGeom>
          <a:noFill/>
          <a:ln w="9525">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0000"/>
                </a:solidFill>
                <a:latin typeface="Arial"/>
                <a:ea typeface="DejaVu Sans"/>
              </a:rPr>
              <a:t>INGEGNERIA DELLA SICUREZZA ANTINCENDIO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Il codice prevede una specifica sezione (Sezione M) favorendo l’utilizzo dei metodi dell’ingegneria della sicurezza antincendio (Fire safety engineering). </a:t>
            </a:r>
            <a:endParaRPr lang="it-IT" sz="14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repl">
                                        <p:cTn id="7" dur="500" fill="hold"/>
                                        <p:tgtEl>
                                          <p:spTgt spid="68"/>
                                        </p:tgtEl>
                                        <p:attrNameLst>
                                          <p:attrName>ppt_x</p:attrName>
                                        </p:attrNameLst>
                                      </p:cBhvr>
                                      <p:tavLst>
                                        <p:tav tm="0">
                                          <p:val>
                                            <p:strVal val="#ppt_x"/>
                                          </p:val>
                                        </p:tav>
                                        <p:tav tm="100000">
                                          <p:val>
                                            <p:strVal val="#ppt_x"/>
                                          </p:val>
                                        </p:tav>
                                      </p:tavLst>
                                    </p:anim>
                                    <p:anim calcmode="lin" valueType="num">
                                      <p:cBhvr additive="repl">
                                        <p:cTn id="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additive="repl">
                                        <p:cTn id="13" dur="500" fill="hold"/>
                                        <p:tgtEl>
                                          <p:spTgt spid="69"/>
                                        </p:tgtEl>
                                        <p:attrNameLst>
                                          <p:attrName>ppt_x</p:attrName>
                                        </p:attrNameLst>
                                      </p:cBhvr>
                                      <p:tavLst>
                                        <p:tav tm="0">
                                          <p:val>
                                            <p:strVal val="#ppt_x"/>
                                          </p:val>
                                        </p:tav>
                                        <p:tav tm="100000">
                                          <p:val>
                                            <p:strVal val="#ppt_x"/>
                                          </p:val>
                                        </p:tav>
                                      </p:tavLst>
                                    </p:anim>
                                    <p:anim calcmode="lin" valueType="num">
                                      <p:cBhvr additive="repl">
                                        <p:cTn id="14"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2" presetClass="entr" presetSubtype="4"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repl">
                                        <p:cTn id="19" dur="500" fill="hold"/>
                                        <p:tgtEl>
                                          <p:spTgt spid="70"/>
                                        </p:tgtEl>
                                        <p:attrNameLst>
                                          <p:attrName>ppt_x</p:attrName>
                                        </p:attrNameLst>
                                      </p:cBhvr>
                                      <p:tavLst>
                                        <p:tav tm="0">
                                          <p:val>
                                            <p:strVal val="#ppt_x"/>
                                          </p:val>
                                        </p:tav>
                                        <p:tav tm="100000">
                                          <p:val>
                                            <p:strVal val="#ppt_x"/>
                                          </p:val>
                                        </p:tav>
                                      </p:tavLst>
                                    </p:anim>
                                    <p:anim calcmode="lin" valueType="num">
                                      <p:cBhvr additive="repl">
                                        <p:cTn id="2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Effect">
                      <p:stCondLst>
                        <p:cond delay="indefinite"/>
                      </p:stCondLst>
                      <p:childTnLst>
                        <p:par>
                          <p:cTn id="22" fill="hold" nodeType="withEffect">
                            <p:stCondLst>
                              <p:cond delay="0"/>
                            </p:stCondLst>
                            <p:childTnLst>
                              <p:par>
                                <p:cTn id="23" presetID="2" presetClass="entr" presetSubtype="4"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repl">
                                        <p:cTn id="25" dur="500" fill="hold"/>
                                        <p:tgtEl>
                                          <p:spTgt spid="71"/>
                                        </p:tgtEl>
                                        <p:attrNameLst>
                                          <p:attrName>ppt_x</p:attrName>
                                        </p:attrNameLst>
                                      </p:cBhvr>
                                      <p:tavLst>
                                        <p:tav tm="0">
                                          <p:val>
                                            <p:strVal val="#ppt_x"/>
                                          </p:val>
                                        </p:tav>
                                        <p:tav tm="100000">
                                          <p:val>
                                            <p:strVal val="#ppt_x"/>
                                          </p:val>
                                        </p:tav>
                                      </p:tavLst>
                                    </p:anim>
                                    <p:anim calcmode="lin" valueType="num">
                                      <p:cBhvr additive="repl">
                                        <p:cTn id="26"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27" fill="hold" nodeType="clickEffect">
                      <p:stCondLst>
                        <p:cond delay="indefinite"/>
                      </p:stCondLst>
                      <p:childTnLst>
                        <p:par>
                          <p:cTn id="28" fill="hold" nodeType="withEffect">
                            <p:stCondLst>
                              <p:cond delay="0"/>
                            </p:stCondLst>
                            <p:childTnLst>
                              <p:par>
                                <p:cTn id="29" presetID="2" presetClass="entr" presetSubtype="4" fill="hold" nodeType="click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additive="repl">
                                        <p:cTn id="31" dur="500" fill="hold"/>
                                        <p:tgtEl>
                                          <p:spTgt spid="72"/>
                                        </p:tgtEl>
                                        <p:attrNameLst>
                                          <p:attrName>ppt_x</p:attrName>
                                        </p:attrNameLst>
                                      </p:cBhvr>
                                      <p:tavLst>
                                        <p:tav tm="0">
                                          <p:val>
                                            <p:strVal val="#ppt_x"/>
                                          </p:val>
                                        </p:tav>
                                        <p:tav tm="100000">
                                          <p:val>
                                            <p:strVal val="#ppt_x"/>
                                          </p:val>
                                        </p:tav>
                                      </p:tavLst>
                                    </p:anim>
                                    <p:anim calcmode="lin" valueType="num">
                                      <p:cBhvr additive="repl">
                                        <p:cTn id="32"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74"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75"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76"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77"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78"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79"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80" name="Rettangolo 8"/>
          <p:cNvSpPr/>
          <p:nvPr/>
        </p:nvSpPr>
        <p:spPr>
          <a:xfrm>
            <a:off x="111240" y="581040"/>
            <a:ext cx="8964000" cy="51624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0" strike="noStrike" spc="-1">
                <a:solidFill>
                  <a:srgbClr val="FF0000"/>
                </a:solidFill>
                <a:latin typeface="Arial"/>
                <a:ea typeface="DejaVu Sans"/>
              </a:rPr>
              <a:t>D.M. 3 agosto 2015</a:t>
            </a:r>
            <a:r>
              <a:rPr lang="it-IT" sz="1400" b="0" strike="noStrike" spc="-1">
                <a:solidFill>
                  <a:srgbClr val="000000"/>
                </a:solidFill>
                <a:latin typeface="Arial"/>
                <a:ea typeface="DejaVu Sans"/>
              </a:rPr>
              <a:t>: “Approvazione di norme tecniche di prevenzione incendi, ai sensi dell'art. 15 del decreto legislativo 8 marzo 2006, n. 139” . </a:t>
            </a:r>
            <a:endParaRPr lang="it-IT" sz="1400" b="0" strike="noStrike" spc="-1">
              <a:latin typeface="Arial"/>
            </a:endParaRPr>
          </a:p>
        </p:txBody>
      </p:sp>
      <p:sp>
        <p:nvSpPr>
          <p:cNvPr id="81" name="Rettangolo 9"/>
          <p:cNvSpPr/>
          <p:nvPr/>
        </p:nvSpPr>
        <p:spPr>
          <a:xfrm>
            <a:off x="136440" y="1212840"/>
            <a:ext cx="8938440" cy="4662000"/>
          </a:xfrm>
          <a:prstGeom prst="rect">
            <a:avLst/>
          </a:prstGeom>
          <a:solidFill>
            <a:schemeClr val="accent3">
              <a:lumMod val="40000"/>
              <a:lumOff val="60000"/>
            </a:schemeClr>
          </a:solidFill>
          <a:ln w="38100">
            <a:solidFill>
              <a:srgbClr val="00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2100" b="1" strike="noStrike" spc="-1">
                <a:solidFill>
                  <a:srgbClr val="FF0000"/>
                </a:solidFill>
                <a:latin typeface="Arial"/>
                <a:ea typeface="DejaVu Sans"/>
              </a:rPr>
              <a:t>STRUTTURA DEL CODICE </a:t>
            </a:r>
            <a:endParaRPr lang="it-IT" sz="2100" b="0" strike="noStrike" spc="-1">
              <a:latin typeface="Arial"/>
            </a:endParaRPr>
          </a:p>
          <a:p>
            <a:pPr>
              <a:lnSpc>
                <a:spcPct val="100000"/>
              </a:lnSpc>
              <a:buNone/>
            </a:pPr>
            <a:endParaRPr lang="it-IT" sz="2100" b="0" strike="noStrike" spc="-1">
              <a:latin typeface="Arial"/>
            </a:endParaRPr>
          </a:p>
          <a:p>
            <a:pPr>
              <a:lnSpc>
                <a:spcPct val="100000"/>
              </a:lnSpc>
              <a:buNone/>
            </a:pPr>
            <a:r>
              <a:rPr lang="it-IT" sz="1800" b="0" strike="noStrike" spc="-1">
                <a:solidFill>
                  <a:srgbClr val="000000"/>
                </a:solidFill>
                <a:latin typeface="Arial"/>
                <a:ea typeface="DejaVu Sans"/>
              </a:rPr>
              <a:t>Il provvedimento è costituito, oltre al </a:t>
            </a:r>
            <a:r>
              <a:rPr lang="it-IT" sz="1800" b="1" strike="noStrike" spc="-1">
                <a:solidFill>
                  <a:srgbClr val="000000"/>
                </a:solidFill>
                <a:latin typeface="Arial"/>
                <a:ea typeface="DejaVu Sans"/>
              </a:rPr>
              <a:t>preambolo, da: </a:t>
            </a:r>
            <a:endParaRPr lang="it-IT" sz="1800" b="0" strike="noStrike" spc="-1">
              <a:latin typeface="Arial"/>
            </a:endParaRPr>
          </a:p>
          <a:p>
            <a:pPr>
              <a:lnSpc>
                <a:spcPct val="100000"/>
              </a:lnSpc>
              <a:buNone/>
            </a:pPr>
            <a:endParaRPr lang="it-IT" sz="1800" b="0" strike="noStrike" spc="-1">
              <a:latin typeface="Arial"/>
            </a:endParaRPr>
          </a:p>
          <a:p>
            <a:pPr>
              <a:lnSpc>
                <a:spcPct val="100000"/>
              </a:lnSpc>
              <a:buNone/>
            </a:pPr>
            <a:r>
              <a:rPr lang="it-IT" sz="1800" b="0" strike="noStrike" spc="-1">
                <a:solidFill>
                  <a:srgbClr val="000000"/>
                </a:solidFill>
                <a:latin typeface="Arial"/>
                <a:ea typeface="DejaVu Sans"/>
              </a:rPr>
              <a:t>− </a:t>
            </a:r>
            <a:r>
              <a:rPr lang="it-IT" sz="2000" b="1" strike="noStrike" spc="-1">
                <a:solidFill>
                  <a:srgbClr val="FF0000"/>
                </a:solidFill>
                <a:latin typeface="Arial"/>
                <a:ea typeface="DejaVu Sans"/>
              </a:rPr>
              <a:t>Parte dispositiva ( ARTICOLATO)  costituita da 5+1 articoli</a:t>
            </a:r>
            <a:r>
              <a:rPr lang="it-IT" sz="2000" b="1" strike="noStrike" spc="-1">
                <a:solidFill>
                  <a:srgbClr val="000000"/>
                </a:solidFill>
                <a:latin typeface="Arial"/>
                <a:ea typeface="DejaVu Sans"/>
              </a:rPr>
              <a:t>. </a:t>
            </a:r>
            <a:endParaRPr lang="it-IT" sz="2000" b="0" strike="noStrike" spc="-1">
              <a:latin typeface="Arial"/>
            </a:endParaRPr>
          </a:p>
          <a:p>
            <a:pPr>
              <a:lnSpc>
                <a:spcPct val="100000"/>
              </a:lnSpc>
              <a:buNone/>
            </a:pPr>
            <a:endParaRPr lang="it-IT" sz="2000" b="0" strike="noStrike" spc="-1">
              <a:latin typeface="Arial"/>
            </a:endParaRPr>
          </a:p>
          <a:p>
            <a:pPr marL="457200" algn="just">
              <a:lnSpc>
                <a:spcPct val="100000"/>
              </a:lnSpc>
              <a:buNone/>
            </a:pPr>
            <a:r>
              <a:rPr lang="it-IT" sz="1800" b="1" i="1" strike="noStrike" spc="-1">
                <a:solidFill>
                  <a:srgbClr val="0070C0"/>
                </a:solidFill>
                <a:latin typeface="Arial"/>
                <a:ea typeface="DejaVu Sans"/>
              </a:rPr>
              <a:t>Art. 1</a:t>
            </a:r>
            <a:r>
              <a:rPr lang="it-IT" sz="1800" b="1" i="1" strike="noStrike" spc="-1">
                <a:solidFill>
                  <a:srgbClr val="000000"/>
                </a:solidFill>
                <a:latin typeface="Arial"/>
                <a:ea typeface="DejaVu Sans"/>
              </a:rPr>
              <a:t>: Approvazione e modalità applicative delle norme tecniche di prevenzione incendi; </a:t>
            </a:r>
            <a:endParaRPr lang="it-IT" sz="1800" b="0" strike="noStrike" spc="-1">
              <a:latin typeface="Arial"/>
            </a:endParaRPr>
          </a:p>
          <a:p>
            <a:pPr marL="457200" algn="just">
              <a:lnSpc>
                <a:spcPct val="100000"/>
              </a:lnSpc>
              <a:buNone/>
            </a:pPr>
            <a:r>
              <a:rPr lang="it-IT" sz="1800" b="1" i="1" strike="noStrike" spc="-1">
                <a:solidFill>
                  <a:srgbClr val="0070C0"/>
                </a:solidFill>
                <a:latin typeface="Arial"/>
                <a:ea typeface="DejaVu Sans"/>
              </a:rPr>
              <a:t>Art. 2: </a:t>
            </a:r>
            <a:r>
              <a:rPr lang="it-IT" sz="1800" b="1" i="1" strike="noStrike" spc="-1">
                <a:solidFill>
                  <a:srgbClr val="000000"/>
                </a:solidFill>
                <a:latin typeface="Arial"/>
                <a:ea typeface="DejaVu Sans"/>
              </a:rPr>
              <a:t>Campo di applicazione; </a:t>
            </a:r>
            <a:endParaRPr lang="it-IT" sz="1800" b="0" strike="noStrike" spc="-1">
              <a:latin typeface="Arial"/>
            </a:endParaRPr>
          </a:p>
          <a:p>
            <a:pPr marL="457200" algn="just">
              <a:lnSpc>
                <a:spcPct val="100000"/>
              </a:lnSpc>
              <a:buNone/>
            </a:pPr>
            <a:r>
              <a:rPr lang="it-IT" sz="1800" b="1" i="1" strike="noStrike" spc="-1">
                <a:solidFill>
                  <a:srgbClr val="0070C0"/>
                </a:solidFill>
                <a:latin typeface="Arial"/>
                <a:ea typeface="DejaVu Sans"/>
              </a:rPr>
              <a:t>Art. 2-bis</a:t>
            </a:r>
            <a:r>
              <a:rPr lang="it-IT" sz="1800" b="1" i="1" strike="noStrike" spc="-1">
                <a:solidFill>
                  <a:srgbClr val="000000"/>
                </a:solidFill>
                <a:latin typeface="Arial"/>
                <a:ea typeface="DejaVu Sans"/>
              </a:rPr>
              <a:t>:  Modalità applicative alternative (</a:t>
            </a:r>
            <a:r>
              <a:rPr lang="it-IT" sz="1600" b="1" i="1" strike="noStrike" spc="-1">
                <a:solidFill>
                  <a:srgbClr val="0070C0"/>
                </a:solidFill>
                <a:latin typeface="Arial"/>
                <a:ea typeface="DejaVu Sans"/>
              </a:rPr>
              <a:t>introdotto dal DM 12/4/2019</a:t>
            </a:r>
            <a:r>
              <a:rPr lang="it-IT" sz="1800" b="1" i="1" strike="noStrike" spc="-1">
                <a:solidFill>
                  <a:srgbClr val="000000"/>
                </a:solidFill>
                <a:latin typeface="Arial"/>
                <a:ea typeface="DejaVu Sans"/>
              </a:rPr>
              <a:t>); </a:t>
            </a:r>
            <a:endParaRPr lang="it-IT" sz="1800" b="0" strike="noStrike" spc="-1">
              <a:latin typeface="Arial"/>
            </a:endParaRPr>
          </a:p>
          <a:p>
            <a:pPr marL="457200" algn="just">
              <a:lnSpc>
                <a:spcPct val="100000"/>
              </a:lnSpc>
              <a:buNone/>
            </a:pPr>
            <a:r>
              <a:rPr lang="it-IT" sz="1800" b="1" i="1" strike="noStrike" spc="-1">
                <a:solidFill>
                  <a:srgbClr val="0070C0"/>
                </a:solidFill>
                <a:latin typeface="Arial"/>
                <a:ea typeface="DejaVu Sans"/>
              </a:rPr>
              <a:t>Art. 3</a:t>
            </a:r>
            <a:r>
              <a:rPr lang="it-IT" sz="1800" b="1" i="1" strike="noStrike" spc="-1">
                <a:solidFill>
                  <a:srgbClr val="000000"/>
                </a:solidFill>
                <a:latin typeface="Arial"/>
                <a:ea typeface="DejaVu Sans"/>
              </a:rPr>
              <a:t>: Impiego dei prodotti per uso antincendio; </a:t>
            </a:r>
            <a:endParaRPr lang="it-IT" sz="1800" b="0" strike="noStrike" spc="-1">
              <a:latin typeface="Arial"/>
            </a:endParaRPr>
          </a:p>
          <a:p>
            <a:pPr marL="457200" algn="just">
              <a:lnSpc>
                <a:spcPct val="100000"/>
              </a:lnSpc>
              <a:buNone/>
            </a:pPr>
            <a:r>
              <a:rPr lang="it-IT" sz="1800" b="1" i="1" strike="noStrike" spc="-1">
                <a:solidFill>
                  <a:srgbClr val="0070C0"/>
                </a:solidFill>
                <a:latin typeface="Arial"/>
                <a:ea typeface="DejaVu Sans"/>
              </a:rPr>
              <a:t>Art. 4</a:t>
            </a:r>
            <a:r>
              <a:rPr lang="it-IT" sz="1800" b="1" i="1" strike="noStrike" spc="-1">
                <a:solidFill>
                  <a:srgbClr val="000000"/>
                </a:solidFill>
                <a:latin typeface="Arial"/>
                <a:ea typeface="DejaVu Sans"/>
              </a:rPr>
              <a:t>: Monitoraggio; </a:t>
            </a:r>
            <a:endParaRPr lang="it-IT" sz="1800" b="0" strike="noStrike" spc="-1">
              <a:latin typeface="Arial"/>
            </a:endParaRPr>
          </a:p>
          <a:p>
            <a:pPr marL="457200" algn="just">
              <a:lnSpc>
                <a:spcPct val="100000"/>
              </a:lnSpc>
              <a:buNone/>
            </a:pPr>
            <a:r>
              <a:rPr lang="it-IT" sz="1800" b="1" i="1" strike="noStrike" spc="-1">
                <a:solidFill>
                  <a:srgbClr val="0070C0"/>
                </a:solidFill>
                <a:latin typeface="Arial"/>
                <a:ea typeface="DejaVu Sans"/>
              </a:rPr>
              <a:t>Art. 5</a:t>
            </a:r>
            <a:r>
              <a:rPr lang="it-IT" sz="1800" b="1" i="1" strike="noStrike" spc="-1">
                <a:solidFill>
                  <a:srgbClr val="000000"/>
                </a:solidFill>
                <a:latin typeface="Arial"/>
                <a:ea typeface="DejaVu Sans"/>
              </a:rPr>
              <a:t>: Disposizioni finali; </a:t>
            </a:r>
            <a:endParaRPr lang="it-IT" sz="1800" b="0" strike="noStrike" spc="-1">
              <a:latin typeface="Arial"/>
            </a:endParaRPr>
          </a:p>
          <a:p>
            <a:pPr marL="457200">
              <a:lnSpc>
                <a:spcPct val="100000"/>
              </a:lnSpc>
              <a:buNone/>
            </a:pPr>
            <a:endParaRPr lang="it-IT" sz="1800" b="0" strike="noStrike" spc="-1">
              <a:latin typeface="Arial"/>
            </a:endParaRPr>
          </a:p>
          <a:p>
            <a:pPr marL="457200">
              <a:lnSpc>
                <a:spcPct val="100000"/>
              </a:lnSpc>
              <a:buNone/>
            </a:pPr>
            <a:r>
              <a:rPr lang="it-IT" sz="1800" b="0" strike="noStrike" spc="-1">
                <a:solidFill>
                  <a:srgbClr val="000000"/>
                </a:solidFill>
                <a:latin typeface="Arial"/>
                <a:ea typeface="DejaVu Sans"/>
              </a:rPr>
              <a:t>− </a:t>
            </a:r>
            <a:r>
              <a:rPr lang="it-IT" sz="2000" b="1" strike="noStrike" spc="-1">
                <a:solidFill>
                  <a:srgbClr val="FF0000"/>
                </a:solidFill>
                <a:latin typeface="Arial"/>
                <a:ea typeface="DejaVu Sans"/>
              </a:rPr>
              <a:t>Un allegato </a:t>
            </a:r>
            <a:r>
              <a:rPr lang="it-IT" sz="1800" b="1" i="1" strike="noStrike" spc="-1">
                <a:solidFill>
                  <a:srgbClr val="000000"/>
                </a:solidFill>
                <a:latin typeface="Arial"/>
                <a:ea typeface="DejaVu Sans"/>
              </a:rPr>
              <a:t>(Codice di prevenzione incendi) diviso in 4 Sezioni. </a:t>
            </a:r>
            <a:endParaRPr lang="it-IT" sz="1800" b="0" strike="noStrike" spc="-1">
              <a:latin typeface="Arial"/>
            </a:endParaRPr>
          </a:p>
          <a:p>
            <a:pPr marL="457200">
              <a:lnSpc>
                <a:spcPct val="100000"/>
              </a:lnSpc>
              <a:buNone/>
            </a:pPr>
            <a:endParaRPr lang="it-IT" sz="1800" b="0" strike="noStrike" spc="-1">
              <a:latin typeface="Arial"/>
            </a:endParaRPr>
          </a:p>
        </p:txBody>
      </p:sp>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83"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84"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85"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86"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87"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88"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89" name="Rettangolo 8"/>
          <p:cNvSpPr/>
          <p:nvPr/>
        </p:nvSpPr>
        <p:spPr>
          <a:xfrm>
            <a:off x="111240" y="581040"/>
            <a:ext cx="8964000" cy="51624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0" strike="noStrike" spc="-1">
                <a:solidFill>
                  <a:srgbClr val="FF0000"/>
                </a:solidFill>
                <a:latin typeface="Arial"/>
                <a:ea typeface="DejaVu Sans"/>
              </a:rPr>
              <a:t>D.M. 3 agosto 2015</a:t>
            </a:r>
            <a:r>
              <a:rPr lang="it-IT" sz="1400" b="0" strike="noStrike" spc="-1">
                <a:solidFill>
                  <a:srgbClr val="000000"/>
                </a:solidFill>
                <a:latin typeface="Arial"/>
                <a:ea typeface="DejaVu Sans"/>
              </a:rPr>
              <a:t>: “Approvazione di norme tecniche di prevenzione incendi, ai sensi dell'art. 15 del decreto legislativo 8 marzo 2006, n. 139” . </a:t>
            </a:r>
            <a:endParaRPr lang="it-IT" sz="1400" b="0" strike="noStrike" spc="-1">
              <a:latin typeface="Arial"/>
            </a:endParaRPr>
          </a:p>
        </p:txBody>
      </p:sp>
      <p:sp>
        <p:nvSpPr>
          <p:cNvPr id="90" name="Rettangolo 8"/>
          <p:cNvSpPr/>
          <p:nvPr/>
        </p:nvSpPr>
        <p:spPr>
          <a:xfrm>
            <a:off x="123840" y="1154160"/>
            <a:ext cx="8951040" cy="5027760"/>
          </a:xfrm>
          <a:prstGeom prst="rect">
            <a:avLst/>
          </a:prstGeom>
          <a:noFill/>
          <a:ln w="3810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1" strike="noStrike" spc="-1">
                <a:solidFill>
                  <a:srgbClr val="FF0000"/>
                </a:solidFill>
                <a:latin typeface="Arial"/>
                <a:ea typeface="DejaVu Sans"/>
              </a:rPr>
              <a:t>ALLEGATO </a:t>
            </a:r>
            <a:endParaRPr lang="it-IT" sz="1800" b="0" strike="noStrike" spc="-1">
              <a:latin typeface="Arial"/>
            </a:endParaRPr>
          </a:p>
          <a:p>
            <a:pPr>
              <a:lnSpc>
                <a:spcPct val="100000"/>
              </a:lnSpc>
              <a:buNone/>
            </a:pPr>
            <a:r>
              <a:rPr lang="it-IT" sz="1800" b="1" strike="noStrike" spc="-1">
                <a:solidFill>
                  <a:srgbClr val="000000"/>
                </a:solidFill>
                <a:latin typeface="Arial"/>
                <a:ea typeface="DejaVu Sans"/>
              </a:rPr>
              <a:t>L</a:t>
            </a:r>
            <a:r>
              <a:rPr lang="it-IT" sz="1800" b="0" strike="noStrike" spc="-1">
                <a:solidFill>
                  <a:srgbClr val="000000"/>
                </a:solidFill>
                <a:latin typeface="Arial"/>
                <a:ea typeface="DejaVu Sans"/>
              </a:rPr>
              <a:t>'</a:t>
            </a:r>
            <a:r>
              <a:rPr lang="it-IT" sz="1800" b="1" strike="noStrike" spc="-1">
                <a:solidFill>
                  <a:srgbClr val="000000"/>
                </a:solidFill>
                <a:latin typeface="Arial"/>
                <a:ea typeface="DejaVu Sans"/>
              </a:rPr>
              <a:t>Allegato, è il </a:t>
            </a:r>
            <a:r>
              <a:rPr lang="it-IT" sz="1800" b="1" i="1" strike="noStrike" spc="-1">
                <a:solidFill>
                  <a:srgbClr val="000000"/>
                </a:solidFill>
                <a:latin typeface="Arial"/>
                <a:ea typeface="DejaVu Sans"/>
              </a:rPr>
              <a:t>"Codice di prevenzione incendi", suddiviso </a:t>
            </a:r>
            <a:r>
              <a:rPr lang="it-IT" sz="1800" b="1" i="1" strike="noStrike" spc="-1">
                <a:solidFill>
                  <a:srgbClr val="FF0000"/>
                </a:solidFill>
                <a:latin typeface="Arial"/>
                <a:ea typeface="DejaVu Sans"/>
              </a:rPr>
              <a:t>in 4 Sezioni</a:t>
            </a:r>
            <a:r>
              <a:rPr lang="it-IT" sz="1800" b="1" i="1" strike="noStrike" spc="-1">
                <a:solidFill>
                  <a:srgbClr val="000000"/>
                </a:solidFill>
                <a:latin typeface="Arial"/>
                <a:ea typeface="DejaVu Sans"/>
              </a:rPr>
              <a:t>: </a:t>
            </a:r>
            <a:endParaRPr lang="it-IT" sz="1800" b="0" strike="noStrike" spc="-1">
              <a:latin typeface="Arial"/>
            </a:endParaRPr>
          </a:p>
          <a:p>
            <a:pPr>
              <a:lnSpc>
                <a:spcPct val="100000"/>
              </a:lnSpc>
              <a:buNone/>
            </a:pPr>
            <a:endParaRPr lang="it-IT" sz="1800" b="0" strike="noStrike" spc="-1">
              <a:latin typeface="Arial"/>
            </a:endParaRPr>
          </a:p>
          <a:p>
            <a:pPr>
              <a:lnSpc>
                <a:spcPct val="100000"/>
              </a:lnSpc>
              <a:buNone/>
            </a:pPr>
            <a:r>
              <a:rPr lang="it-IT" sz="1800" b="1" i="1" strike="noStrike" spc="-1">
                <a:solidFill>
                  <a:srgbClr val="FF0000"/>
                </a:solidFill>
                <a:latin typeface="Arial"/>
                <a:ea typeface="DejaVu Sans"/>
              </a:rPr>
              <a:t>G Generalità  </a:t>
            </a:r>
            <a:r>
              <a:rPr lang="it-IT" sz="1800" b="1" i="1" strike="noStrike" spc="-1">
                <a:solidFill>
                  <a:srgbClr val="000000"/>
                </a:solidFill>
                <a:latin typeface="Arial"/>
                <a:ea typeface="DejaVu Sans"/>
              </a:rPr>
              <a:t>                                                                                       “RTO” 	</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(termini, definizioni; progettazione antincendio; </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determinazione profili di rischio); 	</a:t>
            </a:r>
            <a:endParaRPr lang="it-IT" sz="1800" b="0" strike="noStrike" spc="-1">
              <a:latin typeface="Arial"/>
            </a:endParaRPr>
          </a:p>
          <a:p>
            <a:pPr>
              <a:lnSpc>
                <a:spcPct val="100000"/>
              </a:lnSpc>
              <a:buNone/>
            </a:pPr>
            <a:endParaRPr lang="it-IT" sz="900" b="0" strike="noStrike" spc="-1">
              <a:latin typeface="Arial"/>
            </a:endParaRPr>
          </a:p>
          <a:p>
            <a:pPr>
              <a:lnSpc>
                <a:spcPct val="100000"/>
              </a:lnSpc>
              <a:buNone/>
            </a:pPr>
            <a:r>
              <a:rPr lang="it-IT" sz="1800" b="1" strike="noStrike" spc="-1">
                <a:solidFill>
                  <a:srgbClr val="FF0000"/>
                </a:solidFill>
                <a:latin typeface="Arial"/>
                <a:ea typeface="DejaVu Sans"/>
              </a:rPr>
              <a:t>S Strategia antincendio                                                                      </a:t>
            </a:r>
            <a:r>
              <a:rPr lang="it-IT" sz="1800" b="1" i="1" strike="noStrike" spc="-1">
                <a:solidFill>
                  <a:srgbClr val="000000"/>
                </a:solidFill>
                <a:latin typeface="Arial"/>
                <a:ea typeface="DejaVu Sans"/>
              </a:rPr>
              <a:t>“RTO” 	</a:t>
            </a:r>
            <a:endParaRPr lang="it-IT" sz="1800" b="0" strike="noStrike" spc="-1">
              <a:latin typeface="Arial"/>
            </a:endParaRPr>
          </a:p>
          <a:p>
            <a:pPr algn="ctr">
              <a:lnSpc>
                <a:spcPct val="100000"/>
              </a:lnSpc>
              <a:buNone/>
            </a:pPr>
            <a:r>
              <a:rPr lang="it-IT" sz="1800" b="1" strike="noStrike" spc="-1">
                <a:solidFill>
                  <a:srgbClr val="000000"/>
                </a:solidFill>
                <a:latin typeface="Arial"/>
                <a:ea typeface="DejaVu Sans"/>
              </a:rPr>
              <a:t> </a:t>
            </a:r>
            <a:r>
              <a:rPr lang="it-IT" sz="1800" b="1" i="1" strike="noStrike" spc="-1">
                <a:solidFill>
                  <a:srgbClr val="000000"/>
                </a:solidFill>
                <a:latin typeface="Arial"/>
                <a:ea typeface="DejaVu Sans"/>
              </a:rPr>
              <a:t>(misure antincendio, da reazione al fuoco a sicurezza</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 impianti tecnologici); 		</a:t>
            </a:r>
            <a:endParaRPr lang="it-IT" sz="1800" b="0" strike="noStrike" spc="-1">
              <a:latin typeface="Arial"/>
            </a:endParaRPr>
          </a:p>
          <a:p>
            <a:pPr>
              <a:lnSpc>
                <a:spcPct val="100000"/>
              </a:lnSpc>
              <a:buNone/>
            </a:pPr>
            <a:endParaRPr lang="it-IT" sz="900" b="0" strike="noStrike" spc="-1">
              <a:latin typeface="Arial"/>
            </a:endParaRPr>
          </a:p>
          <a:p>
            <a:pPr>
              <a:lnSpc>
                <a:spcPct val="100000"/>
              </a:lnSpc>
              <a:buNone/>
            </a:pPr>
            <a:r>
              <a:rPr lang="it-IT" sz="1800" b="1" strike="noStrike" spc="-1">
                <a:solidFill>
                  <a:srgbClr val="FF0000"/>
                </a:solidFill>
                <a:latin typeface="Arial"/>
                <a:ea typeface="DejaVu Sans"/>
              </a:rPr>
              <a:t>V Regole tecniche verticali                                                                </a:t>
            </a:r>
            <a:r>
              <a:rPr lang="it-IT" sz="1800" b="1" i="1" strike="noStrike" spc="-1">
                <a:solidFill>
                  <a:srgbClr val="000000"/>
                </a:solidFill>
                <a:latin typeface="Arial"/>
                <a:ea typeface="DejaVu Sans"/>
              </a:rPr>
              <a:t>“RTV” </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(Aree a rischio specifico, atmosfere esplosive; </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vani ascensori, uffici, alberghi, autorimesse, scuole, </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asili nido, attività commerciali, ecc.); 	</a:t>
            </a:r>
            <a:endParaRPr lang="it-IT" sz="1800" b="0" strike="noStrike" spc="-1">
              <a:latin typeface="Arial"/>
            </a:endParaRPr>
          </a:p>
          <a:p>
            <a:pPr algn="ctr">
              <a:lnSpc>
                <a:spcPct val="100000"/>
              </a:lnSpc>
              <a:buNone/>
            </a:pPr>
            <a:endParaRPr lang="it-IT" sz="900" b="0" strike="noStrike" spc="-1">
              <a:latin typeface="Arial"/>
            </a:endParaRPr>
          </a:p>
          <a:p>
            <a:pPr>
              <a:lnSpc>
                <a:spcPct val="100000"/>
              </a:lnSpc>
              <a:buNone/>
            </a:pPr>
            <a:endParaRPr lang="it-IT" sz="900" b="0" strike="noStrike" spc="-1">
              <a:latin typeface="Arial"/>
            </a:endParaRPr>
          </a:p>
          <a:p>
            <a:pPr algn="ctr">
              <a:lnSpc>
                <a:spcPct val="100000"/>
              </a:lnSpc>
              <a:buNone/>
            </a:pPr>
            <a:r>
              <a:rPr lang="it-IT" sz="1800" b="1" strike="noStrike" spc="-1">
                <a:solidFill>
                  <a:srgbClr val="FF0000"/>
                </a:solidFill>
                <a:latin typeface="Arial"/>
                <a:ea typeface="DejaVu Sans"/>
              </a:rPr>
              <a:t>M Metodi                                                                                              </a:t>
            </a:r>
            <a:r>
              <a:rPr lang="it-IT" sz="1800" b="1" i="1" strike="noStrike" spc="-1">
                <a:solidFill>
                  <a:srgbClr val="000000"/>
                </a:solidFill>
                <a:latin typeface="Arial"/>
                <a:ea typeface="DejaVu Sans"/>
              </a:rPr>
              <a:t>“FSE” </a:t>
            </a:r>
            <a:r>
              <a:rPr lang="it-IT" sz="1800" b="1" strike="noStrike" spc="-1">
                <a:solidFill>
                  <a:srgbClr val="000000"/>
                </a:solidFill>
                <a:latin typeface="Arial"/>
                <a:ea typeface="DejaVu Sans"/>
              </a:rPr>
              <a:t>                    </a:t>
            </a:r>
            <a:r>
              <a:rPr lang="it-IT" sz="1800" b="1" i="1" strike="noStrike" spc="-1">
                <a:solidFill>
                  <a:srgbClr val="000000"/>
                </a:solidFill>
                <a:latin typeface="Arial"/>
                <a:ea typeface="DejaVu Sans"/>
              </a:rPr>
              <a:t>(ingegneria sicurezza antincendio, scenari per</a:t>
            </a:r>
            <a:endParaRPr lang="it-IT" sz="1800" b="0" strike="noStrike" spc="-1">
              <a:latin typeface="Arial"/>
            </a:endParaRPr>
          </a:p>
          <a:p>
            <a:pPr algn="ctr">
              <a:lnSpc>
                <a:spcPct val="100000"/>
              </a:lnSpc>
              <a:buNone/>
            </a:pPr>
            <a:r>
              <a:rPr lang="it-IT" sz="1800" b="1" i="1" strike="noStrike" spc="-1">
                <a:solidFill>
                  <a:srgbClr val="000000"/>
                </a:solidFill>
                <a:latin typeface="Arial"/>
                <a:ea typeface="DejaVu Sans"/>
              </a:rPr>
              <a:t>              progettazione prestazionale, salvaguardia della vita). 		</a:t>
            </a:r>
            <a:endParaRPr lang="it-IT" sz="1800" b="0" strike="noStrike" spc="-1">
              <a:latin typeface="Arial"/>
            </a:endParaRPr>
          </a:p>
        </p:txBody>
      </p:sp>
    </p:spTree>
  </p:cSld>
  <p:clrMapOvr>
    <a:masterClrMapping/>
  </p:clrMapOvr>
  <p:transition spd="slow">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92"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93"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94"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95"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96"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97"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98" name="Rettangolo 8"/>
          <p:cNvSpPr/>
          <p:nvPr/>
        </p:nvSpPr>
        <p:spPr>
          <a:xfrm>
            <a:off x="111240" y="581040"/>
            <a:ext cx="8964000" cy="51624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0" strike="noStrike" spc="-1">
                <a:solidFill>
                  <a:srgbClr val="FF0000"/>
                </a:solidFill>
                <a:latin typeface="Arial"/>
                <a:ea typeface="DejaVu Sans"/>
              </a:rPr>
              <a:t>D.M. 3 agosto 2015</a:t>
            </a:r>
            <a:r>
              <a:rPr lang="it-IT" sz="1400" b="0" strike="noStrike" spc="-1">
                <a:solidFill>
                  <a:srgbClr val="000000"/>
                </a:solidFill>
                <a:latin typeface="Arial"/>
                <a:ea typeface="DejaVu Sans"/>
              </a:rPr>
              <a:t>: “Approvazione di norme tecniche di prevenzione incendi, ai sensi dell'art. 15 del decreto legislativo 8 marzo 2006, n. 139” . </a:t>
            </a:r>
            <a:endParaRPr lang="it-IT" sz="1400" b="0" strike="noStrike" spc="-1">
              <a:latin typeface="Arial"/>
            </a:endParaRPr>
          </a:p>
        </p:txBody>
      </p:sp>
      <p:sp>
        <p:nvSpPr>
          <p:cNvPr id="99" name="Rettangolo 8"/>
          <p:cNvSpPr/>
          <p:nvPr/>
        </p:nvSpPr>
        <p:spPr>
          <a:xfrm>
            <a:off x="113400" y="1135080"/>
            <a:ext cx="5973480" cy="4100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it-IT" sz="2100" b="1" strike="noStrike" spc="-1">
                <a:solidFill>
                  <a:srgbClr val="000000"/>
                </a:solidFill>
                <a:latin typeface="Arial"/>
                <a:ea typeface="DejaVu Sans"/>
              </a:rPr>
              <a:t>ALLEGATO - STRUTTURA DEL DOCUMENTO </a:t>
            </a:r>
            <a:endParaRPr lang="it-IT" sz="2100" b="0" strike="noStrike" spc="-1">
              <a:latin typeface="Arial"/>
            </a:endParaRPr>
          </a:p>
        </p:txBody>
      </p:sp>
      <p:sp>
        <p:nvSpPr>
          <p:cNvPr id="100" name="Rettangolo 9"/>
          <p:cNvSpPr/>
          <p:nvPr/>
        </p:nvSpPr>
        <p:spPr>
          <a:xfrm>
            <a:off x="131760" y="1550880"/>
            <a:ext cx="4871160" cy="1063440"/>
          </a:xfrm>
          <a:prstGeom prst="rect">
            <a:avLst/>
          </a:prstGeom>
          <a:noFill/>
          <a:ln w="28575">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600" b="1" strike="noStrike" spc="-1">
                <a:solidFill>
                  <a:srgbClr val="C00000"/>
                </a:solidFill>
                <a:latin typeface="Arial"/>
                <a:ea typeface="DejaVu Sans"/>
              </a:rPr>
              <a:t>Sezione G - Generalità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G.1 Termini, definizioni e simboli grafici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G.2 Progettazione per la sicurezza antincendio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G.3 Determinazione dei profili di rischio delle attività </a:t>
            </a:r>
            <a:endParaRPr lang="it-IT" sz="1600" b="0" strike="noStrike" spc="-1">
              <a:latin typeface="Arial"/>
            </a:endParaRPr>
          </a:p>
        </p:txBody>
      </p:sp>
      <p:sp>
        <p:nvSpPr>
          <p:cNvPr id="101" name="Rettangolo 10"/>
          <p:cNvSpPr/>
          <p:nvPr/>
        </p:nvSpPr>
        <p:spPr>
          <a:xfrm>
            <a:off x="131760" y="2773440"/>
            <a:ext cx="4871160" cy="3010320"/>
          </a:xfrm>
          <a:prstGeom prst="rect">
            <a:avLst/>
          </a:prstGeom>
          <a:noFill/>
          <a:ln w="3810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600" b="1" strike="noStrike" spc="-1">
                <a:solidFill>
                  <a:srgbClr val="FF3300"/>
                </a:solidFill>
                <a:latin typeface="Arial"/>
                <a:ea typeface="DejaVu Sans"/>
              </a:rPr>
              <a:t>Sezione S - Strategia antincendio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S.1  Reazione al fuoco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S.2  Resistenza al fuoco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S.3  Compartimentazione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S.4  Esodo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S.5  Gestione della sicurezza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        antincendio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S.6   Controllo dell'incendio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S.7   Rivelazione ed allarme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S.8   Controllo di fumi e calore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S.9   Operatività antincendio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S.10 Sicurezza impianti tecnologici e dI servizio </a:t>
            </a:r>
            <a:endParaRPr lang="it-IT" sz="1600" b="0" strike="noStrike" spc="-1">
              <a:latin typeface="Arial"/>
            </a:endParaRPr>
          </a:p>
        </p:txBody>
      </p:sp>
      <p:sp>
        <p:nvSpPr>
          <p:cNvPr id="102" name="Rettangolo 11"/>
          <p:cNvSpPr/>
          <p:nvPr/>
        </p:nvSpPr>
        <p:spPr>
          <a:xfrm>
            <a:off x="5054760" y="1563840"/>
            <a:ext cx="4020480" cy="2949480"/>
          </a:xfrm>
          <a:prstGeom prst="rect">
            <a:avLst/>
          </a:prstGeom>
          <a:noFill/>
          <a:ln w="3810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600" b="1" strike="noStrike" spc="-1">
                <a:solidFill>
                  <a:srgbClr val="002060"/>
                </a:solidFill>
                <a:latin typeface="Arial"/>
                <a:ea typeface="DejaVu Sans"/>
              </a:rPr>
              <a:t>Sezione V - Regole tecniche verticali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V.1 Aree a rischio specifico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V.2 Aree a rischio atmosfere esplosive </a:t>
            </a:r>
            <a:endParaRPr lang="it-IT" sz="1600" b="0" strike="noStrike" spc="-1">
              <a:latin typeface="Arial"/>
            </a:endParaRPr>
          </a:p>
          <a:p>
            <a:pPr>
              <a:lnSpc>
                <a:spcPct val="100000"/>
              </a:lnSpc>
              <a:buNone/>
            </a:pPr>
            <a:r>
              <a:rPr lang="it-IT" sz="1600" b="0" strike="noStrike" spc="-1">
                <a:solidFill>
                  <a:srgbClr val="000000"/>
                </a:solidFill>
                <a:latin typeface="Arial"/>
                <a:ea typeface="DejaVu Sans"/>
              </a:rPr>
              <a:t>V.3 Vani degli ascensori </a:t>
            </a:r>
            <a:endParaRPr lang="it-IT" sz="1600" b="0" strike="noStrike" spc="-1">
              <a:latin typeface="Arial"/>
            </a:endParaRPr>
          </a:p>
          <a:p>
            <a:pPr>
              <a:lnSpc>
                <a:spcPct val="100000"/>
              </a:lnSpc>
              <a:buNone/>
            </a:pPr>
            <a:r>
              <a:rPr lang="it-IT" sz="1200" b="1" i="1" strike="noStrike" spc="-1">
                <a:solidFill>
                  <a:srgbClr val="FF0000"/>
                </a:solidFill>
                <a:latin typeface="Arial"/>
                <a:ea typeface="DejaVu Sans"/>
              </a:rPr>
              <a:t>V4 </a:t>
            </a:r>
            <a:r>
              <a:rPr lang="it-IT" sz="1200" b="1" strike="noStrike" spc="-1">
                <a:solidFill>
                  <a:srgbClr val="FF0000"/>
                </a:solidFill>
                <a:latin typeface="Arial"/>
                <a:ea typeface="DejaVu Sans"/>
              </a:rPr>
              <a:t>Uffici</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V5 </a:t>
            </a:r>
            <a:r>
              <a:rPr lang="it-IT" sz="1200" b="1" strike="noStrike" spc="-1">
                <a:solidFill>
                  <a:srgbClr val="FF0000"/>
                </a:solidFill>
                <a:latin typeface="Arial"/>
                <a:ea typeface="DejaVu Sans"/>
              </a:rPr>
              <a:t>Alberghi</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V6. </a:t>
            </a:r>
            <a:r>
              <a:rPr lang="it-IT" sz="1200" b="1" strike="noStrike" spc="-1">
                <a:solidFill>
                  <a:srgbClr val="FF0000"/>
                </a:solidFill>
                <a:latin typeface="Arial"/>
                <a:ea typeface="DejaVu Sans"/>
              </a:rPr>
              <a:t>Autorimessa</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V.7 Scuole</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V.8 Attività commerciali</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V.9 Asili nido</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V.10 Musei</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V.11 Strutture Sanitarie</a:t>
            </a:r>
            <a:endParaRPr lang="it-IT" sz="1200" b="0" strike="noStrike" spc="-1">
              <a:latin typeface="Arial"/>
            </a:endParaRPr>
          </a:p>
          <a:p>
            <a:pPr>
              <a:lnSpc>
                <a:spcPct val="100000"/>
              </a:lnSpc>
              <a:buNone/>
            </a:pPr>
            <a:r>
              <a:rPr lang="it-IT" sz="1200" b="1" i="1" strike="noStrike" spc="-1">
                <a:solidFill>
                  <a:srgbClr val="FF0000"/>
                </a:solidFill>
                <a:latin typeface="Arial"/>
                <a:ea typeface="DejaVu Sans"/>
              </a:rPr>
              <a:t>V.12 Altre attività in edifici tutelati</a:t>
            </a:r>
            <a:endParaRPr lang="it-IT" sz="1200" b="0" strike="noStrike" spc="-1">
              <a:latin typeface="Arial"/>
            </a:endParaRPr>
          </a:p>
          <a:p>
            <a:pPr>
              <a:lnSpc>
                <a:spcPct val="100000"/>
              </a:lnSpc>
              <a:buNone/>
            </a:pPr>
            <a:r>
              <a:rPr lang="it-IT" sz="1600" b="1" i="1" strike="noStrike" spc="-1">
                <a:solidFill>
                  <a:srgbClr val="FF0000"/>
                </a:solidFill>
                <a:latin typeface="Arial"/>
                <a:ea typeface="DejaVu Sans"/>
              </a:rPr>
              <a:t>V.13…V.14…..V.15</a:t>
            </a:r>
            <a:endParaRPr lang="it-IT" sz="1600" b="0" strike="noStrike" spc="-1">
              <a:latin typeface="Arial"/>
            </a:endParaRPr>
          </a:p>
        </p:txBody>
      </p:sp>
      <p:sp>
        <p:nvSpPr>
          <p:cNvPr id="103" name="Rettangolo 12"/>
          <p:cNvSpPr/>
          <p:nvPr/>
        </p:nvSpPr>
        <p:spPr>
          <a:xfrm>
            <a:off x="5054760" y="4648320"/>
            <a:ext cx="4020480" cy="1612080"/>
          </a:xfrm>
          <a:prstGeom prst="rect">
            <a:avLst/>
          </a:prstGeom>
          <a:noFill/>
          <a:ln w="3810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600" b="1" strike="noStrike" spc="-1">
                <a:solidFill>
                  <a:srgbClr val="00B050"/>
                </a:solidFill>
                <a:latin typeface="Arial"/>
                <a:ea typeface="DejaVu Sans"/>
              </a:rPr>
              <a:t>Sezione M - Metodi </a:t>
            </a:r>
            <a:endParaRPr lang="it-IT" sz="1600" b="0" strike="noStrike" spc="-1">
              <a:latin typeface="Arial"/>
            </a:endParaRPr>
          </a:p>
          <a:p>
            <a:pPr>
              <a:lnSpc>
                <a:spcPct val="100000"/>
              </a:lnSpc>
              <a:buNone/>
            </a:pPr>
            <a:r>
              <a:rPr lang="it-IT" sz="1400" b="0" strike="noStrike" spc="-1">
                <a:solidFill>
                  <a:srgbClr val="000000"/>
                </a:solidFill>
                <a:latin typeface="Arial"/>
                <a:ea typeface="DejaVu Sans"/>
              </a:rPr>
              <a:t>M.1 Metodologia per l'ingegneria della  sicurezza antincendio </a:t>
            </a:r>
            <a:endParaRPr lang="it-IT" sz="1400" b="0" strike="noStrike" spc="-1">
              <a:latin typeface="Arial"/>
            </a:endParaRPr>
          </a:p>
          <a:p>
            <a:pPr>
              <a:lnSpc>
                <a:spcPct val="100000"/>
              </a:lnSpc>
              <a:buNone/>
            </a:pPr>
            <a:r>
              <a:rPr lang="it-IT" sz="1400" b="0" strike="noStrike" spc="-1">
                <a:solidFill>
                  <a:srgbClr val="000000"/>
                </a:solidFill>
                <a:latin typeface="Arial"/>
                <a:ea typeface="DejaVu Sans"/>
              </a:rPr>
              <a:t>M.2 Scenari di incendio per la progettazione prestazionale </a:t>
            </a:r>
            <a:endParaRPr lang="it-IT" sz="1400" b="0" strike="noStrike" spc="-1">
              <a:latin typeface="Arial"/>
            </a:endParaRPr>
          </a:p>
          <a:p>
            <a:pPr>
              <a:lnSpc>
                <a:spcPct val="100000"/>
              </a:lnSpc>
              <a:buNone/>
            </a:pPr>
            <a:r>
              <a:rPr lang="it-IT" sz="1400" b="0" strike="noStrike" spc="-1">
                <a:solidFill>
                  <a:srgbClr val="000000"/>
                </a:solidFill>
                <a:latin typeface="Arial"/>
                <a:ea typeface="DejaVu Sans"/>
              </a:rPr>
              <a:t>M.3 Salvaguardia della vita con la progettazione prestazionale </a:t>
            </a:r>
            <a:endParaRPr lang="it-IT" sz="14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repl">
                                        <p:cTn id="7" dur="500" fill="hold"/>
                                        <p:tgtEl>
                                          <p:spTgt spid="101"/>
                                        </p:tgtEl>
                                        <p:attrNameLst>
                                          <p:attrName>ppt_x</p:attrName>
                                        </p:attrNameLst>
                                      </p:cBhvr>
                                      <p:tavLst>
                                        <p:tav tm="0">
                                          <p:val>
                                            <p:strVal val="#ppt_x"/>
                                          </p:val>
                                        </p:tav>
                                        <p:tav tm="100000">
                                          <p:val>
                                            <p:strVal val="#ppt_x"/>
                                          </p:val>
                                        </p:tav>
                                      </p:tavLst>
                                    </p:anim>
                                    <p:anim calcmode="lin" valueType="num">
                                      <p:cBhvr additive="repl">
                                        <p:cTn id="8"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additive="repl">
                                        <p:cTn id="13" dur="500" fill="hold"/>
                                        <p:tgtEl>
                                          <p:spTgt spid="102"/>
                                        </p:tgtEl>
                                        <p:attrNameLst>
                                          <p:attrName>ppt_x</p:attrName>
                                        </p:attrNameLst>
                                      </p:cBhvr>
                                      <p:tavLst>
                                        <p:tav tm="0">
                                          <p:val>
                                            <p:strVal val="#ppt_x"/>
                                          </p:val>
                                        </p:tav>
                                        <p:tav tm="100000">
                                          <p:val>
                                            <p:strVal val="#ppt_x"/>
                                          </p:val>
                                        </p:tav>
                                      </p:tavLst>
                                    </p:anim>
                                    <p:anim calcmode="lin" valueType="num">
                                      <p:cBhvr additive="repl">
                                        <p:cTn id="14"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2" presetClass="entr" presetSubtype="4" fill="hold" nodeType="click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repl">
                                        <p:cTn id="19" dur="500" fill="hold"/>
                                        <p:tgtEl>
                                          <p:spTgt spid="103"/>
                                        </p:tgtEl>
                                        <p:attrNameLst>
                                          <p:attrName>ppt_x</p:attrName>
                                        </p:attrNameLst>
                                      </p:cBhvr>
                                      <p:tavLst>
                                        <p:tav tm="0">
                                          <p:val>
                                            <p:strVal val="#ppt_x"/>
                                          </p:val>
                                        </p:tav>
                                        <p:tav tm="100000">
                                          <p:val>
                                            <p:strVal val="#ppt_x"/>
                                          </p:val>
                                        </p:tav>
                                      </p:tavLst>
                                    </p:anim>
                                    <p:anim calcmode="lin" valueType="num">
                                      <p:cBhvr additive="repl">
                                        <p:cTn id="20"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05"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06"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07"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08"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09"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10" name="Rettangolo 1"/>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sp>
        <p:nvSpPr>
          <p:cNvPr id="111" name="Rettangolo 3"/>
          <p:cNvSpPr/>
          <p:nvPr/>
        </p:nvSpPr>
        <p:spPr>
          <a:xfrm>
            <a:off x="85680" y="1557360"/>
            <a:ext cx="8964000" cy="364320"/>
          </a:xfrm>
          <a:prstGeom prst="rect">
            <a:avLst/>
          </a:prstGeom>
          <a:solidFill>
            <a:schemeClr val="bg1">
              <a:lumMod val="85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DM 12 aprile 2019 (fine del cosiddetto “doppio binario”) </a:t>
            </a:r>
            <a:endParaRPr lang="it-IT" sz="1800" b="0" strike="noStrike" spc="-1">
              <a:latin typeface="Arial"/>
            </a:endParaRPr>
          </a:p>
        </p:txBody>
      </p:sp>
      <p:sp>
        <p:nvSpPr>
          <p:cNvPr id="112" name="Rettangolo 4"/>
          <p:cNvSpPr/>
          <p:nvPr/>
        </p:nvSpPr>
        <p:spPr>
          <a:xfrm>
            <a:off x="122400" y="2144880"/>
            <a:ext cx="8927280" cy="63864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800" b="0" strike="noStrike" spc="-1">
                <a:solidFill>
                  <a:srgbClr val="000000"/>
                </a:solidFill>
                <a:latin typeface="Arial"/>
                <a:ea typeface="DejaVu Sans"/>
              </a:rPr>
              <a:t>Entrato in vigore il 20 ottobre 2019, qualche giorno prima </a:t>
            </a:r>
            <a:r>
              <a:rPr lang="it-IT" sz="1800" b="1" strike="noStrike" spc="-1">
                <a:solidFill>
                  <a:srgbClr val="0070C0"/>
                </a:solidFill>
                <a:latin typeface="Arial"/>
                <a:ea typeface="DejaVu Sans"/>
              </a:rPr>
              <a:t>della revisione dell’allegato 1 approvata con il DM 18/10/2019.  </a:t>
            </a:r>
            <a:endParaRPr lang="it-IT" sz="1800" b="0" strike="noStrike" spc="-1">
              <a:latin typeface="Arial"/>
            </a:endParaRPr>
          </a:p>
        </p:txBody>
      </p:sp>
      <p:sp>
        <p:nvSpPr>
          <p:cNvPr id="113" name="Rettangolo 5"/>
          <p:cNvSpPr/>
          <p:nvPr/>
        </p:nvSpPr>
        <p:spPr>
          <a:xfrm>
            <a:off x="154080" y="4444920"/>
            <a:ext cx="4129920" cy="1735920"/>
          </a:xfrm>
          <a:prstGeom prst="rect">
            <a:avLst/>
          </a:prstGeom>
          <a:solidFill>
            <a:schemeClr val="bg1">
              <a:lumMod val="85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 </a:t>
            </a:r>
            <a:r>
              <a:rPr lang="it-IT" sz="1800" b="1" strike="noStrike" spc="-1">
                <a:solidFill>
                  <a:srgbClr val="000000"/>
                </a:solidFill>
                <a:latin typeface="Arial"/>
                <a:ea typeface="DejaVu Sans"/>
              </a:rPr>
              <a:t>Art. 1. Modifiche all’art. 1 del decreto del Ministro dell’interno 3 agosto 2015    </a:t>
            </a:r>
            <a:endParaRPr lang="it-IT" sz="1800" b="0" strike="noStrike" spc="-1">
              <a:latin typeface="Arial"/>
            </a:endParaRPr>
          </a:p>
          <a:p>
            <a:pPr marL="743040" lvl="1" indent="-285840" algn="just">
              <a:lnSpc>
                <a:spcPct val="100000"/>
              </a:lnSpc>
              <a:buClr>
                <a:srgbClr val="000000"/>
              </a:buClr>
              <a:buFont typeface="Arial"/>
              <a:buChar char="•"/>
            </a:pPr>
            <a:r>
              <a:rPr lang="it-IT" sz="1800" b="0" strike="noStrike" spc="-1">
                <a:solidFill>
                  <a:srgbClr val="000000"/>
                </a:solidFill>
                <a:latin typeface="Arial"/>
                <a:ea typeface="DejaVu Sans"/>
              </a:rPr>
              <a:t>1 All’art. 1 del decreto del Ministro dell’interno 3 agosto 2015 </a:t>
            </a:r>
            <a:r>
              <a:rPr lang="it-IT" sz="1800" b="1" strike="noStrike" spc="-1">
                <a:solidFill>
                  <a:srgbClr val="C00000"/>
                </a:solidFill>
                <a:latin typeface="Arial"/>
                <a:ea typeface="DejaVu Sans"/>
              </a:rPr>
              <a:t>il comma 2 è abrogato.   </a:t>
            </a:r>
            <a:endParaRPr lang="it-IT" sz="1800" b="0" strike="noStrike" spc="-1">
              <a:latin typeface="Arial"/>
            </a:endParaRPr>
          </a:p>
        </p:txBody>
      </p:sp>
      <p:sp>
        <p:nvSpPr>
          <p:cNvPr id="114" name="Rettangolo 7"/>
          <p:cNvSpPr/>
          <p:nvPr/>
        </p:nvSpPr>
        <p:spPr>
          <a:xfrm>
            <a:off x="122400" y="3156120"/>
            <a:ext cx="8927280" cy="118728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800" b="0" strike="noStrike" spc="-1">
                <a:solidFill>
                  <a:srgbClr val="000000"/>
                </a:solidFill>
                <a:latin typeface="Arial"/>
                <a:ea typeface="DejaVu Sans"/>
              </a:rPr>
              <a:t>In particolare, con l’entrata in vigore del </a:t>
            </a:r>
            <a:r>
              <a:rPr lang="it-IT" sz="1800" b="0" strike="noStrike" spc="-1">
                <a:solidFill>
                  <a:srgbClr val="C00000"/>
                </a:solidFill>
                <a:latin typeface="Arial"/>
                <a:ea typeface="DejaVu Sans"/>
              </a:rPr>
              <a:t>DM 12 aprile 2019, a decorrere dal 20 ottobre 2019 è terminato il periodo transitorio di applicazione volontaria del Codice di prevenzione incendi per la progettazione delle attività non dotate di specifica regola tecnica. </a:t>
            </a:r>
            <a:endParaRPr lang="it-IT" sz="1800" b="0" strike="noStrike" spc="-1">
              <a:latin typeface="Arial"/>
            </a:endParaRPr>
          </a:p>
        </p:txBody>
      </p:sp>
      <p:pic>
        <p:nvPicPr>
          <p:cNvPr id="115" name="Immagine 6"/>
          <p:cNvPicPr/>
          <p:nvPr/>
        </p:nvPicPr>
        <p:blipFill>
          <a:blip r:embed="rId4" cstate="print"/>
          <a:stretch/>
        </p:blipFill>
        <p:spPr>
          <a:xfrm>
            <a:off x="4356000" y="4106880"/>
            <a:ext cx="4693680" cy="2293200"/>
          </a:xfrm>
          <a:prstGeom prst="rect">
            <a:avLst/>
          </a:prstGeom>
          <a:ln w="0">
            <a:noFill/>
          </a:ln>
        </p:spPr>
      </p:pic>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repl">
                                        <p:cTn id="7" dur="500" fill="hold"/>
                                        <p:tgtEl>
                                          <p:spTgt spid="115"/>
                                        </p:tgtEl>
                                        <p:attrNameLst>
                                          <p:attrName>ppt_x</p:attrName>
                                        </p:attrNameLst>
                                      </p:cBhvr>
                                      <p:tavLst>
                                        <p:tav tm="0">
                                          <p:val>
                                            <p:strVal val="#ppt_x"/>
                                          </p:val>
                                        </p:tav>
                                        <p:tav tm="100000">
                                          <p:val>
                                            <p:strVal val="#ppt_x"/>
                                          </p:val>
                                        </p:tav>
                                      </p:tavLst>
                                    </p:anim>
                                    <p:anim calcmode="lin" valueType="num">
                                      <p:cBhvr additive="repl">
                                        <p:cTn id="8"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17"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18"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19"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20"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21"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22" name="Rettangolo 1"/>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sp>
        <p:nvSpPr>
          <p:cNvPr id="123" name="Rettangolo 3"/>
          <p:cNvSpPr/>
          <p:nvPr/>
        </p:nvSpPr>
        <p:spPr>
          <a:xfrm>
            <a:off x="84240" y="1427040"/>
            <a:ext cx="8965440" cy="63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800" b="0" strike="noStrike" spc="-1">
                <a:solidFill>
                  <a:srgbClr val="000000"/>
                </a:solidFill>
                <a:latin typeface="Arial"/>
                <a:ea typeface="DejaVu Sans"/>
              </a:rPr>
              <a:t>Con l’entrata in vigore, il 20 ottobre 2019, del DM 12 aprile 2019 si è posto fine al cosiddetto “doppio binario”. </a:t>
            </a:r>
            <a:endParaRPr lang="it-IT" sz="1800" b="0" strike="noStrike" spc="-1">
              <a:latin typeface="Arial"/>
            </a:endParaRPr>
          </a:p>
        </p:txBody>
      </p:sp>
      <p:sp>
        <p:nvSpPr>
          <p:cNvPr id="124" name="Rettangolo 4"/>
          <p:cNvSpPr/>
          <p:nvPr/>
        </p:nvSpPr>
        <p:spPr>
          <a:xfrm>
            <a:off x="84240" y="2163600"/>
            <a:ext cx="8965440" cy="912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1" strike="noStrike" spc="-1">
                <a:solidFill>
                  <a:srgbClr val="C00000"/>
                </a:solidFill>
                <a:latin typeface="Arial"/>
                <a:ea typeface="DejaVu Sans"/>
              </a:rPr>
              <a:t>PRIMA DEL 20 OTTOBRE 2019 </a:t>
            </a:r>
            <a:endParaRPr lang="it-IT" sz="1800" b="0" strike="noStrike" spc="-1">
              <a:latin typeface="Arial"/>
            </a:endParaRPr>
          </a:p>
          <a:p>
            <a:pPr>
              <a:lnSpc>
                <a:spcPct val="100000"/>
              </a:lnSpc>
              <a:buNone/>
            </a:pPr>
            <a:r>
              <a:rPr lang="it-IT" sz="1800" b="0" strike="noStrike" spc="-1">
                <a:solidFill>
                  <a:srgbClr val="000000"/>
                </a:solidFill>
                <a:latin typeface="Arial"/>
                <a:ea typeface="DejaVu Sans"/>
              </a:rPr>
              <a:t>Il Codice si applicava facoltativamente (in alternativa) a: </a:t>
            </a:r>
            <a:endParaRPr lang="it-IT" sz="1800" b="0" strike="noStrike" spc="-1">
              <a:latin typeface="Arial"/>
            </a:endParaRPr>
          </a:p>
          <a:p>
            <a:pPr marL="914400">
              <a:lnSpc>
                <a:spcPct val="100000"/>
              </a:lnSpc>
              <a:buNone/>
            </a:pPr>
            <a:r>
              <a:rPr lang="it-IT" sz="1800" b="0" strike="noStrike" spc="-1">
                <a:solidFill>
                  <a:srgbClr val="000000"/>
                </a:solidFill>
                <a:latin typeface="Arial"/>
                <a:ea typeface="DejaVu Sans"/>
              </a:rPr>
              <a:t>- </a:t>
            </a:r>
            <a:r>
              <a:rPr lang="it-IT" sz="1800" b="1" strike="noStrike" spc="-1">
                <a:solidFill>
                  <a:srgbClr val="000000"/>
                </a:solidFill>
                <a:latin typeface="Arial"/>
                <a:ea typeface="DejaVu Sans"/>
              </a:rPr>
              <a:t>33</a:t>
            </a:r>
            <a:r>
              <a:rPr lang="it-IT" sz="1800" b="0" strike="noStrike" spc="-1">
                <a:solidFill>
                  <a:srgbClr val="000000"/>
                </a:solidFill>
                <a:latin typeface="Arial"/>
                <a:ea typeface="DejaVu Sans"/>
              </a:rPr>
              <a:t> attività non normate (di cat. B/C) del DPR n. 151/2011. </a:t>
            </a:r>
            <a:endParaRPr lang="it-IT" sz="1800" b="0" strike="noStrike" spc="-1">
              <a:latin typeface="Arial"/>
            </a:endParaRPr>
          </a:p>
        </p:txBody>
      </p:sp>
      <p:sp>
        <p:nvSpPr>
          <p:cNvPr id="125" name="Rettangolo 6"/>
          <p:cNvSpPr/>
          <p:nvPr/>
        </p:nvSpPr>
        <p:spPr>
          <a:xfrm>
            <a:off x="100080" y="3114720"/>
            <a:ext cx="8949600" cy="57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600" b="0" strike="noStrike" spc="-1">
                <a:solidFill>
                  <a:srgbClr val="000000"/>
                </a:solidFill>
                <a:latin typeface="Arial"/>
                <a:ea typeface="DejaVu Sans"/>
              </a:rPr>
              <a:t>Il Codice di P.I. si applicava in alternativa ai “criteri generali di P.I.”, SOLO ad alcune attività NON normate del DPR 151/2011:</a:t>
            </a:r>
            <a:endParaRPr lang="it-IT" sz="1600" b="0" strike="noStrike" spc="-1">
              <a:latin typeface="Arial"/>
            </a:endParaRPr>
          </a:p>
        </p:txBody>
      </p:sp>
      <p:sp>
        <p:nvSpPr>
          <p:cNvPr id="126" name="Fumetto 1 10"/>
          <p:cNvSpPr/>
          <p:nvPr/>
        </p:nvSpPr>
        <p:spPr>
          <a:xfrm rot="10800000">
            <a:off x="246960" y="3686400"/>
            <a:ext cx="8624160" cy="810360"/>
          </a:xfrm>
          <a:prstGeom prst="wedgeRectCallout">
            <a:avLst>
              <a:gd name="adj1" fmla="val -20833"/>
              <a:gd name="adj2" fmla="val 625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27" name="Rettangolo 22"/>
          <p:cNvSpPr/>
          <p:nvPr/>
        </p:nvSpPr>
        <p:spPr>
          <a:xfrm>
            <a:off x="246240" y="3728880"/>
            <a:ext cx="8630640" cy="790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800" b="1" strike="noStrike" spc="-1">
                <a:solidFill>
                  <a:srgbClr val="FFFF00"/>
                </a:solidFill>
                <a:latin typeface="Arial"/>
                <a:ea typeface="DejaVu Sans"/>
              </a:rPr>
              <a:t>Att. 9, 14, 27÷40, 42÷47, 50÷54, 56÷57, 63÷64, 70, 75*, 76 </a:t>
            </a:r>
            <a:endParaRPr lang="it-IT" sz="1800" b="0" strike="noStrike" spc="-1">
              <a:latin typeface="Arial"/>
            </a:endParaRPr>
          </a:p>
          <a:p>
            <a:pPr algn="ctr">
              <a:lnSpc>
                <a:spcPct val="100000"/>
              </a:lnSpc>
              <a:buNone/>
            </a:pPr>
            <a:r>
              <a:rPr lang="it-IT" sz="1400" b="0" strike="noStrike" spc="-1">
                <a:solidFill>
                  <a:srgbClr val="000000"/>
                </a:solidFill>
                <a:latin typeface="Arial"/>
                <a:ea typeface="DejaVu Sans"/>
              </a:rPr>
              <a:t>Officine…; Impianti …; Stabilimenti …; Depositi …; Falegnamerie; Attività industriali e artigianali …; (*)Depositi mezzi rotabili.</a:t>
            </a:r>
            <a:endParaRPr lang="it-IT" sz="1400" b="0" strike="noStrike" spc="-1">
              <a:latin typeface="Arial"/>
            </a:endParaRPr>
          </a:p>
        </p:txBody>
      </p:sp>
      <p:sp>
        <p:nvSpPr>
          <p:cNvPr id="128" name="Rettangolo 13"/>
          <p:cNvSpPr/>
          <p:nvPr/>
        </p:nvSpPr>
        <p:spPr>
          <a:xfrm>
            <a:off x="236520" y="4821120"/>
            <a:ext cx="3542760" cy="9129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E, </a:t>
            </a:r>
            <a:r>
              <a:rPr lang="it-IT" sz="1800" b="0" strike="noStrike" spc="-1">
                <a:solidFill>
                  <a:srgbClr val="FF0000"/>
                </a:solidFill>
                <a:latin typeface="Arial"/>
                <a:ea typeface="DejaVu Sans"/>
              </a:rPr>
              <a:t>sempre in alternativa </a:t>
            </a:r>
            <a:r>
              <a:rPr lang="it-IT" sz="1800" b="0" strike="noStrike" spc="-1">
                <a:solidFill>
                  <a:srgbClr val="000000"/>
                </a:solidFill>
                <a:latin typeface="Arial"/>
                <a:ea typeface="DejaVu Sans"/>
              </a:rPr>
              <a:t>alle altre specifiche disposizioni di P.I., ad alcune altre attività normate:</a:t>
            </a:r>
            <a:endParaRPr lang="it-IT" sz="1800" b="0" strike="noStrike" spc="-1">
              <a:latin typeface="Arial"/>
            </a:endParaRPr>
          </a:p>
        </p:txBody>
      </p:sp>
      <p:sp>
        <p:nvSpPr>
          <p:cNvPr id="129" name="Rettangolo arrotondato 15"/>
          <p:cNvSpPr/>
          <p:nvPr/>
        </p:nvSpPr>
        <p:spPr>
          <a:xfrm>
            <a:off x="4067280" y="4638600"/>
            <a:ext cx="4844160" cy="1669320"/>
          </a:xfrm>
          <a:prstGeom prst="roundRect">
            <a:avLst>
              <a:gd name="adj" fmla="val 16667"/>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30" name="Rettangolo 26"/>
          <p:cNvSpPr/>
          <p:nvPr/>
        </p:nvSpPr>
        <p:spPr>
          <a:xfrm>
            <a:off x="4203720" y="4821120"/>
            <a:ext cx="4571280" cy="1368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400" b="1" strike="noStrike" spc="-1">
                <a:solidFill>
                  <a:srgbClr val="FFCC66"/>
                </a:solidFill>
                <a:latin typeface="Arial"/>
                <a:ea typeface="DejaVu Sans"/>
              </a:rPr>
              <a:t>71 - Uffici – D.M. 8/6/2016 </a:t>
            </a:r>
            <a:endParaRPr lang="it-IT" sz="1400" b="0" strike="noStrike" spc="-1">
              <a:latin typeface="Arial"/>
            </a:endParaRPr>
          </a:p>
          <a:p>
            <a:pPr>
              <a:lnSpc>
                <a:spcPct val="100000"/>
              </a:lnSpc>
              <a:buNone/>
            </a:pPr>
            <a:r>
              <a:rPr lang="it-IT" sz="1400" b="1" strike="noStrike" spc="-1">
                <a:solidFill>
                  <a:srgbClr val="FFCC66"/>
                </a:solidFill>
                <a:latin typeface="Arial"/>
                <a:ea typeface="DejaVu Sans"/>
              </a:rPr>
              <a:t>66 - Strutture ricettive (alberghi) – D.M. 9/8/2016 </a:t>
            </a:r>
            <a:endParaRPr lang="it-IT" sz="1400" b="0" strike="noStrike" spc="-1">
              <a:latin typeface="Arial"/>
            </a:endParaRPr>
          </a:p>
          <a:p>
            <a:pPr>
              <a:lnSpc>
                <a:spcPct val="100000"/>
              </a:lnSpc>
              <a:buNone/>
            </a:pPr>
            <a:r>
              <a:rPr lang="it-IT" sz="1400" b="1" strike="noStrike" spc="-1">
                <a:solidFill>
                  <a:srgbClr val="FFCC66"/>
                </a:solidFill>
                <a:latin typeface="Arial"/>
                <a:ea typeface="DejaVu Sans"/>
              </a:rPr>
              <a:t>75 - Autorimesse – D.M. 21/2/2017 </a:t>
            </a:r>
            <a:endParaRPr lang="it-IT" sz="1400" b="0" strike="noStrike" spc="-1">
              <a:latin typeface="Arial"/>
            </a:endParaRPr>
          </a:p>
          <a:p>
            <a:pPr>
              <a:lnSpc>
                <a:spcPct val="100000"/>
              </a:lnSpc>
              <a:buNone/>
            </a:pPr>
            <a:r>
              <a:rPr lang="it-IT" sz="1400" b="1" strike="noStrike" spc="-1">
                <a:solidFill>
                  <a:srgbClr val="FFCC66"/>
                </a:solidFill>
                <a:latin typeface="Arial"/>
                <a:ea typeface="DejaVu Sans"/>
              </a:rPr>
              <a:t>67 - Scuole – D.M. 7/8/2017 </a:t>
            </a:r>
            <a:endParaRPr lang="it-IT" sz="1400" b="0" strike="noStrike" spc="-1">
              <a:latin typeface="Arial"/>
            </a:endParaRPr>
          </a:p>
          <a:p>
            <a:pPr>
              <a:lnSpc>
                <a:spcPct val="100000"/>
              </a:lnSpc>
              <a:buNone/>
            </a:pPr>
            <a:r>
              <a:rPr lang="it-IT" sz="1400" b="1" strike="noStrike" spc="-1">
                <a:solidFill>
                  <a:srgbClr val="FFCC66"/>
                </a:solidFill>
                <a:latin typeface="Arial"/>
                <a:ea typeface="DejaVu Sans"/>
              </a:rPr>
              <a:t>69 - Attività commerciali – D.M. 23/11/2018 </a:t>
            </a:r>
            <a:endParaRPr lang="it-IT" sz="1400" b="0" strike="noStrike" spc="-1">
              <a:latin typeface="Arial"/>
            </a:endParaRPr>
          </a:p>
          <a:p>
            <a:pPr>
              <a:lnSpc>
                <a:spcPct val="100000"/>
              </a:lnSpc>
              <a:buNone/>
            </a:pPr>
            <a:r>
              <a:rPr lang="it-IT" sz="1400" b="1" strike="noStrike" spc="-1">
                <a:solidFill>
                  <a:srgbClr val="FFCC66"/>
                </a:solidFill>
                <a:latin typeface="Arial"/>
                <a:ea typeface="DejaVu Sans"/>
              </a:rPr>
              <a:t>72 – biblioteche, archivi, musei, mostre ecc </a:t>
            </a:r>
            <a:endParaRPr lang="it-IT" sz="14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additive="repl">
                                        <p:cTn id="7" dur="500" fill="hold"/>
                                        <p:tgtEl>
                                          <p:spTgt spid="128"/>
                                        </p:tgtEl>
                                        <p:attrNameLst>
                                          <p:attrName>ppt_x</p:attrName>
                                        </p:attrNameLst>
                                      </p:cBhvr>
                                      <p:tavLst>
                                        <p:tav tm="0">
                                          <p:val>
                                            <p:strVal val="#ppt_x"/>
                                          </p:val>
                                        </p:tav>
                                        <p:tav tm="100000">
                                          <p:val>
                                            <p:strVal val="#ppt_x"/>
                                          </p:val>
                                        </p:tav>
                                      </p:tavLst>
                                    </p:anim>
                                    <p:anim calcmode="lin" valueType="num">
                                      <p:cBhvr additive="repl">
                                        <p:cTn id="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129"/>
                                        </p:tgtEl>
                                        <p:attrNameLst>
                                          <p:attrName>style.visibility</p:attrName>
                                        </p:attrNameLst>
                                      </p:cBhvr>
                                      <p:to>
                                        <p:strVal val="visible"/>
                                      </p:to>
                                    </p:set>
                                    <p:anim calcmode="lin" valueType="num">
                                      <p:cBhvr additive="repl">
                                        <p:cTn id="13" dur="500" fill="hold"/>
                                        <p:tgtEl>
                                          <p:spTgt spid="129"/>
                                        </p:tgtEl>
                                        <p:attrNameLst>
                                          <p:attrName>ppt_x</p:attrName>
                                        </p:attrNameLst>
                                      </p:cBhvr>
                                      <p:tavLst>
                                        <p:tav tm="0">
                                          <p:val>
                                            <p:strVal val="#ppt_x"/>
                                          </p:val>
                                        </p:tav>
                                        <p:tav tm="100000">
                                          <p:val>
                                            <p:strVal val="#ppt_x"/>
                                          </p:val>
                                        </p:tav>
                                      </p:tavLst>
                                    </p:anim>
                                    <p:anim calcmode="lin" valueType="num">
                                      <p:cBhvr additive="repl">
                                        <p:cTn id="14"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132"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33"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34"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35"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36"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37"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38" name="Rettangolo 1"/>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sp>
        <p:nvSpPr>
          <p:cNvPr id="139" name="Rettangolo 9"/>
          <p:cNvSpPr/>
          <p:nvPr/>
        </p:nvSpPr>
        <p:spPr>
          <a:xfrm>
            <a:off x="68400" y="1469880"/>
            <a:ext cx="89812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1" strike="noStrike" spc="-1">
                <a:solidFill>
                  <a:srgbClr val="C00000"/>
                </a:solidFill>
                <a:latin typeface="Arial"/>
                <a:ea typeface="DejaVu Sans"/>
              </a:rPr>
              <a:t>DOPO IL 20 OTTOBRE 2019  </a:t>
            </a:r>
            <a:endParaRPr lang="it-IT" sz="1800" b="0" strike="noStrike" spc="-1">
              <a:latin typeface="Arial"/>
            </a:endParaRPr>
          </a:p>
        </p:txBody>
      </p:sp>
      <p:sp>
        <p:nvSpPr>
          <p:cNvPr id="140" name="Rettangolo 3"/>
          <p:cNvSpPr/>
          <p:nvPr/>
        </p:nvSpPr>
        <p:spPr>
          <a:xfrm>
            <a:off x="122400" y="1886040"/>
            <a:ext cx="8927280" cy="3244680"/>
          </a:xfrm>
          <a:prstGeom prst="rect">
            <a:avLst/>
          </a:prstGeom>
          <a:solidFill>
            <a:schemeClr val="bg1">
              <a:lumMod val="85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FF0000"/>
                </a:solidFill>
                <a:latin typeface="Arial"/>
                <a:ea typeface="DejaVu Sans"/>
              </a:rPr>
              <a:t>− Fine al cosiddetto “doppio binario”. </a:t>
            </a:r>
            <a:endParaRPr lang="it-IT" sz="18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Per “attività non normate” il Codice è l’unica norma obbligatoria; </a:t>
            </a:r>
            <a:endParaRPr lang="it-IT" sz="1800" b="0" strike="noStrike" spc="-1">
              <a:latin typeface="Arial"/>
            </a:endParaRPr>
          </a:p>
          <a:p>
            <a:pPr>
              <a:lnSpc>
                <a:spcPct val="100000"/>
              </a:lnSpc>
              <a:buNone/>
            </a:pPr>
            <a:endParaRPr lang="it-IT" sz="900" b="0" strike="noStrike" spc="-1">
              <a:latin typeface="Arial"/>
            </a:endParaRPr>
          </a:p>
          <a:p>
            <a:pPr marL="743040" lvl="1" indent="-285840" algn="just">
              <a:lnSpc>
                <a:spcPct val="100000"/>
              </a:lnSpc>
              <a:buClr>
                <a:srgbClr val="000000"/>
              </a:buClr>
              <a:buFont typeface="Wingdings" charset="2"/>
              <a:buChar char=""/>
            </a:pPr>
            <a:r>
              <a:rPr lang="it-IT" sz="1800" b="0" strike="noStrike" spc="-1">
                <a:solidFill>
                  <a:srgbClr val="000000"/>
                </a:solidFill>
                <a:latin typeface="Arial"/>
                <a:ea typeface="DejaVu Sans"/>
              </a:rPr>
              <a:t>Per “attività normate” (alberghi, scuole, attività commerciali, uffici, autorimesse, poi aggiunti asili nido, musei …) l’applicazione del Codice continua </a:t>
            </a:r>
            <a:r>
              <a:rPr lang="it-IT" sz="1800" b="0" strike="noStrike" spc="-1">
                <a:solidFill>
                  <a:srgbClr val="FF0000"/>
                </a:solidFill>
                <a:latin typeface="Arial"/>
                <a:ea typeface="DejaVu Sans"/>
              </a:rPr>
              <a:t>a essere alternativa</a:t>
            </a:r>
            <a:r>
              <a:rPr lang="it-IT" sz="1800" b="0" strike="noStrike" spc="-1">
                <a:solidFill>
                  <a:srgbClr val="000000"/>
                </a:solidFill>
                <a:latin typeface="Arial"/>
                <a:ea typeface="DejaVu Sans"/>
              </a:rPr>
              <a:t>. (salvo novità introdotta da nuova RTV Autorimesse dal 19-11-2020). </a:t>
            </a:r>
            <a:endParaRPr lang="it-IT" sz="1800" b="0" strike="noStrike" spc="-1">
              <a:latin typeface="Arial"/>
            </a:endParaRPr>
          </a:p>
          <a:p>
            <a:pPr>
              <a:lnSpc>
                <a:spcPct val="100000"/>
              </a:lnSpc>
              <a:buNone/>
            </a:pPr>
            <a:endParaRPr lang="it-IT" sz="9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Ampliamento del campo di applicazione.  (aggiunte 9 attività). </a:t>
            </a:r>
            <a:endParaRPr lang="it-IT" sz="1800" b="0" strike="noStrike" spc="-1">
              <a:latin typeface="Arial"/>
            </a:endParaRPr>
          </a:p>
          <a:p>
            <a:pPr>
              <a:lnSpc>
                <a:spcPct val="100000"/>
              </a:lnSpc>
              <a:buNone/>
            </a:pPr>
            <a:endParaRPr lang="it-IT" sz="900" b="0" strike="noStrike" spc="-1">
              <a:latin typeface="Arial"/>
            </a:endParaRPr>
          </a:p>
          <a:p>
            <a:pPr>
              <a:lnSpc>
                <a:spcPct val="100000"/>
              </a:lnSpc>
              <a:buNone/>
            </a:pPr>
            <a:endParaRPr lang="it-IT" sz="900" b="0" strike="noStrike" spc="-1">
              <a:latin typeface="Arial"/>
            </a:endParaRPr>
          </a:p>
          <a:p>
            <a:pPr>
              <a:lnSpc>
                <a:spcPct val="100000"/>
              </a:lnSpc>
              <a:buNone/>
            </a:pPr>
            <a:endParaRPr lang="it-IT" sz="900" b="0" strike="noStrike" spc="-1">
              <a:latin typeface="Arial"/>
            </a:endParaRPr>
          </a:p>
          <a:p>
            <a:pPr>
              <a:lnSpc>
                <a:spcPct val="100000"/>
              </a:lnSpc>
              <a:buNone/>
            </a:pPr>
            <a:endParaRPr lang="it-IT" sz="900" b="0" strike="noStrike" spc="-1">
              <a:latin typeface="Arial"/>
            </a:endParaRPr>
          </a:p>
          <a:p>
            <a:pPr>
              <a:lnSpc>
                <a:spcPct val="100000"/>
              </a:lnSpc>
              <a:buNone/>
            </a:pPr>
            <a:endParaRPr lang="it-IT" sz="900" b="0" strike="noStrike" spc="-1">
              <a:latin typeface="Arial"/>
            </a:endParaRPr>
          </a:p>
          <a:p>
            <a:pPr marL="743040" lvl="1" indent="-285840">
              <a:lnSpc>
                <a:spcPct val="100000"/>
              </a:lnSpc>
              <a:buClr>
                <a:srgbClr val="000000"/>
              </a:buClr>
              <a:buFont typeface="Wingdings" charset="2"/>
              <a:buChar char=""/>
            </a:pPr>
            <a:r>
              <a:rPr lang="it-IT" sz="1800" b="0" strike="noStrike" spc="-1">
                <a:solidFill>
                  <a:srgbClr val="000000"/>
                </a:solidFill>
                <a:latin typeface="Arial"/>
                <a:ea typeface="DejaVu Sans"/>
              </a:rPr>
              <a:t>Estensione ad attività non soggette a controllo VVF. </a:t>
            </a:r>
            <a:endParaRPr lang="it-IT" sz="1800" b="0" strike="noStrike" spc="-1">
              <a:latin typeface="Arial"/>
            </a:endParaRPr>
          </a:p>
        </p:txBody>
      </p:sp>
      <p:sp>
        <p:nvSpPr>
          <p:cNvPr id="141" name="Rettangolo 5"/>
          <p:cNvSpPr/>
          <p:nvPr/>
        </p:nvSpPr>
        <p:spPr>
          <a:xfrm>
            <a:off x="136440" y="5187960"/>
            <a:ext cx="5658840" cy="115560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400" b="0" strike="noStrike" spc="-1">
                <a:solidFill>
                  <a:srgbClr val="000000"/>
                </a:solidFill>
                <a:latin typeface="Arial"/>
                <a:ea typeface="DejaVu Sans"/>
              </a:rPr>
              <a:t>Dal 20 ottobre 2019, con l’entrata in vigore del DM 12 aprile 2019, si è posto fine al cosiddetto “doppio binario”.  In particolare, </a:t>
            </a:r>
            <a:r>
              <a:rPr lang="it-IT" sz="1400" b="0" strike="noStrike" spc="-1">
                <a:solidFill>
                  <a:srgbClr val="FF0000"/>
                </a:solidFill>
                <a:latin typeface="Arial"/>
                <a:ea typeface="DejaVu Sans"/>
              </a:rPr>
              <a:t>è terminato il periodo transitorio di applicazione volontaria del Codice di prevenzione incendi per la progettazione delle attività </a:t>
            </a:r>
            <a:r>
              <a:rPr lang="it-IT" sz="1400" b="1" strike="noStrike" spc="-1">
                <a:solidFill>
                  <a:srgbClr val="FF0000"/>
                </a:solidFill>
                <a:latin typeface="Arial"/>
                <a:ea typeface="DejaVu Sans"/>
              </a:rPr>
              <a:t>non dotate </a:t>
            </a:r>
            <a:r>
              <a:rPr lang="it-IT" sz="1400" b="0" strike="noStrike" spc="-1">
                <a:solidFill>
                  <a:srgbClr val="FF0000"/>
                </a:solidFill>
                <a:latin typeface="Arial"/>
                <a:ea typeface="DejaVu Sans"/>
              </a:rPr>
              <a:t>di specifica regola tecnica</a:t>
            </a:r>
            <a:r>
              <a:rPr lang="it-IT" sz="1400" b="0" strike="noStrike" spc="-1">
                <a:solidFill>
                  <a:srgbClr val="000000"/>
                </a:solidFill>
                <a:latin typeface="Arial"/>
                <a:ea typeface="DejaVu Sans"/>
              </a:rPr>
              <a:t>. </a:t>
            </a:r>
            <a:endParaRPr lang="it-IT" sz="1400" b="0" strike="noStrike" spc="-1">
              <a:latin typeface="Arial"/>
            </a:endParaRPr>
          </a:p>
        </p:txBody>
      </p:sp>
      <p:pic>
        <p:nvPicPr>
          <p:cNvPr id="142" name="Immagine 13"/>
          <p:cNvPicPr/>
          <p:nvPr/>
        </p:nvPicPr>
        <p:blipFill>
          <a:blip r:embed="rId4" cstate="print"/>
          <a:stretch/>
        </p:blipFill>
        <p:spPr>
          <a:xfrm>
            <a:off x="6369120" y="5057640"/>
            <a:ext cx="2375640" cy="1161360"/>
          </a:xfrm>
          <a:prstGeom prst="rect">
            <a:avLst/>
          </a:prstGeom>
          <a:ln w="9525">
            <a:solidFill>
              <a:srgbClr val="4F81BD"/>
            </a:solidFill>
            <a:miter/>
          </a:ln>
        </p:spPr>
      </p:pic>
      <p:sp>
        <p:nvSpPr>
          <p:cNvPr id="143" name="Connettore 1 7"/>
          <p:cNvSpPr/>
          <p:nvPr/>
        </p:nvSpPr>
        <p:spPr>
          <a:xfrm flipV="1">
            <a:off x="6188040" y="4941720"/>
            <a:ext cx="2455560" cy="1257120"/>
          </a:xfrm>
          <a:prstGeom prst="line">
            <a:avLst/>
          </a:prstGeom>
          <a:ln w="76200">
            <a:solidFill>
              <a:srgbClr val="BE4B48"/>
            </a:solidFill>
            <a:round/>
          </a:ln>
        </p:spPr>
        <p:style>
          <a:lnRef idx="1">
            <a:schemeClr val="accent2"/>
          </a:lnRef>
          <a:fillRef idx="0">
            <a:schemeClr val="accent2"/>
          </a:fillRef>
          <a:effectRef idx="0">
            <a:schemeClr val="accent2"/>
          </a:effectRef>
          <a:fontRef idx="minor"/>
        </p:style>
      </p:sp>
      <p:sp>
        <p:nvSpPr>
          <p:cNvPr id="144" name="Rettangolo 17"/>
          <p:cNvSpPr/>
          <p:nvPr/>
        </p:nvSpPr>
        <p:spPr>
          <a:xfrm>
            <a:off x="971640" y="4137120"/>
            <a:ext cx="8078040" cy="638640"/>
          </a:xfrm>
          <a:prstGeom prst="rect">
            <a:avLst/>
          </a:prstGeom>
          <a:solidFill>
            <a:schemeClr val="accent3">
              <a:lumMod val="40000"/>
              <a:lumOff val="60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Il Codice si applica “obbligatoriamente” a: </a:t>
            </a:r>
            <a:endParaRPr lang="it-IT" sz="1800" b="0" strike="noStrike" spc="-1">
              <a:latin typeface="Arial"/>
            </a:endParaRPr>
          </a:p>
          <a:p>
            <a:pPr marL="457200">
              <a:lnSpc>
                <a:spcPct val="100000"/>
              </a:lnSpc>
              <a:buNone/>
            </a:pPr>
            <a:r>
              <a:rPr lang="it-IT" sz="1800" b="0" strike="noStrike" spc="-1">
                <a:solidFill>
                  <a:srgbClr val="000000"/>
                </a:solidFill>
                <a:latin typeface="Arial"/>
                <a:ea typeface="DejaVu Sans"/>
              </a:rPr>
              <a:t>- </a:t>
            </a:r>
            <a:r>
              <a:rPr lang="it-IT" sz="1800" b="1" strike="noStrike" spc="-1">
                <a:solidFill>
                  <a:srgbClr val="000000"/>
                </a:solidFill>
                <a:latin typeface="Arial"/>
                <a:ea typeface="DejaVu Sans"/>
              </a:rPr>
              <a:t>42</a:t>
            </a:r>
            <a:r>
              <a:rPr lang="it-IT" sz="1800" b="0" strike="noStrike" spc="-1">
                <a:solidFill>
                  <a:srgbClr val="000000"/>
                </a:solidFill>
                <a:latin typeface="Arial"/>
                <a:ea typeface="DejaVu Sans"/>
              </a:rPr>
              <a:t> attività non normate del DPR n. 151/2011</a:t>
            </a:r>
            <a:endParaRPr lang="it-IT" sz="18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repl">
                                        <p:cTn id="7" dur="500" fill="hold"/>
                                        <p:tgtEl>
                                          <p:spTgt spid="144"/>
                                        </p:tgtEl>
                                        <p:attrNameLst>
                                          <p:attrName>ppt_x</p:attrName>
                                        </p:attrNameLst>
                                      </p:cBhvr>
                                      <p:tavLst>
                                        <p:tav tm="0">
                                          <p:val>
                                            <p:strVal val="#ppt_x"/>
                                          </p:val>
                                        </p:tav>
                                        <p:tav tm="100000">
                                          <p:val>
                                            <p:strVal val="#ppt_x"/>
                                          </p:val>
                                        </p:tav>
                                      </p:tavLst>
                                    </p:anim>
                                    <p:anim calcmode="lin" valueType="num">
                                      <p:cBhvr additive="repl">
                                        <p:cTn id="8"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141"/>
                                        </p:tgtEl>
                                        <p:attrNameLst>
                                          <p:attrName>style.visibility</p:attrName>
                                        </p:attrNameLst>
                                      </p:cBhvr>
                                      <p:to>
                                        <p:strVal val="visible"/>
                                      </p:to>
                                    </p:set>
                                    <p:anim calcmode="lin" valueType="num">
                                      <p:cBhvr additive="repl">
                                        <p:cTn id="13" dur="500" fill="hold"/>
                                        <p:tgtEl>
                                          <p:spTgt spid="141"/>
                                        </p:tgtEl>
                                        <p:attrNameLst>
                                          <p:attrName>ppt_x</p:attrName>
                                        </p:attrNameLst>
                                      </p:cBhvr>
                                      <p:tavLst>
                                        <p:tav tm="0">
                                          <p:val>
                                            <p:strVal val="#ppt_x"/>
                                          </p:val>
                                        </p:tav>
                                        <p:tav tm="100000">
                                          <p:val>
                                            <p:strVal val="#ppt_x"/>
                                          </p:val>
                                        </p:tav>
                                      </p:tavLst>
                                    </p:anim>
                                    <p:anim calcmode="lin" valueType="num">
                                      <p:cBhvr additive="repl">
                                        <p:cTn id="1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2" presetClass="entr" presetSubtype="4" fill="hold" nodeType="clickEffect">
                                  <p:stCondLst>
                                    <p:cond delay="0"/>
                                  </p:stCondLst>
                                  <p:childTnLst>
                                    <p:set>
                                      <p:cBhvr>
                                        <p:cTn id="18" dur="1" fill="hold">
                                          <p:stCondLst>
                                            <p:cond delay="0"/>
                                          </p:stCondLst>
                                        </p:cTn>
                                        <p:tgtEl>
                                          <p:spTgt spid="142"/>
                                        </p:tgtEl>
                                        <p:attrNameLst>
                                          <p:attrName>style.visibility</p:attrName>
                                        </p:attrNameLst>
                                      </p:cBhvr>
                                      <p:to>
                                        <p:strVal val="visible"/>
                                      </p:to>
                                    </p:set>
                                    <p:anim calcmode="lin" valueType="num">
                                      <p:cBhvr additive="repl">
                                        <p:cTn id="19" dur="500" fill="hold"/>
                                        <p:tgtEl>
                                          <p:spTgt spid="142"/>
                                        </p:tgtEl>
                                        <p:attrNameLst>
                                          <p:attrName>ppt_x</p:attrName>
                                        </p:attrNameLst>
                                      </p:cBhvr>
                                      <p:tavLst>
                                        <p:tav tm="0">
                                          <p:val>
                                            <p:strVal val="#ppt_x"/>
                                          </p:val>
                                        </p:tav>
                                        <p:tav tm="100000">
                                          <p:val>
                                            <p:strVal val="#ppt_x"/>
                                          </p:val>
                                        </p:tav>
                                      </p:tavLst>
                                    </p:anim>
                                    <p:anim calcmode="lin" valueType="num">
                                      <p:cBhvr additive="repl">
                                        <p:cTn id="20" dur="500" fill="hold"/>
                                        <p:tgtEl>
                                          <p:spTgt spid="14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3"/>
                                        </p:tgtEl>
                                        <p:attrNameLst>
                                          <p:attrName>style.visibility</p:attrName>
                                        </p:attrNameLst>
                                      </p:cBhvr>
                                      <p:to>
                                        <p:strVal val="visible"/>
                                      </p:to>
                                    </p:set>
                                    <p:anim calcmode="lin" valueType="num">
                                      <p:cBhvr additive="repl">
                                        <p:cTn id="23" dur="500" fill="hold"/>
                                        <p:tgtEl>
                                          <p:spTgt spid="143"/>
                                        </p:tgtEl>
                                        <p:attrNameLst>
                                          <p:attrName>ppt_x</p:attrName>
                                        </p:attrNameLst>
                                      </p:cBhvr>
                                      <p:tavLst>
                                        <p:tav tm="0">
                                          <p:val>
                                            <p:strVal val="#ppt_x"/>
                                          </p:val>
                                        </p:tav>
                                        <p:tav tm="100000">
                                          <p:val>
                                            <p:strVal val="#ppt_x"/>
                                          </p:val>
                                        </p:tav>
                                      </p:tavLst>
                                    </p:anim>
                                    <p:anim calcmode="lin" valueType="num">
                                      <p:cBhvr additive="repl">
                                        <p:cTn id="24" dur="500" fill="hold"/>
                                        <p:tgtEl>
                                          <p:spTgt spid="1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146"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47"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48"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49"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50"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51"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52" name="Rettangolo 1"/>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sp>
        <p:nvSpPr>
          <p:cNvPr id="153" name="Rettangolo 3"/>
          <p:cNvSpPr/>
          <p:nvPr/>
        </p:nvSpPr>
        <p:spPr>
          <a:xfrm>
            <a:off x="103320" y="1398600"/>
            <a:ext cx="894636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800" b="1" strike="noStrike" spc="-1">
                <a:solidFill>
                  <a:srgbClr val="C00000"/>
                </a:solidFill>
                <a:latin typeface="Arial"/>
                <a:ea typeface="DejaVu Sans"/>
              </a:rPr>
              <a:t>AMPLIAMENTO DEL CAMPO DI APPLICAZIONE </a:t>
            </a:r>
            <a:endParaRPr lang="it-IT" sz="1800" b="0" strike="noStrike" spc="-1">
              <a:latin typeface="Arial"/>
            </a:endParaRPr>
          </a:p>
        </p:txBody>
      </p:sp>
      <p:sp>
        <p:nvSpPr>
          <p:cNvPr id="154" name="Rettangolo 4"/>
          <p:cNvSpPr/>
          <p:nvPr/>
        </p:nvSpPr>
        <p:spPr>
          <a:xfrm>
            <a:off x="154080" y="1768320"/>
            <a:ext cx="8895600" cy="2010240"/>
          </a:xfrm>
          <a:prstGeom prst="rect">
            <a:avLst/>
          </a:prstGeom>
          <a:solidFill>
            <a:schemeClr val="accent3">
              <a:lumMod val="40000"/>
              <a:lumOff val="60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Il DM 12 aprile 2019 ha ampliato il campo di applicazione alle attività di cui all’allegato I del DPR n. 151/2011, aggiungendo al precedente elenco:</a:t>
            </a:r>
            <a:endParaRPr lang="it-IT" sz="1800" b="0" strike="noStrike" spc="-1">
              <a:latin typeface="Arial"/>
            </a:endParaRPr>
          </a:p>
          <a:p>
            <a:pPr marL="743040" lvl="1" indent="-285840" algn="just">
              <a:lnSpc>
                <a:spcPct val="100000"/>
              </a:lnSpc>
              <a:buClr>
                <a:srgbClr val="0070C0"/>
              </a:buClr>
              <a:buFont typeface="Wingdings" charset="2"/>
              <a:buChar char=""/>
            </a:pPr>
            <a:r>
              <a:rPr lang="it-IT" sz="1800" b="0" strike="noStrike" spc="-1">
                <a:solidFill>
                  <a:srgbClr val="0070C0"/>
                </a:solidFill>
                <a:latin typeface="Arial"/>
                <a:ea typeface="DejaVu Sans"/>
              </a:rPr>
              <a:t>Attività da n. 19 a 26 </a:t>
            </a:r>
            <a:r>
              <a:rPr lang="it-IT" sz="1800" b="0" strike="noStrike" spc="-1">
                <a:solidFill>
                  <a:srgbClr val="000000"/>
                </a:solidFill>
                <a:latin typeface="Arial"/>
                <a:ea typeface="DejaVu Sans"/>
              </a:rPr>
              <a:t>(Stabilimenti e impianti ove si producono, impiegano, detengono particolari sostanze pericolose, fabbriche di fiammiferi, ecc., tutte in cat. C). </a:t>
            </a:r>
            <a:endParaRPr lang="it-IT" sz="1800" b="0" strike="noStrike" spc="-1">
              <a:latin typeface="Arial"/>
            </a:endParaRPr>
          </a:p>
          <a:p>
            <a:pPr marL="743040" lvl="1" indent="-285840" algn="just">
              <a:lnSpc>
                <a:spcPct val="100000"/>
              </a:lnSpc>
              <a:buClr>
                <a:srgbClr val="0070C0"/>
              </a:buClr>
              <a:buFont typeface="Wingdings" charset="2"/>
              <a:buChar char=""/>
            </a:pPr>
            <a:r>
              <a:rPr lang="it-IT" sz="1800" b="0" strike="noStrike" spc="-1">
                <a:solidFill>
                  <a:srgbClr val="0070C0"/>
                </a:solidFill>
                <a:latin typeface="Arial"/>
                <a:ea typeface="DejaVu Sans"/>
              </a:rPr>
              <a:t>Attività n. 73 </a:t>
            </a:r>
            <a:r>
              <a:rPr lang="it-IT" sz="1800" b="0" strike="noStrike" spc="-1">
                <a:solidFill>
                  <a:srgbClr val="000000"/>
                </a:solidFill>
                <a:latin typeface="Arial"/>
                <a:ea typeface="DejaVu Sans"/>
              </a:rPr>
              <a:t>(Edifici a uso terziario/industriale, in cat. B/C). </a:t>
            </a:r>
            <a:endParaRPr lang="it-IT" sz="1800" b="0" strike="noStrike" spc="-1">
              <a:latin typeface="Arial"/>
            </a:endParaRPr>
          </a:p>
          <a:p>
            <a:pPr>
              <a:lnSpc>
                <a:spcPct val="100000"/>
              </a:lnSpc>
              <a:buNone/>
            </a:pPr>
            <a:endParaRPr lang="it-IT" sz="1800" b="0" strike="noStrike" spc="-1">
              <a:latin typeface="Arial"/>
            </a:endParaRPr>
          </a:p>
        </p:txBody>
      </p:sp>
      <p:sp>
        <p:nvSpPr>
          <p:cNvPr id="155" name="Rettangolo 5"/>
          <p:cNvSpPr/>
          <p:nvPr/>
        </p:nvSpPr>
        <p:spPr>
          <a:xfrm>
            <a:off x="154080" y="3844800"/>
            <a:ext cx="8895600" cy="63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dirty="0">
                <a:solidFill>
                  <a:srgbClr val="000000"/>
                </a:solidFill>
                <a:latin typeface="Arial"/>
                <a:ea typeface="DejaVu Sans"/>
              </a:rPr>
              <a:t>Sono quindi diventate </a:t>
            </a:r>
            <a:r>
              <a:rPr lang="it-IT" spc="-1" dirty="0" smtClean="0">
                <a:solidFill>
                  <a:srgbClr val="000000"/>
                </a:solidFill>
                <a:latin typeface="Arial"/>
                <a:ea typeface="DejaVu Sans"/>
              </a:rPr>
              <a:t>52</a:t>
            </a:r>
            <a:r>
              <a:rPr lang="it-IT" sz="1800" b="0" strike="noStrike" spc="-1" dirty="0" smtClean="0">
                <a:solidFill>
                  <a:srgbClr val="000000"/>
                </a:solidFill>
                <a:latin typeface="Arial"/>
                <a:ea typeface="DejaVu Sans"/>
              </a:rPr>
              <a:t> </a:t>
            </a:r>
            <a:r>
              <a:rPr lang="it-IT" sz="1800" b="0" strike="noStrike" spc="-1" dirty="0">
                <a:solidFill>
                  <a:srgbClr val="000000"/>
                </a:solidFill>
                <a:latin typeface="Arial"/>
                <a:ea typeface="DejaVu Sans"/>
              </a:rPr>
              <a:t>le attività soggette di cui al DPR n. 151/2011 rientranti nel campo di applicazione del Codice</a:t>
            </a:r>
            <a:endParaRPr lang="it-IT" sz="1800" b="0" strike="noStrike" spc="-1" dirty="0">
              <a:latin typeface="Arial"/>
            </a:endParaRPr>
          </a:p>
        </p:txBody>
      </p:sp>
      <p:sp>
        <p:nvSpPr>
          <p:cNvPr id="156" name="Fumetto 1 12"/>
          <p:cNvSpPr/>
          <p:nvPr/>
        </p:nvSpPr>
        <p:spPr>
          <a:xfrm rot="10800000">
            <a:off x="214920" y="4662720"/>
            <a:ext cx="8895600" cy="1081800"/>
          </a:xfrm>
          <a:prstGeom prst="wedgeRectCallout">
            <a:avLst>
              <a:gd name="adj1" fmla="val -20833"/>
              <a:gd name="adj2" fmla="val 625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57" name="Rettangolo 13"/>
          <p:cNvSpPr/>
          <p:nvPr/>
        </p:nvSpPr>
        <p:spPr>
          <a:xfrm>
            <a:off x="214200" y="4756320"/>
            <a:ext cx="8895600" cy="82954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2000" b="1" strike="noStrike" spc="-1" dirty="0">
                <a:solidFill>
                  <a:srgbClr val="FFFF00"/>
                </a:solidFill>
                <a:latin typeface="Arial"/>
                <a:ea typeface="DejaVu Sans"/>
              </a:rPr>
              <a:t>Att. 9, 14, </a:t>
            </a:r>
            <a:r>
              <a:rPr lang="it-IT" sz="2000" b="1" strike="noStrike" spc="-1" dirty="0">
                <a:solidFill>
                  <a:srgbClr val="C00000"/>
                </a:solidFill>
                <a:latin typeface="Arial"/>
                <a:ea typeface="DejaVu Sans"/>
              </a:rPr>
              <a:t>19-26</a:t>
            </a:r>
            <a:r>
              <a:rPr lang="it-IT" sz="2000" b="1" strike="noStrike" spc="-1" dirty="0">
                <a:solidFill>
                  <a:srgbClr val="FFFF00"/>
                </a:solidFill>
                <a:latin typeface="Arial"/>
                <a:ea typeface="DejaVu Sans"/>
              </a:rPr>
              <a:t>, 27÷40, 42÷47, 50÷54, 56÷57, </a:t>
            </a:r>
            <a:r>
              <a:rPr lang="it-IT" sz="2000" b="1" spc="-1" dirty="0" smtClean="0">
                <a:solidFill>
                  <a:srgbClr val="FFFF00"/>
                </a:solidFill>
              </a:rPr>
              <a:t>63÷65</a:t>
            </a:r>
            <a:r>
              <a:rPr lang="it-IT" sz="2000" b="1" strike="noStrike" spc="-1" dirty="0" smtClean="0">
                <a:solidFill>
                  <a:srgbClr val="FFFF00"/>
                </a:solidFill>
                <a:latin typeface="Arial"/>
                <a:ea typeface="DejaVu Sans"/>
              </a:rPr>
              <a:t>, </a:t>
            </a:r>
            <a:r>
              <a:rPr lang="it-IT" sz="2000" b="1" strike="noStrike" spc="-1" dirty="0">
                <a:solidFill>
                  <a:srgbClr val="FFFF00"/>
                </a:solidFill>
                <a:latin typeface="Arial"/>
                <a:ea typeface="DejaVu Sans"/>
              </a:rPr>
              <a:t>70, </a:t>
            </a:r>
            <a:r>
              <a:rPr lang="it-IT" sz="2000" b="1" strike="noStrike" spc="-1" dirty="0">
                <a:solidFill>
                  <a:srgbClr val="C00000"/>
                </a:solidFill>
                <a:latin typeface="Arial"/>
                <a:ea typeface="DejaVu Sans"/>
              </a:rPr>
              <a:t>73</a:t>
            </a:r>
            <a:r>
              <a:rPr lang="it-IT" sz="2000" b="1" strike="noStrike" spc="-1" dirty="0">
                <a:solidFill>
                  <a:srgbClr val="FFFF00"/>
                </a:solidFill>
                <a:latin typeface="Arial"/>
                <a:ea typeface="DejaVu Sans"/>
              </a:rPr>
              <a:t>, 75*, </a:t>
            </a:r>
            <a:r>
              <a:rPr lang="it-IT" sz="2000" b="1" strike="noStrike" spc="-1" dirty="0" smtClean="0">
                <a:solidFill>
                  <a:srgbClr val="FFFF00"/>
                </a:solidFill>
                <a:latin typeface="Arial"/>
                <a:ea typeface="DejaVu Sans"/>
              </a:rPr>
              <a:t>76,77 </a:t>
            </a:r>
            <a:endParaRPr lang="it-IT" sz="2000" b="0" strike="noStrike" spc="-1" dirty="0">
              <a:latin typeface="Arial"/>
            </a:endParaRPr>
          </a:p>
          <a:p>
            <a:pPr algn="ctr">
              <a:lnSpc>
                <a:spcPct val="100000"/>
              </a:lnSpc>
              <a:buNone/>
            </a:pPr>
            <a:r>
              <a:rPr lang="it-IT" sz="1400" b="0" strike="noStrike" spc="-1" dirty="0" err="1">
                <a:solidFill>
                  <a:srgbClr val="000000"/>
                </a:solidFill>
                <a:latin typeface="Arial"/>
                <a:ea typeface="DejaVu Sans"/>
              </a:rPr>
              <a:t>Officine…</a:t>
            </a:r>
            <a:r>
              <a:rPr lang="it-IT" sz="1400" b="0" strike="noStrike" spc="-1" dirty="0">
                <a:solidFill>
                  <a:srgbClr val="000000"/>
                </a:solidFill>
                <a:latin typeface="Arial"/>
                <a:ea typeface="DejaVu Sans"/>
              </a:rPr>
              <a:t>; Impianti …; Stabilimenti …; Depositi …; Falegnamerie; </a:t>
            </a:r>
            <a:endParaRPr lang="it-IT" sz="1400" b="0" strike="noStrike" spc="-1" dirty="0">
              <a:latin typeface="Arial"/>
            </a:endParaRPr>
          </a:p>
          <a:p>
            <a:pPr algn="ctr">
              <a:lnSpc>
                <a:spcPct val="100000"/>
              </a:lnSpc>
              <a:buNone/>
            </a:pPr>
            <a:r>
              <a:rPr lang="it-IT" sz="1400" b="0" strike="noStrike" spc="-1" dirty="0">
                <a:solidFill>
                  <a:srgbClr val="000000"/>
                </a:solidFill>
                <a:latin typeface="Arial"/>
                <a:ea typeface="DejaVu Sans"/>
              </a:rPr>
              <a:t>Attività industriali e artigianali …; (*)Depositi mezzi rotabili.</a:t>
            </a:r>
            <a:endParaRPr lang="it-IT" sz="1400" b="0" strike="noStrike" spc="-1" dirty="0">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additive="repl">
                                        <p:cTn id="7" dur="500" fill="hold"/>
                                        <p:tgtEl>
                                          <p:spTgt spid="156"/>
                                        </p:tgtEl>
                                        <p:attrNameLst>
                                          <p:attrName>ppt_x</p:attrName>
                                        </p:attrNameLst>
                                      </p:cBhvr>
                                      <p:tavLst>
                                        <p:tav tm="0">
                                          <p:val>
                                            <p:strVal val="#ppt_x"/>
                                          </p:val>
                                        </p:tav>
                                        <p:tav tm="100000">
                                          <p:val>
                                            <p:strVal val="#ppt_x"/>
                                          </p:val>
                                        </p:tav>
                                      </p:tavLst>
                                    </p:anim>
                                    <p:anim calcmode="lin" valueType="num">
                                      <p:cBhvr additive="repl">
                                        <p:cTn id="8" dur="500" fill="hold"/>
                                        <p:tgtEl>
                                          <p:spTgt spid="1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7"/>
                                        </p:tgtEl>
                                        <p:attrNameLst>
                                          <p:attrName>style.visibility</p:attrName>
                                        </p:attrNameLst>
                                      </p:cBhvr>
                                      <p:to>
                                        <p:strVal val="visible"/>
                                      </p:to>
                                    </p:set>
                                    <p:anim calcmode="lin" valueType="num">
                                      <p:cBhvr additive="repl">
                                        <p:cTn id="11" dur="500" fill="hold"/>
                                        <p:tgtEl>
                                          <p:spTgt spid="157"/>
                                        </p:tgtEl>
                                        <p:attrNameLst>
                                          <p:attrName>ppt_x</p:attrName>
                                        </p:attrNameLst>
                                      </p:cBhvr>
                                      <p:tavLst>
                                        <p:tav tm="0">
                                          <p:val>
                                            <p:strVal val="#ppt_x"/>
                                          </p:val>
                                        </p:tav>
                                        <p:tav tm="100000">
                                          <p:val>
                                            <p:strVal val="#ppt_x"/>
                                          </p:val>
                                        </p:tav>
                                      </p:tavLst>
                                    </p:anim>
                                    <p:anim calcmode="lin" valueType="num">
                                      <p:cBhvr additive="repl">
                                        <p:cTn id="12" dur="500" fill="hold"/>
                                        <p:tgtEl>
                                          <p:spTgt spid="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159"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60"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61"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62"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63"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64"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65" name="Rettangolo 1"/>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sp>
        <p:nvSpPr>
          <p:cNvPr id="166" name="Rettangolo 9"/>
          <p:cNvSpPr/>
          <p:nvPr/>
        </p:nvSpPr>
        <p:spPr>
          <a:xfrm>
            <a:off x="103320" y="1398600"/>
            <a:ext cx="894636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800" b="1" strike="noStrike" spc="-1">
                <a:solidFill>
                  <a:srgbClr val="C00000"/>
                </a:solidFill>
                <a:latin typeface="Arial"/>
                <a:ea typeface="DejaVu Sans"/>
              </a:rPr>
              <a:t>AMPLIAMENTO DEL CAMPO DI APPLICAZIONE </a:t>
            </a:r>
            <a:endParaRPr lang="it-IT" sz="1800" b="0" strike="noStrike" spc="-1">
              <a:latin typeface="Arial"/>
            </a:endParaRPr>
          </a:p>
        </p:txBody>
      </p:sp>
      <p:sp>
        <p:nvSpPr>
          <p:cNvPr id="167" name="Rettangolo 4"/>
          <p:cNvSpPr/>
          <p:nvPr/>
        </p:nvSpPr>
        <p:spPr>
          <a:xfrm>
            <a:off x="120600" y="1768320"/>
            <a:ext cx="8946360" cy="1095480"/>
          </a:xfrm>
          <a:prstGeom prst="rect">
            <a:avLst/>
          </a:prstGeom>
          <a:solidFill>
            <a:schemeClr val="accent3">
              <a:lumMod val="40000"/>
              <a:lumOff val="60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a:solidFill>
                  <a:srgbClr val="000000"/>
                </a:solidFill>
                <a:latin typeface="Arial"/>
                <a:ea typeface="DejaVu Sans"/>
              </a:rPr>
              <a:t>IL CODICE SI APPLICA OBBLIGATORIAMENTE: </a:t>
            </a:r>
            <a:endParaRPr lang="it-IT" sz="1800" b="0" strike="noStrike" spc="-1">
              <a:latin typeface="Arial"/>
            </a:endParaRPr>
          </a:p>
          <a:p>
            <a:pPr>
              <a:lnSpc>
                <a:spcPct val="100000"/>
              </a:lnSpc>
              <a:buNone/>
            </a:pPr>
            <a:r>
              <a:rPr lang="it-IT" sz="1800" b="0" strike="noStrike" spc="-1">
                <a:solidFill>
                  <a:srgbClr val="000000"/>
                </a:solidFill>
                <a:latin typeface="Arial"/>
                <a:ea typeface="DejaVu Sans"/>
              </a:rPr>
              <a:t>Attività soggette a controllo VVF (dPR n. 151/2011): </a:t>
            </a:r>
            <a:endParaRPr lang="it-IT" sz="1800" b="0" strike="noStrike" spc="-1">
              <a:latin typeface="Arial"/>
            </a:endParaRPr>
          </a:p>
          <a:p>
            <a:pPr marL="743040" lvl="1" indent="-285840">
              <a:lnSpc>
                <a:spcPct val="100000"/>
              </a:lnSpc>
              <a:buClr>
                <a:srgbClr val="C00000"/>
              </a:buClr>
              <a:buFont typeface="Arial"/>
              <a:buChar char="•"/>
            </a:pPr>
            <a:r>
              <a:rPr lang="it-IT" sz="1800" b="0" strike="noStrike" spc="-1">
                <a:solidFill>
                  <a:srgbClr val="C00000"/>
                </a:solidFill>
                <a:latin typeface="Arial"/>
                <a:ea typeface="DejaVu Sans"/>
              </a:rPr>
              <a:t>Attività: 9, 14, 19÷40, 42÷47, 50÷54, 56, 57, 63, 64, 70, 73, 75(*), 76: </a:t>
            </a:r>
            <a:endParaRPr lang="it-IT" sz="1800" b="0" strike="noStrike" spc="-1">
              <a:latin typeface="Arial"/>
            </a:endParaRPr>
          </a:p>
          <a:p>
            <a:pPr>
              <a:lnSpc>
                <a:spcPct val="100000"/>
              </a:lnSpc>
              <a:buNone/>
            </a:pPr>
            <a:r>
              <a:rPr lang="it-IT" sz="1200" b="0" strike="noStrike" spc="-1">
                <a:solidFill>
                  <a:srgbClr val="000000"/>
                </a:solidFill>
                <a:latin typeface="Arial"/>
                <a:ea typeface="DejaVu Sans"/>
              </a:rPr>
              <a:t>(*) Limitatamente ai depositi mezzi rotabili e ai locali adibiti al ricovero di natanti e aeromobili</a:t>
            </a:r>
            <a:endParaRPr lang="it-IT" sz="1200" b="0" strike="noStrike" spc="-1">
              <a:latin typeface="Arial"/>
            </a:endParaRPr>
          </a:p>
        </p:txBody>
      </p:sp>
      <p:sp>
        <p:nvSpPr>
          <p:cNvPr id="168" name="Rettangolo 5"/>
          <p:cNvSpPr/>
          <p:nvPr/>
        </p:nvSpPr>
        <p:spPr>
          <a:xfrm>
            <a:off x="138240" y="3000240"/>
            <a:ext cx="8964000" cy="912960"/>
          </a:xfrm>
          <a:prstGeom prst="rect">
            <a:avLst/>
          </a:prstGeom>
          <a:solidFill>
            <a:schemeClr val="bg2"/>
          </a:solid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dirty="0">
                <a:solidFill>
                  <a:srgbClr val="000000"/>
                </a:solidFill>
                <a:latin typeface="Arial"/>
                <a:ea typeface="DejaVu Sans"/>
              </a:rPr>
              <a:t>IL CODICE NON SI APPLICA </a:t>
            </a:r>
            <a:endParaRPr lang="it-IT" sz="1800" b="0" strike="noStrike" spc="-1" dirty="0">
              <a:latin typeface="Arial"/>
            </a:endParaRPr>
          </a:p>
          <a:p>
            <a:pPr>
              <a:lnSpc>
                <a:spcPct val="100000"/>
              </a:lnSpc>
              <a:buNone/>
            </a:pPr>
            <a:r>
              <a:rPr lang="it-IT" sz="1800" b="0" strike="noStrike" spc="-1" dirty="0">
                <a:solidFill>
                  <a:srgbClr val="000000"/>
                </a:solidFill>
                <a:latin typeface="Arial"/>
                <a:ea typeface="DejaVu Sans"/>
              </a:rPr>
              <a:t>Attività soggette a controllo VVF (</a:t>
            </a:r>
            <a:r>
              <a:rPr lang="it-IT" sz="1800" b="0" strike="noStrike" spc="-1" dirty="0" err="1">
                <a:solidFill>
                  <a:srgbClr val="000000"/>
                </a:solidFill>
                <a:latin typeface="Arial"/>
                <a:ea typeface="DejaVu Sans"/>
              </a:rPr>
              <a:t>dPR</a:t>
            </a:r>
            <a:r>
              <a:rPr lang="it-IT" sz="1800" b="0" strike="noStrike" spc="-1" dirty="0">
                <a:solidFill>
                  <a:srgbClr val="000000"/>
                </a:solidFill>
                <a:latin typeface="Arial"/>
                <a:ea typeface="DejaVu Sans"/>
              </a:rPr>
              <a:t> n. 151/2011): </a:t>
            </a:r>
            <a:endParaRPr lang="it-IT" sz="1800" b="0" strike="noStrike" spc="-1" dirty="0">
              <a:latin typeface="Arial"/>
            </a:endParaRPr>
          </a:p>
          <a:p>
            <a:pPr marL="743040" lvl="1" indent="-285840">
              <a:lnSpc>
                <a:spcPct val="100000"/>
              </a:lnSpc>
              <a:buClr>
                <a:srgbClr val="C00000"/>
              </a:buClr>
              <a:buFont typeface="Arial"/>
              <a:buChar char="•"/>
            </a:pPr>
            <a:r>
              <a:rPr lang="it-IT" sz="1800" b="0" strike="noStrike" spc="-1" dirty="0">
                <a:solidFill>
                  <a:srgbClr val="C00000"/>
                </a:solidFill>
                <a:latin typeface="Arial"/>
                <a:ea typeface="DejaVu Sans"/>
              </a:rPr>
              <a:t>Attività: 1÷8, 10÷13, 15÷18, 41, 48, 49, 55, 58÷62</a:t>
            </a:r>
            <a:r>
              <a:rPr lang="it-IT" sz="1800" b="0" strike="noStrike" spc="-1" dirty="0" smtClean="0">
                <a:solidFill>
                  <a:srgbClr val="C00000"/>
                </a:solidFill>
                <a:latin typeface="Arial"/>
                <a:ea typeface="DejaVu Sans"/>
              </a:rPr>
              <a:t>,</a:t>
            </a:r>
            <a:r>
              <a:rPr lang="it-IT" sz="1800" b="0" strike="noStrike" spc="-1" dirty="0" smtClean="0">
                <a:solidFill>
                  <a:srgbClr val="336600"/>
                </a:solidFill>
                <a:latin typeface="Arial"/>
                <a:ea typeface="DejaVu Sans"/>
              </a:rPr>
              <a:t> </a:t>
            </a:r>
            <a:r>
              <a:rPr lang="it-IT" sz="1800" b="0" strike="noStrike" spc="-1" dirty="0">
                <a:solidFill>
                  <a:srgbClr val="336600"/>
                </a:solidFill>
                <a:latin typeface="Arial"/>
                <a:ea typeface="DejaVu Sans"/>
              </a:rPr>
              <a:t>74, </a:t>
            </a:r>
            <a:r>
              <a:rPr lang="it-IT" sz="1800" b="0" strike="noStrike" spc="-1" dirty="0" smtClean="0">
                <a:solidFill>
                  <a:srgbClr val="336600"/>
                </a:solidFill>
                <a:latin typeface="Arial"/>
                <a:ea typeface="DejaVu Sans"/>
              </a:rPr>
              <a:t>78÷80</a:t>
            </a:r>
            <a:endParaRPr lang="it-IT" sz="1800" b="0" strike="noStrike" spc="-1" dirty="0">
              <a:latin typeface="Arial"/>
            </a:endParaRPr>
          </a:p>
        </p:txBody>
      </p:sp>
      <p:sp>
        <p:nvSpPr>
          <p:cNvPr id="169" name="Rettangolo 6"/>
          <p:cNvSpPr/>
          <p:nvPr/>
        </p:nvSpPr>
        <p:spPr>
          <a:xfrm>
            <a:off x="103320" y="5006160"/>
            <a:ext cx="8968680" cy="913320"/>
          </a:xfrm>
          <a:prstGeom prst="rect">
            <a:avLst/>
          </a:prstGeom>
          <a:solidFill>
            <a:schemeClr val="bg1">
              <a:lumMod val="75000"/>
            </a:schemeClr>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0" strike="noStrike" spc="-1" dirty="0">
                <a:solidFill>
                  <a:srgbClr val="000000"/>
                </a:solidFill>
                <a:latin typeface="Arial"/>
                <a:ea typeface="DejaVu Sans"/>
              </a:rPr>
              <a:t> IL CODICE SI APPLICA IN ALTERNATIVA alle regole tecniche tradizionali: </a:t>
            </a:r>
            <a:endParaRPr lang="it-IT" sz="1800" b="0" strike="noStrike" spc="-1" dirty="0">
              <a:latin typeface="Arial"/>
            </a:endParaRPr>
          </a:p>
          <a:p>
            <a:pPr marL="743040" lvl="1" indent="-285840">
              <a:lnSpc>
                <a:spcPct val="100000"/>
              </a:lnSpc>
              <a:buClr>
                <a:srgbClr val="C00000"/>
              </a:buClr>
              <a:buFont typeface="Arial"/>
              <a:buChar char="•"/>
            </a:pPr>
            <a:r>
              <a:rPr lang="it-IT" sz="1800" b="0" strike="noStrike" spc="-1" dirty="0">
                <a:solidFill>
                  <a:srgbClr val="C00000"/>
                </a:solidFill>
                <a:latin typeface="Arial"/>
                <a:ea typeface="DejaVu Sans"/>
              </a:rPr>
              <a:t>Attività: 66</a:t>
            </a:r>
            <a:r>
              <a:rPr lang="it-IT" sz="1800" b="0" strike="noStrike" spc="-1" baseline="30000" dirty="0">
                <a:solidFill>
                  <a:srgbClr val="000000"/>
                </a:solidFill>
                <a:latin typeface="Arial"/>
                <a:ea typeface="DejaVu Sans"/>
              </a:rPr>
              <a:t>1</a:t>
            </a:r>
            <a:r>
              <a:rPr lang="it-IT" sz="1800" b="0" strike="noStrike" spc="-1" dirty="0">
                <a:solidFill>
                  <a:srgbClr val="C00000"/>
                </a:solidFill>
                <a:latin typeface="Arial"/>
                <a:ea typeface="DejaVu Sans"/>
              </a:rPr>
              <a:t>, 67, </a:t>
            </a:r>
            <a:r>
              <a:rPr lang="it-IT" sz="1800" b="1" strike="noStrike" spc="-1" dirty="0">
                <a:solidFill>
                  <a:srgbClr val="00B050"/>
                </a:solidFill>
                <a:latin typeface="Arial"/>
                <a:ea typeface="DejaVu Sans"/>
              </a:rPr>
              <a:t>68</a:t>
            </a:r>
            <a:r>
              <a:rPr lang="it-IT" sz="1800" b="0" strike="noStrike" spc="-1" dirty="0">
                <a:solidFill>
                  <a:srgbClr val="C00000"/>
                </a:solidFill>
                <a:latin typeface="Arial"/>
                <a:ea typeface="DejaVu Sans"/>
              </a:rPr>
              <a:t>, 69, 71, </a:t>
            </a:r>
            <a:r>
              <a:rPr lang="it-IT" sz="1800" b="1" strike="noStrike" spc="-1" dirty="0">
                <a:solidFill>
                  <a:srgbClr val="00B050"/>
                </a:solidFill>
                <a:latin typeface="Arial"/>
                <a:ea typeface="DejaVu Sans"/>
              </a:rPr>
              <a:t>72 </a:t>
            </a:r>
            <a:r>
              <a:rPr lang="it-IT" sz="1800" b="0" strike="noStrike" spc="-1" dirty="0">
                <a:solidFill>
                  <a:srgbClr val="C00000"/>
                </a:solidFill>
                <a:latin typeface="Arial"/>
                <a:ea typeface="DejaVu Sans"/>
              </a:rPr>
              <a:t>73: </a:t>
            </a:r>
            <a:endParaRPr lang="it-IT" sz="1800" b="0" strike="noStrike" spc="-1" dirty="0">
              <a:latin typeface="Arial"/>
            </a:endParaRPr>
          </a:p>
          <a:p>
            <a:pPr>
              <a:lnSpc>
                <a:spcPct val="100000"/>
              </a:lnSpc>
              <a:buNone/>
            </a:pPr>
            <a:r>
              <a:rPr lang="it-IT" sz="1800" b="0" strike="noStrike" spc="-1" baseline="30000" dirty="0">
                <a:solidFill>
                  <a:srgbClr val="C00000"/>
                </a:solidFill>
                <a:latin typeface="Arial"/>
                <a:ea typeface="DejaVu Sans"/>
              </a:rPr>
              <a:t>1</a:t>
            </a:r>
            <a:r>
              <a:rPr lang="it-IT" sz="1800" b="0" strike="noStrike" spc="-1" dirty="0">
                <a:solidFill>
                  <a:srgbClr val="000000"/>
                </a:solidFill>
                <a:latin typeface="Arial"/>
                <a:ea typeface="DejaVu Sans"/>
              </a:rPr>
              <a:t>ad esclusione di strutture turistiche all’aria aperta e rifugi alpini </a:t>
            </a:r>
            <a:endParaRPr lang="it-IT" sz="1800" b="0" strike="noStrike" spc="-1" dirty="0">
              <a:latin typeface="Arial"/>
            </a:endParaRPr>
          </a:p>
        </p:txBody>
      </p:sp>
      <p:sp>
        <p:nvSpPr>
          <p:cNvPr id="170" name="Callout con freccia in su 10"/>
          <p:cNvSpPr/>
          <p:nvPr/>
        </p:nvSpPr>
        <p:spPr>
          <a:xfrm>
            <a:off x="142920" y="3559320"/>
            <a:ext cx="4623840" cy="1250280"/>
          </a:xfrm>
          <a:prstGeom prst="upArrowCallout">
            <a:avLst>
              <a:gd name="adj1" fmla="val 25000"/>
              <a:gd name="adj2" fmla="val 25000"/>
              <a:gd name="adj3" fmla="val 25000"/>
              <a:gd name="adj4" fmla="val 64977"/>
            </a:avLst>
          </a:prstGeom>
          <a:no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71" name="Rettangolo 17"/>
          <p:cNvSpPr/>
          <p:nvPr/>
        </p:nvSpPr>
        <p:spPr>
          <a:xfrm>
            <a:off x="138240" y="3994200"/>
            <a:ext cx="4623840" cy="82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200" b="0" strike="noStrike" spc="-1">
                <a:solidFill>
                  <a:srgbClr val="FF0000"/>
                </a:solidFill>
                <a:latin typeface="Arial"/>
                <a:ea typeface="DejaVu Sans"/>
              </a:rPr>
              <a:t>Impianti, reti di trasporto con sostanze infiammabili, esplodenti, comburenti, radioattive, distributori carburante, centrali termoelettriche, macchine elettriche, gruppi elettrogeni, demolizione veicoli, </a:t>
            </a:r>
            <a:endParaRPr lang="it-IT" sz="1200" b="0" strike="noStrike" spc="-1">
              <a:latin typeface="Arial"/>
            </a:endParaRPr>
          </a:p>
        </p:txBody>
      </p:sp>
      <p:sp>
        <p:nvSpPr>
          <p:cNvPr id="172" name="Callout con freccia in su 18"/>
          <p:cNvSpPr/>
          <p:nvPr/>
        </p:nvSpPr>
        <p:spPr>
          <a:xfrm>
            <a:off x="4824360" y="3559320"/>
            <a:ext cx="4253760" cy="1250280"/>
          </a:xfrm>
          <a:prstGeom prst="upArrowCallout">
            <a:avLst>
              <a:gd name="adj1" fmla="val 25000"/>
              <a:gd name="adj2" fmla="val 25000"/>
              <a:gd name="adj3" fmla="val 25000"/>
              <a:gd name="adj4" fmla="val 64977"/>
            </a:avLst>
          </a:prstGeom>
          <a:noFill/>
          <a:ln>
            <a:solidFill>
              <a:srgbClr val="3A5F8B"/>
            </a:solidFill>
            <a:round/>
          </a:ln>
        </p:spPr>
        <p:style>
          <a:lnRef idx="2">
            <a:schemeClr val="accent1">
              <a:shade val="50000"/>
            </a:schemeClr>
          </a:lnRef>
          <a:fillRef idx="1">
            <a:schemeClr val="accent1"/>
          </a:fillRef>
          <a:effectRef idx="0">
            <a:schemeClr val="accent1"/>
          </a:effectRef>
          <a:fontRef idx="minor"/>
        </p:style>
      </p:sp>
      <p:sp>
        <p:nvSpPr>
          <p:cNvPr id="173" name="Rettangolo 19"/>
          <p:cNvSpPr/>
          <p:nvPr/>
        </p:nvSpPr>
        <p:spPr>
          <a:xfrm>
            <a:off x="4835520" y="4060800"/>
            <a:ext cx="4231440" cy="27554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200" b="0" strike="noStrike" spc="-1" dirty="0" smtClean="0">
                <a:solidFill>
                  <a:srgbClr val="4F6228"/>
                </a:solidFill>
                <a:latin typeface="Arial"/>
                <a:ea typeface="DejaVu Sans"/>
              </a:rPr>
              <a:t>centrali </a:t>
            </a:r>
            <a:r>
              <a:rPr lang="it-IT" sz="1200" b="0" strike="noStrike" spc="-1" dirty="0">
                <a:solidFill>
                  <a:srgbClr val="4F6228"/>
                </a:solidFill>
                <a:latin typeface="Arial"/>
                <a:ea typeface="DejaVu Sans"/>
              </a:rPr>
              <a:t>termiche</a:t>
            </a:r>
            <a:r>
              <a:rPr lang="it-IT" sz="1200" b="0" strike="noStrike" spc="-1" dirty="0" smtClean="0">
                <a:solidFill>
                  <a:srgbClr val="4F6228"/>
                </a:solidFill>
                <a:latin typeface="Arial"/>
                <a:ea typeface="DejaVu Sans"/>
              </a:rPr>
              <a:t>, </a:t>
            </a:r>
            <a:r>
              <a:rPr lang="it-IT" sz="1200" b="0" strike="noStrike" spc="-1" dirty="0">
                <a:solidFill>
                  <a:srgbClr val="4F6228"/>
                </a:solidFill>
                <a:latin typeface="Arial"/>
                <a:ea typeface="DejaVu Sans"/>
              </a:rPr>
              <a:t>stazioni, metropolitane, interporti, gallerie,</a:t>
            </a:r>
            <a:endParaRPr lang="it-IT" sz="1200" b="0" strike="noStrike" spc="-1" dirty="0">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additive="repl">
                                        <p:cTn id="7" dur="500" fill="hold"/>
                                        <p:tgtEl>
                                          <p:spTgt spid="167"/>
                                        </p:tgtEl>
                                        <p:attrNameLst>
                                          <p:attrName>ppt_x</p:attrName>
                                        </p:attrNameLst>
                                      </p:cBhvr>
                                      <p:tavLst>
                                        <p:tav tm="0">
                                          <p:val>
                                            <p:strVal val="#ppt_x"/>
                                          </p:val>
                                        </p:tav>
                                        <p:tav tm="100000">
                                          <p:val>
                                            <p:strVal val="#ppt_x"/>
                                          </p:val>
                                        </p:tav>
                                      </p:tavLst>
                                    </p:anim>
                                    <p:anim calcmode="lin" valueType="num">
                                      <p:cBhvr additive="repl">
                                        <p:cTn id="8" dur="500" fill="hold"/>
                                        <p:tgtEl>
                                          <p:spTgt spid="167"/>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168"/>
                                        </p:tgtEl>
                                        <p:attrNameLst>
                                          <p:attrName>style.visibility</p:attrName>
                                        </p:attrNameLst>
                                      </p:cBhvr>
                                      <p:to>
                                        <p:strVal val="visible"/>
                                      </p:to>
                                    </p:set>
                                    <p:anim calcmode="lin" valueType="num">
                                      <p:cBhvr additive="repl">
                                        <p:cTn id="13" dur="500" fill="hold"/>
                                        <p:tgtEl>
                                          <p:spTgt spid="168"/>
                                        </p:tgtEl>
                                        <p:attrNameLst>
                                          <p:attrName>ppt_x</p:attrName>
                                        </p:attrNameLst>
                                      </p:cBhvr>
                                      <p:tavLst>
                                        <p:tav tm="0">
                                          <p:val>
                                            <p:strVal val="#ppt_x"/>
                                          </p:val>
                                        </p:tav>
                                        <p:tav tm="100000">
                                          <p:val>
                                            <p:strVal val="#ppt_x"/>
                                          </p:val>
                                        </p:tav>
                                      </p:tavLst>
                                    </p:anim>
                                    <p:anim calcmode="lin" valueType="num">
                                      <p:cBhvr additive="repl">
                                        <p:cTn id="14" dur="500" fill="hold"/>
                                        <p:tgtEl>
                                          <p:spTgt spid="16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2" presetClass="entr" presetSubtype="4" fill="hold" nodeType="clickEffect">
                                  <p:stCondLst>
                                    <p:cond delay="0"/>
                                  </p:stCondLst>
                                  <p:childTnLst>
                                    <p:set>
                                      <p:cBhvr>
                                        <p:cTn id="18" dur="1" fill="hold">
                                          <p:stCondLst>
                                            <p:cond delay="0"/>
                                          </p:stCondLst>
                                        </p:cTn>
                                        <p:tgtEl>
                                          <p:spTgt spid="171"/>
                                        </p:tgtEl>
                                        <p:attrNameLst>
                                          <p:attrName>style.visibility</p:attrName>
                                        </p:attrNameLst>
                                      </p:cBhvr>
                                      <p:to>
                                        <p:strVal val="visible"/>
                                      </p:to>
                                    </p:set>
                                    <p:anim calcmode="lin" valueType="num">
                                      <p:cBhvr additive="repl">
                                        <p:cTn id="19" dur="500" fill="hold"/>
                                        <p:tgtEl>
                                          <p:spTgt spid="171"/>
                                        </p:tgtEl>
                                        <p:attrNameLst>
                                          <p:attrName>ppt_x</p:attrName>
                                        </p:attrNameLst>
                                      </p:cBhvr>
                                      <p:tavLst>
                                        <p:tav tm="0">
                                          <p:val>
                                            <p:strVal val="#ppt_x"/>
                                          </p:val>
                                        </p:tav>
                                        <p:tav tm="100000">
                                          <p:val>
                                            <p:strVal val="#ppt_x"/>
                                          </p:val>
                                        </p:tav>
                                      </p:tavLst>
                                    </p:anim>
                                    <p:anim calcmode="lin" valueType="num">
                                      <p:cBhvr additive="repl">
                                        <p:cTn id="20" dur="500" fill="hold"/>
                                        <p:tgtEl>
                                          <p:spTgt spid="17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71"/>
                                        </p:tgtEl>
                                        <p:attrNameLst>
                                          <p:attrName>style.visibility</p:attrName>
                                        </p:attrNameLst>
                                      </p:cBhvr>
                                      <p:to>
                                        <p:strVal val="visible"/>
                                      </p:to>
                                    </p:set>
                                    <p:anim calcmode="lin" valueType="num">
                                      <p:cBhvr additive="repl">
                                        <p:cTn id="23" dur="500" fill="hold"/>
                                        <p:tgtEl>
                                          <p:spTgt spid="171"/>
                                        </p:tgtEl>
                                        <p:attrNameLst>
                                          <p:attrName>ppt_x</p:attrName>
                                        </p:attrNameLst>
                                      </p:cBhvr>
                                      <p:tavLst>
                                        <p:tav tm="0">
                                          <p:val>
                                            <p:strVal val="#ppt_x"/>
                                          </p:val>
                                        </p:tav>
                                        <p:tav tm="100000">
                                          <p:val>
                                            <p:strVal val="#ppt_x"/>
                                          </p:val>
                                        </p:tav>
                                      </p:tavLst>
                                    </p:anim>
                                    <p:anim calcmode="lin" valueType="num">
                                      <p:cBhvr additive="repl">
                                        <p:cTn id="24"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25" fill="hold" nodeType="clickEffect">
                      <p:stCondLst>
                        <p:cond delay="indefinite"/>
                      </p:stCondLst>
                      <p:childTnLst>
                        <p:par>
                          <p:cTn id="26" fill="hold" nodeType="withEffect">
                            <p:stCondLst>
                              <p:cond delay="0"/>
                            </p:stCondLst>
                            <p:childTnLst>
                              <p:par>
                                <p:cTn id="27" presetID="2" presetClass="entr" presetSubtype="4" fill="hold" nodeType="clickEffect">
                                  <p:stCondLst>
                                    <p:cond delay="0"/>
                                  </p:stCondLst>
                                  <p:childTnLst>
                                    <p:set>
                                      <p:cBhvr>
                                        <p:cTn id="28" dur="1" fill="hold">
                                          <p:stCondLst>
                                            <p:cond delay="0"/>
                                          </p:stCondLst>
                                        </p:cTn>
                                        <p:tgtEl>
                                          <p:spTgt spid="172"/>
                                        </p:tgtEl>
                                        <p:attrNameLst>
                                          <p:attrName>style.visibility</p:attrName>
                                        </p:attrNameLst>
                                      </p:cBhvr>
                                      <p:to>
                                        <p:strVal val="visible"/>
                                      </p:to>
                                    </p:set>
                                    <p:anim calcmode="lin" valueType="num">
                                      <p:cBhvr additive="repl">
                                        <p:cTn id="29" dur="500" fill="hold"/>
                                        <p:tgtEl>
                                          <p:spTgt spid="172"/>
                                        </p:tgtEl>
                                        <p:attrNameLst>
                                          <p:attrName>ppt_x</p:attrName>
                                        </p:attrNameLst>
                                      </p:cBhvr>
                                      <p:tavLst>
                                        <p:tav tm="0">
                                          <p:val>
                                            <p:strVal val="#ppt_x"/>
                                          </p:val>
                                        </p:tav>
                                        <p:tav tm="100000">
                                          <p:val>
                                            <p:strVal val="#ppt_x"/>
                                          </p:val>
                                        </p:tav>
                                      </p:tavLst>
                                    </p:anim>
                                    <p:anim calcmode="lin" valueType="num">
                                      <p:cBhvr additive="repl">
                                        <p:cTn id="30" dur="500" fill="hold"/>
                                        <p:tgtEl>
                                          <p:spTgt spid="17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73"/>
                                        </p:tgtEl>
                                        <p:attrNameLst>
                                          <p:attrName>style.visibility</p:attrName>
                                        </p:attrNameLst>
                                      </p:cBhvr>
                                      <p:to>
                                        <p:strVal val="visible"/>
                                      </p:to>
                                    </p:set>
                                    <p:anim calcmode="lin" valueType="num">
                                      <p:cBhvr additive="repl">
                                        <p:cTn id="33" dur="500" fill="hold"/>
                                        <p:tgtEl>
                                          <p:spTgt spid="173"/>
                                        </p:tgtEl>
                                        <p:attrNameLst>
                                          <p:attrName>ppt_x</p:attrName>
                                        </p:attrNameLst>
                                      </p:cBhvr>
                                      <p:tavLst>
                                        <p:tav tm="0">
                                          <p:val>
                                            <p:strVal val="#ppt_x"/>
                                          </p:val>
                                        </p:tav>
                                        <p:tav tm="100000">
                                          <p:val>
                                            <p:strVal val="#ppt_x"/>
                                          </p:val>
                                        </p:tav>
                                      </p:tavLst>
                                    </p:anim>
                                    <p:anim calcmode="lin" valueType="num">
                                      <p:cBhvr additive="repl">
                                        <p:cTn id="34" dur="500" fill="hold"/>
                                        <p:tgtEl>
                                          <p:spTgt spid="173"/>
                                        </p:tgtEl>
                                        <p:attrNameLst>
                                          <p:attrName>ppt_y</p:attrName>
                                        </p:attrNameLst>
                                      </p:cBhvr>
                                      <p:tavLst>
                                        <p:tav tm="0">
                                          <p:val>
                                            <p:strVal val="1+#ppt_h/2"/>
                                          </p:val>
                                        </p:tav>
                                        <p:tav tm="100000">
                                          <p:val>
                                            <p:strVal val="#ppt_y"/>
                                          </p:val>
                                        </p:tav>
                                      </p:tavLst>
                                    </p:anim>
                                  </p:childTnLst>
                                </p:cTn>
                              </p:par>
                            </p:childTnLst>
                          </p:cTn>
                        </p:par>
                      </p:childTnLst>
                    </p:cTn>
                  </p:par>
                  <p:par>
                    <p:cTn id="35" fill="hold" nodeType="clickEffect">
                      <p:stCondLst>
                        <p:cond delay="indefinite"/>
                      </p:stCondLst>
                      <p:childTnLst>
                        <p:par>
                          <p:cTn id="36" fill="hold" nodeType="withEffect">
                            <p:stCondLst>
                              <p:cond delay="0"/>
                            </p:stCondLst>
                            <p:childTnLst>
                              <p:par>
                                <p:cTn id="37" presetID="2" presetClass="entr" presetSubtype="4" fill="hold" nodeType="clickEffect">
                                  <p:stCondLst>
                                    <p:cond delay="0"/>
                                  </p:stCondLst>
                                  <p:childTnLst>
                                    <p:set>
                                      <p:cBhvr>
                                        <p:cTn id="38" dur="1" fill="hold">
                                          <p:stCondLst>
                                            <p:cond delay="0"/>
                                          </p:stCondLst>
                                        </p:cTn>
                                        <p:tgtEl>
                                          <p:spTgt spid="169"/>
                                        </p:tgtEl>
                                        <p:attrNameLst>
                                          <p:attrName>style.visibility</p:attrName>
                                        </p:attrNameLst>
                                      </p:cBhvr>
                                      <p:to>
                                        <p:strVal val="visible"/>
                                      </p:to>
                                    </p:set>
                                    <p:anim calcmode="lin" valueType="num">
                                      <p:cBhvr additive="repl">
                                        <p:cTn id="39" dur="500" fill="hold"/>
                                        <p:tgtEl>
                                          <p:spTgt spid="169"/>
                                        </p:tgtEl>
                                        <p:attrNameLst>
                                          <p:attrName>ppt_x</p:attrName>
                                        </p:attrNameLst>
                                      </p:cBhvr>
                                      <p:tavLst>
                                        <p:tav tm="0">
                                          <p:val>
                                            <p:strVal val="#ppt_x"/>
                                          </p:val>
                                        </p:tav>
                                        <p:tav tm="100000">
                                          <p:val>
                                            <p:strVal val="#ppt_x"/>
                                          </p:val>
                                        </p:tav>
                                      </p:tavLst>
                                    </p:anim>
                                    <p:anim calcmode="lin" valueType="num">
                                      <p:cBhvr additive="repl">
                                        <p:cTn id="40"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75"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76"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77"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78"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79"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80" name="Rettangolo 1"/>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sp>
        <p:nvSpPr>
          <p:cNvPr id="181" name="Rettangolo 10"/>
          <p:cNvSpPr/>
          <p:nvPr/>
        </p:nvSpPr>
        <p:spPr>
          <a:xfrm>
            <a:off x="85680" y="1366920"/>
            <a:ext cx="894636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800" b="1" strike="noStrike" spc="-1">
                <a:solidFill>
                  <a:srgbClr val="C00000"/>
                </a:solidFill>
                <a:latin typeface="Arial"/>
                <a:ea typeface="DejaVu Sans"/>
              </a:rPr>
              <a:t>CAMPO DI APPLICAZIONE </a:t>
            </a:r>
            <a:endParaRPr lang="it-IT" sz="1800" b="0" strike="noStrike" spc="-1">
              <a:latin typeface="Arial"/>
            </a:endParaRPr>
          </a:p>
        </p:txBody>
      </p:sp>
      <p:sp>
        <p:nvSpPr>
          <p:cNvPr id="182" name="Rettangolo 3"/>
          <p:cNvSpPr/>
          <p:nvPr/>
        </p:nvSpPr>
        <p:spPr>
          <a:xfrm>
            <a:off x="123840" y="1738440"/>
            <a:ext cx="3762000" cy="36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buNone/>
            </a:pPr>
            <a:r>
              <a:rPr lang="it-IT" sz="1800" b="1" strike="noStrike" spc="-1">
                <a:solidFill>
                  <a:srgbClr val="0070C0"/>
                </a:solidFill>
                <a:latin typeface="Arial"/>
                <a:ea typeface="DejaVu Sans"/>
              </a:rPr>
              <a:t>ATTIVITÀ NUOVE ED ESISTENTI </a:t>
            </a:r>
            <a:endParaRPr lang="it-IT" sz="1800" b="0" strike="noStrike" spc="-1">
              <a:latin typeface="Arial"/>
            </a:endParaRPr>
          </a:p>
        </p:txBody>
      </p:sp>
      <p:sp>
        <p:nvSpPr>
          <p:cNvPr id="183" name="Rettangolo 4"/>
          <p:cNvSpPr/>
          <p:nvPr/>
        </p:nvSpPr>
        <p:spPr>
          <a:xfrm>
            <a:off x="1728720" y="2131920"/>
            <a:ext cx="7303320" cy="820080"/>
          </a:xfrm>
          <a:prstGeom prst="rect">
            <a:avLst/>
          </a:prstGeom>
          <a:solidFill>
            <a:schemeClr val="bg2"/>
          </a:solid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a:lnSpc>
                <a:spcPct val="100000"/>
              </a:lnSpc>
              <a:buClr>
                <a:srgbClr val="000000"/>
              </a:buClr>
              <a:buFont typeface="Arial"/>
              <a:buChar char="•"/>
            </a:pPr>
            <a:r>
              <a:rPr lang="it-IT" sz="1600" b="0" strike="noStrike" spc="-1">
                <a:solidFill>
                  <a:srgbClr val="000000"/>
                </a:solidFill>
                <a:latin typeface="Arial"/>
                <a:ea typeface="DejaVu Sans"/>
              </a:rPr>
              <a:t>Attività nuove: realizzate dal 20 ottobre 2019. </a:t>
            </a:r>
            <a:endParaRPr lang="it-IT" sz="1600" b="0" strike="noStrike" spc="-1">
              <a:latin typeface="Arial"/>
            </a:endParaRPr>
          </a:p>
          <a:p>
            <a:pPr marL="285840" indent="-285840">
              <a:lnSpc>
                <a:spcPct val="100000"/>
              </a:lnSpc>
              <a:buClr>
                <a:srgbClr val="000000"/>
              </a:buClr>
              <a:buFont typeface="Arial"/>
              <a:buChar char="•"/>
            </a:pPr>
            <a:r>
              <a:rPr lang="it-IT" sz="1600" b="0" strike="noStrike" spc="-1">
                <a:solidFill>
                  <a:srgbClr val="000000"/>
                </a:solidFill>
                <a:latin typeface="Arial"/>
                <a:ea typeface="DejaVu Sans"/>
              </a:rPr>
              <a:t>Attività esistenti: realizzate prima del 20 ottobre 2019. </a:t>
            </a:r>
            <a:endParaRPr lang="it-IT" sz="1600" b="0" strike="noStrike" spc="-1">
              <a:latin typeface="Arial"/>
            </a:endParaRPr>
          </a:p>
          <a:p>
            <a:pPr marL="285840" indent="-285840">
              <a:lnSpc>
                <a:spcPct val="100000"/>
              </a:lnSpc>
              <a:buClr>
                <a:srgbClr val="000000"/>
              </a:buClr>
              <a:buFont typeface="Arial"/>
              <a:buChar char="•"/>
            </a:pPr>
            <a:r>
              <a:rPr lang="it-IT" sz="1600" b="0" strike="noStrike" spc="-1">
                <a:solidFill>
                  <a:srgbClr val="000000"/>
                </a:solidFill>
                <a:latin typeface="Arial"/>
                <a:ea typeface="DejaVu Sans"/>
              </a:rPr>
              <a:t>Attività già “definite”: Nessun obbligo di adeguamento</a:t>
            </a:r>
            <a:endParaRPr lang="it-IT" sz="1600" b="0" strike="noStrike" spc="-1">
              <a:latin typeface="Arial"/>
            </a:endParaRPr>
          </a:p>
        </p:txBody>
      </p:sp>
      <p:sp>
        <p:nvSpPr>
          <p:cNvPr id="184" name="Rettangolo 5"/>
          <p:cNvSpPr/>
          <p:nvPr/>
        </p:nvSpPr>
        <p:spPr>
          <a:xfrm>
            <a:off x="85680" y="3308400"/>
            <a:ext cx="634752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1" strike="noStrike" spc="-1">
                <a:solidFill>
                  <a:srgbClr val="0070C0"/>
                </a:solidFill>
                <a:latin typeface="Arial"/>
                <a:ea typeface="DejaVu Sans"/>
              </a:rPr>
              <a:t>MODIFICHE</a:t>
            </a:r>
            <a:r>
              <a:rPr lang="it-IT" sz="1800" b="0" strike="noStrike" spc="-1">
                <a:solidFill>
                  <a:srgbClr val="FF0000"/>
                </a:solidFill>
                <a:latin typeface="Arial"/>
                <a:ea typeface="DejaVu Sans"/>
              </a:rPr>
              <a:t> </a:t>
            </a:r>
            <a:r>
              <a:rPr lang="it-IT" sz="1800" b="1" strike="noStrike" spc="-1">
                <a:solidFill>
                  <a:srgbClr val="0070C0"/>
                </a:solidFill>
                <a:latin typeface="Arial"/>
                <a:ea typeface="DejaVu Sans"/>
              </a:rPr>
              <a:t>E/O AMPLIAMENTI SU ATTIVITÀ ESISTENTI </a:t>
            </a:r>
            <a:endParaRPr lang="it-IT" sz="1800" b="0" strike="noStrike" spc="-1">
              <a:latin typeface="Arial"/>
            </a:endParaRPr>
          </a:p>
        </p:txBody>
      </p:sp>
      <p:sp>
        <p:nvSpPr>
          <p:cNvPr id="185" name="Rettangolo 6"/>
          <p:cNvSpPr/>
          <p:nvPr/>
        </p:nvSpPr>
        <p:spPr>
          <a:xfrm>
            <a:off x="119160" y="3719520"/>
            <a:ext cx="8916120" cy="2493360"/>
          </a:xfrm>
          <a:prstGeom prst="rect">
            <a:avLst/>
          </a:prstGeom>
          <a:solidFill>
            <a:schemeClr val="bg2"/>
          </a:solid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just">
              <a:lnSpc>
                <a:spcPct val="100000"/>
              </a:lnSpc>
              <a:buNone/>
            </a:pPr>
            <a:r>
              <a:rPr lang="it-IT" sz="1600" b="0" strike="noStrike" spc="-1">
                <a:solidFill>
                  <a:srgbClr val="000000"/>
                </a:solidFill>
                <a:latin typeface="Arial"/>
                <a:ea typeface="DejaVu Sans"/>
              </a:rPr>
              <a:t>In caso di interventi di MODIFICA ovvero di AMPLIAMENTO (</a:t>
            </a:r>
            <a:r>
              <a:rPr lang="it-IT" sz="1600" b="1" strike="noStrike" spc="-1">
                <a:solidFill>
                  <a:srgbClr val="0070C0"/>
                </a:solidFill>
                <a:latin typeface="Arial"/>
                <a:ea typeface="DejaVu Sans"/>
              </a:rPr>
              <a:t>COMPATIBILI</a:t>
            </a:r>
            <a:r>
              <a:rPr lang="it-IT" sz="1600" b="0" strike="noStrike" spc="-1">
                <a:solidFill>
                  <a:srgbClr val="000000"/>
                </a:solidFill>
                <a:latin typeface="Arial"/>
                <a:ea typeface="DejaVu Sans"/>
              </a:rPr>
              <a:t>)  ad attività rientranti nel campo di applicazione del Codice ESISTENTI alla data di entrata in vigore, le medesime norme tecniche si </a:t>
            </a:r>
            <a:r>
              <a:rPr lang="it-IT" sz="1600" b="0" strike="noStrike" spc="-1">
                <a:solidFill>
                  <a:srgbClr val="C00000"/>
                </a:solidFill>
                <a:latin typeface="Arial"/>
                <a:ea typeface="DejaVu Sans"/>
              </a:rPr>
              <a:t>possono applicare a condizione che le misure di sicurezza antincendio esistenti nella restante parte di attività, non interessata dall'intervento, siano compatibili con gli interventi di modifica o di ampliamento da realizzare.</a:t>
            </a:r>
            <a:endParaRPr lang="it-IT" sz="1600" b="0" strike="noStrike" spc="-1">
              <a:latin typeface="Arial"/>
            </a:endParaRPr>
          </a:p>
          <a:p>
            <a:pPr>
              <a:lnSpc>
                <a:spcPct val="100000"/>
              </a:lnSpc>
              <a:buNone/>
            </a:pPr>
            <a:endParaRPr lang="it-IT" sz="1400" b="0" strike="noStrike" spc="-1">
              <a:latin typeface="Arial"/>
            </a:endParaRPr>
          </a:p>
          <a:p>
            <a:pPr algn="just">
              <a:lnSpc>
                <a:spcPct val="100000"/>
              </a:lnSpc>
              <a:buNone/>
            </a:pPr>
            <a:r>
              <a:rPr lang="it-IT" sz="1600" b="0" strike="noStrike" spc="-1">
                <a:solidFill>
                  <a:srgbClr val="000000"/>
                </a:solidFill>
                <a:latin typeface="Arial"/>
                <a:ea typeface="DejaVu Sans"/>
              </a:rPr>
              <a:t>Per gli interventi di MODIFICA ovvero di AMPLIAMENTO su parti di attività rientranti nel campo di applicazione del Codice ESISTENTI alla data di entrata in vigore, si applicano:</a:t>
            </a:r>
            <a:endParaRPr lang="it-IT" sz="1600" b="0" strike="noStrike" spc="-1">
              <a:latin typeface="Arial"/>
            </a:endParaRPr>
          </a:p>
          <a:p>
            <a:pPr marL="743040" lvl="1" indent="-285840" algn="just">
              <a:lnSpc>
                <a:spcPct val="100000"/>
              </a:lnSpc>
              <a:buClr>
                <a:srgbClr val="000000"/>
              </a:buClr>
              <a:buFont typeface="Arial"/>
              <a:buChar char="•"/>
            </a:pPr>
            <a:r>
              <a:rPr lang="it-IT" sz="1600" b="0" strike="noStrike" spc="-1">
                <a:solidFill>
                  <a:srgbClr val="000000"/>
                </a:solidFill>
                <a:latin typeface="Arial"/>
                <a:ea typeface="DejaVu Sans"/>
              </a:rPr>
              <a:t> le norme tecniche del Codice all'intera attività </a:t>
            </a:r>
            <a:endParaRPr lang="it-IT" sz="1600" b="0" strike="noStrike" spc="-1">
              <a:latin typeface="Arial"/>
            </a:endParaRPr>
          </a:p>
          <a:p>
            <a:pPr marL="743040" lvl="1" indent="-285840" algn="just">
              <a:lnSpc>
                <a:spcPct val="100000"/>
              </a:lnSpc>
              <a:buClr>
                <a:srgbClr val="000000"/>
              </a:buClr>
              <a:buFont typeface="Arial"/>
              <a:buChar char="•"/>
            </a:pPr>
            <a:r>
              <a:rPr lang="it-IT" sz="1600" b="0" strike="noStrike" spc="-1">
                <a:solidFill>
                  <a:srgbClr val="000000"/>
                </a:solidFill>
                <a:latin typeface="Arial"/>
                <a:ea typeface="DejaVu Sans"/>
              </a:rPr>
              <a:t> o in alternativa i “classici” criteri tecnici di prevenzione incendi ( </a:t>
            </a:r>
            <a:r>
              <a:rPr lang="it-IT" sz="1600" b="1" strike="noStrike" spc="-1">
                <a:solidFill>
                  <a:srgbClr val="0070C0"/>
                </a:solidFill>
                <a:latin typeface="Arial"/>
                <a:ea typeface="DejaVu Sans"/>
              </a:rPr>
              <a:t>NON COMPATIBILI</a:t>
            </a:r>
            <a:r>
              <a:rPr lang="it-IT" sz="1600" b="0" strike="noStrike" spc="-1">
                <a:solidFill>
                  <a:srgbClr val="000000"/>
                </a:solidFill>
                <a:latin typeface="Arial"/>
                <a:ea typeface="DejaVu Sans"/>
              </a:rPr>
              <a:t>) </a:t>
            </a:r>
            <a:endParaRPr lang="it-IT" sz="16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additive="repl">
                                        <p:cTn id="7" dur="500" fill="hold"/>
                                        <p:tgtEl>
                                          <p:spTgt spid="184"/>
                                        </p:tgtEl>
                                        <p:attrNameLst>
                                          <p:attrName>ppt_x</p:attrName>
                                        </p:attrNameLst>
                                      </p:cBhvr>
                                      <p:tavLst>
                                        <p:tav tm="0">
                                          <p:val>
                                            <p:strVal val="#ppt_x"/>
                                          </p:val>
                                        </p:tav>
                                        <p:tav tm="100000">
                                          <p:val>
                                            <p:strVal val="#ppt_x"/>
                                          </p:val>
                                        </p:tav>
                                      </p:tavLst>
                                    </p:anim>
                                    <p:anim calcmode="lin" valueType="num">
                                      <p:cBhvr additive="repl">
                                        <p:cTn id="8" dur="500" fill="hold"/>
                                        <p:tgtEl>
                                          <p:spTgt spid="184"/>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185"/>
                                        </p:tgtEl>
                                        <p:attrNameLst>
                                          <p:attrName>style.visibility</p:attrName>
                                        </p:attrNameLst>
                                      </p:cBhvr>
                                      <p:to>
                                        <p:strVal val="visible"/>
                                      </p:to>
                                    </p:set>
                                    <p:anim calcmode="lin" valueType="num">
                                      <p:cBhvr additive="repl">
                                        <p:cTn id="13" dur="500" fill="hold"/>
                                        <p:tgtEl>
                                          <p:spTgt spid="185"/>
                                        </p:tgtEl>
                                        <p:attrNameLst>
                                          <p:attrName>ppt_x</p:attrName>
                                        </p:attrNameLst>
                                      </p:cBhvr>
                                      <p:tavLst>
                                        <p:tav tm="0">
                                          <p:val>
                                            <p:strVal val="#ppt_x"/>
                                          </p:val>
                                        </p:tav>
                                        <p:tav tm="100000">
                                          <p:val>
                                            <p:strVal val="#ppt_x"/>
                                          </p:val>
                                        </p:tav>
                                      </p:tavLst>
                                    </p:anim>
                                    <p:anim calcmode="lin" valueType="num">
                                      <p:cBhvr additive="repl">
                                        <p:cTn id="14" dur="500" fill="hold"/>
                                        <p:tgtEl>
                                          <p:spTgt spid="1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187"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88"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189"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190"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191"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192"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193" name="Rettangolo 1"/>
          <p:cNvSpPr/>
          <p:nvPr/>
        </p:nvSpPr>
        <p:spPr>
          <a:xfrm>
            <a:off x="87480" y="1398600"/>
            <a:ext cx="8962200" cy="2554560"/>
          </a:xfrm>
          <a:prstGeom prst="rect">
            <a:avLst/>
          </a:prstGeom>
          <a:solidFill>
            <a:schemeClr val="bg2"/>
          </a:solidFill>
          <a:ln w="0">
            <a:solidFill>
              <a:srgbClr val="4F81BD"/>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800" b="0" strike="noStrike" spc="-1">
                <a:solidFill>
                  <a:srgbClr val="000000"/>
                </a:solidFill>
                <a:latin typeface="Arial"/>
                <a:ea typeface="DejaVu Sans"/>
              </a:rPr>
              <a:t> </a:t>
            </a:r>
            <a:r>
              <a:rPr lang="it-IT" sz="1800" b="1" strike="noStrike" spc="-1">
                <a:solidFill>
                  <a:srgbClr val="C00000"/>
                </a:solidFill>
                <a:latin typeface="Arial"/>
                <a:ea typeface="DejaVu Sans"/>
              </a:rPr>
              <a:t>FINO AL 28 0TTOBRE 2022</a:t>
            </a:r>
            <a:endParaRPr lang="it-IT" sz="1800" b="0" strike="noStrike" spc="-1">
              <a:latin typeface="Arial"/>
            </a:endParaRPr>
          </a:p>
          <a:p>
            <a:pPr marL="285840" indent="-285840" algn="just">
              <a:lnSpc>
                <a:spcPct val="100000"/>
              </a:lnSpc>
              <a:buClr>
                <a:srgbClr val="000000"/>
              </a:buClr>
              <a:buFont typeface="Wingdings" charset="2"/>
              <a:buChar char=""/>
            </a:pPr>
            <a:r>
              <a:rPr lang="it-IT" sz="1600" b="0" strike="noStrike" spc="-1">
                <a:solidFill>
                  <a:srgbClr val="000000"/>
                </a:solidFill>
                <a:latin typeface="Arial"/>
                <a:ea typeface="DejaVu Sans"/>
              </a:rPr>
              <a:t>Il Codice si applica in genere a ATTIVITÀ SOGGETTE NON NORMATE. </a:t>
            </a:r>
            <a:endParaRPr lang="it-IT" sz="1600" b="0" strike="noStrike" spc="-1">
              <a:latin typeface="Arial"/>
            </a:endParaRPr>
          </a:p>
          <a:p>
            <a:pPr marL="285840" indent="-285840" algn="just">
              <a:lnSpc>
                <a:spcPct val="100000"/>
              </a:lnSpc>
              <a:buClr>
                <a:srgbClr val="000000"/>
              </a:buClr>
              <a:buFont typeface="Wingdings" charset="2"/>
              <a:buChar char=""/>
            </a:pPr>
            <a:r>
              <a:rPr lang="it-IT" sz="1600" b="0" strike="noStrike" spc="-1">
                <a:solidFill>
                  <a:srgbClr val="000000"/>
                </a:solidFill>
                <a:latin typeface="Arial"/>
                <a:ea typeface="DejaVu Sans"/>
              </a:rPr>
              <a:t>Può essere utilizzato come riferimento per attività non soggette anche quelle non elencate nel dPR 151/2011 </a:t>
            </a:r>
            <a:endParaRPr lang="it-IT" sz="1600" b="0" strike="noStrike" spc="-1">
              <a:latin typeface="Arial"/>
            </a:endParaRPr>
          </a:p>
          <a:p>
            <a:pPr marL="285840" indent="-285840" algn="just">
              <a:lnSpc>
                <a:spcPct val="100000"/>
              </a:lnSpc>
              <a:buClr>
                <a:srgbClr val="000000"/>
              </a:buClr>
              <a:buFont typeface="Wingdings" charset="2"/>
              <a:buChar char=""/>
            </a:pPr>
            <a:r>
              <a:rPr lang="it-IT" sz="1600" b="0" strike="noStrike" spc="-1">
                <a:solidFill>
                  <a:srgbClr val="000000"/>
                </a:solidFill>
                <a:latin typeface="Arial"/>
                <a:ea typeface="DejaVu Sans"/>
              </a:rPr>
              <a:t>Si applica ad attività nuove ed esistenti, senza distinzione. Si tratta di una novità rispetto all’approccio delle attuali regole tecniche, per le quali sono di norma previste prescrizioni meno gravose per attività esistenti. </a:t>
            </a:r>
            <a:endParaRPr lang="it-IT" sz="1600" b="0" strike="noStrike" spc="-1">
              <a:latin typeface="Arial"/>
            </a:endParaRPr>
          </a:p>
          <a:p>
            <a:pPr marL="285840" indent="-285840" algn="just">
              <a:lnSpc>
                <a:spcPct val="100000"/>
              </a:lnSpc>
              <a:buClr>
                <a:srgbClr val="000000"/>
              </a:buClr>
              <a:buFont typeface="Wingdings" charset="2"/>
              <a:buChar char=""/>
            </a:pPr>
            <a:r>
              <a:rPr lang="it-IT" sz="1600" b="0" strike="noStrike" spc="-1">
                <a:solidFill>
                  <a:srgbClr val="000000"/>
                </a:solidFill>
                <a:latin typeface="Arial"/>
                <a:ea typeface="DejaVu Sans"/>
              </a:rPr>
              <a:t>Nulla cambia per i procedimenti di prevenzione incendi. Per la presentazione delle istanze,documentazione tecnica, si rimanda ai DPR 1/8/2011, n. 151 e DM 7/8/2012. </a:t>
            </a:r>
            <a:endParaRPr lang="it-IT" sz="1600" b="0" strike="noStrike" spc="-1">
              <a:latin typeface="Arial"/>
            </a:endParaRPr>
          </a:p>
          <a:p>
            <a:pPr marL="285840" indent="-285840" algn="just">
              <a:lnSpc>
                <a:spcPct val="100000"/>
              </a:lnSpc>
              <a:buClr>
                <a:srgbClr val="000000"/>
              </a:buClr>
              <a:buFont typeface="Wingdings" charset="2"/>
              <a:buChar char=""/>
            </a:pPr>
            <a:r>
              <a:rPr lang="it-IT" sz="1600" b="0" strike="noStrike" spc="-1">
                <a:solidFill>
                  <a:srgbClr val="000000"/>
                </a:solidFill>
                <a:latin typeface="Arial"/>
                <a:ea typeface="DejaVu Sans"/>
              </a:rPr>
              <a:t>Non sono previsti obblighi per attività già in regola con il DPR n. 151/2011.</a:t>
            </a:r>
            <a:endParaRPr lang="it-IT" sz="1600" b="0" strike="noStrike" spc="-1">
              <a:latin typeface="Arial"/>
            </a:endParaRPr>
          </a:p>
        </p:txBody>
      </p:sp>
      <p:sp>
        <p:nvSpPr>
          <p:cNvPr id="194" name="Rettangolo 9"/>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12 aprile 2019 .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Modifiche al decreto 3 agosto 2015, recante l’approvazione di norme tecniche di prevenzione incendi, ai sensi dell’articolo 15 del decreto legislativo 8 marzo 2006, n. 139</a:t>
            </a:r>
            <a:endParaRPr lang="it-IT" sz="1400" b="0" strike="noStrike" spc="-1">
              <a:latin typeface="Arial"/>
            </a:endParaRPr>
          </a:p>
        </p:txBody>
      </p:sp>
      <p:pic>
        <p:nvPicPr>
          <p:cNvPr id="195" name="Immagine 3"/>
          <p:cNvPicPr/>
          <p:nvPr/>
        </p:nvPicPr>
        <p:blipFill>
          <a:blip r:embed="rId4" cstate="print"/>
          <a:stretch/>
        </p:blipFill>
        <p:spPr>
          <a:xfrm>
            <a:off x="3192480" y="3908520"/>
            <a:ext cx="5857200" cy="2418480"/>
          </a:xfrm>
          <a:prstGeom prst="rect">
            <a:avLst/>
          </a:prstGeom>
          <a:ln w="0">
            <a:noFill/>
          </a:ln>
        </p:spPr>
      </p:pic>
      <p:sp>
        <p:nvSpPr>
          <p:cNvPr id="196" name="Rettangolo 4"/>
          <p:cNvSpPr/>
          <p:nvPr/>
        </p:nvSpPr>
        <p:spPr>
          <a:xfrm>
            <a:off x="177840" y="4781520"/>
            <a:ext cx="2780640" cy="227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900" b="0" strike="noStrike" spc="-1">
                <a:solidFill>
                  <a:srgbClr val="000000"/>
                </a:solidFill>
                <a:latin typeface="Arial"/>
                <a:ea typeface="DejaVu Sans"/>
              </a:rPr>
              <a:t>Nota della DCPREV. Prot n. 15406.del 15-10-2019</a:t>
            </a:r>
            <a:endParaRPr lang="it-IT" sz="900" b="0" strike="noStrike" spc="-1">
              <a:latin typeface="Arial"/>
            </a:endParaRPr>
          </a:p>
        </p:txBody>
      </p:sp>
    </p:spTree>
  </p:cSld>
  <p:clrMapOvr>
    <a:masterClrMapping/>
  </p:clrMapOvr>
  <p:transition spd="slow">
    <p:pull/>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 calcmode="lin" valueType="num">
                                      <p:cBhvr additive="repl">
                                        <p:cTn id="7" dur="500" fill="hold"/>
                                        <p:tgtEl>
                                          <p:spTgt spid="195"/>
                                        </p:tgtEl>
                                        <p:attrNameLst>
                                          <p:attrName>ppt_x</p:attrName>
                                        </p:attrNameLst>
                                      </p:cBhvr>
                                      <p:tavLst>
                                        <p:tav tm="0">
                                          <p:val>
                                            <p:strVal val="#ppt_x"/>
                                          </p:val>
                                        </p:tav>
                                        <p:tav tm="100000">
                                          <p:val>
                                            <p:strVal val="#ppt_x"/>
                                          </p:val>
                                        </p:tav>
                                      </p:tavLst>
                                    </p:anim>
                                    <p:anim calcmode="lin" valueType="num">
                                      <p:cBhvr additive="repl">
                                        <p:cTn id="8" dur="500" fill="hold"/>
                                        <p:tgtEl>
                                          <p:spTgt spid="19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6"/>
                                        </p:tgtEl>
                                        <p:attrNameLst>
                                          <p:attrName>style.visibility</p:attrName>
                                        </p:attrNameLst>
                                      </p:cBhvr>
                                      <p:to>
                                        <p:strVal val="visible"/>
                                      </p:to>
                                    </p:set>
                                    <p:anim calcmode="lin" valueType="num">
                                      <p:cBhvr additive="repl">
                                        <p:cTn id="11" dur="500" fill="hold"/>
                                        <p:tgtEl>
                                          <p:spTgt spid="196"/>
                                        </p:tgtEl>
                                        <p:attrNameLst>
                                          <p:attrName>ppt_x</p:attrName>
                                        </p:attrNameLst>
                                      </p:cBhvr>
                                      <p:tavLst>
                                        <p:tav tm="0">
                                          <p:val>
                                            <p:strVal val="#ppt_x"/>
                                          </p:val>
                                        </p:tav>
                                        <p:tav tm="100000">
                                          <p:val>
                                            <p:strVal val="#ppt_x"/>
                                          </p:val>
                                        </p:tav>
                                      </p:tavLst>
                                    </p:anim>
                                    <p:anim calcmode="lin" valueType="num">
                                      <p:cBhvr additive="repl">
                                        <p:cTn id="12" dur="500" fill="hold"/>
                                        <p:tgtEl>
                                          <p:spTgt spid="1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198"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199"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200"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201"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202"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203"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204" name="Rettangolo 9"/>
          <p:cNvSpPr/>
          <p:nvPr/>
        </p:nvSpPr>
        <p:spPr>
          <a:xfrm>
            <a:off x="85680" y="604800"/>
            <a:ext cx="8964000" cy="729360"/>
          </a:xfrm>
          <a:prstGeom prst="rect">
            <a:avLst/>
          </a:prstGeom>
          <a:noFill/>
          <a:ln w="9525">
            <a:solidFill>
              <a:srgbClr val="4F81BD"/>
            </a:solidFill>
            <a:miter/>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400" b="1" strike="noStrike" spc="-1">
                <a:solidFill>
                  <a:srgbClr val="FF0000"/>
                </a:solidFill>
                <a:latin typeface="Arial"/>
                <a:ea typeface="DejaVu Sans"/>
              </a:rPr>
              <a:t>DECRETO  MINISTERIALE </a:t>
            </a:r>
            <a:r>
              <a:rPr lang="it-IT" sz="1400" b="0" strike="noStrike" spc="-1">
                <a:solidFill>
                  <a:srgbClr val="FF0000"/>
                </a:solidFill>
                <a:latin typeface="Arial"/>
                <a:ea typeface="DejaVu Sans"/>
              </a:rPr>
              <a:t>3 SETTEMBRE 2021 - “</a:t>
            </a:r>
            <a:r>
              <a:rPr lang="it-IT" sz="1400" b="1" i="1" strike="noStrike" spc="-1">
                <a:solidFill>
                  <a:srgbClr val="FF0000"/>
                </a:solidFill>
                <a:latin typeface="Arial"/>
                <a:ea typeface="DejaVu Sans"/>
              </a:rPr>
              <a:t>MINICODICE”</a:t>
            </a:r>
            <a:r>
              <a:rPr lang="it-IT" sz="1400" b="1" strike="noStrike" spc="-1">
                <a:solidFill>
                  <a:srgbClr val="FF0000"/>
                </a:solidFill>
                <a:latin typeface="Arial"/>
                <a:ea typeface="DejaVu Sans"/>
              </a:rPr>
              <a:t>. </a:t>
            </a:r>
            <a:endParaRPr lang="it-IT" sz="1400" b="0" strike="noStrike" spc="-1">
              <a:latin typeface="Arial"/>
            </a:endParaRPr>
          </a:p>
          <a:p>
            <a:pPr algn="just">
              <a:lnSpc>
                <a:spcPct val="100000"/>
              </a:lnSpc>
              <a:buNone/>
            </a:pPr>
            <a:r>
              <a:rPr lang="it-IT" sz="1400" b="0" strike="noStrike" spc="-1">
                <a:solidFill>
                  <a:srgbClr val="000000"/>
                </a:solidFill>
                <a:latin typeface="Arial"/>
                <a:ea typeface="DejaVu Sans"/>
              </a:rPr>
              <a:t>Criteri generali di progettazione realizzazione ed esercizio della sicurezza antincendio per luoghi di lavoro, ai sensi dell’art. 46, comma 3, lettera a), punti 1 e 2, del D. lgs. 9 aprile 2008, n. 81. </a:t>
            </a:r>
            <a:endParaRPr lang="it-IT" sz="1400" b="0" strike="noStrike" spc="-1">
              <a:latin typeface="Arial"/>
            </a:endParaRPr>
          </a:p>
        </p:txBody>
      </p:sp>
      <p:sp>
        <p:nvSpPr>
          <p:cNvPr id="205" name="CasellaDiTesto 12"/>
          <p:cNvSpPr/>
          <p:nvPr/>
        </p:nvSpPr>
        <p:spPr>
          <a:xfrm>
            <a:off x="2051640" y="1412640"/>
            <a:ext cx="489600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it-IT" sz="1800" b="1" u="dbl" strike="noStrike" spc="-1">
                <a:solidFill>
                  <a:srgbClr val="FF0000"/>
                </a:solidFill>
                <a:uFillTx/>
                <a:latin typeface="Arial"/>
                <a:ea typeface="DejaVu Sans"/>
              </a:rPr>
              <a:t>ENTRATO IN VIGORE IL 29 OTTOBRE 2022</a:t>
            </a:r>
            <a:endParaRPr lang="it-IT" sz="1800" b="0" strike="noStrike" spc="-1">
              <a:latin typeface="Arial"/>
            </a:endParaRPr>
          </a:p>
        </p:txBody>
      </p:sp>
      <p:sp>
        <p:nvSpPr>
          <p:cNvPr id="206" name="CasellaDiTesto 1"/>
          <p:cNvSpPr/>
          <p:nvPr/>
        </p:nvSpPr>
        <p:spPr>
          <a:xfrm>
            <a:off x="2051640" y="1844640"/>
            <a:ext cx="489600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800" b="1" u="dbl" strike="noStrike" spc="-1">
                <a:solidFill>
                  <a:srgbClr val="FF0000"/>
                </a:solidFill>
                <a:uFillTx/>
                <a:latin typeface="Arial"/>
                <a:ea typeface="DejaVu Sans"/>
              </a:rPr>
              <a:t>VIENE ABROGATO IL D.M. 10.03.1998</a:t>
            </a:r>
            <a:endParaRPr lang="it-IT" sz="1800" b="0" strike="noStrike" spc="-1">
              <a:latin typeface="Arial"/>
            </a:endParaRPr>
          </a:p>
        </p:txBody>
      </p:sp>
      <p:graphicFrame>
        <p:nvGraphicFramePr>
          <p:cNvPr id="207" name="Tabella 206"/>
          <p:cNvGraphicFramePr/>
          <p:nvPr/>
        </p:nvGraphicFramePr>
        <p:xfrm>
          <a:off x="360000" y="2554200"/>
          <a:ext cx="8480160" cy="3352800"/>
        </p:xfrm>
        <a:graphic>
          <a:graphicData uri="http://schemas.openxmlformats.org/drawingml/2006/table">
            <a:tbl>
              <a:tblPr/>
              <a:tblGrid>
                <a:gridCol w="1616760"/>
                <a:gridCol w="1696320"/>
                <a:gridCol w="2081160"/>
                <a:gridCol w="3085920"/>
              </a:tblGrid>
              <a:tr h="719640">
                <a:tc gridSpan="2">
                  <a:txBody>
                    <a:bodyPr/>
                    <a:lstStyle/>
                    <a:p>
                      <a:pPr algn="ctr">
                        <a:lnSpc>
                          <a:spcPct val="100000"/>
                        </a:lnSpc>
                        <a:buNone/>
                      </a:pPr>
                      <a:r>
                        <a:rPr lang="it-IT" sz="1600" b="0" strike="noStrike" spc="-1">
                          <a:latin typeface="Arial"/>
                        </a:rPr>
                        <a:t>Tipologia di attività</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hMerge="1">
                  <a:txBody>
                    <a:bodyPr/>
                    <a:lstStyle/>
                    <a:p>
                      <a:endParaRPr lang="it-IT"/>
                    </a:p>
                  </a:txBody>
                  <a:tcPr marL="90000" marR="90000">
                    <a:solidFill>
                      <a:srgbClr val="729FCF"/>
                    </a:solidFill>
                  </a:tcPr>
                </a:tc>
                <a:tc>
                  <a:txBody>
                    <a:bodyPr/>
                    <a:lstStyle/>
                    <a:p>
                      <a:pPr algn="ctr">
                        <a:lnSpc>
                          <a:spcPct val="100000"/>
                        </a:lnSpc>
                        <a:buNone/>
                      </a:pPr>
                      <a:r>
                        <a:rPr lang="it-IT" sz="1400" b="0" strike="noStrike" spc="-1">
                          <a:latin typeface="Arial"/>
                        </a:rPr>
                        <a:t>Progettazione nuove attività</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a:lstStyle/>
                    <a:p>
                      <a:pPr algn="ctr">
                        <a:lnSpc>
                          <a:spcPct val="100000"/>
                        </a:lnSpc>
                        <a:buNone/>
                      </a:pPr>
                      <a:r>
                        <a:rPr lang="it-IT" sz="1400" b="0" strike="noStrike" spc="-1">
                          <a:latin typeface="Arial"/>
                        </a:rPr>
                        <a:t>Progettazione di modifiche/ampliamenti di attività esistenti</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B3B3B3"/>
                    </a:solidFill>
                  </a:tcPr>
                </a:tc>
              </a:tr>
              <a:tr h="719640">
                <a:tc rowSpan="2">
                  <a:txBody>
                    <a:bodyPr/>
                    <a:lstStyle/>
                    <a:p>
                      <a:pPr algn="ctr">
                        <a:lnSpc>
                          <a:spcPct val="100000"/>
                        </a:lnSpc>
                        <a:buNone/>
                      </a:pPr>
                      <a:r>
                        <a:rPr lang="it-IT" sz="1600" b="0" strike="noStrike" spc="-1">
                          <a:latin typeface="Arial"/>
                        </a:rPr>
                        <a:t>Attività</a:t>
                      </a:r>
                    </a:p>
                    <a:p>
                      <a:pPr algn="ctr">
                        <a:lnSpc>
                          <a:spcPct val="100000"/>
                        </a:lnSpc>
                        <a:buNone/>
                      </a:pPr>
                      <a:r>
                        <a:rPr lang="it-IT" sz="1600" b="0" strike="noStrike" spc="-1">
                          <a:latin typeface="Arial"/>
                        </a:rPr>
                        <a:t>soggette</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gn="ctr">
                        <a:lnSpc>
                          <a:spcPct val="100000"/>
                        </a:lnSpc>
                        <a:buNone/>
                      </a:pPr>
                      <a:r>
                        <a:rPr lang="it-IT" sz="1400" b="0" strike="noStrike" spc="-1">
                          <a:latin typeface="Arial"/>
                        </a:rPr>
                        <a:t>Senza RTV</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gn="ctr">
                        <a:lnSpc>
                          <a:spcPct val="100000"/>
                        </a:lnSpc>
                        <a:buNone/>
                      </a:pPr>
                      <a:r>
                        <a:rPr lang="it-IT" sz="1800" b="0" strike="noStrike" spc="-1">
                          <a:latin typeface="Arial"/>
                        </a:rPr>
                        <a:t>Solo codice</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a:txBody>
                    <a:bodyPr/>
                    <a:lstStyle/>
                    <a:p>
                      <a:pPr algn="just">
                        <a:lnSpc>
                          <a:spcPct val="100000"/>
                        </a:lnSpc>
                        <a:buNone/>
                      </a:pPr>
                      <a:r>
                        <a:rPr lang="it-IT" sz="1400" b="0" strike="noStrike" spc="-1">
                          <a:latin typeface="Arial"/>
                        </a:rPr>
                        <a:t>- Codice</a:t>
                      </a:r>
                    </a:p>
                    <a:p>
                      <a:pPr algn="just">
                        <a:lnSpc>
                          <a:spcPct val="100000"/>
                        </a:lnSpc>
                        <a:buNone/>
                      </a:pPr>
                      <a:r>
                        <a:rPr lang="it-IT" sz="1400" b="0" strike="noStrike" spc="-1">
                          <a:latin typeface="Arial"/>
                        </a:rPr>
                        <a:t>- Codice anche in caso di incompatibilità, </a:t>
                      </a:r>
                      <a:r>
                        <a:rPr lang="it-IT" sz="1400" b="1" strike="noStrike" spc="-1">
                          <a:latin typeface="Arial"/>
                        </a:rPr>
                        <a:t>non è più applicabile il DM 10.03.1998</a:t>
                      </a:r>
                      <a:endParaRPr lang="it-IT" sz="1400" b="0" strike="noStrike" spc="-1">
                        <a:latin typeface="Arial"/>
                      </a:endParaRP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CCCCCC"/>
                    </a:solidFill>
                  </a:tcPr>
                </a:tc>
              </a:tr>
              <a:tr h="719640">
                <a:tc vMerge="1">
                  <a:txBody>
                    <a:bodyPr/>
                    <a:lstStyle/>
                    <a:p>
                      <a:endParaRPr lang="it-IT"/>
                    </a:p>
                  </a:txBody>
                  <a:tcPr marL="90000" marR="90000">
                    <a:solidFill>
                      <a:srgbClr val="729FCF"/>
                    </a:solidFill>
                  </a:tcPr>
                </a:tc>
                <a:tc>
                  <a:txBody>
                    <a:bodyPr/>
                    <a:lstStyle/>
                    <a:p>
                      <a:pPr algn="ctr">
                        <a:lnSpc>
                          <a:spcPct val="100000"/>
                        </a:lnSpc>
                        <a:buNone/>
                      </a:pPr>
                      <a:r>
                        <a:rPr lang="it-IT" sz="1400" b="0" strike="noStrike" spc="-1">
                          <a:latin typeface="Arial"/>
                        </a:rPr>
                        <a:t>Con RTV</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gridSpan="2">
                  <a:txBody>
                    <a:bodyPr/>
                    <a:lstStyle/>
                    <a:p>
                      <a:pPr algn="just">
                        <a:lnSpc>
                          <a:spcPct val="100000"/>
                        </a:lnSpc>
                        <a:buNone/>
                      </a:pPr>
                      <a:r>
                        <a:rPr lang="it-IT" sz="1400" b="0" strike="noStrike" spc="-1">
                          <a:latin typeface="Arial"/>
                        </a:rPr>
                        <a:t>- Codice</a:t>
                      </a:r>
                    </a:p>
                    <a:p>
                      <a:pPr algn="just">
                        <a:lnSpc>
                          <a:spcPct val="100000"/>
                        </a:lnSpc>
                        <a:buNone/>
                      </a:pPr>
                      <a:r>
                        <a:rPr lang="it-IT" sz="1400" b="0" strike="noStrike" spc="-1">
                          <a:latin typeface="Arial"/>
                        </a:rPr>
                        <a:t>- regole tecniche tradizionali (65-66-67-68-69-71-72-77 con i limiti previsti dal Decreto 03.08.2015)</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hMerge="1">
                  <a:txBody>
                    <a:bodyPr/>
                    <a:lstStyle/>
                    <a:p>
                      <a:endParaRPr lang="it-IT"/>
                    </a:p>
                  </a:txBody>
                  <a:tcPr marL="90000" marR="90000">
                    <a:solidFill>
                      <a:srgbClr val="729FCF"/>
                    </a:solidFill>
                  </a:tcPr>
                </a:tc>
              </a:tr>
              <a:tr h="720720">
                <a:tc gridSpan="2">
                  <a:txBody>
                    <a:bodyPr/>
                    <a:lstStyle/>
                    <a:p>
                      <a:pPr algn="ctr">
                        <a:lnSpc>
                          <a:spcPct val="100000"/>
                        </a:lnSpc>
                        <a:buNone/>
                      </a:pPr>
                      <a:r>
                        <a:rPr lang="it-IT" sz="1600" b="0" strike="noStrike" spc="-1">
                          <a:latin typeface="Arial"/>
                        </a:rPr>
                        <a:t>Attività non soggette</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hMerge="1">
                  <a:txBody>
                    <a:bodyPr/>
                    <a:lstStyle/>
                    <a:p>
                      <a:endParaRPr lang="it-IT"/>
                    </a:p>
                  </a:txBody>
                  <a:tcPr marL="90000" marR="90000">
                    <a:solidFill>
                      <a:srgbClr val="729FCF"/>
                    </a:solidFill>
                  </a:tcPr>
                </a:tc>
                <a:tc gridSpan="2">
                  <a:txBody>
                    <a:bodyPr/>
                    <a:lstStyle/>
                    <a:p>
                      <a:pPr algn="just">
                        <a:lnSpc>
                          <a:spcPct val="100000"/>
                        </a:lnSpc>
                        <a:buNone/>
                      </a:pPr>
                      <a:r>
                        <a:rPr lang="it-IT" sz="1400" b="0" strike="noStrike" spc="-1">
                          <a:latin typeface="Arial"/>
                        </a:rPr>
                        <a:t>- Codice</a:t>
                      </a:r>
                    </a:p>
                    <a:p>
                      <a:pPr algn="just">
                        <a:lnSpc>
                          <a:spcPct val="100000"/>
                        </a:lnSpc>
                        <a:buNone/>
                      </a:pPr>
                      <a:r>
                        <a:rPr lang="it-IT" sz="1400" b="0" strike="noStrike" spc="-1">
                          <a:latin typeface="Arial"/>
                        </a:rPr>
                        <a:t>- regole tecniche tradizionali se l’attività rientra nello specifico campo di applicazione</a:t>
                      </a:r>
                    </a:p>
                    <a:p>
                      <a:pPr algn="just">
                        <a:lnSpc>
                          <a:spcPct val="100000"/>
                        </a:lnSpc>
                        <a:buNone/>
                      </a:pPr>
                      <a:r>
                        <a:rPr lang="it-IT" sz="1400" b="0" strike="noStrike" spc="-1">
                          <a:latin typeface="Arial"/>
                        </a:rPr>
                        <a:t>- Mini Codice se luogo di lavoro</a:t>
                      </a:r>
                    </a:p>
                  </a:txBody>
                  <a:tcPr marL="90000" marR="90000" anchor="ctr">
                    <a:lnL w="720">
                      <a:solidFill>
                        <a:srgbClr val="FFFFFF"/>
                      </a:solidFill>
                    </a:lnL>
                    <a:lnR w="720">
                      <a:solidFill>
                        <a:srgbClr val="FFFFFF"/>
                      </a:solidFill>
                    </a:lnR>
                    <a:lnT w="720">
                      <a:solidFill>
                        <a:srgbClr val="FFFFFF"/>
                      </a:solidFill>
                    </a:lnT>
                    <a:lnB w="720">
                      <a:solidFill>
                        <a:srgbClr val="FFFFFF"/>
                      </a:solidFill>
                    </a:lnB>
                    <a:solidFill>
                      <a:srgbClr val="CCCCCC"/>
                    </a:solidFill>
                  </a:tcPr>
                </a:tc>
                <a:tc hMerge="1">
                  <a:txBody>
                    <a:bodyPr/>
                    <a:lstStyle/>
                    <a:p>
                      <a:endParaRPr lang="it-IT"/>
                    </a:p>
                  </a:txBody>
                  <a:tcPr marL="90000" marR="90000">
                    <a:solidFill>
                      <a:srgbClr val="729FCF"/>
                    </a:solidFill>
                  </a:tcPr>
                </a:tc>
              </a:tr>
            </a:tbl>
          </a:graphicData>
        </a:graphic>
      </p:graphicFrame>
    </p:spTree>
  </p:cSld>
  <p:clrMapOvr>
    <a:masterClrMapping/>
  </p:clrMapOvr>
  <p:transition spd="slow">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Rectangle 4"/>
          <p:cNvSpPr/>
          <p:nvPr/>
        </p:nvSpPr>
        <p:spPr>
          <a:xfrm>
            <a:off x="611280" y="1981080"/>
            <a:ext cx="8228880" cy="4876200"/>
          </a:xfrm>
          <a:prstGeom prst="rect">
            <a:avLst/>
          </a:prstGeom>
          <a:noFill/>
          <a:ln w="0">
            <a:noFill/>
          </a:ln>
        </p:spPr>
        <p:style>
          <a:lnRef idx="0">
            <a:scrgbClr r="0" g="0" b="0"/>
          </a:lnRef>
          <a:fillRef idx="0">
            <a:scrgbClr r="0" g="0" b="0"/>
          </a:fillRef>
          <a:effectRef idx="0">
            <a:scrgbClr r="0" g="0" b="0"/>
          </a:effectRef>
          <a:fontRef idx="minor"/>
        </p:style>
      </p:sp>
      <p:sp>
        <p:nvSpPr>
          <p:cNvPr id="209" name="Line 58"/>
          <p:cNvSpPr/>
          <p:nvPr/>
        </p:nvSpPr>
        <p:spPr>
          <a:xfrm>
            <a:off x="85680" y="54900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pic>
        <p:nvPicPr>
          <p:cNvPr id="210" name="Picture 2" descr="C:\Users\Raffaella\Pictures\Agresta\Immagine1.png"/>
          <p:cNvPicPr/>
          <p:nvPr/>
        </p:nvPicPr>
        <p:blipFill>
          <a:blip r:embed="rId2" cstate="print"/>
          <a:srcRect l="59888"/>
          <a:stretch/>
        </p:blipFill>
        <p:spPr>
          <a:xfrm>
            <a:off x="8532720" y="115920"/>
            <a:ext cx="359640" cy="350280"/>
          </a:xfrm>
          <a:prstGeom prst="rect">
            <a:avLst/>
          </a:prstGeom>
          <a:ln w="0">
            <a:noFill/>
          </a:ln>
        </p:spPr>
      </p:pic>
      <p:sp>
        <p:nvSpPr>
          <p:cNvPr id="211" name="Text Box 50"/>
          <p:cNvSpPr/>
          <p:nvPr/>
        </p:nvSpPr>
        <p:spPr>
          <a:xfrm>
            <a:off x="22320" y="6539040"/>
            <a:ext cx="9143280" cy="257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 CORSO  DI PREVENZIONE  INCENDI  </a:t>
            </a:r>
            <a:endParaRPr lang="it-IT" sz="1100" b="0" strike="noStrike" spc="-1">
              <a:latin typeface="Arial"/>
            </a:endParaRPr>
          </a:p>
        </p:txBody>
      </p:sp>
      <p:sp>
        <p:nvSpPr>
          <p:cNvPr id="212" name="Line 59"/>
          <p:cNvSpPr/>
          <p:nvPr/>
        </p:nvSpPr>
        <p:spPr>
          <a:xfrm>
            <a:off x="0" y="6381720"/>
            <a:ext cx="8964360" cy="360"/>
          </a:xfrm>
          <a:prstGeom prst="line">
            <a:avLst/>
          </a:prstGeom>
          <a:ln w="19050">
            <a:solidFill>
              <a:srgbClr val="FA4006"/>
            </a:solidFill>
            <a:round/>
          </a:ln>
        </p:spPr>
        <p:style>
          <a:lnRef idx="0">
            <a:scrgbClr r="0" g="0" b="0"/>
          </a:lnRef>
          <a:fillRef idx="0">
            <a:scrgbClr r="0" g="0" b="0"/>
          </a:fillRef>
          <a:effectRef idx="0">
            <a:scrgbClr r="0" g="0" b="0"/>
          </a:effectRef>
          <a:fontRef idx="minor"/>
        </p:style>
      </p:sp>
      <p:sp>
        <p:nvSpPr>
          <p:cNvPr id="213" name="Text Box 69"/>
          <p:cNvSpPr/>
          <p:nvPr/>
        </p:nvSpPr>
        <p:spPr>
          <a:xfrm>
            <a:off x="1547640" y="109440"/>
            <a:ext cx="604764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it-IT" sz="1100" b="1" strike="noStrike" spc="-1">
                <a:solidFill>
                  <a:srgbClr val="003399"/>
                </a:solidFill>
                <a:latin typeface="Arial Narrow"/>
                <a:ea typeface="DejaVu Sans"/>
              </a:rPr>
              <a:t>CORPO  NAZIONALE  DEI  VIGILI  DEL  FUOCO </a:t>
            </a:r>
            <a:r>
              <a:rPr lang="it-IT" sz="1800" b="0" strike="noStrike" spc="-1">
                <a:solidFill>
                  <a:srgbClr val="000000"/>
                </a:solidFill>
                <a:latin typeface="Arial"/>
                <a:ea typeface="DejaVu Sans"/>
              </a:rPr>
              <a:t> </a:t>
            </a:r>
            <a:endParaRPr lang="it-IT" sz="1800" b="0" strike="noStrike" spc="-1">
              <a:latin typeface="Arial"/>
            </a:endParaRPr>
          </a:p>
        </p:txBody>
      </p:sp>
      <p:pic>
        <p:nvPicPr>
          <p:cNvPr id="214" name="Picture 21" descr="F:\nuovi loghi ministero\mdi_ml_tricolore_3d.tif"/>
          <p:cNvPicPr/>
          <p:nvPr/>
        </p:nvPicPr>
        <p:blipFill>
          <a:blip r:embed="rId3" cstate="print">
            <a:lum bright="6000"/>
          </a:blip>
          <a:srcRect t="11364" b="19697"/>
          <a:stretch/>
        </p:blipFill>
        <p:spPr>
          <a:xfrm>
            <a:off x="324000" y="115920"/>
            <a:ext cx="1028160" cy="294480"/>
          </a:xfrm>
          <a:prstGeom prst="rect">
            <a:avLst/>
          </a:prstGeom>
          <a:ln w="0">
            <a:noFill/>
          </a:ln>
        </p:spPr>
      </p:pic>
      <p:sp>
        <p:nvSpPr>
          <p:cNvPr id="215" name="object 3"/>
          <p:cNvSpPr/>
          <p:nvPr/>
        </p:nvSpPr>
        <p:spPr>
          <a:xfrm>
            <a:off x="2064960" y="2332440"/>
            <a:ext cx="5503320" cy="3557160"/>
          </a:xfrm>
          <a:prstGeom prst="rect">
            <a:avLst/>
          </a:prstGeom>
          <a:blipFill rotWithShape="0">
            <a:blip r:embed="rId4" cstate="print"/>
            <a:srcRect/>
            <a:stretch/>
          </a:blipFill>
          <a:ln w="0">
            <a:noFill/>
          </a:ln>
        </p:spPr>
        <p:style>
          <a:lnRef idx="0">
            <a:scrgbClr r="0" g="0" b="0"/>
          </a:lnRef>
          <a:fillRef idx="0">
            <a:scrgbClr r="0" g="0" b="0"/>
          </a:fillRef>
          <a:effectRef idx="0">
            <a:scrgbClr r="0" g="0" b="0"/>
          </a:effectRef>
          <a:fontRef idx="minor"/>
        </p:style>
      </p:sp>
      <p:sp>
        <p:nvSpPr>
          <p:cNvPr id="216" name="object 4"/>
          <p:cNvSpPr/>
          <p:nvPr/>
        </p:nvSpPr>
        <p:spPr>
          <a:xfrm>
            <a:off x="665280" y="980640"/>
            <a:ext cx="7811280" cy="811440"/>
          </a:xfrm>
          <a:prstGeom prst="rect">
            <a:avLst/>
          </a:prstGeom>
          <a:blipFill rotWithShape="0">
            <a:blip r:embed="rId5" cstate="print"/>
            <a:srcRect/>
            <a:stretch/>
          </a:blipFill>
          <a:ln w="0">
            <a:noFill/>
          </a:ln>
        </p:spPr>
        <p:style>
          <a:lnRef idx="0">
            <a:scrgbClr r="0" g="0" b="0"/>
          </a:lnRef>
          <a:fillRef idx="0">
            <a:scrgbClr r="0" g="0" b="0"/>
          </a:fillRef>
          <a:effectRef idx="0">
            <a:scrgbClr r="0" g="0" b="0"/>
          </a:effectRef>
          <a:fontRef idx="minor"/>
        </p:style>
      </p:sp>
    </p:spTree>
  </p:cSld>
  <p:clrMapOvr>
    <a:masterClrMapping/>
  </p:clrMapOvr>
  <p:transition spd="slow">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25893</TotalTime>
  <Words>2752</Words>
  <Application>Microsoft Office PowerPoint</Application>
  <PresentationFormat>Presentazione su schermo (4:3)</PresentationFormat>
  <Paragraphs>249</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Office Theme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Raffaella</dc:creator>
  <dc:description/>
  <cp:lastModifiedBy>Windows User</cp:lastModifiedBy>
  <cp:revision>1827</cp:revision>
  <cp:lastPrinted>2011-10-06T15:51:09Z</cp:lastPrinted>
  <dcterms:created xsi:type="dcterms:W3CDTF">2011-06-30T09:08:46Z</dcterms:created>
  <dcterms:modified xsi:type="dcterms:W3CDTF">2024-01-22T21:08:09Z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Presentazione su schermo (4:3)</vt:lpwstr>
  </property>
  <property fmtid="{D5CDD505-2E9C-101B-9397-08002B2CF9AE}" pid="3" name="Slides">
    <vt:i4>16</vt:i4>
  </property>
</Properties>
</file>