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9"/>
  </p:notesMasterIdLst>
  <p:sldIdLst>
    <p:sldId id="259" r:id="rId2"/>
    <p:sldId id="374" r:id="rId3"/>
    <p:sldId id="316" r:id="rId4"/>
    <p:sldId id="431" r:id="rId5"/>
    <p:sldId id="429" r:id="rId6"/>
    <p:sldId id="432" r:id="rId7"/>
    <p:sldId id="413" r:id="rId8"/>
    <p:sldId id="337" r:id="rId9"/>
    <p:sldId id="325" r:id="rId10"/>
    <p:sldId id="414" r:id="rId11"/>
    <p:sldId id="364" r:id="rId12"/>
    <p:sldId id="307" r:id="rId13"/>
    <p:sldId id="363" r:id="rId14"/>
    <p:sldId id="415" r:id="rId15"/>
    <p:sldId id="312" r:id="rId16"/>
    <p:sldId id="379" r:id="rId17"/>
    <p:sldId id="407" r:id="rId18"/>
    <p:sldId id="396" r:id="rId19"/>
    <p:sldId id="421" r:id="rId20"/>
    <p:sldId id="416" r:id="rId21"/>
    <p:sldId id="433" r:id="rId22"/>
    <p:sldId id="434" r:id="rId23"/>
    <p:sldId id="398" r:id="rId24"/>
    <p:sldId id="417" r:id="rId25"/>
    <p:sldId id="400" r:id="rId26"/>
    <p:sldId id="411" r:id="rId27"/>
    <p:sldId id="409" r:id="rId28"/>
    <p:sldId id="420" r:id="rId29"/>
    <p:sldId id="386" r:id="rId30"/>
    <p:sldId id="382" r:id="rId31"/>
    <p:sldId id="303" r:id="rId32"/>
    <p:sldId id="430" r:id="rId33"/>
    <p:sldId id="315" r:id="rId34"/>
    <p:sldId id="395" r:id="rId35"/>
    <p:sldId id="423" r:id="rId36"/>
    <p:sldId id="424" r:id="rId37"/>
    <p:sldId id="425" r:id="rId38"/>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3399"/>
    <a:srgbClr val="0F68C9"/>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p:cViewPr varScale="1">
        <p:scale>
          <a:sx n="82" d="100"/>
          <a:sy n="82" d="100"/>
        </p:scale>
        <p:origin x="1502" y="72"/>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it-IT"/>
          </a:p>
        </p:txBody>
      </p:sp>
      <p:sp>
        <p:nvSpPr>
          <p:cNvPr id="3" name="Segnaposto data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C68D6161-F29C-4F84-8103-E31F2CEA90F2}" type="datetimeFigureOut">
              <a:rPr lang="it-IT" smtClean="0"/>
              <a:pPr/>
              <a:t>16/06/2025</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it-IT"/>
          </a:p>
        </p:txBody>
      </p:sp>
      <p:sp>
        <p:nvSpPr>
          <p:cNvPr id="5" name="Segnaposto note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it-IT"/>
          </a:p>
        </p:txBody>
      </p:sp>
      <p:sp>
        <p:nvSpPr>
          <p:cNvPr id="7" name="Segnaposto numero diapositiva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1003312F-AC4D-48E7-B0EC-983494C16E5B}" type="slidenum">
              <a:rPr lang="it-IT" smtClean="0"/>
              <a:pPr/>
              <a:t>‹N›</a:t>
            </a:fld>
            <a:endParaRPr lang="it-IT"/>
          </a:p>
        </p:txBody>
      </p:sp>
    </p:spTree>
    <p:extLst>
      <p:ext uri="{BB962C8B-B14F-4D97-AF65-F5344CB8AC3E}">
        <p14:creationId xmlns:p14="http://schemas.microsoft.com/office/powerpoint/2010/main" val="283632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763" indent="-309524" eaLnBrk="0" hangingPunct="0">
              <a:defRPr>
                <a:solidFill>
                  <a:schemeClr val="tx1"/>
                </a:solidFill>
                <a:latin typeface="Arial" panose="020B0604020202020204" pitchFamily="34" charset="0"/>
                <a:cs typeface="Arial" panose="020B0604020202020204" pitchFamily="34" charset="0"/>
              </a:defRPr>
            </a:lvl2pPr>
            <a:lvl3pPr marL="1238098" indent="-247620" eaLnBrk="0" hangingPunct="0">
              <a:defRPr>
                <a:solidFill>
                  <a:schemeClr val="tx1"/>
                </a:solidFill>
                <a:latin typeface="Arial" panose="020B0604020202020204" pitchFamily="34" charset="0"/>
                <a:cs typeface="Arial" panose="020B0604020202020204" pitchFamily="34" charset="0"/>
              </a:defRPr>
            </a:lvl3pPr>
            <a:lvl4pPr marL="1733337" indent="-247620" eaLnBrk="0" hangingPunct="0">
              <a:defRPr>
                <a:solidFill>
                  <a:schemeClr val="tx1"/>
                </a:solidFill>
                <a:latin typeface="Arial" panose="020B0604020202020204" pitchFamily="34" charset="0"/>
                <a:cs typeface="Arial" panose="020B0604020202020204" pitchFamily="34" charset="0"/>
              </a:defRPr>
            </a:lvl4pPr>
            <a:lvl5pPr marL="2228576" indent="-247620" eaLnBrk="0" hangingPunct="0">
              <a:defRPr>
                <a:solidFill>
                  <a:schemeClr val="tx1"/>
                </a:solidFill>
                <a:latin typeface="Arial" panose="020B0604020202020204" pitchFamily="34" charset="0"/>
                <a:cs typeface="Arial" panose="020B0604020202020204" pitchFamily="34" charset="0"/>
              </a:defRPr>
            </a:lvl5pPr>
            <a:lvl6pPr marL="2723815"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054"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293"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532"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2EC63A-50EC-471F-947F-A7CD78166803}" type="slidenum">
              <a:rPr lang="it-IT">
                <a:latin typeface="Calibri" panose="020F0502020204030204" pitchFamily="34" charset="0"/>
              </a:rPr>
              <a:pPr eaLnBrk="1" hangingPunct="1"/>
              <a:t>1</a:t>
            </a:fld>
            <a:endParaRPr lang="it-IT" dirty="0">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xfrm>
            <a:off x="811213" y="869950"/>
            <a:ext cx="5729287" cy="42973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2250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003312F-AC4D-48E7-B0EC-983494C16E5B}" type="slidenum">
              <a:rPr lang="it-IT" smtClean="0"/>
              <a:pPr/>
              <a:t>8</a:t>
            </a:fld>
            <a:endParaRPr lang="it-IT"/>
          </a:p>
        </p:txBody>
      </p:sp>
    </p:spTree>
    <p:extLst>
      <p:ext uri="{BB962C8B-B14F-4D97-AF65-F5344CB8AC3E}">
        <p14:creationId xmlns:p14="http://schemas.microsoft.com/office/powerpoint/2010/main" val="2208952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Commissione 231 seminario 18 Giugno 2025</a:t>
            </a:r>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Commissione 231 seminario 18 Giugno 2025</a:t>
            </a:r>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Commissione 231 seminario 18 Giugno 2025</a:t>
            </a:r>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a:t>Commissione 231 seminario 18 Giugno 2025</a:t>
            </a:r>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r>
              <a:rPr lang="it-IT"/>
              <a:t>Commissione 231 seminario 18 Giugno 2025</a:t>
            </a:r>
          </a:p>
        </p:txBody>
      </p:sp>
      <p:sp>
        <p:nvSpPr>
          <p:cNvPr id="9" name="Segnaposto numero diapositiva 8"/>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r>
              <a:rPr lang="it-IT"/>
              <a:t>Commissione 231 seminario 18 Giugno 2025</a:t>
            </a:r>
          </a:p>
        </p:txBody>
      </p:sp>
      <p:sp>
        <p:nvSpPr>
          <p:cNvPr id="5" name="Segnaposto numero diapositiva 4"/>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r>
              <a:rPr lang="it-IT"/>
              <a:t>Commissione 231 seminario 18 Giugno 2025</a:t>
            </a:r>
          </a:p>
        </p:txBody>
      </p:sp>
      <p:sp>
        <p:nvSpPr>
          <p:cNvPr id="4" name="Segnaposto numero diapositiva 3"/>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a:t>Commissione 231 seminario 18 Giugno 2025</a:t>
            </a:r>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a:t>Commissione 231 seminario 18 Giugno 2025</a:t>
            </a:r>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Commissione 231 seminario 18 Giugno 2025</a:t>
            </a:r>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Commissione 231 seminario 18 Giugno 2025</a:t>
            </a:r>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data 2"/>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4" name="Segnaposto piè di pagina 3"/>
          <p:cNvSpPr>
            <a:spLocks noGrp="1"/>
          </p:cNvSpPr>
          <p:nvPr>
            <p:ph type="ftr" sz="quarter" idx="11"/>
          </p:nvPr>
        </p:nvSpPr>
        <p:spPr>
          <a:xfrm>
            <a:off x="3124200" y="6248400"/>
            <a:ext cx="2895600" cy="457200"/>
          </a:xfrm>
        </p:spPr>
        <p:txBody>
          <a:bodyPr/>
          <a:lstStyle>
            <a:lvl1pPr>
              <a:defRPr/>
            </a:lvl1pPr>
          </a:lstStyle>
          <a:p>
            <a:pPr>
              <a:defRPr/>
            </a:pPr>
            <a:r>
              <a:rPr lang="it-IT"/>
              <a:t>Commissione 231 seminario 18 Giugno 2025</a:t>
            </a:r>
          </a:p>
        </p:txBody>
      </p:sp>
      <p:sp>
        <p:nvSpPr>
          <p:cNvPr id="5" name="Segnaposto numero diapositiva 4"/>
          <p:cNvSpPr>
            <a:spLocks noGrp="1"/>
          </p:cNvSpPr>
          <p:nvPr>
            <p:ph type="sldNum" sz="quarter" idx="12"/>
          </p:nvPr>
        </p:nvSpPr>
        <p:spPr>
          <a:xfrm>
            <a:off x="6553200" y="6248400"/>
            <a:ext cx="1905000" cy="457200"/>
          </a:xfrm>
        </p:spPr>
        <p:txBody>
          <a:bodyPr/>
          <a:lstStyle>
            <a:lvl1pPr>
              <a:defRPr/>
            </a:lvl1pPr>
          </a:lstStyle>
          <a:p>
            <a:fld id="{59D4F174-39F4-4D70-8949-1CFAB148E16E}" type="slidenum">
              <a:rPr lang="it-IT"/>
              <a:pPr/>
              <a:t>‹N›</a:t>
            </a:fld>
            <a:endParaRPr lang="it-IT"/>
          </a:p>
        </p:txBody>
      </p:sp>
    </p:spTree>
    <p:extLst>
      <p:ext uri="{BB962C8B-B14F-4D97-AF65-F5344CB8AC3E}">
        <p14:creationId xmlns:p14="http://schemas.microsoft.com/office/powerpoint/2010/main" val="18329660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Commissione 231 seminario 18 Giugno 2025</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6A391-3BD0-4B98-9060-C303FD0DC19F}"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hyperlink" Target="https://www.interpol.int/Crimes/Cybercrime/Cybercrime-operations" TargetMode="External"/><Relationship Id="rId5" Type="http://schemas.openxmlformats.org/officeDocument/2006/relationships/hyperlink" Target="https://www.worldpolicesummit.com/" TargetMode="External"/><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hyperlink" Target="https://www.aodv231.it/images/img-editor/files/leg.19.pdl.camera.2134.19PDL0115070%20(002).pdf" TargetMode="External"/><Relationship Id="rId4" Type="http://schemas.openxmlformats.org/officeDocument/2006/relationships/image" Target="../media/image2.gif"/></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gif"/></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1043608" y="476672"/>
            <a:ext cx="7704856" cy="6228928"/>
          </a:xfrm>
          <a:prstGeom prst="rect">
            <a:avLst/>
          </a:prstGeom>
          <a:noFill/>
          <a:ln w="9525">
            <a:noFill/>
            <a:round/>
            <a:headEnd/>
            <a:tailEnd/>
          </a:ln>
        </p:spPr>
        <p:txBody>
          <a:bodyPr lIns="67500" tIns="33750" rIns="67500" bIns="33750"/>
          <a:lstStyle/>
          <a:p>
            <a:r>
              <a:rPr lang="it-IT" sz="2400" b="1" dirty="0">
                <a:solidFill>
                  <a:srgbClr val="002060"/>
                </a:solidFill>
              </a:rPr>
              <a:t>SEMINARIO</a:t>
            </a:r>
          </a:p>
          <a:p>
            <a:pPr algn="ctr"/>
            <a:r>
              <a:rPr lang="it-IT" sz="3200" b="1" dirty="0">
                <a:solidFill>
                  <a:srgbClr val="002060"/>
                </a:solidFill>
              </a:rPr>
              <a:t>Dlgs 231 e i reati informatici e da A.I. :</a:t>
            </a:r>
          </a:p>
          <a:p>
            <a:pPr algn="ctr"/>
            <a:r>
              <a:rPr lang="it-IT" sz="3200" b="1" dirty="0">
                <a:solidFill>
                  <a:srgbClr val="002060"/>
                </a:solidFill>
              </a:rPr>
              <a:t>normativa e concetti di prevenzione </a:t>
            </a:r>
          </a:p>
          <a:p>
            <a:pPr algn="ctr"/>
            <a:r>
              <a:rPr lang="it-IT" sz="3200" b="1" dirty="0">
                <a:solidFill>
                  <a:srgbClr val="002060"/>
                </a:solidFill>
              </a:rPr>
              <a:t>in ambito legale</a:t>
            </a:r>
            <a:endParaRPr lang="it-IT" sz="3200" dirty="0">
              <a:solidFill>
                <a:srgbClr val="002060"/>
              </a:solidFill>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b="1" i="1" dirty="0">
                <a:solidFill>
                  <a:srgbClr val="002060"/>
                </a:solidFill>
                <a:latin typeface="Arial" pitchFamily="34" charset="0"/>
                <a:cs typeface="Arial" pitchFamily="34" charset="0"/>
              </a:rPr>
              <a:t> </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Arial" pitchFamily="34" charset="0"/>
                <a:cs typeface="Arial" pitchFamily="34" charset="0"/>
              </a:rPr>
              <a:t>Ing. Roberto Francini</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a:solidFill>
                  <a:srgbClr val="002060"/>
                </a:solidFill>
                <a:latin typeface="Arial" pitchFamily="34" charset="0"/>
                <a:cs typeface="Arial" pitchFamily="34" charset="0"/>
              </a:rPr>
              <a:t>Presidente Commissione 231 e modelli organizzativi</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a:solidFill>
                  <a:srgbClr val="002060"/>
                </a:solidFill>
                <a:latin typeface="Arial" pitchFamily="34" charset="0"/>
                <a:cs typeface="Arial" pitchFamily="34" charset="0"/>
              </a:rPr>
              <a:t>Ordine degli Ingegneri della Provincia di Roma</a:t>
            </a:r>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0"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18"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Segnaposto piè di pagina 1">
            <a:extLst>
              <a:ext uri="{FF2B5EF4-FFF2-40B4-BE49-F238E27FC236}">
                <a16:creationId xmlns:a16="http://schemas.microsoft.com/office/drawing/2014/main" id="{56D6252C-7498-481B-BFA7-13AFA80DD2A3}"/>
              </a:ext>
            </a:extLst>
          </p:cNvPr>
          <p:cNvSpPr>
            <a:spLocks noGrp="1"/>
          </p:cNvSpPr>
          <p:nvPr>
            <p:ph type="ftr" sz="quarter" idx="11"/>
          </p:nvPr>
        </p:nvSpPr>
        <p:spPr/>
        <p:txBody>
          <a:bodyPr/>
          <a:lstStyle/>
          <a:p>
            <a:pPr>
              <a:defRPr/>
            </a:pPr>
            <a:r>
              <a:rPr lang="it-IT"/>
              <a:t>Commissione 231 seminario 18 Giugno 2025</a:t>
            </a:r>
            <a:endParaRPr lang="it-IT" dirty="0"/>
          </a:p>
        </p:txBody>
      </p:sp>
      <p:pic>
        <p:nvPicPr>
          <p:cNvPr id="3" name="Immagine 2">
            <a:extLst>
              <a:ext uri="{FF2B5EF4-FFF2-40B4-BE49-F238E27FC236}">
                <a16:creationId xmlns:a16="http://schemas.microsoft.com/office/drawing/2014/main" id="{F8FA376B-5E4B-33E1-D538-FFF9605629F4}"/>
              </a:ext>
            </a:extLst>
          </p:cNvPr>
          <p:cNvPicPr>
            <a:picLocks noChangeAspect="1"/>
          </p:cNvPicPr>
          <p:nvPr/>
        </p:nvPicPr>
        <p:blipFill>
          <a:blip r:embed="rId6"/>
          <a:stretch>
            <a:fillRect/>
          </a:stretch>
        </p:blipFill>
        <p:spPr>
          <a:xfrm>
            <a:off x="2348704" y="2454515"/>
            <a:ext cx="4815584" cy="3123848"/>
          </a:xfrm>
          <a:prstGeom prst="rect">
            <a:avLst/>
          </a:prstGeom>
        </p:spPr>
      </p:pic>
    </p:spTree>
    <p:extLst>
      <p:ext uri="{BB962C8B-B14F-4D97-AF65-F5344CB8AC3E}">
        <p14:creationId xmlns:p14="http://schemas.microsoft.com/office/powerpoint/2010/main" val="26177187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 : Roberto Francini </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object 2">
            <a:extLst>
              <a:ext uri="{FF2B5EF4-FFF2-40B4-BE49-F238E27FC236}">
                <a16:creationId xmlns:a16="http://schemas.microsoft.com/office/drawing/2014/main" id="{0F5FB4EF-D724-BF08-A290-78FA889697FF}"/>
              </a:ext>
            </a:extLst>
          </p:cNvPr>
          <p:cNvSpPr txBox="1">
            <a:spLocks/>
          </p:cNvSpPr>
          <p:nvPr/>
        </p:nvSpPr>
        <p:spPr>
          <a:xfrm>
            <a:off x="1871700" y="297710"/>
            <a:ext cx="5796644"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chemeClr val="tx2"/>
                </a:solidFill>
              </a:rPr>
              <a:t>Obiettivo della presentazione:</a:t>
            </a:r>
          </a:p>
        </p:txBody>
      </p:sp>
      <p:sp>
        <p:nvSpPr>
          <p:cNvPr id="7" name="CasellaDiTesto 6">
            <a:extLst>
              <a:ext uri="{FF2B5EF4-FFF2-40B4-BE49-F238E27FC236}">
                <a16:creationId xmlns:a16="http://schemas.microsoft.com/office/drawing/2014/main" id="{FC4F64B5-BAC8-B997-7850-462E662E34EB}"/>
              </a:ext>
            </a:extLst>
          </p:cNvPr>
          <p:cNvSpPr txBox="1"/>
          <p:nvPr/>
        </p:nvSpPr>
        <p:spPr>
          <a:xfrm>
            <a:off x="2123728" y="2099797"/>
            <a:ext cx="6757487" cy="830997"/>
          </a:xfrm>
          <a:prstGeom prst="rect">
            <a:avLst/>
          </a:prstGeom>
          <a:noFill/>
        </p:spPr>
        <p:txBody>
          <a:bodyPr wrap="square">
            <a:spAutoFit/>
          </a:bodyPr>
          <a:lstStyle/>
          <a:p>
            <a:r>
              <a:rPr lang="it-IT" dirty="0"/>
              <a:t>         </a:t>
            </a:r>
            <a:r>
              <a:rPr lang="it-IT" sz="2400" b="1" dirty="0"/>
              <a:t>DLGS 231/01 :  A.I. ed l’impatto sui  </a:t>
            </a:r>
          </a:p>
          <a:p>
            <a:r>
              <a:rPr lang="it-IT" sz="2400" b="1" dirty="0"/>
              <a:t>Modelli Organizzativi Gestionali (MOG )</a:t>
            </a:r>
          </a:p>
        </p:txBody>
      </p:sp>
      <p:sp>
        <p:nvSpPr>
          <p:cNvPr id="3" name="CasellaDiTesto 2">
            <a:extLst>
              <a:ext uri="{FF2B5EF4-FFF2-40B4-BE49-F238E27FC236}">
                <a16:creationId xmlns:a16="http://schemas.microsoft.com/office/drawing/2014/main" id="{7A42E02B-1EF7-DC6D-7EAB-13D2C5D98F3E}"/>
              </a:ext>
            </a:extLst>
          </p:cNvPr>
          <p:cNvSpPr txBox="1"/>
          <p:nvPr/>
        </p:nvSpPr>
        <p:spPr>
          <a:xfrm>
            <a:off x="1871700" y="3246760"/>
            <a:ext cx="5508612" cy="461665"/>
          </a:xfrm>
          <a:prstGeom prst="rect">
            <a:avLst/>
          </a:prstGeom>
          <a:noFill/>
        </p:spPr>
        <p:txBody>
          <a:bodyPr wrap="square">
            <a:spAutoFit/>
          </a:bodyPr>
          <a:lstStyle/>
          <a:p>
            <a:r>
              <a:rPr lang="it-IT" dirty="0"/>
              <a:t>        </a:t>
            </a:r>
            <a:r>
              <a:rPr lang="it-IT" sz="2400" b="1" dirty="0"/>
              <a:t>il problema etico del reato tramite A.I.</a:t>
            </a:r>
          </a:p>
        </p:txBody>
      </p:sp>
      <p:sp>
        <p:nvSpPr>
          <p:cNvPr id="5" name="CasellaDiTesto 4">
            <a:extLst>
              <a:ext uri="{FF2B5EF4-FFF2-40B4-BE49-F238E27FC236}">
                <a16:creationId xmlns:a16="http://schemas.microsoft.com/office/drawing/2014/main" id="{AECC2DEA-CEB6-67EC-DCCF-7367EE22419E}"/>
              </a:ext>
            </a:extLst>
          </p:cNvPr>
          <p:cNvSpPr txBox="1"/>
          <p:nvPr/>
        </p:nvSpPr>
        <p:spPr>
          <a:xfrm>
            <a:off x="1403649" y="4116207"/>
            <a:ext cx="6374802" cy="461665"/>
          </a:xfrm>
          <a:prstGeom prst="rect">
            <a:avLst/>
          </a:prstGeom>
          <a:noFill/>
        </p:spPr>
        <p:txBody>
          <a:bodyPr wrap="square">
            <a:spAutoFit/>
          </a:bodyPr>
          <a:lstStyle/>
          <a:p>
            <a:r>
              <a:rPr lang="it-IT" dirty="0"/>
              <a:t>        </a:t>
            </a:r>
            <a:r>
              <a:rPr lang="it-IT" sz="2400" b="1" dirty="0"/>
              <a:t>la responsabilità dell’Ente VS i propri reati </a:t>
            </a:r>
          </a:p>
        </p:txBody>
      </p:sp>
      <p:sp>
        <p:nvSpPr>
          <p:cNvPr id="8" name="CasellaDiTesto 7">
            <a:extLst>
              <a:ext uri="{FF2B5EF4-FFF2-40B4-BE49-F238E27FC236}">
                <a16:creationId xmlns:a16="http://schemas.microsoft.com/office/drawing/2014/main" id="{B8493998-73E1-A86E-C606-E68AEE3AEE25}"/>
              </a:ext>
            </a:extLst>
          </p:cNvPr>
          <p:cNvSpPr txBox="1"/>
          <p:nvPr/>
        </p:nvSpPr>
        <p:spPr>
          <a:xfrm>
            <a:off x="989602" y="4665716"/>
            <a:ext cx="7272808" cy="1323439"/>
          </a:xfrm>
          <a:prstGeom prst="rect">
            <a:avLst/>
          </a:prstGeom>
          <a:noFill/>
        </p:spPr>
        <p:txBody>
          <a:bodyPr wrap="square">
            <a:spAutoFit/>
          </a:bodyPr>
          <a:lstStyle/>
          <a:p>
            <a:r>
              <a:rPr lang="it-IT" sz="2000" b="0" i="0" dirty="0">
                <a:solidFill>
                  <a:schemeClr val="tx2"/>
                </a:solidFill>
                <a:effectLst/>
                <a:latin typeface="Arial" panose="020B0604020202020204" pitchFamily="34" charset="0"/>
                <a:cs typeface="Arial" panose="020B0604020202020204" pitchFamily="34" charset="0"/>
              </a:rPr>
              <a:t>Considerato il primo quadro normativo al mondo per l'AI, </a:t>
            </a:r>
          </a:p>
          <a:p>
            <a:r>
              <a:rPr lang="it-IT" sz="2000" b="0" i="0" dirty="0">
                <a:solidFill>
                  <a:schemeClr val="tx2"/>
                </a:solidFill>
                <a:effectLst/>
                <a:latin typeface="Arial" panose="020B0604020202020204" pitchFamily="34" charset="0"/>
                <a:cs typeface="Arial" panose="020B0604020202020204" pitchFamily="34" charset="0"/>
              </a:rPr>
              <a:t>l'EU AI Act proibisce alcuni usi dell'AI e implementa requisiti di </a:t>
            </a:r>
            <a:r>
              <a:rPr lang="it-IT" sz="2000" b="1" i="0" dirty="0">
                <a:solidFill>
                  <a:schemeClr val="tx2"/>
                </a:solidFill>
                <a:effectLst/>
                <a:latin typeface="Arial" panose="020B0604020202020204" pitchFamily="34" charset="0"/>
                <a:cs typeface="Arial" panose="020B0604020202020204" pitchFamily="34" charset="0"/>
              </a:rPr>
              <a:t>governance, gestione del rischio e trasparenza per altri,</a:t>
            </a:r>
          </a:p>
          <a:p>
            <a:r>
              <a:rPr lang="it-IT" sz="2000" dirty="0">
                <a:solidFill>
                  <a:schemeClr val="tx2"/>
                </a:solidFill>
                <a:latin typeface="Arial" panose="020B0604020202020204" pitchFamily="34" charset="0"/>
                <a:cs typeface="Arial" panose="020B0604020202020204" pitchFamily="34" charset="0"/>
              </a:rPr>
              <a:t>propri dei Modelli Organizzativi e Gestionali della 231/01</a:t>
            </a:r>
          </a:p>
        </p:txBody>
      </p:sp>
      <p:sp>
        <p:nvSpPr>
          <p:cNvPr id="9" name="CasellaDiTesto 8">
            <a:extLst>
              <a:ext uri="{FF2B5EF4-FFF2-40B4-BE49-F238E27FC236}">
                <a16:creationId xmlns:a16="http://schemas.microsoft.com/office/drawing/2014/main" id="{06ADF799-77B3-CFEC-78AA-037679E1A719}"/>
              </a:ext>
            </a:extLst>
          </p:cNvPr>
          <p:cNvSpPr txBox="1"/>
          <p:nvPr/>
        </p:nvSpPr>
        <p:spPr>
          <a:xfrm>
            <a:off x="755576" y="1175888"/>
            <a:ext cx="8203279" cy="400110"/>
          </a:xfrm>
          <a:prstGeom prst="rect">
            <a:avLst/>
          </a:prstGeom>
          <a:noFill/>
        </p:spPr>
        <p:txBody>
          <a:bodyPr wrap="square">
            <a:spAutoFit/>
          </a:bodyPr>
          <a:lstStyle/>
          <a:p>
            <a:r>
              <a:rPr lang="it-IT" sz="2000" b="1" i="0"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PERCHE’ PARLIAMO DELLA LEGGE E DELL’AVVENTO DELL’  A.I. </a:t>
            </a:r>
            <a:endParaRPr lang="it-IT" sz="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3811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dirty="0">
                <a:solidFill>
                  <a:srgbClr val="003399"/>
                </a:solidFill>
                <a:latin typeface="Arial" pitchFamily="34" charset="0"/>
                <a:cs typeface="Arial" pitchFamily="34" charset="0"/>
              </a:rPr>
              <a:t>Titolo intervento</a:t>
            </a: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object 3">
            <a:extLst>
              <a:ext uri="{FF2B5EF4-FFF2-40B4-BE49-F238E27FC236}">
                <a16:creationId xmlns:a16="http://schemas.microsoft.com/office/drawing/2014/main" id="{4B43990B-9C56-C07A-E227-367CFDCD69E7}"/>
              </a:ext>
            </a:extLst>
          </p:cNvPr>
          <p:cNvSpPr txBox="1"/>
          <p:nvPr/>
        </p:nvSpPr>
        <p:spPr>
          <a:xfrm>
            <a:off x="899592" y="1718342"/>
            <a:ext cx="7780655" cy="4167936"/>
          </a:xfrm>
          <a:prstGeom prst="rect">
            <a:avLst/>
          </a:prstGeom>
        </p:spPr>
        <p:txBody>
          <a:bodyPr vert="horz" wrap="square" lIns="0" tIns="122555" rIns="0" bIns="0" rtlCol="0">
            <a:spAutoFit/>
          </a:bodyPr>
          <a:lstStyle/>
          <a:p>
            <a:pPr marL="12700">
              <a:lnSpc>
                <a:spcPct val="100000"/>
              </a:lnSpc>
              <a:spcBef>
                <a:spcPts val="100"/>
              </a:spcBef>
            </a:pPr>
            <a:r>
              <a:rPr lang="it-IT" sz="2400" dirty="0">
                <a:solidFill>
                  <a:schemeClr val="tx2"/>
                </a:solidFill>
                <a:latin typeface="Arial" panose="020B0604020202020204" pitchFamily="34" charset="0"/>
                <a:cs typeface="Arial" panose="020B0604020202020204" pitchFamily="34" charset="0"/>
              </a:rPr>
              <a:t>L’art. 5 DLGS. 231/2001 dispone che:</a:t>
            </a:r>
          </a:p>
          <a:p>
            <a:pPr>
              <a:lnSpc>
                <a:spcPct val="100000"/>
              </a:lnSpc>
              <a:spcBef>
                <a:spcPts val="2090"/>
              </a:spcBef>
            </a:pPr>
            <a:r>
              <a:rPr lang="it-IT" dirty="0">
                <a:solidFill>
                  <a:schemeClr val="tx2"/>
                </a:solidFill>
                <a:latin typeface="Arial" panose="020B0604020202020204" pitchFamily="34" charset="0"/>
                <a:cs typeface="Arial" panose="020B0604020202020204" pitchFamily="34" charset="0"/>
              </a:rPr>
              <a:t>1. L'</a:t>
            </a:r>
            <a:r>
              <a:rPr lang="it-IT" b="1" dirty="0">
                <a:solidFill>
                  <a:schemeClr val="tx2"/>
                </a:solidFill>
                <a:latin typeface="Arial" panose="020B0604020202020204" pitchFamily="34" charset="0"/>
                <a:cs typeface="Arial" panose="020B0604020202020204" pitchFamily="34" charset="0"/>
              </a:rPr>
              <a:t>ente</a:t>
            </a:r>
            <a:r>
              <a:rPr lang="it-IT" dirty="0">
                <a:solidFill>
                  <a:schemeClr val="tx2"/>
                </a:solidFill>
                <a:latin typeface="Arial" panose="020B0604020202020204" pitchFamily="34" charset="0"/>
                <a:cs typeface="Arial" panose="020B0604020202020204" pitchFamily="34" charset="0"/>
              </a:rPr>
              <a:t> risponde penalmente per i reati commessi nel suo interesse o a suo vantaggio:</a:t>
            </a:r>
          </a:p>
          <a:p>
            <a:pPr marR="5080">
              <a:lnSpc>
                <a:spcPct val="110000"/>
              </a:lnSpc>
              <a:spcBef>
                <a:spcPts val="1800"/>
              </a:spcBef>
              <a:buAutoNum type="alphaLcParenR"/>
              <a:tabLst>
                <a:tab pos="345440" algn="l"/>
              </a:tabLst>
            </a:pPr>
            <a:r>
              <a:rPr lang="it-IT" dirty="0">
                <a:solidFill>
                  <a:schemeClr val="tx2"/>
                </a:solidFill>
                <a:latin typeface="Arial" panose="020B0604020202020204" pitchFamily="34" charset="0"/>
                <a:cs typeface="Arial" panose="020B0604020202020204" pitchFamily="34" charset="0"/>
              </a:rPr>
              <a:t>  </a:t>
            </a:r>
            <a:r>
              <a:rPr lang="it-IT" b="1" dirty="0">
                <a:solidFill>
                  <a:schemeClr val="tx2"/>
                </a:solidFill>
                <a:latin typeface="Arial" panose="020B0604020202020204" pitchFamily="34" charset="0"/>
                <a:cs typeface="Arial" panose="020B0604020202020204" pitchFamily="34" charset="0"/>
              </a:rPr>
              <a:t>da</a:t>
            </a:r>
            <a:r>
              <a:rPr lang="it-IT" dirty="0">
                <a:solidFill>
                  <a:schemeClr val="tx2"/>
                </a:solidFill>
                <a:latin typeface="Arial" panose="020B0604020202020204" pitchFamily="34" charset="0"/>
                <a:cs typeface="Arial" panose="020B0604020202020204" pitchFamily="34" charset="0"/>
              </a:rPr>
              <a:t> persone che rivestono funzioni apicali</a:t>
            </a:r>
          </a:p>
          <a:p>
            <a:pPr indent="-303530">
              <a:lnSpc>
                <a:spcPct val="100000"/>
              </a:lnSpc>
              <a:spcBef>
                <a:spcPts val="2085"/>
              </a:spcBef>
              <a:buAutoNum type="alphaLcParenR"/>
              <a:tabLst>
                <a:tab pos="316230" algn="l"/>
              </a:tabLst>
            </a:pPr>
            <a:r>
              <a:rPr lang="it-IT" dirty="0">
                <a:solidFill>
                  <a:schemeClr val="tx2"/>
                </a:solidFill>
                <a:latin typeface="Arial" panose="020B0604020202020204" pitchFamily="34" charset="0"/>
                <a:cs typeface="Arial" panose="020B0604020202020204" pitchFamily="34" charset="0"/>
              </a:rPr>
              <a:t>d</a:t>
            </a:r>
            <a:r>
              <a:rPr lang="it-IT" b="1" dirty="0">
                <a:solidFill>
                  <a:schemeClr val="tx2"/>
                </a:solidFill>
                <a:latin typeface="Arial" panose="020B0604020202020204" pitchFamily="34" charset="0"/>
                <a:cs typeface="Arial" panose="020B0604020202020204" pitchFamily="34" charset="0"/>
              </a:rPr>
              <a:t>a</a:t>
            </a:r>
            <a:r>
              <a:rPr lang="it-IT" dirty="0">
                <a:solidFill>
                  <a:schemeClr val="tx2"/>
                </a:solidFill>
                <a:latin typeface="Arial" panose="020B0604020202020204" pitchFamily="34" charset="0"/>
                <a:cs typeface="Arial" panose="020B0604020202020204" pitchFamily="34" charset="0"/>
              </a:rPr>
              <a:t> persone sottoposte alla direzione o alla vigilanza di un soggetto apicale </a:t>
            </a:r>
          </a:p>
          <a:p>
            <a:pPr>
              <a:lnSpc>
                <a:spcPct val="100000"/>
              </a:lnSpc>
              <a:spcBef>
                <a:spcPts val="2085"/>
              </a:spcBef>
              <a:tabLst>
                <a:tab pos="316230" algn="l"/>
              </a:tabLst>
            </a:pPr>
            <a:r>
              <a:rPr lang="it-IT" dirty="0">
                <a:solidFill>
                  <a:schemeClr val="tx2"/>
                </a:solidFill>
                <a:latin typeface="Arial" panose="020B0604020202020204" pitchFamily="34" charset="0"/>
                <a:cs typeface="Arial" panose="020B0604020202020204" pitchFamily="34" charset="0"/>
              </a:rPr>
              <a:t>L'ente </a:t>
            </a:r>
            <a:r>
              <a:rPr lang="it-IT" b="1" dirty="0">
                <a:solidFill>
                  <a:schemeClr val="tx2"/>
                </a:solidFill>
                <a:latin typeface="Arial" panose="020B0604020202020204" pitchFamily="34" charset="0"/>
                <a:cs typeface="Arial" panose="020B0604020202020204" pitchFamily="34" charset="0"/>
              </a:rPr>
              <a:t>non</a:t>
            </a:r>
            <a:r>
              <a:rPr lang="it-IT" dirty="0">
                <a:solidFill>
                  <a:schemeClr val="tx2"/>
                </a:solidFill>
                <a:latin typeface="Arial" panose="020B0604020202020204" pitchFamily="34" charset="0"/>
                <a:cs typeface="Arial" panose="020B0604020202020204" pitchFamily="34" charset="0"/>
              </a:rPr>
              <a:t> risponde se le persone indicate nel comma 1 hanno agito nell'interesse esclusivo  proprio o di terzi</a:t>
            </a:r>
          </a:p>
          <a:p>
            <a:pPr marL="12065" algn="just">
              <a:lnSpc>
                <a:spcPct val="100000"/>
              </a:lnSpc>
              <a:spcBef>
                <a:spcPts val="2085"/>
              </a:spcBef>
              <a:tabLst>
                <a:tab pos="316230" algn="l"/>
              </a:tabLst>
            </a:pPr>
            <a:endParaRPr lang="it-IT" sz="2000" dirty="0">
              <a:latin typeface="Arial Narrow"/>
              <a:cs typeface="Arial Narrow"/>
            </a:endParaRPr>
          </a:p>
        </p:txBody>
      </p:sp>
      <p:sp>
        <p:nvSpPr>
          <p:cNvPr id="2" name="object 2">
            <a:extLst>
              <a:ext uri="{FF2B5EF4-FFF2-40B4-BE49-F238E27FC236}">
                <a16:creationId xmlns:a16="http://schemas.microsoft.com/office/drawing/2014/main" id="{49A26ACE-5A0E-795C-0285-0680233F5968}"/>
              </a:ext>
            </a:extLst>
          </p:cNvPr>
          <p:cNvSpPr txBox="1">
            <a:spLocks/>
          </p:cNvSpPr>
          <p:nvPr/>
        </p:nvSpPr>
        <p:spPr>
          <a:xfrm>
            <a:off x="899591" y="328898"/>
            <a:ext cx="7780655" cy="886781"/>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chemeClr val="tx2"/>
                </a:solidFill>
              </a:rPr>
              <a:t>DLGS 231 : il criterio oggettivo </a:t>
            </a:r>
          </a:p>
          <a:p>
            <a:pPr marL="12700">
              <a:spcBef>
                <a:spcPts val="95"/>
              </a:spcBef>
            </a:pPr>
            <a:r>
              <a:rPr lang="it-IT" sz="2800" b="1" spc="190" dirty="0">
                <a:solidFill>
                  <a:schemeClr val="tx2"/>
                </a:solidFill>
              </a:rPr>
              <a:t>di imputazione di reato</a:t>
            </a:r>
          </a:p>
        </p:txBody>
      </p:sp>
      <p:sp>
        <p:nvSpPr>
          <p:cNvPr id="4" name="CasellaDiTesto 3">
            <a:extLst>
              <a:ext uri="{FF2B5EF4-FFF2-40B4-BE49-F238E27FC236}">
                <a16:creationId xmlns:a16="http://schemas.microsoft.com/office/drawing/2014/main" id="{BB97AE50-49CA-AE95-8DA6-76D02AEFF7BC}"/>
              </a:ext>
            </a:extLst>
          </p:cNvPr>
          <p:cNvSpPr txBox="1"/>
          <p:nvPr/>
        </p:nvSpPr>
        <p:spPr>
          <a:xfrm>
            <a:off x="1007654" y="5485898"/>
            <a:ext cx="7776864" cy="400110"/>
          </a:xfrm>
          <a:prstGeom prst="rect">
            <a:avLst/>
          </a:prstGeom>
          <a:solidFill>
            <a:schemeClr val="accent3">
              <a:lumMod val="20000"/>
              <a:lumOff val="80000"/>
            </a:schemeClr>
          </a:solidFill>
        </p:spPr>
        <p:txBody>
          <a:bodyPr wrap="square" rtlCol="0">
            <a:spAutoFit/>
          </a:bodyPr>
          <a:lstStyle/>
          <a:p>
            <a:r>
              <a:rPr lang="it-IT" sz="2000" dirty="0"/>
              <a:t>NOTA : Per «</a:t>
            </a:r>
            <a:r>
              <a:rPr lang="it-IT" sz="2000" b="1" dirty="0"/>
              <a:t>ente» </a:t>
            </a:r>
            <a:r>
              <a:rPr lang="it-IT" sz="2000" dirty="0"/>
              <a:t>il legislatore intende qualsiasi ente , impresa o società </a:t>
            </a:r>
          </a:p>
        </p:txBody>
      </p:sp>
    </p:spTree>
    <p:extLst>
      <p:ext uri="{BB962C8B-B14F-4D97-AF65-F5344CB8AC3E}">
        <p14:creationId xmlns:p14="http://schemas.microsoft.com/office/powerpoint/2010/main" val="3509616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 : Roberto Francini </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object 2">
            <a:extLst>
              <a:ext uri="{FF2B5EF4-FFF2-40B4-BE49-F238E27FC236}">
                <a16:creationId xmlns:a16="http://schemas.microsoft.com/office/drawing/2014/main" id="{0F5FB4EF-D724-BF08-A290-78FA889697FF}"/>
              </a:ext>
            </a:extLst>
          </p:cNvPr>
          <p:cNvSpPr txBox="1">
            <a:spLocks/>
          </p:cNvSpPr>
          <p:nvPr/>
        </p:nvSpPr>
        <p:spPr>
          <a:xfrm>
            <a:off x="1871700" y="297710"/>
            <a:ext cx="5906751"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chemeClr val="tx2"/>
                </a:solidFill>
              </a:rPr>
              <a:t>Obiettivo della presentazione:</a:t>
            </a:r>
          </a:p>
        </p:txBody>
      </p:sp>
      <p:sp>
        <p:nvSpPr>
          <p:cNvPr id="7" name="CasellaDiTesto 6">
            <a:extLst>
              <a:ext uri="{FF2B5EF4-FFF2-40B4-BE49-F238E27FC236}">
                <a16:creationId xmlns:a16="http://schemas.microsoft.com/office/drawing/2014/main" id="{FC4F64B5-BAC8-B997-7850-462E662E34EB}"/>
              </a:ext>
            </a:extLst>
          </p:cNvPr>
          <p:cNvSpPr txBox="1"/>
          <p:nvPr/>
        </p:nvSpPr>
        <p:spPr>
          <a:xfrm>
            <a:off x="1346244" y="816905"/>
            <a:ext cx="7776864" cy="4247317"/>
          </a:xfrm>
          <a:prstGeom prst="rect">
            <a:avLst/>
          </a:prstGeom>
          <a:noFill/>
        </p:spPr>
        <p:txBody>
          <a:bodyPr wrap="square">
            <a:spAutoFit/>
          </a:bodyPr>
          <a:lstStyle/>
          <a:p>
            <a:pPr marL="285750" indent="-285750">
              <a:buFont typeface="Wingdings" panose="05000000000000000000" pitchFamily="2" charset="2"/>
              <a:buChar char="Ø"/>
            </a:pPr>
            <a:r>
              <a:rPr lang="it-IT" b="0" i="0" dirty="0">
                <a:solidFill>
                  <a:srgbClr val="1B1B1B"/>
                </a:solidFill>
                <a:effectLst/>
                <a:latin typeface="Barlow" panose="00000500000000000000" pitchFamily="2" charset="0"/>
              </a:rPr>
              <a:t>Effetti che l’innovazione tecnologica in ambito informatico ed in materia di intelligenza artificiale può avere sull’applicazione del </a:t>
            </a:r>
            <a:r>
              <a:rPr lang="it-IT" b="0" i="0" dirty="0">
                <a:solidFill>
                  <a:srgbClr val="0070C0"/>
                </a:solidFill>
                <a:effectLst/>
                <a:latin typeface="Barlow" panose="00000500000000000000" pitchFamily="2" charset="0"/>
              </a:rPr>
              <a:t>DLGS 231/01</a:t>
            </a:r>
            <a:r>
              <a:rPr lang="it-IT" dirty="0">
                <a:solidFill>
                  <a:srgbClr val="0070C0"/>
                </a:solidFill>
                <a:latin typeface="Barlow" panose="00000500000000000000" pitchFamily="2" charset="0"/>
              </a:rPr>
              <a:t> e MOG.</a:t>
            </a:r>
            <a:endParaRPr lang="it-IT" b="0" i="0" dirty="0">
              <a:solidFill>
                <a:srgbClr val="0070C0"/>
              </a:solidFill>
              <a:effectLst/>
              <a:latin typeface="Barlow" panose="00000500000000000000" pitchFamily="2" charset="0"/>
            </a:endParaRPr>
          </a:p>
          <a:p>
            <a:pPr marL="285750" indent="-285750">
              <a:buFont typeface="Wingdings" panose="05000000000000000000" pitchFamily="2" charset="2"/>
              <a:buChar char="Ø"/>
            </a:pPr>
            <a:endParaRPr lang="it-IT" b="0" i="0" dirty="0">
              <a:solidFill>
                <a:srgbClr val="1B1B1B"/>
              </a:solidFill>
              <a:effectLst/>
              <a:latin typeface="Barlow" panose="00000500000000000000" pitchFamily="2" charset="0"/>
            </a:endParaRPr>
          </a:p>
          <a:p>
            <a:pPr marL="285750" indent="-285750">
              <a:buFont typeface="Wingdings" panose="05000000000000000000" pitchFamily="2" charset="2"/>
              <a:buChar char="Ø"/>
            </a:pPr>
            <a:r>
              <a:rPr lang="it-IT" dirty="0">
                <a:solidFill>
                  <a:srgbClr val="1B1B1B"/>
                </a:solidFill>
                <a:latin typeface="Barlow" panose="00000500000000000000" pitchFamily="2" charset="0"/>
              </a:rPr>
              <a:t>Principali </a:t>
            </a:r>
            <a:r>
              <a:rPr lang="it-IT" b="0" i="0" dirty="0">
                <a:solidFill>
                  <a:srgbClr val="1B1B1B"/>
                </a:solidFill>
                <a:effectLst/>
                <a:latin typeface="Barlow" panose="00000500000000000000" pitchFamily="2" charset="0"/>
              </a:rPr>
              <a:t>conseguenze di software </a:t>
            </a:r>
            <a:r>
              <a:rPr lang="it-IT" b="0" i="1" dirty="0">
                <a:solidFill>
                  <a:srgbClr val="1B1B1B"/>
                </a:solidFill>
                <a:effectLst/>
                <a:latin typeface="Barlow" panose="00000500000000000000" pitchFamily="2" charset="0"/>
              </a:rPr>
              <a:t>AI</a:t>
            </a:r>
            <a:r>
              <a:rPr lang="it-IT" b="0" i="0" dirty="0">
                <a:solidFill>
                  <a:srgbClr val="1B1B1B"/>
                </a:solidFill>
                <a:effectLst/>
                <a:latin typeface="Barlow" panose="00000500000000000000" pitchFamily="2" charset="0"/>
              </a:rPr>
              <a:t> nel settore</a:t>
            </a:r>
            <a:r>
              <a:rPr lang="it-IT" dirty="0">
                <a:solidFill>
                  <a:srgbClr val="1B1B1B"/>
                </a:solidFill>
                <a:latin typeface="Barlow" panose="00000500000000000000" pitchFamily="2" charset="0"/>
              </a:rPr>
              <a:t> </a:t>
            </a:r>
            <a:r>
              <a:rPr lang="it-IT" b="0" i="0" dirty="0">
                <a:solidFill>
                  <a:srgbClr val="1B1B1B"/>
                </a:solidFill>
                <a:effectLst/>
                <a:latin typeface="Barlow" panose="00000500000000000000" pitchFamily="2" charset="0"/>
              </a:rPr>
              <a:t>della </a:t>
            </a:r>
            <a:r>
              <a:rPr lang="it-IT" b="0" i="1" dirty="0">
                <a:solidFill>
                  <a:srgbClr val="1B1B1B"/>
                </a:solidFill>
                <a:effectLst/>
                <a:latin typeface="Barlow" panose="00000500000000000000" pitchFamily="2" charset="0"/>
              </a:rPr>
              <a:t>compliance </a:t>
            </a:r>
            <a:r>
              <a:rPr lang="it-IT" b="0" i="0" dirty="0">
                <a:solidFill>
                  <a:srgbClr val="1B1B1B"/>
                </a:solidFill>
                <a:effectLst/>
                <a:latin typeface="Barlow" panose="00000500000000000000" pitchFamily="2" charset="0"/>
              </a:rPr>
              <a:t>aziendale, e quindi dei </a:t>
            </a:r>
            <a:r>
              <a:rPr lang="it-IT" b="0" i="0" dirty="0">
                <a:solidFill>
                  <a:srgbClr val="0070C0"/>
                </a:solidFill>
                <a:effectLst/>
                <a:latin typeface="Barlow" panose="00000500000000000000" pitchFamily="2" charset="0"/>
              </a:rPr>
              <a:t>Modelli Operativi e Gestionali redatti ai sensi del DLGS 231 .</a:t>
            </a:r>
          </a:p>
          <a:p>
            <a:pPr marL="285750" indent="-285750">
              <a:buFont typeface="Wingdings" panose="05000000000000000000" pitchFamily="2" charset="2"/>
              <a:buChar char="Ø"/>
            </a:pPr>
            <a:endParaRPr lang="it-IT" b="0" i="0" dirty="0">
              <a:solidFill>
                <a:srgbClr val="1B1B1B"/>
              </a:solidFill>
              <a:effectLst/>
              <a:latin typeface="Barlow" panose="00000500000000000000" pitchFamily="2" charset="0"/>
            </a:endParaRPr>
          </a:p>
          <a:p>
            <a:pPr marL="285750" indent="-285750">
              <a:buFont typeface="Wingdings" panose="05000000000000000000" pitchFamily="2" charset="2"/>
              <a:buChar char="Ø"/>
            </a:pPr>
            <a:r>
              <a:rPr lang="it-IT" b="0" i="0" dirty="0">
                <a:solidFill>
                  <a:srgbClr val="1B1B1B"/>
                </a:solidFill>
                <a:effectLst/>
                <a:latin typeface="Barlow" panose="00000500000000000000" pitchFamily="2" charset="0"/>
              </a:rPr>
              <a:t> Il DLGS 231 </a:t>
            </a:r>
            <a:r>
              <a:rPr lang="it-IT" dirty="0">
                <a:solidFill>
                  <a:srgbClr val="1B1B1B"/>
                </a:solidFill>
                <a:latin typeface="Barlow" panose="00000500000000000000" pitchFamily="2" charset="0"/>
              </a:rPr>
              <a:t>d</a:t>
            </a:r>
            <a:r>
              <a:rPr lang="it-IT" b="0" i="0" dirty="0">
                <a:solidFill>
                  <a:srgbClr val="1B1B1B"/>
                </a:solidFill>
                <a:effectLst/>
                <a:latin typeface="Barlow" panose="00000500000000000000" pitchFamily="2" charset="0"/>
              </a:rPr>
              <a:t>isciplina ed individua la “</a:t>
            </a:r>
            <a:r>
              <a:rPr lang="it-IT" b="0" i="0" dirty="0">
                <a:solidFill>
                  <a:srgbClr val="0F68C9"/>
                </a:solidFill>
                <a:effectLst/>
                <a:latin typeface="Barlow" panose="00000500000000000000" pitchFamily="2" charset="0"/>
              </a:rPr>
              <a:t>colpa d’organizzazione</a:t>
            </a:r>
            <a:r>
              <a:rPr lang="it-IT" b="0" i="0" dirty="0">
                <a:solidFill>
                  <a:srgbClr val="1B1B1B"/>
                </a:solidFill>
                <a:effectLst/>
                <a:latin typeface="Barlow" panose="00000500000000000000" pitchFamily="2" charset="0"/>
              </a:rPr>
              <a:t>” dell’ente e la concreta applicazione della giurisprudenza con le norme di cui agli </a:t>
            </a:r>
            <a:r>
              <a:rPr lang="it-IT" b="0" i="0" dirty="0">
                <a:solidFill>
                  <a:srgbClr val="0070C0"/>
                </a:solidFill>
                <a:effectLst/>
                <a:latin typeface="Barlow" panose="00000500000000000000" pitchFamily="2" charset="0"/>
              </a:rPr>
              <a:t>artt. 6 e 7 </a:t>
            </a:r>
            <a:endParaRPr lang="it-IT" b="0" i="0" dirty="0">
              <a:solidFill>
                <a:srgbClr val="1B1B1B"/>
              </a:solidFill>
              <a:effectLst/>
              <a:latin typeface="Barlow" panose="00000500000000000000" pitchFamily="2" charset="0"/>
            </a:endParaRPr>
          </a:p>
          <a:p>
            <a:pPr marL="285750" indent="-285750">
              <a:buFont typeface="Wingdings" panose="05000000000000000000" pitchFamily="2" charset="2"/>
              <a:buChar char="Ø"/>
            </a:pPr>
            <a:endParaRPr lang="it-IT" b="0" i="0" dirty="0">
              <a:solidFill>
                <a:srgbClr val="1B1B1B"/>
              </a:solidFill>
              <a:effectLst/>
              <a:latin typeface="Barlow" panose="00000500000000000000" pitchFamily="2" charset="0"/>
            </a:endParaRPr>
          </a:p>
          <a:p>
            <a:pPr marL="285750" indent="-285750">
              <a:buFont typeface="Wingdings" panose="05000000000000000000" pitchFamily="2" charset="2"/>
              <a:buChar char="Ø"/>
            </a:pPr>
            <a:r>
              <a:rPr lang="it-IT" b="0" i="0" dirty="0">
                <a:solidFill>
                  <a:srgbClr val="1B1B1B"/>
                </a:solidFill>
                <a:effectLst/>
                <a:latin typeface="Barlow" panose="00000500000000000000" pitchFamily="2" charset="0"/>
              </a:rPr>
              <a:t>quali conseguenze in </a:t>
            </a:r>
            <a:r>
              <a:rPr lang="it-IT" b="0" i="0" dirty="0">
                <a:solidFill>
                  <a:srgbClr val="0F68C9"/>
                </a:solidFill>
                <a:effectLst/>
                <a:latin typeface="Barlow" panose="00000500000000000000" pitchFamily="2" charset="0"/>
              </a:rPr>
              <a:t>tema di responsabilità </a:t>
            </a:r>
            <a:r>
              <a:rPr lang="it-IT" b="0" i="0" dirty="0">
                <a:solidFill>
                  <a:srgbClr val="1B1B1B"/>
                </a:solidFill>
                <a:effectLst/>
                <a:latin typeface="Barlow" panose="00000500000000000000" pitchFamily="2" charset="0"/>
              </a:rPr>
              <a:t>da colpa di organizzazione dell’ente che abbia affidato la gestione del proprio MOG ad un </a:t>
            </a:r>
            <a:r>
              <a:rPr lang="it-IT" b="0" i="1" dirty="0">
                <a:solidFill>
                  <a:srgbClr val="1B1B1B"/>
                </a:solidFill>
                <a:effectLst/>
                <a:latin typeface="Barlow" panose="00000500000000000000" pitchFamily="2" charset="0"/>
              </a:rPr>
              <a:t>software</a:t>
            </a:r>
            <a:r>
              <a:rPr lang="it-IT" b="0" i="0" dirty="0">
                <a:solidFill>
                  <a:srgbClr val="1B1B1B"/>
                </a:solidFill>
                <a:effectLst/>
                <a:latin typeface="Barlow" panose="00000500000000000000" pitchFamily="2" charset="0"/>
              </a:rPr>
              <a:t> </a:t>
            </a:r>
            <a:r>
              <a:rPr lang="it-IT" b="0" i="1" dirty="0">
                <a:solidFill>
                  <a:srgbClr val="1B1B1B"/>
                </a:solidFill>
                <a:effectLst/>
                <a:latin typeface="Barlow" panose="00000500000000000000" pitchFamily="2" charset="0"/>
              </a:rPr>
              <a:t>AI</a:t>
            </a:r>
            <a:r>
              <a:rPr lang="it-IT" b="0" i="0" dirty="0">
                <a:solidFill>
                  <a:srgbClr val="1B1B1B"/>
                </a:solidFill>
                <a:effectLst/>
                <a:latin typeface="Barlow" panose="00000500000000000000" pitchFamily="2" charset="0"/>
              </a:rPr>
              <a:t>, evidenziando, l’esigenza di un adeguamento della normativa di settore .</a:t>
            </a:r>
            <a:endParaRPr lang="it-IT" dirty="0"/>
          </a:p>
        </p:txBody>
      </p:sp>
      <p:sp>
        <p:nvSpPr>
          <p:cNvPr id="2" name="CasellaDiTesto 1">
            <a:extLst>
              <a:ext uri="{FF2B5EF4-FFF2-40B4-BE49-F238E27FC236}">
                <a16:creationId xmlns:a16="http://schemas.microsoft.com/office/drawing/2014/main" id="{8EB40A50-10D8-F86F-3D13-7B943B36CFB5}"/>
              </a:ext>
            </a:extLst>
          </p:cNvPr>
          <p:cNvSpPr txBox="1"/>
          <p:nvPr/>
        </p:nvSpPr>
        <p:spPr>
          <a:xfrm>
            <a:off x="1007654" y="5485898"/>
            <a:ext cx="7776864" cy="400110"/>
          </a:xfrm>
          <a:prstGeom prst="rect">
            <a:avLst/>
          </a:prstGeom>
          <a:solidFill>
            <a:schemeClr val="accent3">
              <a:lumMod val="20000"/>
              <a:lumOff val="80000"/>
            </a:schemeClr>
          </a:solidFill>
        </p:spPr>
        <p:txBody>
          <a:bodyPr wrap="square" rtlCol="0">
            <a:spAutoFit/>
          </a:bodyPr>
          <a:lstStyle/>
          <a:p>
            <a:r>
              <a:rPr lang="it-IT" sz="2000" dirty="0"/>
              <a:t>NOTA : Per «</a:t>
            </a:r>
            <a:r>
              <a:rPr lang="it-IT" sz="2000" b="1" dirty="0"/>
              <a:t>ente» </a:t>
            </a:r>
            <a:r>
              <a:rPr lang="it-IT" sz="2000" dirty="0"/>
              <a:t>il legislatore intende qualsiasi ente , impresa o società </a:t>
            </a:r>
          </a:p>
        </p:txBody>
      </p:sp>
      <p:sp>
        <p:nvSpPr>
          <p:cNvPr id="3" name="Freccia in giù 2">
            <a:extLst>
              <a:ext uri="{FF2B5EF4-FFF2-40B4-BE49-F238E27FC236}">
                <a16:creationId xmlns:a16="http://schemas.microsoft.com/office/drawing/2014/main" id="{25C8DF63-61F8-EA39-E5C8-C54748D8D58A}"/>
              </a:ext>
            </a:extLst>
          </p:cNvPr>
          <p:cNvSpPr/>
          <p:nvPr/>
        </p:nvSpPr>
        <p:spPr>
          <a:xfrm>
            <a:off x="899592" y="866570"/>
            <a:ext cx="288032" cy="34265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06790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A60E1C71-CB0C-51A4-B42C-E0960C64DC09}"/>
              </a:ext>
            </a:extLst>
          </p:cNvPr>
          <p:cNvSpPr/>
          <p:nvPr/>
        </p:nvSpPr>
        <p:spPr>
          <a:xfrm>
            <a:off x="1" y="323741"/>
            <a:ext cx="9143999" cy="6210517"/>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chemeClr val="accent1">
              <a:lumMod val="75000"/>
            </a:schemeClr>
          </a:solidFill>
        </p:spPr>
        <p:txBody>
          <a:bodyPr wrap="square" lIns="0" tIns="0" rIns="0" bIns="0" rtlCol="0"/>
          <a:lstStyle/>
          <a:p>
            <a:endParaRPr sz="1350"/>
          </a:p>
        </p:txBody>
      </p:sp>
      <p:pic>
        <p:nvPicPr>
          <p:cNvPr id="8" name="Immagine 7">
            <a:extLst>
              <a:ext uri="{FF2B5EF4-FFF2-40B4-BE49-F238E27FC236}">
                <a16:creationId xmlns:a16="http://schemas.microsoft.com/office/drawing/2014/main" id="{FC48E5CA-D7C5-3BA6-0D9E-BB0EF8520B92}"/>
              </a:ext>
            </a:extLst>
          </p:cNvPr>
          <p:cNvPicPr>
            <a:picLocks noChangeAspect="1"/>
          </p:cNvPicPr>
          <p:nvPr/>
        </p:nvPicPr>
        <p:blipFill>
          <a:blip r:embed="rId2"/>
          <a:stretch>
            <a:fillRect/>
          </a:stretch>
        </p:blipFill>
        <p:spPr>
          <a:xfrm>
            <a:off x="6044389" y="4804954"/>
            <a:ext cx="2895601" cy="1615210"/>
          </a:xfrm>
          <a:prstGeom prst="rect">
            <a:avLst/>
          </a:prstGeom>
          <a:noFill/>
        </p:spPr>
      </p:pic>
      <p:sp>
        <p:nvSpPr>
          <p:cNvPr id="3" name="object 3"/>
          <p:cNvSpPr txBox="1">
            <a:spLocks noGrp="1"/>
          </p:cNvSpPr>
          <p:nvPr>
            <p:ph type="title"/>
          </p:nvPr>
        </p:nvSpPr>
        <p:spPr>
          <a:xfrm>
            <a:off x="391440" y="1210693"/>
            <a:ext cx="1566385" cy="502541"/>
          </a:xfrm>
          <a:prstGeom prst="rect">
            <a:avLst/>
          </a:prstGeom>
        </p:spPr>
        <p:txBody>
          <a:bodyPr vert="horz" wrap="square" lIns="0" tIns="10001" rIns="0" bIns="0" rtlCol="0" anchor="ctr">
            <a:spAutoFit/>
          </a:bodyPr>
          <a:lstStyle/>
          <a:p>
            <a:pPr marL="9525">
              <a:spcBef>
                <a:spcPts val="79"/>
              </a:spcBef>
            </a:pPr>
            <a:r>
              <a:rPr lang="it-IT" sz="3200" b="1" spc="86" dirty="0">
                <a:latin typeface="Arial Narrow"/>
                <a:cs typeface="Arial Narrow"/>
              </a:rPr>
              <a:t>Indice</a:t>
            </a:r>
            <a:r>
              <a:rPr lang="it-IT" sz="2850" b="1" spc="86" dirty="0">
                <a:solidFill>
                  <a:srgbClr val="FFFFFF"/>
                </a:solidFill>
                <a:latin typeface="Arial Narrow"/>
                <a:cs typeface="Arial Narrow"/>
              </a:rPr>
              <a:t> </a:t>
            </a:r>
            <a:endParaRPr sz="2850" dirty="0">
              <a:latin typeface="Arial Narrow"/>
              <a:cs typeface="Arial Narrow"/>
            </a:endParaRPr>
          </a:p>
        </p:txBody>
      </p:sp>
      <p:sp>
        <p:nvSpPr>
          <p:cNvPr id="4" name="object 4"/>
          <p:cNvSpPr txBox="1"/>
          <p:nvPr/>
        </p:nvSpPr>
        <p:spPr>
          <a:xfrm>
            <a:off x="2176950" y="1378751"/>
            <a:ext cx="6142836" cy="748762"/>
          </a:xfrm>
          <a:prstGeom prst="rect">
            <a:avLst/>
          </a:prstGeom>
        </p:spPr>
        <p:txBody>
          <a:bodyPr vert="horz" wrap="square" lIns="0" tIns="10001" rIns="0" bIns="0" rtlCol="0">
            <a:spAutoFit/>
          </a:bodyPr>
          <a:lstStyle/>
          <a:p>
            <a:pPr marL="9525">
              <a:spcBef>
                <a:spcPts val="79"/>
              </a:spcBef>
            </a:pPr>
            <a:r>
              <a:rPr lang="it-IT" sz="2400" b="1" spc="165" dirty="0">
                <a:solidFill>
                  <a:schemeClr val="bg2"/>
                </a:solidFill>
                <a:latin typeface="Arial Narrow"/>
                <a:cs typeface="Arial Narrow"/>
              </a:rPr>
              <a:t>Brevi cenni di richiamo sul DLGS 231 ed il Modello Organizzativo Gestionale </a:t>
            </a:r>
          </a:p>
        </p:txBody>
      </p:sp>
      <p:sp>
        <p:nvSpPr>
          <p:cNvPr id="6" name="Segnaposto piè di pagina 5">
            <a:extLst>
              <a:ext uri="{FF2B5EF4-FFF2-40B4-BE49-F238E27FC236}">
                <a16:creationId xmlns:a16="http://schemas.microsoft.com/office/drawing/2014/main" id="{46636423-960F-4B7E-B8E9-21073EFC9951}"/>
              </a:ext>
            </a:extLst>
          </p:cNvPr>
          <p:cNvSpPr>
            <a:spLocks noGrp="1"/>
          </p:cNvSpPr>
          <p:nvPr>
            <p:ph type="ftr" sz="quarter" idx="11"/>
          </p:nvPr>
        </p:nvSpPr>
        <p:spPr/>
        <p:txBody>
          <a:bodyPr/>
          <a:lstStyle/>
          <a:p>
            <a:r>
              <a:rPr lang="it-IT"/>
              <a:t>Commissione 231 seminario 18 Giugno 2025</a:t>
            </a:r>
          </a:p>
        </p:txBody>
      </p:sp>
      <p:sp>
        <p:nvSpPr>
          <p:cNvPr id="7" name="object 4">
            <a:extLst>
              <a:ext uri="{FF2B5EF4-FFF2-40B4-BE49-F238E27FC236}">
                <a16:creationId xmlns:a16="http://schemas.microsoft.com/office/drawing/2014/main" id="{54A91C7C-EEC8-CC4E-565A-3AA54649B09D}"/>
              </a:ext>
            </a:extLst>
          </p:cNvPr>
          <p:cNvSpPr txBox="1"/>
          <p:nvPr/>
        </p:nvSpPr>
        <p:spPr>
          <a:xfrm>
            <a:off x="1800806" y="2365952"/>
            <a:ext cx="7163681" cy="748762"/>
          </a:xfrm>
          <a:prstGeom prst="rect">
            <a:avLst/>
          </a:prstGeom>
        </p:spPr>
        <p:txBody>
          <a:bodyPr vert="horz" wrap="square" lIns="0" tIns="10001" rIns="0" bIns="0" rtlCol="0">
            <a:spAutoFit/>
          </a:bodyPr>
          <a:lstStyle/>
          <a:p>
            <a:pPr marL="9525">
              <a:spcBef>
                <a:spcPts val="79"/>
              </a:spcBef>
            </a:pPr>
            <a:r>
              <a:rPr lang="it-IT" sz="2400" b="1" spc="165" dirty="0">
                <a:solidFill>
                  <a:schemeClr val="bg2"/>
                </a:solidFill>
                <a:latin typeface="Arial Narrow"/>
                <a:cs typeface="Arial Narrow"/>
              </a:rPr>
              <a:t>Le responsabilità dell’Ente verso la  criminalità informatica e per l’introduzione della A.I. </a:t>
            </a:r>
          </a:p>
        </p:txBody>
      </p:sp>
      <p:sp>
        <p:nvSpPr>
          <p:cNvPr id="9" name="object 4">
            <a:extLst>
              <a:ext uri="{FF2B5EF4-FFF2-40B4-BE49-F238E27FC236}">
                <a16:creationId xmlns:a16="http://schemas.microsoft.com/office/drawing/2014/main" id="{77D90FC9-ABBE-9B51-3339-2DA07A73BF8A}"/>
              </a:ext>
            </a:extLst>
          </p:cNvPr>
          <p:cNvSpPr txBox="1"/>
          <p:nvPr/>
        </p:nvSpPr>
        <p:spPr>
          <a:xfrm>
            <a:off x="1800806" y="3451950"/>
            <a:ext cx="6856176" cy="761586"/>
          </a:xfrm>
          <a:prstGeom prst="rect">
            <a:avLst/>
          </a:prstGeom>
        </p:spPr>
        <p:txBody>
          <a:bodyPr vert="horz" wrap="square" lIns="0" tIns="10001" rIns="0" bIns="0" rtlCol="0">
            <a:spAutoFit/>
          </a:bodyPr>
          <a:lstStyle/>
          <a:p>
            <a:pPr marL="9525" marR="0" lvl="0" indent="0" algn="l" defTabSz="914400" rtl="0" eaLnBrk="1" fontAlgn="auto" latinLnBrk="0" hangingPunct="1">
              <a:lnSpc>
                <a:spcPct val="100000"/>
              </a:lnSpc>
              <a:spcBef>
                <a:spcPts val="79"/>
              </a:spcBef>
              <a:spcAft>
                <a:spcPts val="0"/>
              </a:spcAft>
              <a:buClrTx/>
              <a:buSzTx/>
              <a:buFontTx/>
              <a:buNone/>
              <a:tabLst/>
              <a:defRPr/>
            </a:pPr>
            <a:r>
              <a:rPr lang="it-IT" sz="2400" b="1" spc="165" dirty="0">
                <a:solidFill>
                  <a:schemeClr val="bg2"/>
                </a:solidFill>
                <a:latin typeface="Arial Narrow"/>
              </a:rPr>
              <a:t>L’ introduzione della A.I. : vantaggi e nuove minacce </a:t>
            </a:r>
          </a:p>
        </p:txBody>
      </p:sp>
      <p:sp>
        <p:nvSpPr>
          <p:cNvPr id="14" name="object 4">
            <a:extLst>
              <a:ext uri="{FF2B5EF4-FFF2-40B4-BE49-F238E27FC236}">
                <a16:creationId xmlns:a16="http://schemas.microsoft.com/office/drawing/2014/main" id="{00D63CF2-60D0-FD6B-98FF-F9B843379E75}"/>
              </a:ext>
            </a:extLst>
          </p:cNvPr>
          <p:cNvSpPr txBox="1"/>
          <p:nvPr/>
        </p:nvSpPr>
        <p:spPr>
          <a:xfrm>
            <a:off x="1811759" y="4445054"/>
            <a:ext cx="6142836" cy="379431"/>
          </a:xfrm>
          <a:prstGeom prst="rect">
            <a:avLst/>
          </a:prstGeom>
        </p:spPr>
        <p:txBody>
          <a:bodyPr vert="horz" wrap="square" lIns="0" tIns="10001" rIns="0" bIns="0" rtlCol="0">
            <a:spAutoFit/>
          </a:bodyPr>
          <a:lstStyle/>
          <a:p>
            <a:pPr marL="9525">
              <a:spcBef>
                <a:spcPts val="79"/>
              </a:spcBef>
            </a:pPr>
            <a:r>
              <a:rPr lang="it-IT" sz="2400" b="1" spc="165" dirty="0">
                <a:solidFill>
                  <a:schemeClr val="bg2"/>
                </a:solidFill>
                <a:latin typeface="Arial Narrow"/>
                <a:cs typeface="Arial Narrow"/>
              </a:rPr>
              <a:t>L’esigenza di una nuova regolamentazione</a:t>
            </a:r>
            <a:endParaRPr lang="it-IT" sz="2400" b="1" dirty="0">
              <a:solidFill>
                <a:schemeClr val="bg2"/>
              </a:solidFill>
              <a:latin typeface="Arial Narrow"/>
              <a:cs typeface="Arial Narrow"/>
            </a:endParaRPr>
          </a:p>
        </p:txBody>
      </p:sp>
    </p:spTree>
    <p:extLst>
      <p:ext uri="{BB962C8B-B14F-4D97-AF65-F5344CB8AC3E}">
        <p14:creationId xmlns:p14="http://schemas.microsoft.com/office/powerpoint/2010/main" val="443140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37" y="857250"/>
            <a:ext cx="9144000" cy="51435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958F"/>
          </a:solidFill>
        </p:spPr>
        <p:txBody>
          <a:bodyPr wrap="square" lIns="0" tIns="0" rIns="0" bIns="0" rtlCol="0"/>
          <a:lstStyle/>
          <a:p>
            <a:endParaRPr sz="1350"/>
          </a:p>
        </p:txBody>
      </p:sp>
      <p:sp>
        <p:nvSpPr>
          <p:cNvPr id="3" name="object 3"/>
          <p:cNvSpPr txBox="1">
            <a:spLocks noGrp="1"/>
          </p:cNvSpPr>
          <p:nvPr>
            <p:ph type="title"/>
          </p:nvPr>
        </p:nvSpPr>
        <p:spPr>
          <a:xfrm>
            <a:off x="373380" y="2070576"/>
            <a:ext cx="1418273" cy="448680"/>
          </a:xfrm>
          <a:prstGeom prst="rect">
            <a:avLst/>
          </a:prstGeom>
        </p:spPr>
        <p:txBody>
          <a:bodyPr vert="horz" wrap="square" lIns="0" tIns="10001" rIns="0" bIns="0" rtlCol="0" anchor="ctr">
            <a:spAutoFit/>
          </a:bodyPr>
          <a:lstStyle/>
          <a:p>
            <a:pPr marL="9525">
              <a:spcBef>
                <a:spcPts val="79"/>
              </a:spcBef>
            </a:pPr>
            <a:r>
              <a:rPr sz="2850" b="1" spc="86" dirty="0">
                <a:solidFill>
                  <a:srgbClr val="FFFFFF"/>
                </a:solidFill>
                <a:latin typeface="Arial Narrow"/>
                <a:cs typeface="Arial Narrow"/>
              </a:rPr>
              <a:t>SECTION</a:t>
            </a:r>
            <a:endParaRPr sz="2850">
              <a:latin typeface="Arial Narrow"/>
              <a:cs typeface="Arial Narrow"/>
            </a:endParaRPr>
          </a:p>
        </p:txBody>
      </p:sp>
      <p:sp>
        <p:nvSpPr>
          <p:cNvPr id="4" name="object 4"/>
          <p:cNvSpPr txBox="1"/>
          <p:nvPr/>
        </p:nvSpPr>
        <p:spPr>
          <a:xfrm>
            <a:off x="373380" y="2946712"/>
            <a:ext cx="6142836" cy="887262"/>
          </a:xfrm>
          <a:prstGeom prst="rect">
            <a:avLst/>
          </a:prstGeom>
        </p:spPr>
        <p:txBody>
          <a:bodyPr vert="horz" wrap="square" lIns="0" tIns="10001" rIns="0" bIns="0" rtlCol="0">
            <a:spAutoFit/>
          </a:bodyPr>
          <a:lstStyle/>
          <a:p>
            <a:pPr marL="9525">
              <a:spcBef>
                <a:spcPts val="79"/>
              </a:spcBef>
            </a:pPr>
            <a:r>
              <a:rPr lang="it-IT" sz="2850" spc="165" dirty="0">
                <a:solidFill>
                  <a:srgbClr val="FFFFFF"/>
                </a:solidFill>
                <a:latin typeface="Arial Narrow"/>
                <a:cs typeface="Arial Narrow"/>
              </a:rPr>
              <a:t>Brevi cenni di richiamo sul DLGS 231 ed il Modello Organizzativo Gestionale </a:t>
            </a:r>
          </a:p>
        </p:txBody>
      </p:sp>
      <p:sp>
        <p:nvSpPr>
          <p:cNvPr id="5" name="object 5"/>
          <p:cNvSpPr txBox="1"/>
          <p:nvPr/>
        </p:nvSpPr>
        <p:spPr>
          <a:xfrm>
            <a:off x="391440" y="4605908"/>
            <a:ext cx="797719" cy="1117614"/>
          </a:xfrm>
          <a:prstGeom prst="rect">
            <a:avLst/>
          </a:prstGeom>
        </p:spPr>
        <p:txBody>
          <a:bodyPr vert="horz" wrap="square" lIns="0" tIns="9525" rIns="0" bIns="0" rtlCol="0">
            <a:spAutoFit/>
          </a:bodyPr>
          <a:lstStyle/>
          <a:p>
            <a:pPr marL="9525">
              <a:spcBef>
                <a:spcPts val="75"/>
              </a:spcBef>
            </a:pPr>
            <a:r>
              <a:rPr sz="7200" b="1" spc="-221" dirty="0">
                <a:solidFill>
                  <a:srgbClr val="00396F"/>
                </a:solidFill>
                <a:latin typeface="Arial Narrow"/>
                <a:cs typeface="Arial Narrow"/>
              </a:rPr>
              <a:t>0</a:t>
            </a:r>
            <a:r>
              <a:rPr lang="it-IT" sz="7200" b="1" spc="-221" dirty="0">
                <a:solidFill>
                  <a:srgbClr val="00396F"/>
                </a:solidFill>
                <a:latin typeface="Arial Narrow"/>
                <a:cs typeface="Arial Narrow"/>
              </a:rPr>
              <a:t>1</a:t>
            </a:r>
            <a:endParaRPr sz="7200" dirty="0">
              <a:latin typeface="Arial Narrow"/>
              <a:cs typeface="Arial Narrow"/>
            </a:endParaRPr>
          </a:p>
        </p:txBody>
      </p:sp>
      <p:sp>
        <p:nvSpPr>
          <p:cNvPr id="6" name="Segnaposto piè di pagina 5">
            <a:extLst>
              <a:ext uri="{FF2B5EF4-FFF2-40B4-BE49-F238E27FC236}">
                <a16:creationId xmlns:a16="http://schemas.microsoft.com/office/drawing/2014/main" id="{46636423-960F-4B7E-B8E9-21073EFC9951}"/>
              </a:ext>
            </a:extLst>
          </p:cNvPr>
          <p:cNvSpPr>
            <a:spLocks noGrp="1"/>
          </p:cNvSpPr>
          <p:nvPr>
            <p:ph type="ftr" sz="quarter" idx="11"/>
          </p:nvPr>
        </p:nvSpPr>
        <p:spPr/>
        <p:txBody>
          <a:bodyPr/>
          <a:lstStyle/>
          <a:p>
            <a:r>
              <a:rPr lang="it-IT"/>
              <a:t>Commissione 231 seminario 18 Giugno 2025</a:t>
            </a:r>
          </a:p>
        </p:txBody>
      </p:sp>
    </p:spTree>
    <p:extLst>
      <p:ext uri="{BB962C8B-B14F-4D97-AF65-F5344CB8AC3E}">
        <p14:creationId xmlns:p14="http://schemas.microsoft.com/office/powerpoint/2010/main" val="856353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 : Roberto Francini </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Roma 23 Maggio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object 2">
            <a:extLst>
              <a:ext uri="{FF2B5EF4-FFF2-40B4-BE49-F238E27FC236}">
                <a16:creationId xmlns:a16="http://schemas.microsoft.com/office/drawing/2014/main" id="{0F5FB4EF-D724-BF08-A290-78FA889697FF}"/>
              </a:ext>
            </a:extLst>
          </p:cNvPr>
          <p:cNvSpPr txBox="1">
            <a:spLocks/>
          </p:cNvSpPr>
          <p:nvPr/>
        </p:nvSpPr>
        <p:spPr>
          <a:xfrm>
            <a:off x="1013205" y="332942"/>
            <a:ext cx="5641798" cy="443070"/>
          </a:xfrm>
          <a:prstGeom prst="rect">
            <a:avLst/>
          </a:prstGeom>
          <a:solidFill>
            <a:schemeClr val="bg1"/>
          </a:solidFill>
          <a:ln>
            <a:solidFill>
              <a:schemeClr val="accent1">
                <a:lumMod val="75000"/>
              </a:schemeClr>
            </a:solidFill>
          </a:ln>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chemeClr val="tx2"/>
                </a:solidFill>
              </a:rPr>
              <a:t>Obiettivo del DLGS 231/01</a:t>
            </a:r>
          </a:p>
        </p:txBody>
      </p:sp>
      <p:sp>
        <p:nvSpPr>
          <p:cNvPr id="5" name="CasellaDiTesto 4">
            <a:extLst>
              <a:ext uri="{FF2B5EF4-FFF2-40B4-BE49-F238E27FC236}">
                <a16:creationId xmlns:a16="http://schemas.microsoft.com/office/drawing/2014/main" id="{2DF44D57-11E0-9B42-1048-D88DF805A61F}"/>
              </a:ext>
            </a:extLst>
          </p:cNvPr>
          <p:cNvSpPr txBox="1"/>
          <p:nvPr/>
        </p:nvSpPr>
        <p:spPr>
          <a:xfrm>
            <a:off x="826529" y="4664835"/>
            <a:ext cx="8301106" cy="1323439"/>
          </a:xfrm>
          <a:prstGeom prst="rect">
            <a:avLst/>
          </a:prstGeom>
          <a:noFill/>
        </p:spPr>
        <p:txBody>
          <a:bodyPr wrap="square">
            <a:spAutoFit/>
          </a:bodyPr>
          <a:lstStyle/>
          <a:p>
            <a:r>
              <a:rPr lang="it-IT" sz="2000" dirty="0"/>
              <a:t>Le società possono sottrarsi a responsabilità – e quindi alle relative sanzioni – qualora abbiano adottato, prima della commissione del fatto-reato, un idoneo modello organizzativo e gestionale, ai sensi del Decreto 231, </a:t>
            </a:r>
          </a:p>
          <a:p>
            <a:r>
              <a:rPr lang="it-IT" sz="2000" b="1" dirty="0">
                <a:solidFill>
                  <a:srgbClr val="0F68C9"/>
                </a:solidFill>
              </a:rPr>
              <a:t>dimostrando di aver fatto il possibile per evitare il reato</a:t>
            </a:r>
            <a:r>
              <a:rPr lang="it-IT" sz="2000" dirty="0"/>
              <a:t>.</a:t>
            </a:r>
            <a:endParaRPr lang="it-IT" dirty="0"/>
          </a:p>
        </p:txBody>
      </p:sp>
      <p:pic>
        <p:nvPicPr>
          <p:cNvPr id="7" name="Immagine 6">
            <a:extLst>
              <a:ext uri="{FF2B5EF4-FFF2-40B4-BE49-F238E27FC236}">
                <a16:creationId xmlns:a16="http://schemas.microsoft.com/office/drawing/2014/main" id="{AEC9066F-8712-1FA9-9C9F-82CA7DB3358E}"/>
              </a:ext>
            </a:extLst>
          </p:cNvPr>
          <p:cNvPicPr>
            <a:picLocks noChangeAspect="1"/>
          </p:cNvPicPr>
          <p:nvPr/>
        </p:nvPicPr>
        <p:blipFill>
          <a:blip r:embed="rId5"/>
          <a:stretch>
            <a:fillRect/>
          </a:stretch>
        </p:blipFill>
        <p:spPr>
          <a:xfrm>
            <a:off x="6410131" y="884023"/>
            <a:ext cx="2561310" cy="1953297"/>
          </a:xfrm>
          <a:prstGeom prst="rect">
            <a:avLst/>
          </a:prstGeom>
        </p:spPr>
      </p:pic>
      <p:sp>
        <p:nvSpPr>
          <p:cNvPr id="9" name="CasellaDiTesto 8">
            <a:extLst>
              <a:ext uri="{FF2B5EF4-FFF2-40B4-BE49-F238E27FC236}">
                <a16:creationId xmlns:a16="http://schemas.microsoft.com/office/drawing/2014/main" id="{18D2856A-D9A5-7254-B374-AA398D114426}"/>
              </a:ext>
            </a:extLst>
          </p:cNvPr>
          <p:cNvSpPr txBox="1"/>
          <p:nvPr/>
        </p:nvSpPr>
        <p:spPr>
          <a:xfrm>
            <a:off x="755577" y="884023"/>
            <a:ext cx="5672002" cy="3477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Calibri"/>
                <a:ea typeface="+mn-ea"/>
                <a:cs typeface="+mn-cs"/>
              </a:rPr>
              <a:t>l D.lgs. n. 231/2001 ha introdotto una grande novità per il diritto d’impresa, ponendo a carico delle società una responsabilità amministrativa/penale per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it-IT" sz="2000" b="0" i="0" u="none" strike="noStrike" kern="1200" cap="none" spc="0" normalizeH="0" baseline="0" noProof="0" dirty="0">
                <a:ln>
                  <a:noFill/>
                </a:ln>
                <a:solidFill>
                  <a:prstClr val="black"/>
                </a:solidFill>
                <a:effectLst/>
                <a:uLnTx/>
                <a:uFillTx/>
                <a:latin typeface="Calibri"/>
                <a:ea typeface="+mn-ea"/>
                <a:cs typeface="+mn-cs"/>
              </a:rPr>
              <a:t>una serie di reati commessi da propri amministratori, dirigenti, dipendenti o terzi mandatari,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it-IT" sz="2000" b="0" i="0" u="none" strike="noStrike" kern="1200" cap="none" spc="0" normalizeH="0" baseline="0" noProof="0" dirty="0">
                <a:ln>
                  <a:noFill/>
                </a:ln>
                <a:solidFill>
                  <a:prstClr val="black"/>
                </a:solidFill>
                <a:effectLst/>
                <a:uLnTx/>
                <a:uFillTx/>
                <a:latin typeface="Calibri"/>
                <a:ea typeface="+mn-ea"/>
                <a:cs typeface="+mn-cs"/>
              </a:rPr>
              <a:t>qualora siano stati realizzati nell’interesse o a vantaggio dell’impresa e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it-IT" sz="2000" b="0" i="0" u="none" strike="noStrike" kern="1200" cap="none" spc="0" normalizeH="0" baseline="0" noProof="0" dirty="0">
                <a:ln>
                  <a:noFill/>
                </a:ln>
                <a:solidFill>
                  <a:prstClr val="black"/>
                </a:solidFill>
                <a:effectLst/>
                <a:uLnTx/>
                <a:uFillTx/>
                <a:latin typeface="Calibri"/>
                <a:ea typeface="+mn-ea"/>
                <a:cs typeface="+mn-cs"/>
              </a:rPr>
              <a:t>siano stati resi possibili da carenze della struttura organizzativa dell’impresa stessa. </a:t>
            </a:r>
          </a:p>
        </p:txBody>
      </p:sp>
    </p:spTree>
    <p:extLst>
      <p:ext uri="{BB962C8B-B14F-4D97-AF65-F5344CB8AC3E}">
        <p14:creationId xmlns:p14="http://schemas.microsoft.com/office/powerpoint/2010/main" val="595701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Roma 8 Novembre 2023 </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object 3">
            <a:extLst>
              <a:ext uri="{FF2B5EF4-FFF2-40B4-BE49-F238E27FC236}">
                <a16:creationId xmlns:a16="http://schemas.microsoft.com/office/drawing/2014/main" id="{4B43990B-9C56-C07A-E227-367CFDCD69E7}"/>
              </a:ext>
            </a:extLst>
          </p:cNvPr>
          <p:cNvSpPr txBox="1"/>
          <p:nvPr/>
        </p:nvSpPr>
        <p:spPr>
          <a:xfrm>
            <a:off x="932815" y="1078836"/>
            <a:ext cx="7866560" cy="4176143"/>
          </a:xfrm>
          <a:prstGeom prst="rect">
            <a:avLst/>
          </a:prstGeom>
        </p:spPr>
        <p:txBody>
          <a:bodyPr vert="horz" wrap="square" lIns="0" tIns="122555" rIns="0" bIns="0" rtlCol="0">
            <a:spAutoFit/>
          </a:bodyPr>
          <a:lstStyle/>
          <a:p>
            <a:pPr marL="12700" algn="just">
              <a:spcBef>
                <a:spcPts val="105"/>
              </a:spcBef>
            </a:pPr>
            <a:r>
              <a:rPr lang="it-IT" sz="2000" dirty="0"/>
              <a:t>L’adozione del Modello 231 rappresenta uno strumento che permette all’azienda, a valle di un attenta valutazione dei rischi, di prevenire la commissione di reati e di limitare la propria responsabilità in chiave sanzionatoria, evitando le conseguenze che ciò comporterebbe.</a:t>
            </a:r>
          </a:p>
          <a:p>
            <a:pPr marL="12700" algn="just">
              <a:spcBef>
                <a:spcPts val="105"/>
              </a:spcBef>
            </a:pPr>
            <a:endParaRPr lang="it-IT" sz="2000" dirty="0"/>
          </a:p>
          <a:p>
            <a:pPr marL="12700" algn="just">
              <a:spcBef>
                <a:spcPts val="105"/>
              </a:spcBef>
            </a:pPr>
            <a:r>
              <a:rPr lang="it-IT" sz="2000" dirty="0"/>
              <a:t>Il MOG si costruisce attraverso : </a:t>
            </a:r>
          </a:p>
          <a:p>
            <a:pPr marL="12700" algn="just">
              <a:spcBef>
                <a:spcPts val="105"/>
              </a:spcBef>
            </a:pPr>
            <a:r>
              <a:rPr lang="it-IT" sz="2000" dirty="0"/>
              <a:t>Linee guida di Confindustria (2022) , linee guida Assolombarda , etc. per la costruzione dei Modelli di Organizzazione, Gestione e Controllo. </a:t>
            </a:r>
          </a:p>
          <a:p>
            <a:pPr marL="12700" algn="just">
              <a:spcBef>
                <a:spcPts val="105"/>
              </a:spcBef>
            </a:pPr>
            <a:endParaRPr lang="it-IT" sz="2000" dirty="0"/>
          </a:p>
          <a:p>
            <a:r>
              <a:rPr lang="it-IT" sz="2000" dirty="0"/>
              <a:t>Una Prassi di Riferimento per piccole e micro imprese è stata pubblicata lo scorso inverno </a:t>
            </a:r>
            <a:r>
              <a:rPr lang="it-IT" sz="2000" dirty="0" err="1"/>
              <a:t>PdR</a:t>
            </a:r>
            <a:r>
              <a:rPr lang="it-IT" sz="2000" dirty="0"/>
              <a:t> UNI /PdR138: 2023 </a:t>
            </a:r>
          </a:p>
          <a:p>
            <a:endParaRPr lang="it-IT" sz="2000" dirty="0"/>
          </a:p>
          <a:p>
            <a:pPr marL="12700" algn="just">
              <a:lnSpc>
                <a:spcPct val="100000"/>
              </a:lnSpc>
            </a:pPr>
            <a:r>
              <a:rPr lang="it-IT" sz="2000" spc="45" dirty="0">
                <a:solidFill>
                  <a:srgbClr val="FF0000"/>
                </a:solidFill>
                <a:latin typeface="Arial Narrow"/>
              </a:rPr>
              <a:t> </a:t>
            </a:r>
            <a:endParaRPr lang="it-IT" sz="2800" spc="45" dirty="0">
              <a:solidFill>
                <a:srgbClr val="FF0000"/>
              </a:solidFill>
              <a:latin typeface="Arial Narrow"/>
            </a:endParaRPr>
          </a:p>
        </p:txBody>
      </p:sp>
      <p:sp>
        <p:nvSpPr>
          <p:cNvPr id="2" name="object 2">
            <a:extLst>
              <a:ext uri="{FF2B5EF4-FFF2-40B4-BE49-F238E27FC236}">
                <a16:creationId xmlns:a16="http://schemas.microsoft.com/office/drawing/2014/main" id="{F3DEDBFA-10FB-BD5E-74D7-8B7F3555DA7C}"/>
              </a:ext>
            </a:extLst>
          </p:cNvPr>
          <p:cNvSpPr txBox="1">
            <a:spLocks/>
          </p:cNvSpPr>
          <p:nvPr/>
        </p:nvSpPr>
        <p:spPr>
          <a:xfrm>
            <a:off x="1733747" y="132775"/>
            <a:ext cx="6264696" cy="886781"/>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chemeClr val="tx2"/>
                </a:solidFill>
              </a:rPr>
              <a:t>I modelli organizzativi:</a:t>
            </a:r>
          </a:p>
          <a:p>
            <a:pPr marL="12700">
              <a:spcBef>
                <a:spcPts val="95"/>
              </a:spcBef>
            </a:pPr>
            <a:r>
              <a:rPr lang="it-IT" sz="2800" b="1" spc="190" dirty="0">
                <a:solidFill>
                  <a:schemeClr val="tx2"/>
                </a:solidFill>
              </a:rPr>
              <a:t> come si costruisce un MOG </a:t>
            </a:r>
          </a:p>
        </p:txBody>
      </p:sp>
      <p:sp>
        <p:nvSpPr>
          <p:cNvPr id="4" name="Rettangolo 3">
            <a:extLst>
              <a:ext uri="{FF2B5EF4-FFF2-40B4-BE49-F238E27FC236}">
                <a16:creationId xmlns:a16="http://schemas.microsoft.com/office/drawing/2014/main" id="{83299ADF-3A6B-485F-9AC7-C0B18F49E2AD}"/>
              </a:ext>
            </a:extLst>
          </p:cNvPr>
          <p:cNvSpPr/>
          <p:nvPr/>
        </p:nvSpPr>
        <p:spPr>
          <a:xfrm>
            <a:off x="908711" y="4940886"/>
            <a:ext cx="8118080" cy="1323439"/>
          </a:xfrm>
          <a:prstGeom prst="rect">
            <a:avLst/>
          </a:prstGeom>
        </p:spPr>
        <p:txBody>
          <a:bodyPr wrap="square">
            <a:spAutoFit/>
          </a:bodyPr>
          <a:lstStyle/>
          <a:p>
            <a:r>
              <a:rPr lang="it-IT" sz="2000" b="1" dirty="0"/>
              <a:t>il MOG deve essere cucito </a:t>
            </a:r>
            <a:r>
              <a:rPr lang="it-IT" sz="2000" b="1" dirty="0" err="1"/>
              <a:t>sartorialmente</a:t>
            </a:r>
            <a:r>
              <a:rPr lang="it-IT" sz="2000" b="1" dirty="0"/>
              <a:t> sull’impresa in base alle sue caratteristiche e deve vivere al suo interno.</a:t>
            </a:r>
          </a:p>
          <a:p>
            <a:endParaRPr lang="it-IT" sz="2000" b="1" dirty="0"/>
          </a:p>
          <a:p>
            <a:endParaRPr lang="it-IT" sz="2000" b="1" dirty="0"/>
          </a:p>
        </p:txBody>
      </p:sp>
      <p:sp>
        <p:nvSpPr>
          <p:cNvPr id="5" name="Rettangolo 4">
            <a:extLst>
              <a:ext uri="{FF2B5EF4-FFF2-40B4-BE49-F238E27FC236}">
                <a16:creationId xmlns:a16="http://schemas.microsoft.com/office/drawing/2014/main" id="{2ED3DA89-EEE9-41C2-9E78-06EE9CE7B29F}"/>
              </a:ext>
            </a:extLst>
          </p:cNvPr>
          <p:cNvSpPr/>
          <p:nvPr/>
        </p:nvSpPr>
        <p:spPr>
          <a:xfrm>
            <a:off x="2984984" y="5751719"/>
            <a:ext cx="3717364" cy="400110"/>
          </a:xfrm>
          <a:prstGeom prst="rect">
            <a:avLst/>
          </a:prstGeom>
        </p:spPr>
        <p:txBody>
          <a:bodyPr wrap="none">
            <a:spAutoFit/>
          </a:bodyPr>
          <a:lstStyle/>
          <a:p>
            <a:r>
              <a:rPr lang="it-IT" sz="2000" spc="45" dirty="0">
                <a:solidFill>
                  <a:srgbClr val="FF0000"/>
                </a:solidFill>
                <a:latin typeface="Arial Narrow"/>
              </a:rPr>
              <a:t>Ancora assenza di norme UNI /ISO </a:t>
            </a:r>
            <a:endParaRPr lang="it-IT" sz="2000" dirty="0"/>
          </a:p>
        </p:txBody>
      </p:sp>
    </p:spTree>
    <p:extLst>
      <p:ext uri="{BB962C8B-B14F-4D97-AF65-F5344CB8AC3E}">
        <p14:creationId xmlns:p14="http://schemas.microsoft.com/office/powerpoint/2010/main" val="1898449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object 2">
            <a:extLst>
              <a:ext uri="{FF2B5EF4-FFF2-40B4-BE49-F238E27FC236}">
                <a16:creationId xmlns:a16="http://schemas.microsoft.com/office/drawing/2014/main" id="{C64EFAFC-0561-5835-6A1E-3E45E93774C3}"/>
              </a:ext>
            </a:extLst>
          </p:cNvPr>
          <p:cNvSpPr txBox="1">
            <a:spLocks/>
          </p:cNvSpPr>
          <p:nvPr/>
        </p:nvSpPr>
        <p:spPr>
          <a:xfrm>
            <a:off x="453062" y="589364"/>
            <a:ext cx="8717915"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rgbClr val="7030A0"/>
                </a:solidFill>
              </a:rPr>
              <a:t>Il criteri di imputazione</a:t>
            </a:r>
            <a:r>
              <a:rPr lang="it-IT" sz="2800" b="1" spc="190" dirty="0">
                <a:solidFill>
                  <a:srgbClr val="00B050"/>
                </a:solidFill>
              </a:rPr>
              <a:t> </a:t>
            </a:r>
            <a:r>
              <a:rPr lang="it-IT" sz="2800" b="1" spc="190" dirty="0">
                <a:solidFill>
                  <a:srgbClr val="7030A0"/>
                </a:solidFill>
              </a:rPr>
              <a:t>dell’Ente (artt. 6 e 7)</a:t>
            </a:r>
          </a:p>
        </p:txBody>
      </p:sp>
      <p:sp>
        <p:nvSpPr>
          <p:cNvPr id="5" name="CasellaDiTesto 4">
            <a:extLst>
              <a:ext uri="{FF2B5EF4-FFF2-40B4-BE49-F238E27FC236}">
                <a16:creationId xmlns:a16="http://schemas.microsoft.com/office/drawing/2014/main" id="{4558875F-4970-418F-835D-77DF39131CDA}"/>
              </a:ext>
            </a:extLst>
          </p:cNvPr>
          <p:cNvSpPr txBox="1"/>
          <p:nvPr/>
        </p:nvSpPr>
        <p:spPr>
          <a:xfrm>
            <a:off x="887606" y="1377619"/>
            <a:ext cx="5136609" cy="1477328"/>
          </a:xfrm>
          <a:prstGeom prst="rect">
            <a:avLst/>
          </a:prstGeom>
          <a:solidFill>
            <a:schemeClr val="bg1">
              <a:lumMod val="9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1B1B1B"/>
                </a:solidFill>
                <a:effectLst/>
                <a:uLnTx/>
                <a:uFillTx/>
                <a:latin typeface="Arial" panose="020B0604020202020204" pitchFamily="34" charset="0"/>
                <a:cs typeface="Arial" panose="020B0604020202020204" pitchFamily="34" charset="0"/>
              </a:rPr>
              <a:t>E’ opportuno descrivere brevemente il flowchart del </a:t>
            </a:r>
            <a:r>
              <a:rPr kumimoji="0" lang="it-IT" sz="1800" b="0" i="0" u="none" strike="noStrike" kern="1200" cap="none" spc="0" normalizeH="0" baseline="0" noProof="0" dirty="0" err="1">
                <a:ln>
                  <a:noFill/>
                </a:ln>
                <a:solidFill>
                  <a:srgbClr val="1B1B1B"/>
                </a:solidFill>
                <a:effectLst/>
                <a:uLnTx/>
                <a:uFillTx/>
                <a:latin typeface="Arial" panose="020B0604020202020204" pitchFamily="34" charset="0"/>
                <a:cs typeface="Arial" panose="020B0604020202020204" pitchFamily="34" charset="0"/>
              </a:rPr>
              <a:t>D.Lgs</a:t>
            </a:r>
            <a:r>
              <a:rPr kumimoji="0" lang="it-IT" sz="1800" b="0" i="0" u="none" strike="noStrike" kern="1200" cap="none" spc="0" normalizeH="0" baseline="0" noProof="0" dirty="0">
                <a:ln>
                  <a:noFill/>
                </a:ln>
                <a:solidFill>
                  <a:srgbClr val="1B1B1B"/>
                </a:solidFill>
                <a:effectLst/>
                <a:uLnTx/>
                <a:uFillTx/>
                <a:latin typeface="Arial" panose="020B0604020202020204" pitchFamily="34" charset="0"/>
                <a:cs typeface="Arial" panose="020B0604020202020204" pitchFamily="34" charset="0"/>
              </a:rPr>
              <a:t> 231/2001 con specifico riguardo all’onere per le società di dotarsi di un modello organizzativo, per la difesa legale e materiale di potenziali reati perpetrati al suo interno . </a:t>
            </a:r>
          </a:p>
        </p:txBody>
      </p:sp>
      <p:pic>
        <p:nvPicPr>
          <p:cNvPr id="3" name="Immagine 2">
            <a:extLst>
              <a:ext uri="{FF2B5EF4-FFF2-40B4-BE49-F238E27FC236}">
                <a16:creationId xmlns:a16="http://schemas.microsoft.com/office/drawing/2014/main" id="{3B1A6E7F-3E92-5035-9DDF-FE8051ED89CD}"/>
              </a:ext>
            </a:extLst>
          </p:cNvPr>
          <p:cNvPicPr>
            <a:picLocks noChangeAspect="1"/>
          </p:cNvPicPr>
          <p:nvPr/>
        </p:nvPicPr>
        <p:blipFill>
          <a:blip r:embed="rId5"/>
          <a:stretch>
            <a:fillRect/>
          </a:stretch>
        </p:blipFill>
        <p:spPr>
          <a:xfrm>
            <a:off x="6270596" y="1260930"/>
            <a:ext cx="2952328" cy="2232857"/>
          </a:xfrm>
          <a:prstGeom prst="rect">
            <a:avLst/>
          </a:prstGeom>
        </p:spPr>
      </p:pic>
      <p:sp>
        <p:nvSpPr>
          <p:cNvPr id="6" name="CasellaDiTesto 5">
            <a:extLst>
              <a:ext uri="{FF2B5EF4-FFF2-40B4-BE49-F238E27FC236}">
                <a16:creationId xmlns:a16="http://schemas.microsoft.com/office/drawing/2014/main" id="{BE40A1A6-417B-5BD3-070C-21CF2E8BA41D}"/>
              </a:ext>
            </a:extLst>
          </p:cNvPr>
          <p:cNvSpPr txBox="1"/>
          <p:nvPr/>
        </p:nvSpPr>
        <p:spPr>
          <a:xfrm>
            <a:off x="887606" y="3656386"/>
            <a:ext cx="7879298" cy="2117503"/>
          </a:xfrm>
          <a:prstGeom prst="rect">
            <a:avLst/>
          </a:prstGeom>
          <a:noFill/>
        </p:spPr>
        <p:txBody>
          <a:bodyPr wrap="square">
            <a:spAutoFit/>
          </a:bodyPr>
          <a:lstStyle/>
          <a:p>
            <a:pPr marL="12700" marR="6350" algn="just">
              <a:lnSpc>
                <a:spcPct val="110100"/>
              </a:lnSpc>
              <a:spcBef>
                <a:spcPts val="1795"/>
              </a:spcBef>
            </a:pPr>
            <a:r>
              <a:rPr lang="it-IT" spc="145" dirty="0">
                <a:solidFill>
                  <a:srgbClr val="585858"/>
                </a:solidFill>
                <a:latin typeface="Arial" panose="020B0604020202020204" pitchFamily="34" charset="0"/>
                <a:cs typeface="Arial" panose="020B0604020202020204" pitchFamily="34" charset="0"/>
              </a:rPr>
              <a:t>In </a:t>
            </a:r>
            <a:r>
              <a:rPr lang="it-IT" spc="90" dirty="0">
                <a:solidFill>
                  <a:srgbClr val="585858"/>
                </a:solidFill>
                <a:latin typeface="Arial" panose="020B0604020202020204" pitchFamily="34" charset="0"/>
                <a:cs typeface="Arial" panose="020B0604020202020204" pitchFamily="34" charset="0"/>
              </a:rPr>
              <a:t>altri </a:t>
            </a:r>
            <a:r>
              <a:rPr lang="it-IT" spc="60" dirty="0">
                <a:solidFill>
                  <a:srgbClr val="585858"/>
                </a:solidFill>
                <a:latin typeface="Arial" panose="020B0604020202020204" pitchFamily="34" charset="0"/>
                <a:cs typeface="Arial" panose="020B0604020202020204" pitchFamily="34" charset="0"/>
              </a:rPr>
              <a:t>termini, </a:t>
            </a:r>
            <a:r>
              <a:rPr lang="it-IT" spc="30" dirty="0">
                <a:solidFill>
                  <a:srgbClr val="585858"/>
                </a:solidFill>
                <a:latin typeface="Arial" panose="020B0604020202020204" pitchFamily="34" charset="0"/>
                <a:cs typeface="Arial" panose="020B0604020202020204" pitchFamily="34" charset="0"/>
              </a:rPr>
              <a:t>l’ente </a:t>
            </a:r>
            <a:r>
              <a:rPr lang="it-IT" spc="-90" dirty="0">
                <a:solidFill>
                  <a:srgbClr val="585858"/>
                </a:solidFill>
                <a:latin typeface="Arial" panose="020B0604020202020204" pitchFamily="34" charset="0"/>
                <a:cs typeface="Arial" panose="020B0604020202020204" pitchFamily="34" charset="0"/>
              </a:rPr>
              <a:t>è</a:t>
            </a:r>
            <a:r>
              <a:rPr lang="it-IT" spc="-85" dirty="0">
                <a:solidFill>
                  <a:srgbClr val="585858"/>
                </a:solidFill>
                <a:latin typeface="Arial" panose="020B0604020202020204" pitchFamily="34" charset="0"/>
                <a:cs typeface="Arial" panose="020B0604020202020204" pitchFamily="34" charset="0"/>
              </a:rPr>
              <a:t> </a:t>
            </a:r>
            <a:r>
              <a:rPr lang="it-IT" spc="15" dirty="0">
                <a:solidFill>
                  <a:srgbClr val="585858"/>
                </a:solidFill>
                <a:latin typeface="Arial" panose="020B0604020202020204" pitchFamily="34" charset="0"/>
                <a:cs typeface="Arial" panose="020B0604020202020204" pitchFamily="34" charset="0"/>
              </a:rPr>
              <a:t>responsabile </a:t>
            </a:r>
            <a:r>
              <a:rPr lang="it-IT" spc="5" dirty="0">
                <a:solidFill>
                  <a:srgbClr val="585858"/>
                </a:solidFill>
                <a:latin typeface="Arial" panose="020B0604020202020204" pitchFamily="34" charset="0"/>
                <a:cs typeface="Arial" panose="020B0604020202020204" pitchFamily="34" charset="0"/>
              </a:rPr>
              <a:t>solo </a:t>
            </a:r>
            <a:r>
              <a:rPr lang="it-IT" spc="35" dirty="0">
                <a:solidFill>
                  <a:srgbClr val="585858"/>
                </a:solidFill>
                <a:latin typeface="Arial" panose="020B0604020202020204" pitchFamily="34" charset="0"/>
                <a:cs typeface="Arial" panose="020B0604020202020204" pitchFamily="34" charset="0"/>
              </a:rPr>
              <a:t>laddove </a:t>
            </a:r>
            <a:r>
              <a:rPr lang="it-IT" spc="45" dirty="0">
                <a:solidFill>
                  <a:srgbClr val="585858"/>
                </a:solidFill>
                <a:latin typeface="Arial" panose="020B0604020202020204" pitchFamily="34" charset="0"/>
                <a:cs typeface="Arial" panose="020B0604020202020204" pitchFamily="34" charset="0"/>
              </a:rPr>
              <a:t>la </a:t>
            </a:r>
            <a:r>
              <a:rPr lang="it-IT" spc="25" dirty="0">
                <a:solidFill>
                  <a:srgbClr val="585858"/>
                </a:solidFill>
                <a:latin typeface="Arial" panose="020B0604020202020204" pitchFamily="34" charset="0"/>
                <a:cs typeface="Arial" panose="020B0604020202020204" pitchFamily="34" charset="0"/>
              </a:rPr>
              <a:t>verificazione </a:t>
            </a:r>
            <a:r>
              <a:rPr lang="it-IT" spc="50" dirty="0">
                <a:solidFill>
                  <a:srgbClr val="585858"/>
                </a:solidFill>
                <a:latin typeface="Arial" panose="020B0604020202020204" pitchFamily="34" charset="0"/>
                <a:cs typeface="Arial" panose="020B0604020202020204" pitchFamily="34" charset="0"/>
              </a:rPr>
              <a:t>del </a:t>
            </a:r>
            <a:r>
              <a:rPr lang="it-IT" spc="55" dirty="0">
                <a:solidFill>
                  <a:srgbClr val="585858"/>
                </a:solidFill>
                <a:latin typeface="Arial" panose="020B0604020202020204" pitchFamily="34" charset="0"/>
                <a:cs typeface="Arial" panose="020B0604020202020204" pitchFamily="34" charset="0"/>
              </a:rPr>
              <a:t> </a:t>
            </a:r>
            <a:r>
              <a:rPr lang="it-IT" spc="30" dirty="0">
                <a:solidFill>
                  <a:srgbClr val="585858"/>
                </a:solidFill>
                <a:latin typeface="Arial" panose="020B0604020202020204" pitchFamily="34" charset="0"/>
                <a:cs typeface="Arial" panose="020B0604020202020204" pitchFamily="34" charset="0"/>
              </a:rPr>
              <a:t>reato</a:t>
            </a:r>
            <a:r>
              <a:rPr lang="it-IT" spc="-90" dirty="0">
                <a:solidFill>
                  <a:srgbClr val="585858"/>
                </a:solidFill>
                <a:latin typeface="Arial" panose="020B0604020202020204" pitchFamily="34" charset="0"/>
                <a:cs typeface="Arial" panose="020B0604020202020204" pitchFamily="34" charset="0"/>
              </a:rPr>
              <a:t> </a:t>
            </a:r>
            <a:r>
              <a:rPr lang="it-IT" spc="-25" dirty="0">
                <a:solidFill>
                  <a:srgbClr val="585858"/>
                </a:solidFill>
                <a:latin typeface="Arial" panose="020B0604020202020204" pitchFamily="34" charset="0"/>
                <a:cs typeface="Arial" panose="020B0604020202020204" pitchFamily="34" charset="0"/>
              </a:rPr>
              <a:t>sia, ancora una volta, </a:t>
            </a:r>
            <a:r>
              <a:rPr lang="it-IT" spc="25" dirty="0">
                <a:solidFill>
                  <a:srgbClr val="585858"/>
                </a:solidFill>
                <a:latin typeface="Arial" panose="020B0604020202020204" pitchFamily="34" charset="0"/>
                <a:cs typeface="Arial" panose="020B0604020202020204" pitchFamily="34" charset="0"/>
              </a:rPr>
              <a:t>ascrivibile</a:t>
            </a:r>
            <a:r>
              <a:rPr lang="it-IT" spc="-95" dirty="0">
                <a:solidFill>
                  <a:srgbClr val="585858"/>
                </a:solidFill>
                <a:latin typeface="Arial" panose="020B0604020202020204" pitchFamily="34" charset="0"/>
                <a:cs typeface="Arial" panose="020B0604020202020204" pitchFamily="34" charset="0"/>
              </a:rPr>
              <a:t> </a:t>
            </a:r>
            <a:r>
              <a:rPr lang="it-IT" spc="-35" dirty="0">
                <a:solidFill>
                  <a:srgbClr val="585858"/>
                </a:solidFill>
                <a:latin typeface="Arial" panose="020B0604020202020204" pitchFamily="34" charset="0"/>
                <a:cs typeface="Arial" panose="020B0604020202020204" pitchFamily="34" charset="0"/>
              </a:rPr>
              <a:t>a</a:t>
            </a:r>
            <a:r>
              <a:rPr lang="it-IT" spc="-95" dirty="0">
                <a:solidFill>
                  <a:srgbClr val="585858"/>
                </a:solidFill>
                <a:latin typeface="Arial" panose="020B0604020202020204" pitchFamily="34" charset="0"/>
                <a:cs typeface="Arial" panose="020B0604020202020204" pitchFamily="34" charset="0"/>
              </a:rPr>
              <a:t> </a:t>
            </a:r>
            <a:r>
              <a:rPr lang="it-IT" spc="105" dirty="0">
                <a:solidFill>
                  <a:srgbClr val="585858"/>
                </a:solidFill>
                <a:latin typeface="Arial" panose="020B0604020202020204" pitchFamily="34" charset="0"/>
                <a:cs typeface="Arial" panose="020B0604020202020204" pitchFamily="34" charset="0"/>
              </a:rPr>
              <a:t>un</a:t>
            </a:r>
            <a:r>
              <a:rPr lang="it-IT" spc="-80" dirty="0">
                <a:solidFill>
                  <a:srgbClr val="585858"/>
                </a:solidFill>
                <a:latin typeface="Arial" panose="020B0604020202020204" pitchFamily="34" charset="0"/>
                <a:cs typeface="Arial" panose="020B0604020202020204" pitchFamily="34" charset="0"/>
              </a:rPr>
              <a:t> </a:t>
            </a:r>
            <a:r>
              <a:rPr lang="it-IT" b="1" spc="-5" dirty="0">
                <a:solidFill>
                  <a:srgbClr val="585858"/>
                </a:solidFill>
                <a:latin typeface="Arial" panose="020B0604020202020204" pitchFamily="34" charset="0"/>
                <a:cs typeface="Arial" panose="020B0604020202020204" pitchFamily="34" charset="0"/>
              </a:rPr>
              <a:t>difetto</a:t>
            </a:r>
            <a:r>
              <a:rPr lang="it-IT" b="1" spc="-150" dirty="0">
                <a:solidFill>
                  <a:srgbClr val="585858"/>
                </a:solidFill>
                <a:latin typeface="Arial" panose="020B0604020202020204" pitchFamily="34" charset="0"/>
                <a:cs typeface="Arial" panose="020B0604020202020204" pitchFamily="34" charset="0"/>
              </a:rPr>
              <a:t> </a:t>
            </a:r>
            <a:r>
              <a:rPr lang="it-IT" b="1" spc="25" dirty="0">
                <a:solidFill>
                  <a:srgbClr val="585858"/>
                </a:solidFill>
                <a:latin typeface="Arial" panose="020B0604020202020204" pitchFamily="34" charset="0"/>
                <a:cs typeface="Arial" panose="020B0604020202020204" pitchFamily="34" charset="0"/>
              </a:rPr>
              <a:t>di</a:t>
            </a:r>
            <a:r>
              <a:rPr lang="it-IT" b="1" spc="-140" dirty="0">
                <a:solidFill>
                  <a:srgbClr val="585858"/>
                </a:solidFill>
                <a:latin typeface="Arial" panose="020B0604020202020204" pitchFamily="34" charset="0"/>
                <a:cs typeface="Arial" panose="020B0604020202020204" pitchFamily="34" charset="0"/>
              </a:rPr>
              <a:t> ;</a:t>
            </a:r>
          </a:p>
          <a:p>
            <a:pPr marL="812800" marR="6350" lvl="1" indent="-342900" algn="just">
              <a:spcBef>
                <a:spcPts val="600"/>
              </a:spcBef>
              <a:buFont typeface="Wingdings" panose="05000000000000000000" pitchFamily="2" charset="2"/>
              <a:buChar char="Ø"/>
            </a:pPr>
            <a:r>
              <a:rPr lang="it-IT" b="1" spc="5" dirty="0">
                <a:solidFill>
                  <a:srgbClr val="585858"/>
                </a:solidFill>
                <a:latin typeface="Arial" panose="020B0604020202020204" pitchFamily="34" charset="0"/>
                <a:cs typeface="Arial" panose="020B0604020202020204" pitchFamily="34" charset="0"/>
              </a:rPr>
              <a:t>organizzazione,</a:t>
            </a:r>
            <a:r>
              <a:rPr lang="it-IT" b="1" spc="-155" dirty="0">
                <a:solidFill>
                  <a:srgbClr val="585858"/>
                </a:solidFill>
                <a:latin typeface="Arial" panose="020B0604020202020204" pitchFamily="34" charset="0"/>
                <a:cs typeface="Arial" panose="020B0604020202020204" pitchFamily="34" charset="0"/>
              </a:rPr>
              <a:t> </a:t>
            </a:r>
          </a:p>
          <a:p>
            <a:pPr marL="812800" marR="6350" lvl="1" indent="-342900" algn="just">
              <a:spcBef>
                <a:spcPts val="600"/>
              </a:spcBef>
              <a:buFont typeface="Wingdings" panose="05000000000000000000" pitchFamily="2" charset="2"/>
              <a:buChar char="Ø"/>
            </a:pPr>
            <a:r>
              <a:rPr lang="it-IT" b="1" dirty="0">
                <a:solidFill>
                  <a:srgbClr val="585858"/>
                </a:solidFill>
                <a:latin typeface="Arial" panose="020B0604020202020204" pitchFamily="34" charset="0"/>
                <a:cs typeface="Arial" panose="020B0604020202020204" pitchFamily="34" charset="0"/>
              </a:rPr>
              <a:t>direzione</a:t>
            </a:r>
            <a:r>
              <a:rPr lang="it-IT" b="1" spc="-170" dirty="0">
                <a:solidFill>
                  <a:srgbClr val="585858"/>
                </a:solidFill>
                <a:latin typeface="Arial" panose="020B0604020202020204" pitchFamily="34" charset="0"/>
                <a:cs typeface="Arial" panose="020B0604020202020204" pitchFamily="34" charset="0"/>
              </a:rPr>
              <a:t> </a:t>
            </a:r>
            <a:r>
              <a:rPr lang="it-IT" b="1" spc="-125" dirty="0">
                <a:solidFill>
                  <a:srgbClr val="585858"/>
                </a:solidFill>
                <a:latin typeface="Arial" panose="020B0604020202020204" pitchFamily="34" charset="0"/>
                <a:cs typeface="Arial" panose="020B0604020202020204" pitchFamily="34" charset="0"/>
              </a:rPr>
              <a:t> </a:t>
            </a:r>
          </a:p>
          <a:p>
            <a:pPr marL="812800" marR="6350" lvl="1" indent="-342900" algn="just">
              <a:spcBef>
                <a:spcPts val="600"/>
              </a:spcBef>
              <a:buFont typeface="Wingdings" panose="05000000000000000000" pitchFamily="2" charset="2"/>
              <a:buChar char="Ø"/>
            </a:pPr>
            <a:r>
              <a:rPr lang="it-IT" b="1" spc="5" dirty="0">
                <a:solidFill>
                  <a:srgbClr val="585858"/>
                </a:solidFill>
                <a:latin typeface="Arial" panose="020B0604020202020204" pitchFamily="34" charset="0"/>
                <a:cs typeface="Arial" panose="020B0604020202020204" pitchFamily="34" charset="0"/>
              </a:rPr>
              <a:t>vigilanza</a:t>
            </a:r>
            <a:r>
              <a:rPr lang="it-IT" spc="5" dirty="0">
                <a:solidFill>
                  <a:srgbClr val="585858"/>
                </a:solidFill>
                <a:latin typeface="Arial" panose="020B0604020202020204" pitchFamily="34" charset="0"/>
                <a:cs typeface="Arial" panose="020B0604020202020204" pitchFamily="34" charset="0"/>
              </a:rPr>
              <a:t> </a:t>
            </a:r>
          </a:p>
          <a:p>
            <a:pPr marL="12700" marR="6350" algn="just">
              <a:spcBef>
                <a:spcPts val="600"/>
              </a:spcBef>
            </a:pPr>
            <a:r>
              <a:rPr lang="it-IT" spc="5" dirty="0">
                <a:solidFill>
                  <a:srgbClr val="585858"/>
                </a:solidFill>
                <a:latin typeface="Arial" panose="020B0604020202020204" pitchFamily="34" charset="0"/>
                <a:cs typeface="Arial" panose="020B0604020202020204" pitchFamily="34" charset="0"/>
              </a:rPr>
              <a:t>dell’ente nella prevenzione di quel reato specifico.</a:t>
            </a:r>
            <a:endParaRPr lang="it-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588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Roma 8 Novembre 2023 </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38125" y="6145565"/>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object 2">
            <a:extLst>
              <a:ext uri="{FF2B5EF4-FFF2-40B4-BE49-F238E27FC236}">
                <a16:creationId xmlns:a16="http://schemas.microsoft.com/office/drawing/2014/main" id="{BDF1500C-0552-5CD4-E70C-BB89BCA51EC1}"/>
              </a:ext>
            </a:extLst>
          </p:cNvPr>
          <p:cNvSpPr txBox="1">
            <a:spLocks/>
          </p:cNvSpPr>
          <p:nvPr/>
        </p:nvSpPr>
        <p:spPr>
          <a:xfrm>
            <a:off x="951155" y="222547"/>
            <a:ext cx="8036831"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dirty="0"/>
              <a:t>Il riconoscimento della responsabilità ex. D.Lgs231/01</a:t>
            </a:r>
            <a:endParaRPr lang="it-IT" sz="2800" spc="-75" dirty="0"/>
          </a:p>
        </p:txBody>
      </p:sp>
      <p:sp>
        <p:nvSpPr>
          <p:cNvPr id="5" name="Ovale 4">
            <a:extLst>
              <a:ext uri="{FF2B5EF4-FFF2-40B4-BE49-F238E27FC236}">
                <a16:creationId xmlns:a16="http://schemas.microsoft.com/office/drawing/2014/main" id="{91A11C84-204D-49AE-9864-D2CB9CE643E1}"/>
              </a:ext>
            </a:extLst>
          </p:cNvPr>
          <p:cNvSpPr/>
          <p:nvPr/>
        </p:nvSpPr>
        <p:spPr>
          <a:xfrm>
            <a:off x="3563888" y="678564"/>
            <a:ext cx="2304256" cy="806213"/>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4CED4914-9F04-43DC-AD82-AD40539360F4}"/>
              </a:ext>
            </a:extLst>
          </p:cNvPr>
          <p:cNvSpPr txBox="1"/>
          <p:nvPr/>
        </p:nvSpPr>
        <p:spPr>
          <a:xfrm>
            <a:off x="3870108" y="841005"/>
            <a:ext cx="1683769" cy="369332"/>
          </a:xfrm>
          <a:prstGeom prst="rect">
            <a:avLst/>
          </a:prstGeom>
          <a:noFill/>
        </p:spPr>
        <p:txBody>
          <a:bodyPr wrap="square" rtlCol="0">
            <a:spAutoFit/>
          </a:bodyPr>
          <a:lstStyle/>
          <a:p>
            <a:r>
              <a:rPr lang="it-IT" b="1" dirty="0"/>
              <a:t>Reato accertato </a:t>
            </a:r>
          </a:p>
        </p:txBody>
      </p:sp>
      <p:sp>
        <p:nvSpPr>
          <p:cNvPr id="31" name="Freccia curva 30">
            <a:extLst>
              <a:ext uri="{FF2B5EF4-FFF2-40B4-BE49-F238E27FC236}">
                <a16:creationId xmlns:a16="http://schemas.microsoft.com/office/drawing/2014/main" id="{F79BE4E9-A3E8-4358-AEAA-CB99F7F8E0DB}"/>
              </a:ext>
            </a:extLst>
          </p:cNvPr>
          <p:cNvSpPr/>
          <p:nvPr/>
        </p:nvSpPr>
        <p:spPr>
          <a:xfrm rot="16200000" flipH="1">
            <a:off x="2749157" y="456296"/>
            <a:ext cx="999134" cy="3224703"/>
          </a:xfrm>
          <a:prstGeom prst="bentArrow">
            <a:avLst>
              <a:gd name="adj1" fmla="val 5462"/>
              <a:gd name="adj2" fmla="val 13175"/>
              <a:gd name="adj3" fmla="val 27056"/>
              <a:gd name="adj4" fmla="val 200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32" name="Rombo 31">
            <a:extLst>
              <a:ext uri="{FF2B5EF4-FFF2-40B4-BE49-F238E27FC236}">
                <a16:creationId xmlns:a16="http://schemas.microsoft.com/office/drawing/2014/main" id="{683F3579-77D0-48B0-8930-D3CC5FBB2F6C}"/>
              </a:ext>
            </a:extLst>
          </p:cNvPr>
          <p:cNvSpPr/>
          <p:nvPr/>
        </p:nvSpPr>
        <p:spPr>
          <a:xfrm>
            <a:off x="892362" y="2609126"/>
            <a:ext cx="1649848" cy="1369805"/>
          </a:xfrm>
          <a:prstGeom prst="diamond">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accent1">
                  <a:lumMod val="50000"/>
                </a:schemeClr>
              </a:solidFill>
            </a:endParaRPr>
          </a:p>
        </p:txBody>
      </p:sp>
      <p:sp>
        <p:nvSpPr>
          <p:cNvPr id="33" name="Rombo 32">
            <a:extLst>
              <a:ext uri="{FF2B5EF4-FFF2-40B4-BE49-F238E27FC236}">
                <a16:creationId xmlns:a16="http://schemas.microsoft.com/office/drawing/2014/main" id="{DD9348BF-B4E1-477E-8ED5-EE6463FF5B57}"/>
              </a:ext>
            </a:extLst>
          </p:cNvPr>
          <p:cNvSpPr/>
          <p:nvPr/>
        </p:nvSpPr>
        <p:spPr>
          <a:xfrm>
            <a:off x="4750451" y="2572266"/>
            <a:ext cx="1634923" cy="1427536"/>
          </a:xfrm>
          <a:prstGeom prst="diamond">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Rombo 33">
            <a:extLst>
              <a:ext uri="{FF2B5EF4-FFF2-40B4-BE49-F238E27FC236}">
                <a16:creationId xmlns:a16="http://schemas.microsoft.com/office/drawing/2014/main" id="{69EEE134-A392-4E7D-8C9B-C59CD4752F0D}"/>
              </a:ext>
            </a:extLst>
          </p:cNvPr>
          <p:cNvSpPr/>
          <p:nvPr/>
        </p:nvSpPr>
        <p:spPr>
          <a:xfrm>
            <a:off x="6836046" y="2557918"/>
            <a:ext cx="1634924" cy="1426867"/>
          </a:xfrm>
          <a:prstGeom prst="diamond">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CasellaDiTesto 34">
            <a:extLst>
              <a:ext uri="{FF2B5EF4-FFF2-40B4-BE49-F238E27FC236}">
                <a16:creationId xmlns:a16="http://schemas.microsoft.com/office/drawing/2014/main" id="{1C5BF4F9-3E4E-4BCB-ACCB-7B295ABA234A}"/>
              </a:ext>
            </a:extLst>
          </p:cNvPr>
          <p:cNvSpPr txBox="1"/>
          <p:nvPr/>
        </p:nvSpPr>
        <p:spPr>
          <a:xfrm>
            <a:off x="1077683" y="2969761"/>
            <a:ext cx="1634922" cy="584775"/>
          </a:xfrm>
          <a:prstGeom prst="rect">
            <a:avLst/>
          </a:prstGeom>
          <a:noFill/>
        </p:spPr>
        <p:txBody>
          <a:bodyPr wrap="square" rtlCol="0">
            <a:spAutoFit/>
          </a:bodyPr>
          <a:lstStyle/>
          <a:p>
            <a:r>
              <a:rPr lang="it-IT" sz="1600" dirty="0"/>
              <a:t>Reato previsto dal DLGS 231?</a:t>
            </a:r>
          </a:p>
        </p:txBody>
      </p:sp>
      <p:sp>
        <p:nvSpPr>
          <p:cNvPr id="36" name="Freccia in giù 35">
            <a:extLst>
              <a:ext uri="{FF2B5EF4-FFF2-40B4-BE49-F238E27FC236}">
                <a16:creationId xmlns:a16="http://schemas.microsoft.com/office/drawing/2014/main" id="{27CBA312-D91E-4335-8C6B-EC2FA3A70C56}"/>
              </a:ext>
            </a:extLst>
          </p:cNvPr>
          <p:cNvSpPr/>
          <p:nvPr/>
        </p:nvSpPr>
        <p:spPr>
          <a:xfrm>
            <a:off x="1636372" y="4012014"/>
            <a:ext cx="18002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CasellaDiTesto 37">
            <a:extLst>
              <a:ext uri="{FF2B5EF4-FFF2-40B4-BE49-F238E27FC236}">
                <a16:creationId xmlns:a16="http://schemas.microsoft.com/office/drawing/2014/main" id="{5A6926D5-3F0D-4A42-851B-C475C833853E}"/>
              </a:ext>
            </a:extLst>
          </p:cNvPr>
          <p:cNvSpPr txBox="1"/>
          <p:nvPr/>
        </p:nvSpPr>
        <p:spPr>
          <a:xfrm>
            <a:off x="1005090" y="4294777"/>
            <a:ext cx="573044" cy="369332"/>
          </a:xfrm>
          <a:prstGeom prst="rect">
            <a:avLst/>
          </a:prstGeom>
          <a:noFill/>
        </p:spPr>
        <p:txBody>
          <a:bodyPr wrap="square" rtlCol="0">
            <a:spAutoFit/>
          </a:bodyPr>
          <a:lstStyle/>
          <a:p>
            <a:r>
              <a:rPr lang="it-IT" dirty="0"/>
              <a:t>NO</a:t>
            </a:r>
          </a:p>
        </p:txBody>
      </p:sp>
      <p:sp>
        <p:nvSpPr>
          <p:cNvPr id="39" name="Ovale 38">
            <a:extLst>
              <a:ext uri="{FF2B5EF4-FFF2-40B4-BE49-F238E27FC236}">
                <a16:creationId xmlns:a16="http://schemas.microsoft.com/office/drawing/2014/main" id="{16432BA0-7C63-4059-AE7E-3D1313D3E6ED}"/>
              </a:ext>
            </a:extLst>
          </p:cNvPr>
          <p:cNvSpPr/>
          <p:nvPr/>
        </p:nvSpPr>
        <p:spPr>
          <a:xfrm>
            <a:off x="755575" y="4632945"/>
            <a:ext cx="2127465" cy="956597"/>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CasellaDiTesto 40">
            <a:extLst>
              <a:ext uri="{FF2B5EF4-FFF2-40B4-BE49-F238E27FC236}">
                <a16:creationId xmlns:a16="http://schemas.microsoft.com/office/drawing/2014/main" id="{B4B25CA2-E953-43D2-B742-95D489A1309B}"/>
              </a:ext>
            </a:extLst>
          </p:cNvPr>
          <p:cNvSpPr txBox="1"/>
          <p:nvPr/>
        </p:nvSpPr>
        <p:spPr>
          <a:xfrm>
            <a:off x="897069" y="4680294"/>
            <a:ext cx="2139638" cy="830997"/>
          </a:xfrm>
          <a:prstGeom prst="rect">
            <a:avLst/>
          </a:prstGeom>
          <a:noFill/>
        </p:spPr>
        <p:txBody>
          <a:bodyPr wrap="square" rtlCol="0">
            <a:spAutoFit/>
          </a:bodyPr>
          <a:lstStyle/>
          <a:p>
            <a:r>
              <a:rPr lang="it-IT" sz="1600" dirty="0"/>
              <a:t>Azione penale esclusivamente a carico della persona fisica </a:t>
            </a:r>
          </a:p>
        </p:txBody>
      </p:sp>
      <p:sp>
        <p:nvSpPr>
          <p:cNvPr id="42" name="Freccia a destra 41">
            <a:extLst>
              <a:ext uri="{FF2B5EF4-FFF2-40B4-BE49-F238E27FC236}">
                <a16:creationId xmlns:a16="http://schemas.microsoft.com/office/drawing/2014/main" id="{34078B42-CFE7-4C7F-8939-EAFF299B215F}"/>
              </a:ext>
            </a:extLst>
          </p:cNvPr>
          <p:cNvSpPr/>
          <p:nvPr/>
        </p:nvSpPr>
        <p:spPr>
          <a:xfrm>
            <a:off x="2630216" y="3231617"/>
            <a:ext cx="406490" cy="1715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CasellaDiTesto 42">
            <a:extLst>
              <a:ext uri="{FF2B5EF4-FFF2-40B4-BE49-F238E27FC236}">
                <a16:creationId xmlns:a16="http://schemas.microsoft.com/office/drawing/2014/main" id="{ECBFF996-3711-40CD-8BCF-97BEAE6F543F}"/>
              </a:ext>
            </a:extLst>
          </p:cNvPr>
          <p:cNvSpPr txBox="1"/>
          <p:nvPr/>
        </p:nvSpPr>
        <p:spPr>
          <a:xfrm>
            <a:off x="2548071" y="2867787"/>
            <a:ext cx="573044" cy="369332"/>
          </a:xfrm>
          <a:prstGeom prst="rect">
            <a:avLst/>
          </a:prstGeom>
          <a:noFill/>
        </p:spPr>
        <p:txBody>
          <a:bodyPr wrap="square" rtlCol="0">
            <a:spAutoFit/>
          </a:bodyPr>
          <a:lstStyle/>
          <a:p>
            <a:r>
              <a:rPr lang="it-IT" dirty="0"/>
              <a:t>SI</a:t>
            </a:r>
          </a:p>
        </p:txBody>
      </p:sp>
      <p:sp>
        <p:nvSpPr>
          <p:cNvPr id="45" name="Dati 44">
            <a:extLst>
              <a:ext uri="{FF2B5EF4-FFF2-40B4-BE49-F238E27FC236}">
                <a16:creationId xmlns:a16="http://schemas.microsoft.com/office/drawing/2014/main" id="{EAAF562C-E251-4C6E-ACE9-B21D9082E946}"/>
              </a:ext>
            </a:extLst>
          </p:cNvPr>
          <p:cNvSpPr/>
          <p:nvPr/>
        </p:nvSpPr>
        <p:spPr>
          <a:xfrm>
            <a:off x="2083667" y="2088039"/>
            <a:ext cx="1934117" cy="668595"/>
          </a:xfrm>
          <a:prstGeom prst="flowChartInputOutp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tx2">
                    <a:lumMod val="75000"/>
                  </a:schemeClr>
                </a:solidFill>
              </a:rPr>
              <a:t>reati fattispecie </a:t>
            </a:r>
          </a:p>
        </p:txBody>
      </p:sp>
      <p:sp>
        <p:nvSpPr>
          <p:cNvPr id="47" name="Rettangolo 46">
            <a:extLst>
              <a:ext uri="{FF2B5EF4-FFF2-40B4-BE49-F238E27FC236}">
                <a16:creationId xmlns:a16="http://schemas.microsoft.com/office/drawing/2014/main" id="{D71AF5B5-0610-4C92-AF52-A3C123840C86}"/>
              </a:ext>
            </a:extLst>
          </p:cNvPr>
          <p:cNvSpPr/>
          <p:nvPr/>
        </p:nvSpPr>
        <p:spPr>
          <a:xfrm>
            <a:off x="3056651" y="2912146"/>
            <a:ext cx="1243128" cy="81049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6" name="CasellaDiTesto 45">
            <a:extLst>
              <a:ext uri="{FF2B5EF4-FFF2-40B4-BE49-F238E27FC236}">
                <a16:creationId xmlns:a16="http://schemas.microsoft.com/office/drawing/2014/main" id="{91E9B2C3-E0ED-44D1-B2A7-BE9987EFA376}"/>
              </a:ext>
            </a:extLst>
          </p:cNvPr>
          <p:cNvSpPr txBox="1"/>
          <p:nvPr/>
        </p:nvSpPr>
        <p:spPr>
          <a:xfrm>
            <a:off x="3036706" y="2841707"/>
            <a:ext cx="1454485" cy="830997"/>
          </a:xfrm>
          <a:prstGeom prst="rect">
            <a:avLst/>
          </a:prstGeom>
          <a:noFill/>
        </p:spPr>
        <p:txBody>
          <a:bodyPr wrap="square" rtlCol="0">
            <a:spAutoFit/>
          </a:bodyPr>
          <a:lstStyle/>
          <a:p>
            <a:r>
              <a:rPr lang="it-IT" sz="1600" dirty="0"/>
              <a:t>Possibile responsabilità dell’Ente</a:t>
            </a:r>
          </a:p>
        </p:txBody>
      </p:sp>
      <p:sp>
        <p:nvSpPr>
          <p:cNvPr id="49" name="Freccia a destra 48">
            <a:extLst>
              <a:ext uri="{FF2B5EF4-FFF2-40B4-BE49-F238E27FC236}">
                <a16:creationId xmlns:a16="http://schemas.microsoft.com/office/drawing/2014/main" id="{8E9894AC-C17E-4457-9E09-37047F87C4F7}"/>
              </a:ext>
            </a:extLst>
          </p:cNvPr>
          <p:cNvSpPr/>
          <p:nvPr/>
        </p:nvSpPr>
        <p:spPr>
          <a:xfrm>
            <a:off x="4338100" y="3213669"/>
            <a:ext cx="406490" cy="1715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0" name="CasellaDiTesto 49">
            <a:extLst>
              <a:ext uri="{FF2B5EF4-FFF2-40B4-BE49-F238E27FC236}">
                <a16:creationId xmlns:a16="http://schemas.microsoft.com/office/drawing/2014/main" id="{59F3F58B-A222-4A9B-9519-6BD5F9993D2A}"/>
              </a:ext>
            </a:extLst>
          </p:cNvPr>
          <p:cNvSpPr txBox="1"/>
          <p:nvPr/>
        </p:nvSpPr>
        <p:spPr>
          <a:xfrm>
            <a:off x="5032446" y="2867787"/>
            <a:ext cx="1306577" cy="923330"/>
          </a:xfrm>
          <a:prstGeom prst="rect">
            <a:avLst/>
          </a:prstGeom>
          <a:noFill/>
        </p:spPr>
        <p:txBody>
          <a:bodyPr wrap="square" rtlCol="0">
            <a:spAutoFit/>
          </a:bodyPr>
          <a:lstStyle/>
          <a:p>
            <a:r>
              <a:rPr lang="it-IT" dirty="0"/>
              <a:t>interesse o vantaggio per l’Ente</a:t>
            </a:r>
          </a:p>
        </p:txBody>
      </p:sp>
      <p:sp>
        <p:nvSpPr>
          <p:cNvPr id="51" name="Freccia a destra 50">
            <a:extLst>
              <a:ext uri="{FF2B5EF4-FFF2-40B4-BE49-F238E27FC236}">
                <a16:creationId xmlns:a16="http://schemas.microsoft.com/office/drawing/2014/main" id="{BFAB73B1-9F1E-4EEE-BF2B-37A6B58A4AA0}"/>
              </a:ext>
            </a:extLst>
          </p:cNvPr>
          <p:cNvSpPr/>
          <p:nvPr/>
        </p:nvSpPr>
        <p:spPr>
          <a:xfrm>
            <a:off x="6414639" y="3185573"/>
            <a:ext cx="406490" cy="1715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Freccia in giù 52">
            <a:extLst>
              <a:ext uri="{FF2B5EF4-FFF2-40B4-BE49-F238E27FC236}">
                <a16:creationId xmlns:a16="http://schemas.microsoft.com/office/drawing/2014/main" id="{C32A6580-A6F8-4A7B-9883-A7A0C6E332BA}"/>
              </a:ext>
            </a:extLst>
          </p:cNvPr>
          <p:cNvSpPr/>
          <p:nvPr/>
        </p:nvSpPr>
        <p:spPr>
          <a:xfrm>
            <a:off x="5477902" y="4078728"/>
            <a:ext cx="18002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CasellaDiTesto 53">
            <a:extLst>
              <a:ext uri="{FF2B5EF4-FFF2-40B4-BE49-F238E27FC236}">
                <a16:creationId xmlns:a16="http://schemas.microsoft.com/office/drawing/2014/main" id="{90FE760B-BA5D-4DA4-ABC7-8D9EEBD546FC}"/>
              </a:ext>
            </a:extLst>
          </p:cNvPr>
          <p:cNvSpPr txBox="1"/>
          <p:nvPr/>
        </p:nvSpPr>
        <p:spPr>
          <a:xfrm>
            <a:off x="4904858" y="4363885"/>
            <a:ext cx="573044" cy="369332"/>
          </a:xfrm>
          <a:prstGeom prst="rect">
            <a:avLst/>
          </a:prstGeom>
          <a:noFill/>
        </p:spPr>
        <p:txBody>
          <a:bodyPr wrap="square" rtlCol="0">
            <a:spAutoFit/>
          </a:bodyPr>
          <a:lstStyle/>
          <a:p>
            <a:r>
              <a:rPr lang="it-IT" dirty="0"/>
              <a:t>NO</a:t>
            </a:r>
          </a:p>
        </p:txBody>
      </p:sp>
      <p:sp>
        <p:nvSpPr>
          <p:cNvPr id="56" name="Ovale 55">
            <a:extLst>
              <a:ext uri="{FF2B5EF4-FFF2-40B4-BE49-F238E27FC236}">
                <a16:creationId xmlns:a16="http://schemas.microsoft.com/office/drawing/2014/main" id="{3906C21E-E959-4B37-A4F5-15D6A4DC5B81}"/>
              </a:ext>
            </a:extLst>
          </p:cNvPr>
          <p:cNvSpPr/>
          <p:nvPr/>
        </p:nvSpPr>
        <p:spPr>
          <a:xfrm>
            <a:off x="4610125" y="4674115"/>
            <a:ext cx="1953113" cy="1021042"/>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7" name="CasellaDiTesto 56">
            <a:extLst>
              <a:ext uri="{FF2B5EF4-FFF2-40B4-BE49-F238E27FC236}">
                <a16:creationId xmlns:a16="http://schemas.microsoft.com/office/drawing/2014/main" id="{6253488A-D0C9-402F-8F15-FB80BC90E7D4}"/>
              </a:ext>
            </a:extLst>
          </p:cNvPr>
          <p:cNvSpPr txBox="1"/>
          <p:nvPr/>
        </p:nvSpPr>
        <p:spPr>
          <a:xfrm>
            <a:off x="4861075" y="4818855"/>
            <a:ext cx="1540588" cy="584775"/>
          </a:xfrm>
          <a:prstGeom prst="rect">
            <a:avLst/>
          </a:prstGeom>
          <a:noFill/>
        </p:spPr>
        <p:txBody>
          <a:bodyPr wrap="square" rtlCol="0">
            <a:spAutoFit/>
          </a:bodyPr>
          <a:lstStyle/>
          <a:p>
            <a:r>
              <a:rPr lang="it-IT" sz="1600" dirty="0"/>
              <a:t>No conseguenze per l’Ente </a:t>
            </a:r>
          </a:p>
        </p:txBody>
      </p:sp>
      <p:sp>
        <p:nvSpPr>
          <p:cNvPr id="58" name="CasellaDiTesto 57">
            <a:extLst>
              <a:ext uri="{FF2B5EF4-FFF2-40B4-BE49-F238E27FC236}">
                <a16:creationId xmlns:a16="http://schemas.microsoft.com/office/drawing/2014/main" id="{C3EA26BE-8BCD-4058-B708-527FA59A4F11}"/>
              </a:ext>
            </a:extLst>
          </p:cNvPr>
          <p:cNvSpPr txBox="1"/>
          <p:nvPr/>
        </p:nvSpPr>
        <p:spPr>
          <a:xfrm>
            <a:off x="7132138" y="2934039"/>
            <a:ext cx="1219781" cy="646331"/>
          </a:xfrm>
          <a:prstGeom prst="rect">
            <a:avLst/>
          </a:prstGeom>
          <a:noFill/>
        </p:spPr>
        <p:txBody>
          <a:bodyPr wrap="square" rtlCol="0">
            <a:spAutoFit/>
          </a:bodyPr>
          <a:lstStyle/>
          <a:p>
            <a:r>
              <a:rPr lang="it-IT" dirty="0"/>
              <a:t>Esistenza MOG 231 </a:t>
            </a:r>
          </a:p>
        </p:txBody>
      </p:sp>
      <p:sp>
        <p:nvSpPr>
          <p:cNvPr id="59" name="CasellaDiTesto 58">
            <a:extLst>
              <a:ext uri="{FF2B5EF4-FFF2-40B4-BE49-F238E27FC236}">
                <a16:creationId xmlns:a16="http://schemas.microsoft.com/office/drawing/2014/main" id="{4C9CFD9D-4829-4051-8E13-FF135A38B947}"/>
              </a:ext>
            </a:extLst>
          </p:cNvPr>
          <p:cNvSpPr txBox="1"/>
          <p:nvPr/>
        </p:nvSpPr>
        <p:spPr>
          <a:xfrm>
            <a:off x="6411048" y="2856230"/>
            <a:ext cx="573044" cy="369332"/>
          </a:xfrm>
          <a:prstGeom prst="rect">
            <a:avLst/>
          </a:prstGeom>
          <a:noFill/>
        </p:spPr>
        <p:txBody>
          <a:bodyPr wrap="square" rtlCol="0">
            <a:spAutoFit/>
          </a:bodyPr>
          <a:lstStyle/>
          <a:p>
            <a:r>
              <a:rPr lang="it-IT" b="1" dirty="0"/>
              <a:t>SI</a:t>
            </a:r>
          </a:p>
        </p:txBody>
      </p:sp>
      <p:sp>
        <p:nvSpPr>
          <p:cNvPr id="61" name="Freccia curva 60">
            <a:extLst>
              <a:ext uri="{FF2B5EF4-FFF2-40B4-BE49-F238E27FC236}">
                <a16:creationId xmlns:a16="http://schemas.microsoft.com/office/drawing/2014/main" id="{266235C0-4315-4192-B343-19676C59705E}"/>
              </a:ext>
            </a:extLst>
          </p:cNvPr>
          <p:cNvSpPr/>
          <p:nvPr/>
        </p:nvSpPr>
        <p:spPr>
          <a:xfrm rot="5400000">
            <a:off x="8021977" y="3698103"/>
            <a:ext cx="1415000" cy="517016"/>
          </a:xfrm>
          <a:prstGeom prst="bentArrow">
            <a:avLst>
              <a:gd name="adj1" fmla="val 12194"/>
              <a:gd name="adj2" fmla="val 25000"/>
              <a:gd name="adj3" fmla="val 25000"/>
              <a:gd name="adj4" fmla="val 156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62" name="CasellaDiTesto 61">
            <a:extLst>
              <a:ext uri="{FF2B5EF4-FFF2-40B4-BE49-F238E27FC236}">
                <a16:creationId xmlns:a16="http://schemas.microsoft.com/office/drawing/2014/main" id="{B24BA071-B330-402A-9CF5-F1770088C67E}"/>
              </a:ext>
            </a:extLst>
          </p:cNvPr>
          <p:cNvSpPr txBox="1"/>
          <p:nvPr/>
        </p:nvSpPr>
        <p:spPr>
          <a:xfrm>
            <a:off x="7209615" y="3921404"/>
            <a:ext cx="573044" cy="369332"/>
          </a:xfrm>
          <a:prstGeom prst="rect">
            <a:avLst/>
          </a:prstGeom>
          <a:noFill/>
        </p:spPr>
        <p:txBody>
          <a:bodyPr wrap="square" rtlCol="0">
            <a:spAutoFit/>
          </a:bodyPr>
          <a:lstStyle/>
          <a:p>
            <a:r>
              <a:rPr lang="it-IT" dirty="0"/>
              <a:t>SI</a:t>
            </a:r>
          </a:p>
        </p:txBody>
      </p:sp>
      <p:sp>
        <p:nvSpPr>
          <p:cNvPr id="64" name="Ovale 63">
            <a:extLst>
              <a:ext uri="{FF2B5EF4-FFF2-40B4-BE49-F238E27FC236}">
                <a16:creationId xmlns:a16="http://schemas.microsoft.com/office/drawing/2014/main" id="{B0ADD157-6D11-4F74-B9DD-659CDB0F1A33}"/>
              </a:ext>
            </a:extLst>
          </p:cNvPr>
          <p:cNvSpPr/>
          <p:nvPr/>
        </p:nvSpPr>
        <p:spPr>
          <a:xfrm>
            <a:off x="7190887" y="4641231"/>
            <a:ext cx="1953113" cy="102104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3" name="CasellaDiTesto 62">
            <a:extLst>
              <a:ext uri="{FF2B5EF4-FFF2-40B4-BE49-F238E27FC236}">
                <a16:creationId xmlns:a16="http://schemas.microsoft.com/office/drawing/2014/main" id="{A020FDF0-5402-4B5E-9793-C5AD95AE058E}"/>
              </a:ext>
            </a:extLst>
          </p:cNvPr>
          <p:cNvSpPr txBox="1"/>
          <p:nvPr/>
        </p:nvSpPr>
        <p:spPr>
          <a:xfrm>
            <a:off x="7668344" y="4702737"/>
            <a:ext cx="1614272" cy="830997"/>
          </a:xfrm>
          <a:prstGeom prst="rect">
            <a:avLst/>
          </a:prstGeom>
          <a:noFill/>
        </p:spPr>
        <p:txBody>
          <a:bodyPr wrap="square" rtlCol="0">
            <a:spAutoFit/>
          </a:bodyPr>
          <a:lstStyle/>
          <a:p>
            <a:r>
              <a:rPr lang="it-IT" sz="1600" dirty="0"/>
              <a:t>SANZIONI A CARICO DELL’ENTE</a:t>
            </a:r>
          </a:p>
        </p:txBody>
      </p:sp>
      <p:sp>
        <p:nvSpPr>
          <p:cNvPr id="65" name="Freccia angolare in su 64">
            <a:extLst>
              <a:ext uri="{FF2B5EF4-FFF2-40B4-BE49-F238E27FC236}">
                <a16:creationId xmlns:a16="http://schemas.microsoft.com/office/drawing/2014/main" id="{8312B384-9D2C-4D76-A988-FB1BA11FF759}"/>
              </a:ext>
            </a:extLst>
          </p:cNvPr>
          <p:cNvSpPr/>
          <p:nvPr/>
        </p:nvSpPr>
        <p:spPr>
          <a:xfrm rot="16200000" flipH="1">
            <a:off x="6318741" y="3258095"/>
            <a:ext cx="637082" cy="2062125"/>
          </a:xfrm>
          <a:prstGeom prst="bentUpArrow">
            <a:avLst>
              <a:gd name="adj1" fmla="val 10486"/>
              <a:gd name="adj2" fmla="val 25000"/>
              <a:gd name="adj3" fmla="val 330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7" name="Rombo 66">
            <a:extLst>
              <a:ext uri="{FF2B5EF4-FFF2-40B4-BE49-F238E27FC236}">
                <a16:creationId xmlns:a16="http://schemas.microsoft.com/office/drawing/2014/main" id="{3B597F28-2751-4367-AAFD-83A82B1A6688}"/>
              </a:ext>
            </a:extLst>
          </p:cNvPr>
          <p:cNvSpPr/>
          <p:nvPr/>
        </p:nvSpPr>
        <p:spPr>
          <a:xfrm>
            <a:off x="6510239" y="747723"/>
            <a:ext cx="1649848" cy="1369805"/>
          </a:xfrm>
          <a:prstGeom prst="diamond">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accent1">
                  <a:lumMod val="50000"/>
                </a:schemeClr>
              </a:solidFill>
            </a:endParaRPr>
          </a:p>
        </p:txBody>
      </p:sp>
      <p:sp>
        <p:nvSpPr>
          <p:cNvPr id="68" name="CasellaDiTesto 67">
            <a:extLst>
              <a:ext uri="{FF2B5EF4-FFF2-40B4-BE49-F238E27FC236}">
                <a16:creationId xmlns:a16="http://schemas.microsoft.com/office/drawing/2014/main" id="{5BC6E072-6569-4B95-A8DD-3D31B96ED8AF}"/>
              </a:ext>
            </a:extLst>
          </p:cNvPr>
          <p:cNvSpPr txBox="1"/>
          <p:nvPr/>
        </p:nvSpPr>
        <p:spPr>
          <a:xfrm>
            <a:off x="6857529" y="1116025"/>
            <a:ext cx="1219781" cy="646331"/>
          </a:xfrm>
          <a:prstGeom prst="rect">
            <a:avLst/>
          </a:prstGeom>
          <a:noFill/>
        </p:spPr>
        <p:txBody>
          <a:bodyPr wrap="square" rtlCol="0">
            <a:spAutoFit/>
          </a:bodyPr>
          <a:lstStyle/>
          <a:p>
            <a:r>
              <a:rPr lang="it-IT" dirty="0"/>
              <a:t>Persona apicale ?</a:t>
            </a:r>
          </a:p>
        </p:txBody>
      </p:sp>
      <p:sp>
        <p:nvSpPr>
          <p:cNvPr id="69" name="CasellaDiTesto 68">
            <a:extLst>
              <a:ext uri="{FF2B5EF4-FFF2-40B4-BE49-F238E27FC236}">
                <a16:creationId xmlns:a16="http://schemas.microsoft.com/office/drawing/2014/main" id="{4C63E940-7A76-416D-8E34-5F41A8F2A525}"/>
              </a:ext>
            </a:extLst>
          </p:cNvPr>
          <p:cNvSpPr txBox="1"/>
          <p:nvPr/>
        </p:nvSpPr>
        <p:spPr>
          <a:xfrm>
            <a:off x="8452874" y="2861680"/>
            <a:ext cx="573044" cy="369332"/>
          </a:xfrm>
          <a:prstGeom prst="rect">
            <a:avLst/>
          </a:prstGeom>
          <a:noFill/>
        </p:spPr>
        <p:txBody>
          <a:bodyPr wrap="square" rtlCol="0">
            <a:spAutoFit/>
          </a:bodyPr>
          <a:lstStyle/>
          <a:p>
            <a:r>
              <a:rPr lang="it-IT" dirty="0"/>
              <a:t>NO</a:t>
            </a:r>
          </a:p>
        </p:txBody>
      </p:sp>
      <p:sp>
        <p:nvSpPr>
          <p:cNvPr id="48" name="CasellaDiTesto 47">
            <a:extLst>
              <a:ext uri="{FF2B5EF4-FFF2-40B4-BE49-F238E27FC236}">
                <a16:creationId xmlns:a16="http://schemas.microsoft.com/office/drawing/2014/main" id="{CA6E9EAB-A0D5-476B-985A-1D423F1AB822}"/>
              </a:ext>
            </a:extLst>
          </p:cNvPr>
          <p:cNvSpPr txBox="1"/>
          <p:nvPr/>
        </p:nvSpPr>
        <p:spPr>
          <a:xfrm>
            <a:off x="5786239" y="3931273"/>
            <a:ext cx="1563271" cy="369332"/>
          </a:xfrm>
          <a:prstGeom prst="rect">
            <a:avLst/>
          </a:prstGeom>
          <a:noFill/>
        </p:spPr>
        <p:txBody>
          <a:bodyPr wrap="square" rtlCol="0">
            <a:spAutoFit/>
          </a:bodyPr>
          <a:lstStyle/>
          <a:p>
            <a:r>
              <a:rPr lang="it-IT" dirty="0"/>
              <a:t>(Condizionato) </a:t>
            </a:r>
          </a:p>
        </p:txBody>
      </p:sp>
    </p:spTree>
    <p:extLst>
      <p:ext uri="{BB962C8B-B14F-4D97-AF65-F5344CB8AC3E}">
        <p14:creationId xmlns:p14="http://schemas.microsoft.com/office/powerpoint/2010/main" val="3664933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Roma 8 Novembre 2023 </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object 3">
            <a:extLst>
              <a:ext uri="{FF2B5EF4-FFF2-40B4-BE49-F238E27FC236}">
                <a16:creationId xmlns:a16="http://schemas.microsoft.com/office/drawing/2014/main" id="{4B43990B-9C56-C07A-E227-367CFDCD69E7}"/>
              </a:ext>
            </a:extLst>
          </p:cNvPr>
          <p:cNvSpPr txBox="1"/>
          <p:nvPr/>
        </p:nvSpPr>
        <p:spPr>
          <a:xfrm>
            <a:off x="827619" y="1201841"/>
            <a:ext cx="8178616" cy="3245889"/>
          </a:xfrm>
          <a:prstGeom prst="rect">
            <a:avLst/>
          </a:prstGeom>
        </p:spPr>
        <p:txBody>
          <a:bodyPr vert="horz" wrap="square" lIns="0" tIns="122555" rIns="0" bIns="0" rtlCol="0">
            <a:spAutoFit/>
          </a:bodyPr>
          <a:lstStyle/>
          <a:p>
            <a:pPr marL="12700" marR="5080" algn="just">
              <a:lnSpc>
                <a:spcPct val="110000"/>
              </a:lnSpc>
              <a:spcBef>
                <a:spcPts val="100"/>
              </a:spcBef>
            </a:pPr>
            <a:r>
              <a:rPr lang="it-IT" sz="2000" b="1" dirty="0"/>
              <a:t>Il range dei reati inseriti nel Dlgs 231 è molto esteso  comprende</a:t>
            </a:r>
            <a:r>
              <a:rPr lang="it-IT" sz="2000" dirty="0"/>
              <a:t>: </a:t>
            </a:r>
          </a:p>
          <a:p>
            <a:pPr marL="355600" marR="5080" indent="-342900" algn="just">
              <a:lnSpc>
                <a:spcPct val="110000"/>
              </a:lnSpc>
              <a:spcBef>
                <a:spcPts val="100"/>
              </a:spcBef>
              <a:buFont typeface="Wingdings" panose="05000000000000000000" pitchFamily="2" charset="2"/>
              <a:buChar char="§"/>
            </a:pPr>
            <a:r>
              <a:rPr lang="it-IT" sz="2000" dirty="0"/>
              <a:t>Reati contro la persona , </a:t>
            </a:r>
          </a:p>
          <a:p>
            <a:pPr marL="355600" marR="5080" indent="-342900" algn="just">
              <a:lnSpc>
                <a:spcPct val="110000"/>
              </a:lnSpc>
              <a:spcBef>
                <a:spcPts val="100"/>
              </a:spcBef>
              <a:buFont typeface="Wingdings" panose="05000000000000000000" pitchFamily="2" charset="2"/>
              <a:buChar char="§"/>
            </a:pPr>
            <a:r>
              <a:rPr lang="it-IT" sz="2000" dirty="0"/>
              <a:t>Salute e sicurezza </a:t>
            </a:r>
          </a:p>
          <a:p>
            <a:pPr marL="355600" marR="5080" indent="-342900" algn="just">
              <a:lnSpc>
                <a:spcPct val="110000"/>
              </a:lnSpc>
              <a:spcBef>
                <a:spcPts val="100"/>
              </a:spcBef>
              <a:buFont typeface="Wingdings" panose="05000000000000000000" pitchFamily="2" charset="2"/>
              <a:buChar char="§"/>
            </a:pPr>
            <a:r>
              <a:rPr lang="it-IT" sz="2000" dirty="0"/>
              <a:t>il riciclaggio, il diritto d'autore, </a:t>
            </a:r>
          </a:p>
          <a:p>
            <a:pPr marL="355600" marR="5080" indent="-342900" algn="just">
              <a:lnSpc>
                <a:spcPct val="110000"/>
              </a:lnSpc>
              <a:spcBef>
                <a:spcPts val="100"/>
              </a:spcBef>
              <a:buFont typeface="Wingdings" panose="05000000000000000000" pitchFamily="2" charset="2"/>
              <a:buChar char="§"/>
            </a:pPr>
            <a:r>
              <a:rPr lang="it-IT" sz="2000" dirty="0"/>
              <a:t>le violazioni ambientali, reati societari, il reato sportivo, </a:t>
            </a:r>
          </a:p>
          <a:p>
            <a:pPr marL="355600" marR="5080" indent="-342900" algn="just">
              <a:lnSpc>
                <a:spcPct val="110000"/>
              </a:lnSpc>
              <a:spcBef>
                <a:spcPts val="100"/>
              </a:spcBef>
              <a:buFont typeface="Wingdings" panose="05000000000000000000" pitchFamily="2" charset="2"/>
              <a:buChar char="§"/>
            </a:pPr>
            <a:r>
              <a:rPr lang="it-IT" sz="2000" dirty="0"/>
              <a:t>le false dichiarazioni, la falsa attestazione, </a:t>
            </a:r>
          </a:p>
          <a:p>
            <a:pPr marL="355600" marR="5080" indent="-342900" algn="just">
              <a:lnSpc>
                <a:spcPct val="110000"/>
              </a:lnSpc>
              <a:spcBef>
                <a:spcPts val="100"/>
              </a:spcBef>
              <a:buFont typeface="Wingdings" panose="05000000000000000000" pitchFamily="2" charset="2"/>
              <a:buChar char="§"/>
            </a:pPr>
            <a:r>
              <a:rPr lang="it-IT" sz="2000" dirty="0"/>
              <a:t>la concussione, la corruzione</a:t>
            </a:r>
          </a:p>
          <a:p>
            <a:pPr marL="355600" marR="5080" indent="-342900" algn="just">
              <a:lnSpc>
                <a:spcPct val="110000"/>
              </a:lnSpc>
              <a:spcBef>
                <a:spcPts val="100"/>
              </a:spcBef>
              <a:buFont typeface="Wingdings" panose="05000000000000000000" pitchFamily="2" charset="2"/>
              <a:buChar char="§"/>
            </a:pPr>
            <a:r>
              <a:rPr lang="it-IT" sz="2000" b="1" dirty="0">
                <a:solidFill>
                  <a:srgbClr val="0070C0"/>
                </a:solidFill>
              </a:rPr>
              <a:t>la frode e i delitti informatici </a:t>
            </a:r>
            <a:r>
              <a:rPr lang="it-IT" sz="2000" dirty="0"/>
              <a:t>e tanto altro.</a:t>
            </a:r>
          </a:p>
          <a:p>
            <a:pPr marL="355600" marR="5080" indent="-342900" algn="just">
              <a:lnSpc>
                <a:spcPct val="110000"/>
              </a:lnSpc>
              <a:spcBef>
                <a:spcPts val="100"/>
              </a:spcBef>
              <a:buFont typeface="Wingdings" panose="05000000000000000000" pitchFamily="2" charset="2"/>
              <a:buChar char="§"/>
            </a:pPr>
            <a:endParaRPr lang="it-IT" sz="2000" dirty="0">
              <a:latin typeface="Arial Narrow"/>
              <a:cs typeface="Arial Narrow"/>
            </a:endParaRPr>
          </a:p>
        </p:txBody>
      </p:sp>
      <p:sp>
        <p:nvSpPr>
          <p:cNvPr id="2" name="object 2">
            <a:extLst>
              <a:ext uri="{FF2B5EF4-FFF2-40B4-BE49-F238E27FC236}">
                <a16:creationId xmlns:a16="http://schemas.microsoft.com/office/drawing/2014/main" id="{790F1E50-5C0F-1DB8-8F0E-4EA134C483BE}"/>
              </a:ext>
            </a:extLst>
          </p:cNvPr>
          <p:cNvSpPr txBox="1">
            <a:spLocks/>
          </p:cNvSpPr>
          <p:nvPr/>
        </p:nvSpPr>
        <p:spPr>
          <a:xfrm>
            <a:off x="827685" y="664534"/>
            <a:ext cx="6768651"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chemeClr val="tx2"/>
                </a:solidFill>
              </a:rPr>
              <a:t>I reati inseriti nel DLGS 231  </a:t>
            </a:r>
            <a:endParaRPr lang="it-IT" sz="2800" spc="-229" dirty="0">
              <a:solidFill>
                <a:schemeClr val="tx2"/>
              </a:solidFill>
            </a:endParaRPr>
          </a:p>
        </p:txBody>
      </p:sp>
      <p:sp>
        <p:nvSpPr>
          <p:cNvPr id="4" name="Rettangolo 3">
            <a:extLst>
              <a:ext uri="{FF2B5EF4-FFF2-40B4-BE49-F238E27FC236}">
                <a16:creationId xmlns:a16="http://schemas.microsoft.com/office/drawing/2014/main" id="{B1051057-0BC1-B2F4-0403-D6FE686D934E}"/>
              </a:ext>
            </a:extLst>
          </p:cNvPr>
          <p:cNvSpPr/>
          <p:nvPr/>
        </p:nvSpPr>
        <p:spPr>
          <a:xfrm>
            <a:off x="827619" y="4177480"/>
            <a:ext cx="7820262" cy="707886"/>
          </a:xfrm>
          <a:prstGeom prst="rect">
            <a:avLst/>
          </a:prstGeom>
        </p:spPr>
        <p:txBody>
          <a:bodyPr wrap="square">
            <a:spAutoFit/>
          </a:bodyPr>
          <a:lstStyle/>
          <a:p>
            <a:r>
              <a:rPr lang="it-IT" sz="2000" b="1" dirty="0"/>
              <a:t>In particolare il </a:t>
            </a:r>
            <a:r>
              <a:rPr lang="it-IT" sz="2000" b="1" dirty="0">
                <a:solidFill>
                  <a:srgbClr val="0070C0"/>
                </a:solidFill>
              </a:rPr>
              <a:t>DLGS 231 </a:t>
            </a:r>
            <a:r>
              <a:rPr lang="it-IT" sz="2000" b="1" dirty="0"/>
              <a:t>prevede una responsabilità </a:t>
            </a:r>
            <a:r>
              <a:rPr lang="it-IT" sz="2000" b="1" dirty="0">
                <a:solidFill>
                  <a:schemeClr val="tx2"/>
                </a:solidFill>
              </a:rPr>
              <a:t>anche</a:t>
            </a:r>
            <a:r>
              <a:rPr lang="it-IT" sz="2000" b="1" dirty="0"/>
              <a:t> dell’ENTE in caso di </a:t>
            </a:r>
            <a:r>
              <a:rPr lang="it-IT" sz="2000" b="1" dirty="0">
                <a:solidFill>
                  <a:srgbClr val="FF0000"/>
                </a:solidFill>
              </a:rPr>
              <a:t>reati informatici . </a:t>
            </a:r>
            <a:r>
              <a:rPr lang="it-IT" sz="2000" b="1" dirty="0"/>
              <a:t>L’</a:t>
            </a:r>
            <a:r>
              <a:rPr lang="it-IT" sz="2000" b="1" dirty="0">
                <a:solidFill>
                  <a:schemeClr val="tx2"/>
                </a:solidFill>
              </a:rPr>
              <a:t>ENTE</a:t>
            </a:r>
            <a:r>
              <a:rPr lang="it-IT" sz="2000" b="1" dirty="0"/>
              <a:t> è infatti responsabile di :</a:t>
            </a:r>
          </a:p>
        </p:txBody>
      </p:sp>
      <p:sp>
        <p:nvSpPr>
          <p:cNvPr id="5" name="Rettangolo con angoli arrotondati 4">
            <a:extLst>
              <a:ext uri="{FF2B5EF4-FFF2-40B4-BE49-F238E27FC236}">
                <a16:creationId xmlns:a16="http://schemas.microsoft.com/office/drawing/2014/main" id="{C3A31F57-4555-72B9-8E85-88BBCA6FA02E}"/>
              </a:ext>
            </a:extLst>
          </p:cNvPr>
          <p:cNvSpPr/>
          <p:nvPr/>
        </p:nvSpPr>
        <p:spPr>
          <a:xfrm>
            <a:off x="1115616" y="5047633"/>
            <a:ext cx="1975839" cy="8499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t-IT" sz="2400" dirty="0">
                <a:solidFill>
                  <a:srgbClr val="EEECE1"/>
                </a:solidFill>
              </a:rPr>
              <a:t>Prevenzione</a:t>
            </a:r>
            <a:endParaRPr lang="it-IT" sz="2400" dirty="0">
              <a:solidFill>
                <a:prstClr val="black"/>
              </a:solidFill>
            </a:endParaRPr>
          </a:p>
        </p:txBody>
      </p:sp>
      <p:sp>
        <p:nvSpPr>
          <p:cNvPr id="6" name="Rettangolo con angoli arrotondati 5">
            <a:extLst>
              <a:ext uri="{FF2B5EF4-FFF2-40B4-BE49-F238E27FC236}">
                <a16:creationId xmlns:a16="http://schemas.microsoft.com/office/drawing/2014/main" id="{A11C697D-61B8-5F97-6E7D-19D1B960B40E}"/>
              </a:ext>
            </a:extLst>
          </p:cNvPr>
          <p:cNvSpPr/>
          <p:nvPr/>
        </p:nvSpPr>
        <p:spPr>
          <a:xfrm>
            <a:off x="3929007" y="5035032"/>
            <a:ext cx="1975839" cy="849951"/>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t-IT" sz="2400" dirty="0">
                <a:solidFill>
                  <a:srgbClr val="EEECE1"/>
                </a:solidFill>
              </a:rPr>
              <a:t>Controllo </a:t>
            </a:r>
            <a:endParaRPr lang="it-IT" sz="2400" dirty="0">
              <a:solidFill>
                <a:prstClr val="black"/>
              </a:solidFill>
            </a:endParaRPr>
          </a:p>
        </p:txBody>
      </p:sp>
      <p:sp>
        <p:nvSpPr>
          <p:cNvPr id="7" name="Rettangolo con angoli arrotondati 6">
            <a:extLst>
              <a:ext uri="{FF2B5EF4-FFF2-40B4-BE49-F238E27FC236}">
                <a16:creationId xmlns:a16="http://schemas.microsoft.com/office/drawing/2014/main" id="{78C21B8E-48A0-718A-21AE-5830474C948E}"/>
              </a:ext>
            </a:extLst>
          </p:cNvPr>
          <p:cNvSpPr/>
          <p:nvPr/>
        </p:nvSpPr>
        <p:spPr>
          <a:xfrm>
            <a:off x="6662803" y="5021240"/>
            <a:ext cx="1975839" cy="84995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t-IT" sz="2400" dirty="0">
                <a:solidFill>
                  <a:srgbClr val="EEECE1"/>
                </a:solidFill>
              </a:rPr>
              <a:t>Formazione</a:t>
            </a:r>
            <a:endParaRPr lang="it-IT" sz="2400" dirty="0">
              <a:solidFill>
                <a:prstClr val="black"/>
              </a:solidFill>
            </a:endParaRPr>
          </a:p>
        </p:txBody>
      </p:sp>
    </p:spTree>
    <p:extLst>
      <p:ext uri="{BB962C8B-B14F-4D97-AF65-F5344CB8AC3E}">
        <p14:creationId xmlns:p14="http://schemas.microsoft.com/office/powerpoint/2010/main" val="1352175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 name="CasellaDiTesto 4">
            <a:extLst>
              <a:ext uri="{FF2B5EF4-FFF2-40B4-BE49-F238E27FC236}">
                <a16:creationId xmlns:a16="http://schemas.microsoft.com/office/drawing/2014/main" id="{97BC162B-CC58-7380-4FC4-CAAE079E93E3}"/>
              </a:ext>
            </a:extLst>
          </p:cNvPr>
          <p:cNvSpPr txBox="1"/>
          <p:nvPr/>
        </p:nvSpPr>
        <p:spPr>
          <a:xfrm>
            <a:off x="1103849" y="567943"/>
            <a:ext cx="6936299" cy="954107"/>
          </a:xfrm>
          <a:prstGeom prst="rect">
            <a:avLst/>
          </a:prstGeom>
          <a:noFill/>
        </p:spPr>
        <p:txBody>
          <a:bodyPr wrap="square">
            <a:spAutoFit/>
          </a:bodyPr>
          <a:lstStyle/>
          <a:p>
            <a:r>
              <a:rPr lang="it-IT" sz="2800" b="1" spc="190" dirty="0">
                <a:solidFill>
                  <a:srgbClr val="7030A0"/>
                </a:solidFill>
                <a:latin typeface="+mj-lt"/>
                <a:ea typeface="+mj-ea"/>
                <a:cs typeface="+mj-cs"/>
              </a:rPr>
              <a:t>Temi dei reati informatici previsti nel DLGS 231 </a:t>
            </a:r>
          </a:p>
        </p:txBody>
      </p:sp>
      <p:sp>
        <p:nvSpPr>
          <p:cNvPr id="3" name="Rettangolo 2">
            <a:extLst>
              <a:ext uri="{FF2B5EF4-FFF2-40B4-BE49-F238E27FC236}">
                <a16:creationId xmlns:a16="http://schemas.microsoft.com/office/drawing/2014/main" id="{E528A052-3586-41C8-B62B-114BBBA8B85B}"/>
              </a:ext>
            </a:extLst>
          </p:cNvPr>
          <p:cNvSpPr/>
          <p:nvPr/>
        </p:nvSpPr>
        <p:spPr>
          <a:xfrm>
            <a:off x="1071573" y="1966402"/>
            <a:ext cx="7344816" cy="369332"/>
          </a:xfrm>
          <a:prstGeom prst="rect">
            <a:avLst/>
          </a:prstGeom>
        </p:spPr>
        <p:txBody>
          <a:bodyPr wrap="square">
            <a:spAutoFit/>
          </a:bodyPr>
          <a:lstStyle/>
          <a:p>
            <a:r>
              <a:rPr lang="it-IT" b="1" dirty="0"/>
              <a:t>Delitti contro la fede pubblica (in particolare sulla falsità in atti)</a:t>
            </a:r>
          </a:p>
        </p:txBody>
      </p:sp>
      <p:sp>
        <p:nvSpPr>
          <p:cNvPr id="6" name="Rettangolo 5">
            <a:extLst>
              <a:ext uri="{FF2B5EF4-FFF2-40B4-BE49-F238E27FC236}">
                <a16:creationId xmlns:a16="http://schemas.microsoft.com/office/drawing/2014/main" id="{E8A11134-9347-4EE1-95AA-F1F0B57E6C2D}"/>
              </a:ext>
            </a:extLst>
          </p:cNvPr>
          <p:cNvSpPr/>
          <p:nvPr/>
        </p:nvSpPr>
        <p:spPr>
          <a:xfrm>
            <a:off x="1043607" y="2793472"/>
            <a:ext cx="5869025" cy="646331"/>
          </a:xfrm>
          <a:prstGeom prst="rect">
            <a:avLst/>
          </a:prstGeom>
        </p:spPr>
        <p:txBody>
          <a:bodyPr wrap="square">
            <a:spAutoFit/>
          </a:bodyPr>
          <a:lstStyle/>
          <a:p>
            <a:r>
              <a:rPr lang="it-IT" b="1" dirty="0"/>
              <a:t>Delitti contro la persona (in particolare contro la libertà individuale mediante violazione del domicilio e dei segreti)</a:t>
            </a:r>
          </a:p>
        </p:txBody>
      </p:sp>
      <p:sp>
        <p:nvSpPr>
          <p:cNvPr id="2" name="Rettangolo 1">
            <a:extLst>
              <a:ext uri="{FF2B5EF4-FFF2-40B4-BE49-F238E27FC236}">
                <a16:creationId xmlns:a16="http://schemas.microsoft.com/office/drawing/2014/main" id="{4F5C79E9-4722-3624-2B29-484528FEF204}"/>
              </a:ext>
            </a:extLst>
          </p:cNvPr>
          <p:cNvSpPr/>
          <p:nvPr/>
        </p:nvSpPr>
        <p:spPr>
          <a:xfrm>
            <a:off x="1099538" y="3769033"/>
            <a:ext cx="7000854" cy="369332"/>
          </a:xfrm>
          <a:prstGeom prst="rect">
            <a:avLst/>
          </a:prstGeom>
        </p:spPr>
        <p:txBody>
          <a:bodyPr wrap="square">
            <a:spAutoFit/>
          </a:bodyPr>
          <a:lstStyle/>
          <a:p>
            <a:r>
              <a:rPr lang="it-IT" b="1" dirty="0"/>
              <a:t>Delitti contro il patrimonio (in particolare mediante violenza e truffa)</a:t>
            </a:r>
          </a:p>
        </p:txBody>
      </p:sp>
      <p:sp>
        <p:nvSpPr>
          <p:cNvPr id="7" name="Rettangolo 6">
            <a:extLst>
              <a:ext uri="{FF2B5EF4-FFF2-40B4-BE49-F238E27FC236}">
                <a16:creationId xmlns:a16="http://schemas.microsoft.com/office/drawing/2014/main" id="{1716C220-FEEE-86F0-3F14-A4C390AEC00C}"/>
              </a:ext>
            </a:extLst>
          </p:cNvPr>
          <p:cNvSpPr/>
          <p:nvPr/>
        </p:nvSpPr>
        <p:spPr>
          <a:xfrm>
            <a:off x="1071573" y="4622536"/>
            <a:ext cx="7000853" cy="369332"/>
          </a:xfrm>
          <a:prstGeom prst="rect">
            <a:avLst/>
          </a:prstGeom>
        </p:spPr>
        <p:txBody>
          <a:bodyPr wrap="square">
            <a:spAutoFit/>
          </a:bodyPr>
          <a:lstStyle/>
          <a:p>
            <a:r>
              <a:rPr lang="it-IT" b="1" dirty="0"/>
              <a:t>"Direttiva NIS” (mantenimento degli standard di sicurezza informatica) </a:t>
            </a:r>
          </a:p>
        </p:txBody>
      </p:sp>
    </p:spTree>
    <p:extLst>
      <p:ext uri="{BB962C8B-B14F-4D97-AF65-F5344CB8AC3E}">
        <p14:creationId xmlns:p14="http://schemas.microsoft.com/office/powerpoint/2010/main" val="1307394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37" y="857250"/>
            <a:ext cx="9144000" cy="51435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958F"/>
          </a:solidFill>
        </p:spPr>
        <p:txBody>
          <a:bodyPr wrap="square" lIns="0" tIns="0" rIns="0" bIns="0" rtlCol="0"/>
          <a:lstStyle/>
          <a:p>
            <a:endParaRPr sz="1350"/>
          </a:p>
        </p:txBody>
      </p:sp>
      <p:sp>
        <p:nvSpPr>
          <p:cNvPr id="3" name="object 3"/>
          <p:cNvSpPr txBox="1">
            <a:spLocks noGrp="1"/>
          </p:cNvSpPr>
          <p:nvPr>
            <p:ph type="title"/>
          </p:nvPr>
        </p:nvSpPr>
        <p:spPr>
          <a:xfrm>
            <a:off x="373380" y="2070576"/>
            <a:ext cx="1418273" cy="448680"/>
          </a:xfrm>
          <a:prstGeom prst="rect">
            <a:avLst/>
          </a:prstGeom>
        </p:spPr>
        <p:txBody>
          <a:bodyPr vert="horz" wrap="square" lIns="0" tIns="10001" rIns="0" bIns="0" rtlCol="0" anchor="ctr">
            <a:spAutoFit/>
          </a:bodyPr>
          <a:lstStyle/>
          <a:p>
            <a:pPr marL="9525">
              <a:spcBef>
                <a:spcPts val="79"/>
              </a:spcBef>
            </a:pPr>
            <a:r>
              <a:rPr sz="2850" b="1" spc="86" dirty="0">
                <a:solidFill>
                  <a:srgbClr val="FFFFFF"/>
                </a:solidFill>
                <a:latin typeface="Arial Narrow"/>
                <a:cs typeface="Arial Narrow"/>
              </a:rPr>
              <a:t>SECTION</a:t>
            </a:r>
            <a:endParaRPr sz="2850">
              <a:latin typeface="Arial Narrow"/>
              <a:cs typeface="Arial Narrow"/>
            </a:endParaRPr>
          </a:p>
        </p:txBody>
      </p:sp>
      <p:sp>
        <p:nvSpPr>
          <p:cNvPr id="4" name="object 4"/>
          <p:cNvSpPr txBox="1"/>
          <p:nvPr/>
        </p:nvSpPr>
        <p:spPr>
          <a:xfrm>
            <a:off x="373380" y="2946712"/>
            <a:ext cx="6142836" cy="887262"/>
          </a:xfrm>
          <a:prstGeom prst="rect">
            <a:avLst/>
          </a:prstGeom>
        </p:spPr>
        <p:txBody>
          <a:bodyPr vert="horz" wrap="square" lIns="0" tIns="10001" rIns="0" bIns="0" rtlCol="0">
            <a:spAutoFit/>
          </a:bodyPr>
          <a:lstStyle/>
          <a:p>
            <a:pPr marL="9525">
              <a:spcBef>
                <a:spcPts val="79"/>
              </a:spcBef>
            </a:pPr>
            <a:r>
              <a:rPr lang="it-IT" sz="2850" spc="165" dirty="0">
                <a:solidFill>
                  <a:srgbClr val="FFFFFF"/>
                </a:solidFill>
                <a:latin typeface="Arial Narrow"/>
                <a:cs typeface="Arial Narrow"/>
              </a:rPr>
              <a:t>Le responsabilità dell’Ente verso la  criminalità informatica</a:t>
            </a:r>
          </a:p>
        </p:txBody>
      </p:sp>
      <p:sp>
        <p:nvSpPr>
          <p:cNvPr id="5" name="object 5"/>
          <p:cNvSpPr txBox="1"/>
          <p:nvPr/>
        </p:nvSpPr>
        <p:spPr>
          <a:xfrm>
            <a:off x="391440" y="4605908"/>
            <a:ext cx="797719" cy="1117614"/>
          </a:xfrm>
          <a:prstGeom prst="rect">
            <a:avLst/>
          </a:prstGeom>
        </p:spPr>
        <p:txBody>
          <a:bodyPr vert="horz" wrap="square" lIns="0" tIns="9525" rIns="0" bIns="0" rtlCol="0">
            <a:spAutoFit/>
          </a:bodyPr>
          <a:lstStyle/>
          <a:p>
            <a:pPr marL="9525">
              <a:spcBef>
                <a:spcPts val="75"/>
              </a:spcBef>
            </a:pPr>
            <a:r>
              <a:rPr sz="7200" b="1" spc="-221" dirty="0">
                <a:solidFill>
                  <a:srgbClr val="00396F"/>
                </a:solidFill>
                <a:latin typeface="Arial Narrow"/>
                <a:cs typeface="Arial Narrow"/>
              </a:rPr>
              <a:t>0</a:t>
            </a:r>
            <a:r>
              <a:rPr lang="it-IT" sz="7200" b="1" spc="-221" dirty="0">
                <a:solidFill>
                  <a:srgbClr val="00396F"/>
                </a:solidFill>
                <a:latin typeface="Arial Narrow"/>
                <a:cs typeface="Arial Narrow"/>
              </a:rPr>
              <a:t>2</a:t>
            </a:r>
            <a:endParaRPr sz="7200" dirty="0">
              <a:latin typeface="Arial Narrow"/>
              <a:cs typeface="Arial Narrow"/>
            </a:endParaRPr>
          </a:p>
        </p:txBody>
      </p:sp>
      <p:sp>
        <p:nvSpPr>
          <p:cNvPr id="6" name="Segnaposto piè di pagina 5">
            <a:extLst>
              <a:ext uri="{FF2B5EF4-FFF2-40B4-BE49-F238E27FC236}">
                <a16:creationId xmlns:a16="http://schemas.microsoft.com/office/drawing/2014/main" id="{46636423-960F-4B7E-B8E9-21073EFC9951}"/>
              </a:ext>
            </a:extLst>
          </p:cNvPr>
          <p:cNvSpPr>
            <a:spLocks noGrp="1"/>
          </p:cNvSpPr>
          <p:nvPr>
            <p:ph type="ftr" sz="quarter" idx="11"/>
          </p:nvPr>
        </p:nvSpPr>
        <p:spPr/>
        <p:txBody>
          <a:bodyPr/>
          <a:lstStyle/>
          <a:p>
            <a:r>
              <a:rPr lang="it-IT"/>
              <a:t>Commissione 231 seminario 18 Giugno 2025</a:t>
            </a:r>
          </a:p>
        </p:txBody>
      </p:sp>
    </p:spTree>
    <p:extLst>
      <p:ext uri="{BB962C8B-B14F-4D97-AF65-F5344CB8AC3E}">
        <p14:creationId xmlns:p14="http://schemas.microsoft.com/office/powerpoint/2010/main" val="2195832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object 3">
            <a:extLst>
              <a:ext uri="{FF2B5EF4-FFF2-40B4-BE49-F238E27FC236}">
                <a16:creationId xmlns:a16="http://schemas.microsoft.com/office/drawing/2014/main" id="{4B43990B-9C56-C07A-E227-367CFDCD69E7}"/>
              </a:ext>
            </a:extLst>
          </p:cNvPr>
          <p:cNvSpPr txBox="1"/>
          <p:nvPr/>
        </p:nvSpPr>
        <p:spPr>
          <a:xfrm>
            <a:off x="882282" y="1236114"/>
            <a:ext cx="8178616" cy="5221429"/>
          </a:xfrm>
          <a:prstGeom prst="rect">
            <a:avLst/>
          </a:prstGeom>
        </p:spPr>
        <p:txBody>
          <a:bodyPr vert="horz" wrap="square" lIns="0" tIns="122555" rIns="0" bIns="0" rtlCol="0">
            <a:spAutoFit/>
          </a:bodyPr>
          <a:lstStyle/>
          <a:p>
            <a:r>
              <a:rPr lang="it-IT" sz="2400" dirty="0">
                <a:solidFill>
                  <a:srgbClr val="616161"/>
                </a:solidFill>
                <a:latin typeface="Muli"/>
              </a:rPr>
              <a:t>Sorge spontanea come può l’azienda dimostrare di non essere responsabile? </a:t>
            </a:r>
          </a:p>
          <a:p>
            <a:endParaRPr lang="it-IT" sz="2400" dirty="0">
              <a:solidFill>
                <a:srgbClr val="616161"/>
              </a:solidFill>
              <a:latin typeface="Muli"/>
            </a:endParaRPr>
          </a:p>
          <a:p>
            <a:pPr marL="342900" indent="-342900">
              <a:buFont typeface="Wingdings" panose="05000000000000000000" pitchFamily="2" charset="2"/>
              <a:buChar char="Ø"/>
            </a:pPr>
            <a:r>
              <a:rPr lang="it-IT" sz="2000" dirty="0">
                <a:solidFill>
                  <a:srgbClr val="616161"/>
                </a:solidFill>
                <a:latin typeface="Muli"/>
              </a:rPr>
              <a:t>L’ente potrebbe essere </a:t>
            </a:r>
            <a:r>
              <a:rPr lang="it-IT" sz="2000" dirty="0">
                <a:solidFill>
                  <a:srgbClr val="0070C0"/>
                </a:solidFill>
                <a:latin typeface="Muli"/>
              </a:rPr>
              <a:t>esente da responsabilità </a:t>
            </a:r>
            <a:r>
              <a:rPr lang="it-IT" sz="2000" dirty="0">
                <a:solidFill>
                  <a:srgbClr val="616161"/>
                </a:solidFill>
                <a:latin typeface="Muli"/>
              </a:rPr>
              <a:t>se prova, ad esempio, di aver adottato un modello di organizzazione, gestione e controllo (“MOGC”) adeguato, o se la persona che ha commesso il reato è riuscita a commetterlo eludendo fraudolentemente il modello. </a:t>
            </a:r>
          </a:p>
          <a:p>
            <a:pPr marL="342900" indent="-342900">
              <a:buFont typeface="Wingdings" panose="05000000000000000000" pitchFamily="2" charset="2"/>
              <a:buChar char="Ø"/>
            </a:pPr>
            <a:endParaRPr lang="it-IT" sz="2000" dirty="0">
              <a:solidFill>
                <a:srgbClr val="616161"/>
              </a:solidFill>
              <a:latin typeface="Muli"/>
            </a:endParaRPr>
          </a:p>
          <a:p>
            <a:pPr marL="342900" indent="-342900">
              <a:buFont typeface="Wingdings" panose="05000000000000000000" pitchFamily="2" charset="2"/>
              <a:buChar char="Ø"/>
            </a:pPr>
            <a:r>
              <a:rPr lang="it-IT" sz="2000" dirty="0">
                <a:solidFill>
                  <a:srgbClr val="0070C0"/>
                </a:solidFill>
                <a:latin typeface="Muli"/>
              </a:rPr>
              <a:t>Le sanzioni potrebbero essere evitate</a:t>
            </a:r>
            <a:r>
              <a:rPr lang="it-IT" sz="2000" dirty="0">
                <a:solidFill>
                  <a:srgbClr val="616161"/>
                </a:solidFill>
                <a:latin typeface="Muli"/>
              </a:rPr>
              <a:t>, in altri, notevolmente ridotte se l’ente si è adoperata per recuperare rapidamente le carenze ad essa contestate con le conseguenze provocate dall’illecito.</a:t>
            </a:r>
          </a:p>
          <a:p>
            <a:pPr marL="342900" indent="-342900">
              <a:buFont typeface="Wingdings" panose="05000000000000000000" pitchFamily="2" charset="2"/>
              <a:buChar char="Ø"/>
            </a:pPr>
            <a:endParaRPr lang="it-IT" sz="2000" dirty="0">
              <a:solidFill>
                <a:srgbClr val="616161"/>
              </a:solidFill>
              <a:latin typeface="Muli"/>
            </a:endParaRPr>
          </a:p>
          <a:p>
            <a:pPr marL="342900" indent="-342900">
              <a:buFont typeface="Wingdings" panose="05000000000000000000" pitchFamily="2" charset="2"/>
              <a:buChar char="Ø"/>
            </a:pPr>
            <a:r>
              <a:rPr lang="it-IT" sz="2000" dirty="0">
                <a:solidFill>
                  <a:srgbClr val="616161"/>
                </a:solidFill>
                <a:latin typeface="Muli"/>
              </a:rPr>
              <a:t>Appare evidente che nei reati 231 la dimostrazione di aver adottato le </a:t>
            </a:r>
            <a:r>
              <a:rPr lang="it-IT" sz="2000" dirty="0">
                <a:solidFill>
                  <a:srgbClr val="0070C0"/>
                </a:solidFill>
                <a:latin typeface="Muli"/>
              </a:rPr>
              <a:t>misure logiche e organizzative idonee è fondamentale</a:t>
            </a:r>
            <a:r>
              <a:rPr lang="it-IT" sz="2000" dirty="0">
                <a:solidFill>
                  <a:srgbClr val="616161"/>
                </a:solidFill>
                <a:latin typeface="Muli"/>
              </a:rPr>
              <a:t>.</a:t>
            </a:r>
          </a:p>
          <a:p>
            <a:pPr marL="12700" marR="5080" algn="just">
              <a:lnSpc>
                <a:spcPct val="110000"/>
              </a:lnSpc>
              <a:spcBef>
                <a:spcPts val="1800"/>
              </a:spcBef>
              <a:buSzPct val="96428"/>
              <a:buFont typeface="Wingdings"/>
              <a:buChar char=""/>
              <a:tabLst>
                <a:tab pos="295910" algn="l"/>
              </a:tabLst>
            </a:pPr>
            <a:endParaRPr lang="it-IT" sz="2400" dirty="0">
              <a:latin typeface="Arial Narrow"/>
              <a:cs typeface="Arial Narrow"/>
            </a:endParaRPr>
          </a:p>
        </p:txBody>
      </p:sp>
      <p:sp>
        <p:nvSpPr>
          <p:cNvPr id="2" name="object 2">
            <a:extLst>
              <a:ext uri="{FF2B5EF4-FFF2-40B4-BE49-F238E27FC236}">
                <a16:creationId xmlns:a16="http://schemas.microsoft.com/office/drawing/2014/main" id="{349FEFB5-BA1D-2AF1-627F-F0BB36B5F998}"/>
              </a:ext>
            </a:extLst>
          </p:cNvPr>
          <p:cNvSpPr txBox="1">
            <a:spLocks/>
          </p:cNvSpPr>
          <p:nvPr/>
        </p:nvSpPr>
        <p:spPr>
          <a:xfrm>
            <a:off x="575377" y="490790"/>
            <a:ext cx="8717915"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rgbClr val="7030A0"/>
                </a:solidFill>
              </a:rPr>
              <a:t>Responsabilità dell’Ente</a:t>
            </a:r>
            <a:endParaRPr lang="it-IT" sz="2800" spc="-229" dirty="0"/>
          </a:p>
        </p:txBody>
      </p:sp>
    </p:spTree>
    <p:extLst>
      <p:ext uri="{BB962C8B-B14F-4D97-AF65-F5344CB8AC3E}">
        <p14:creationId xmlns:p14="http://schemas.microsoft.com/office/powerpoint/2010/main" val="1194393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object 3">
            <a:extLst>
              <a:ext uri="{FF2B5EF4-FFF2-40B4-BE49-F238E27FC236}">
                <a16:creationId xmlns:a16="http://schemas.microsoft.com/office/drawing/2014/main" id="{4B43990B-9C56-C07A-E227-367CFDCD69E7}"/>
              </a:ext>
            </a:extLst>
          </p:cNvPr>
          <p:cNvSpPr txBox="1"/>
          <p:nvPr/>
        </p:nvSpPr>
        <p:spPr>
          <a:xfrm>
            <a:off x="518279" y="840203"/>
            <a:ext cx="8178616" cy="1354858"/>
          </a:xfrm>
          <a:prstGeom prst="rect">
            <a:avLst/>
          </a:prstGeom>
        </p:spPr>
        <p:txBody>
          <a:bodyPr vert="horz" wrap="square" lIns="0" tIns="122555" rIns="0" bIns="0" rtlCol="0">
            <a:spAutoFit/>
          </a:bodyPr>
          <a:lstStyle/>
          <a:p>
            <a:pPr marL="469900" marR="5080" indent="-457200" algn="just">
              <a:spcBef>
                <a:spcPts val="600"/>
              </a:spcBef>
              <a:buFont typeface="Arial"/>
              <a:buChar char="•"/>
              <a:tabLst>
                <a:tab pos="469900" algn="l"/>
              </a:tabLst>
            </a:pPr>
            <a:r>
              <a:rPr lang="it-IT" sz="2000" dirty="0"/>
              <a:t>Uno dei requisiti per poter beneficiare della condizione </a:t>
            </a:r>
            <a:r>
              <a:rPr lang="it-IT" sz="2000" dirty="0">
                <a:solidFill>
                  <a:srgbClr val="FF0000"/>
                </a:solidFill>
              </a:rPr>
              <a:t>esimente</a:t>
            </a:r>
            <a:r>
              <a:rPr lang="it-IT" sz="2000" dirty="0"/>
              <a:t> prevista dall’art. 6 </a:t>
            </a:r>
            <a:r>
              <a:rPr lang="it-IT" sz="2000" dirty="0" err="1"/>
              <a:t>D.Lgs.</a:t>
            </a:r>
            <a:r>
              <a:rPr lang="it-IT" sz="2000" dirty="0"/>
              <a:t> 231/2001 è rappresentato dall’efficace attuazione del MOC e dalla nomina di un Organismo di Vigilanza –</a:t>
            </a:r>
            <a:r>
              <a:rPr lang="it-IT" sz="2000" dirty="0">
                <a:solidFill>
                  <a:srgbClr val="FF0000"/>
                </a:solidFill>
              </a:rPr>
              <a:t>noto come </a:t>
            </a:r>
            <a:r>
              <a:rPr lang="it-IT" sz="2000" dirty="0" err="1">
                <a:solidFill>
                  <a:srgbClr val="FF0000"/>
                </a:solidFill>
              </a:rPr>
              <a:t>OdV</a:t>
            </a:r>
            <a:r>
              <a:rPr lang="it-IT" sz="2000" dirty="0">
                <a:solidFill>
                  <a:srgbClr val="FF0000"/>
                </a:solidFill>
              </a:rPr>
              <a:t> </a:t>
            </a:r>
            <a:r>
              <a:rPr lang="it-IT" sz="2000" dirty="0"/>
              <a:t>- dotato “</a:t>
            </a:r>
            <a:r>
              <a:rPr lang="it-IT" sz="2000" b="1" i="1" dirty="0"/>
              <a:t>di autonomi poteri di iniziativa e di controllo”.</a:t>
            </a:r>
            <a:endParaRPr lang="it-IT" sz="2000" b="1" i="1" dirty="0">
              <a:latin typeface="Arial Narrow"/>
              <a:cs typeface="Arial Narrow"/>
            </a:endParaRPr>
          </a:p>
        </p:txBody>
      </p:sp>
      <p:sp>
        <p:nvSpPr>
          <p:cNvPr id="2" name="object 2">
            <a:extLst>
              <a:ext uri="{FF2B5EF4-FFF2-40B4-BE49-F238E27FC236}">
                <a16:creationId xmlns:a16="http://schemas.microsoft.com/office/drawing/2014/main" id="{02DF8A14-FA7F-579A-6B1E-86D15E9B3D5D}"/>
              </a:ext>
            </a:extLst>
          </p:cNvPr>
          <p:cNvSpPr txBox="1">
            <a:spLocks/>
          </p:cNvSpPr>
          <p:nvPr/>
        </p:nvSpPr>
        <p:spPr>
          <a:xfrm>
            <a:off x="1199907" y="429060"/>
            <a:ext cx="7401676"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b="1" spc="190" dirty="0">
                <a:solidFill>
                  <a:srgbClr val="7030A0"/>
                </a:solidFill>
              </a:rPr>
              <a:t>Condizione Esimente e i reati informatici </a:t>
            </a:r>
          </a:p>
        </p:txBody>
      </p:sp>
      <p:sp>
        <p:nvSpPr>
          <p:cNvPr id="4" name="Rettangolo 3">
            <a:extLst>
              <a:ext uri="{FF2B5EF4-FFF2-40B4-BE49-F238E27FC236}">
                <a16:creationId xmlns:a16="http://schemas.microsoft.com/office/drawing/2014/main" id="{167F9575-92B7-4E73-B409-276DB5A61EA6}"/>
              </a:ext>
            </a:extLst>
          </p:cNvPr>
          <p:cNvSpPr/>
          <p:nvPr/>
        </p:nvSpPr>
        <p:spPr>
          <a:xfrm>
            <a:off x="832293" y="2362670"/>
            <a:ext cx="8136904" cy="3693319"/>
          </a:xfrm>
          <a:prstGeom prst="rect">
            <a:avLst/>
          </a:prstGeom>
        </p:spPr>
        <p:txBody>
          <a:bodyPr wrap="square">
            <a:spAutoFit/>
          </a:bodyPr>
          <a:lstStyle/>
          <a:p>
            <a:r>
              <a:rPr lang="it-IT" dirty="0"/>
              <a:t>Il monitoraggio dell’</a:t>
            </a:r>
            <a:r>
              <a:rPr lang="it-IT" b="1" dirty="0" err="1"/>
              <a:t>OdV</a:t>
            </a:r>
            <a:r>
              <a:rPr lang="it-IT" dirty="0"/>
              <a:t> in relazione ai </a:t>
            </a:r>
            <a:r>
              <a:rPr lang="it-IT" b="1" dirty="0">
                <a:solidFill>
                  <a:srgbClr val="FF0000"/>
                </a:solidFill>
              </a:rPr>
              <a:t>reati informatici </a:t>
            </a:r>
            <a:r>
              <a:rPr lang="it-IT" dirty="0"/>
              <a:t>deve tener conto delle peculiarità dei mezzi tecnologici con cui le condotte dagli stessi criminalizzate vengono realizzate. </a:t>
            </a:r>
          </a:p>
          <a:p>
            <a:r>
              <a:rPr lang="it-IT" dirty="0"/>
              <a:t>Se infatti, per alcune fattispecie di reato, le verifiche dell’</a:t>
            </a:r>
            <a:r>
              <a:rPr lang="it-IT" dirty="0" err="1"/>
              <a:t>OdV</a:t>
            </a:r>
            <a:r>
              <a:rPr lang="it-IT" dirty="0"/>
              <a:t> possono essere di : </a:t>
            </a:r>
          </a:p>
          <a:p>
            <a:pPr marL="285750" indent="-285750">
              <a:buFont typeface="Wingdings" panose="05000000000000000000" pitchFamily="2" charset="2"/>
              <a:buChar char="Ø"/>
            </a:pPr>
            <a:r>
              <a:rPr lang="it-IT" dirty="0"/>
              <a:t>tipo prettamente documentale e prescindere dalla cooperazione dell’ente sottoposto a vigilanza, </a:t>
            </a:r>
          </a:p>
          <a:p>
            <a:pPr marL="285750" indent="-285750">
              <a:buFont typeface="Wingdings" panose="05000000000000000000" pitchFamily="2" charset="2"/>
              <a:buChar char="Ø"/>
            </a:pPr>
            <a:r>
              <a:rPr lang="it-IT" dirty="0"/>
              <a:t>per i reati informatici, al contrario, va sottolineata l’assoluta rilevanza della collaborazione dell’ente nelle attività dell’Organismo attraverso: </a:t>
            </a:r>
          </a:p>
          <a:p>
            <a:pPr marL="285750" indent="-285750">
              <a:buFont typeface="Wingdings" panose="05000000000000000000" pitchFamily="2" charset="2"/>
              <a:buChar char="Ø"/>
            </a:pPr>
            <a:endParaRPr lang="it-IT" dirty="0"/>
          </a:p>
          <a:p>
            <a:pPr marL="800100" lvl="1" indent="-342900">
              <a:buFont typeface="+mj-lt"/>
              <a:buAutoNum type="arabicPeriod"/>
            </a:pPr>
            <a:r>
              <a:rPr lang="it-IT" dirty="0"/>
              <a:t>la predisposizione e il tempestivo invio all’</a:t>
            </a:r>
            <a:r>
              <a:rPr lang="it-IT" dirty="0" err="1"/>
              <a:t>OdV</a:t>
            </a:r>
            <a:r>
              <a:rPr lang="it-IT" dirty="0"/>
              <a:t> di </a:t>
            </a:r>
            <a:r>
              <a:rPr lang="it-IT" b="1" dirty="0">
                <a:solidFill>
                  <a:schemeClr val="tx2"/>
                </a:solidFill>
              </a:rPr>
              <a:t>flussi informativi specifici</a:t>
            </a:r>
            <a:r>
              <a:rPr lang="it-IT" b="1" dirty="0"/>
              <a:t>;</a:t>
            </a:r>
          </a:p>
          <a:p>
            <a:pPr lvl="1"/>
            <a:endParaRPr lang="it-IT" b="1" dirty="0"/>
          </a:p>
          <a:p>
            <a:pPr lvl="1"/>
            <a:r>
              <a:rPr lang="it-IT" dirty="0"/>
              <a:t>2.   l’interlocuzione con </a:t>
            </a:r>
            <a:r>
              <a:rPr lang="it-IT" b="1" dirty="0">
                <a:solidFill>
                  <a:schemeClr val="tx2"/>
                </a:solidFill>
              </a:rPr>
              <a:t>le funzioni interne preposte </a:t>
            </a:r>
            <a:r>
              <a:rPr lang="it-IT" dirty="0"/>
              <a:t>alla gestione dell’infrastruttura tecnologica aziendale con </a:t>
            </a:r>
            <a:r>
              <a:rPr lang="it-IT" b="1" dirty="0">
                <a:solidFill>
                  <a:schemeClr val="tx2"/>
                </a:solidFill>
              </a:rPr>
              <a:t>consulenti/fornitori qualificati</a:t>
            </a:r>
          </a:p>
        </p:txBody>
      </p:sp>
    </p:spTree>
    <p:extLst>
      <p:ext uri="{BB962C8B-B14F-4D97-AF65-F5344CB8AC3E}">
        <p14:creationId xmlns:p14="http://schemas.microsoft.com/office/powerpoint/2010/main" val="3526567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D071F-3D91-92D7-2728-AB29F3D24063}"/>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C4912522-45B8-DA11-BE7F-D04F9B681006}"/>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154F626E-C7CE-C9EA-6987-9689256EB99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95FCD179-EFEA-31B1-155D-47D5B641CA9A}"/>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B606C8F9-FA14-7137-BE6C-EE4D10C481FD}"/>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49B000C7-84CE-0D50-ABDD-2077E72619E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AE6B8568-9253-2BA2-8140-3B660AA02188}"/>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F4E5C7DF-5E82-C032-3A99-09C88EAE8286}"/>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F9B4CA29-85FF-1BE5-05C4-412A40CB372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5EB401E0-3B85-2F25-A094-77841FBDF6D7}"/>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79ECB061-DB88-5ED3-CBD1-517D6DDE46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CasellaDiTesto 6">
            <a:extLst>
              <a:ext uri="{FF2B5EF4-FFF2-40B4-BE49-F238E27FC236}">
                <a16:creationId xmlns:a16="http://schemas.microsoft.com/office/drawing/2014/main" id="{73B9D2D6-110A-33A2-7AA3-0971BAB5AB1E}"/>
              </a:ext>
            </a:extLst>
          </p:cNvPr>
          <p:cNvSpPr txBox="1"/>
          <p:nvPr/>
        </p:nvSpPr>
        <p:spPr>
          <a:xfrm>
            <a:off x="827685" y="1040233"/>
            <a:ext cx="7848872" cy="4816703"/>
          </a:xfrm>
          <a:prstGeom prst="rect">
            <a:avLst/>
          </a:prstGeom>
          <a:noFill/>
        </p:spPr>
        <p:txBody>
          <a:bodyPr wrap="square">
            <a:spAutoFit/>
          </a:bodyPr>
          <a:lstStyle/>
          <a:p>
            <a:pPr algn="just"/>
            <a:r>
              <a:rPr lang="it-IT" dirty="0"/>
              <a:t>Nuova LEGGE 28 giugno 2024 , n. 90 . Disposizioni in materia di rafforzamento della cybersicurezza nazionale e di reati informatici. </a:t>
            </a:r>
          </a:p>
          <a:p>
            <a:pPr algn="just"/>
            <a:endParaRPr lang="it-IT" dirty="0"/>
          </a:p>
          <a:p>
            <a:pPr algn="just"/>
            <a:r>
              <a:rPr lang="it-IT" b="0" i="0" dirty="0">
                <a:solidFill>
                  <a:srgbClr val="FF0000"/>
                </a:solidFill>
                <a:effectLst/>
                <a:latin typeface="Lato" panose="020F0502020204030204" pitchFamily="34" charset="0"/>
              </a:rPr>
              <a:t>l testo apporta modifiche sostanziali e processuali sul tema della sicurezza informatica, prevedendo l’aumento delle pene delle fattispecie di reato, nonché il rafforzamento dell’"</a:t>
            </a:r>
            <a:r>
              <a:rPr lang="it-IT" b="0" i="1" dirty="0">
                <a:solidFill>
                  <a:srgbClr val="FF0000"/>
                </a:solidFill>
                <a:effectLst/>
                <a:latin typeface="Lato" panose="020F0502020204030204" pitchFamily="34" charset="0"/>
              </a:rPr>
              <a:t>Agenzia per la cybersicurezza nazionale"</a:t>
            </a:r>
            <a:r>
              <a:rPr lang="it-IT" b="0" i="0" dirty="0">
                <a:solidFill>
                  <a:srgbClr val="FF0000"/>
                </a:solidFill>
                <a:effectLst/>
                <a:latin typeface="Lato" panose="020F0502020204030204" pitchFamily="34" charset="0"/>
              </a:rPr>
              <a:t> (ACN).</a:t>
            </a:r>
          </a:p>
          <a:p>
            <a:pPr algn="just"/>
            <a:r>
              <a:rPr lang="it-IT" b="0" i="0" dirty="0">
                <a:solidFill>
                  <a:srgbClr val="FF0000"/>
                </a:solidFill>
                <a:effectLst/>
                <a:latin typeface="Lato" panose="020F0502020204030204" pitchFamily="34" charset="0"/>
              </a:rPr>
              <a:t> </a:t>
            </a:r>
          </a:p>
          <a:p>
            <a:pPr algn="just"/>
            <a:r>
              <a:rPr lang="it-IT" b="0" i="0" dirty="0">
                <a:effectLst/>
                <a:latin typeface="Lato" panose="020F0502020204030204" pitchFamily="34" charset="0"/>
              </a:rPr>
              <a:t>Sotto il profilo sostanziale vengono dunque modificati gli artt.</a:t>
            </a:r>
          </a:p>
          <a:p>
            <a:pPr marL="324000" lvl="1" algn="just">
              <a:spcBef>
                <a:spcPts val="600"/>
              </a:spcBef>
              <a:spcAft>
                <a:spcPts val="600"/>
              </a:spcAft>
            </a:pPr>
            <a:r>
              <a:rPr lang="it-IT" sz="1600" b="0" i="0" dirty="0">
                <a:effectLst/>
                <a:latin typeface="Lato" panose="020F0502020204030204" pitchFamily="34" charset="0"/>
              </a:rPr>
              <a:t>615-</a:t>
            </a:r>
            <a:r>
              <a:rPr lang="it-IT" sz="1600" b="0" i="1" dirty="0">
                <a:effectLst/>
                <a:latin typeface="Lato" panose="020F0502020204030204" pitchFamily="34" charset="0"/>
              </a:rPr>
              <a:t>ter</a:t>
            </a:r>
            <a:r>
              <a:rPr lang="it-IT" sz="1600" b="0" i="0" dirty="0">
                <a:effectLst/>
                <a:latin typeface="Lato" panose="020F0502020204030204" pitchFamily="34" charset="0"/>
              </a:rPr>
              <a:t> (Accesso abusivo a un sistema informatico o telematico), </a:t>
            </a:r>
          </a:p>
          <a:p>
            <a:pPr marL="324000" lvl="1" algn="just">
              <a:spcBef>
                <a:spcPts val="600"/>
              </a:spcBef>
              <a:spcAft>
                <a:spcPts val="600"/>
              </a:spcAft>
            </a:pPr>
            <a:r>
              <a:rPr lang="it-IT" sz="1600" b="0" i="0" dirty="0">
                <a:effectLst/>
                <a:latin typeface="Lato" panose="020F0502020204030204" pitchFamily="34" charset="0"/>
              </a:rPr>
              <a:t>615-</a:t>
            </a:r>
            <a:r>
              <a:rPr lang="it-IT" sz="1600" b="0" i="1" dirty="0">
                <a:effectLst/>
                <a:latin typeface="Lato" panose="020F0502020204030204" pitchFamily="34" charset="0"/>
              </a:rPr>
              <a:t>quater</a:t>
            </a:r>
            <a:r>
              <a:rPr lang="it-IT" sz="1600" b="0" i="0" dirty="0">
                <a:effectLst/>
                <a:latin typeface="Lato" panose="020F0502020204030204" pitchFamily="34" charset="0"/>
              </a:rPr>
              <a:t> (Detenzione e diffusione abusiva di codici di accesso a sistemi informatici o telematici), </a:t>
            </a:r>
          </a:p>
          <a:p>
            <a:pPr marL="324000" lvl="1" algn="just">
              <a:spcBef>
                <a:spcPts val="600"/>
              </a:spcBef>
              <a:spcAft>
                <a:spcPts val="600"/>
              </a:spcAft>
            </a:pPr>
            <a:r>
              <a:rPr lang="it-IT" sz="1600" b="0" i="0" dirty="0">
                <a:effectLst/>
                <a:latin typeface="Lato" panose="020F0502020204030204" pitchFamily="34" charset="0"/>
              </a:rPr>
              <a:t>617-</a:t>
            </a:r>
            <a:r>
              <a:rPr lang="it-IT" sz="1600" b="0" i="1" dirty="0">
                <a:effectLst/>
                <a:latin typeface="Lato" panose="020F0502020204030204" pitchFamily="34" charset="0"/>
              </a:rPr>
              <a:t>quater</a:t>
            </a:r>
            <a:r>
              <a:rPr lang="it-IT" sz="1600" b="0" i="0" dirty="0">
                <a:effectLst/>
                <a:latin typeface="Lato" panose="020F0502020204030204" pitchFamily="34" charset="0"/>
              </a:rPr>
              <a:t> (Intercettazione, impedimento o interruzione illecita di comunicazioni informatiche o telematiche)  </a:t>
            </a:r>
          </a:p>
          <a:p>
            <a:pPr marL="324000" lvl="1" algn="just">
              <a:spcBef>
                <a:spcPts val="600"/>
              </a:spcBef>
              <a:spcAft>
                <a:spcPts val="600"/>
              </a:spcAft>
            </a:pPr>
            <a:r>
              <a:rPr lang="it-IT" sz="1600" b="0" i="0" dirty="0">
                <a:effectLst/>
                <a:latin typeface="Lato" panose="020F0502020204030204" pitchFamily="34" charset="0"/>
              </a:rPr>
              <a:t>617-</a:t>
            </a:r>
            <a:r>
              <a:rPr lang="it-IT" sz="1600" b="0" i="1" dirty="0">
                <a:effectLst/>
                <a:latin typeface="Lato" panose="020F0502020204030204" pitchFamily="34" charset="0"/>
              </a:rPr>
              <a:t>quinquies</a:t>
            </a:r>
            <a:r>
              <a:rPr lang="it-IT" sz="1600" b="0" i="0" dirty="0">
                <a:effectLst/>
                <a:latin typeface="Lato" panose="020F0502020204030204" pitchFamily="34" charset="0"/>
              </a:rPr>
              <a:t> c.p. (Detenzione, diffusione e installazione abusiva di apparecchiature e di altri mezzi atti a intercettare, impedire o interrompere comunicazioni informatiche o telematiche), </a:t>
            </a:r>
          </a:p>
        </p:txBody>
      </p:sp>
      <p:sp>
        <p:nvSpPr>
          <p:cNvPr id="8" name="CasellaDiTesto 7">
            <a:extLst>
              <a:ext uri="{FF2B5EF4-FFF2-40B4-BE49-F238E27FC236}">
                <a16:creationId xmlns:a16="http://schemas.microsoft.com/office/drawing/2014/main" id="{FC4BF110-1003-94D3-CD9C-053319D238ED}"/>
              </a:ext>
            </a:extLst>
          </p:cNvPr>
          <p:cNvSpPr txBox="1"/>
          <p:nvPr/>
        </p:nvSpPr>
        <p:spPr>
          <a:xfrm>
            <a:off x="2182721" y="306333"/>
            <a:ext cx="5773655" cy="523220"/>
          </a:xfrm>
          <a:prstGeom prst="rect">
            <a:avLst/>
          </a:prstGeom>
          <a:noFill/>
        </p:spPr>
        <p:txBody>
          <a:bodyPr wrap="square" rtlCol="0">
            <a:spAutoFit/>
          </a:bodyPr>
          <a:lstStyle/>
          <a:p>
            <a:r>
              <a:rPr lang="it-IT" sz="2800" b="1" spc="190" dirty="0">
                <a:solidFill>
                  <a:srgbClr val="7030A0"/>
                </a:solidFill>
                <a:latin typeface="+mj-lt"/>
                <a:ea typeface="+mj-ea"/>
                <a:cs typeface="+mj-cs"/>
              </a:rPr>
              <a:t>UNA CONTINUA EVOLUZIONE</a:t>
            </a:r>
          </a:p>
        </p:txBody>
      </p:sp>
    </p:spTree>
    <p:extLst>
      <p:ext uri="{BB962C8B-B14F-4D97-AF65-F5344CB8AC3E}">
        <p14:creationId xmlns:p14="http://schemas.microsoft.com/office/powerpoint/2010/main" val="825160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37" y="857250"/>
            <a:ext cx="9144000" cy="51435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958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373380" y="2070576"/>
            <a:ext cx="1418273" cy="448680"/>
          </a:xfrm>
          <a:prstGeom prst="rect">
            <a:avLst/>
          </a:prstGeom>
        </p:spPr>
        <p:txBody>
          <a:bodyPr vert="horz" wrap="square" lIns="0" tIns="10001" rIns="0" bIns="0" rtlCol="0" anchor="ctr">
            <a:spAutoFit/>
          </a:bodyPr>
          <a:lstStyle/>
          <a:p>
            <a:pPr marL="9525">
              <a:spcBef>
                <a:spcPts val="79"/>
              </a:spcBef>
            </a:pPr>
            <a:r>
              <a:rPr sz="2850" b="1" spc="86" dirty="0">
                <a:solidFill>
                  <a:srgbClr val="FFFFFF"/>
                </a:solidFill>
                <a:latin typeface="Arial Narrow"/>
                <a:cs typeface="Arial Narrow"/>
              </a:rPr>
              <a:t>SECTION</a:t>
            </a:r>
            <a:endParaRPr sz="2850">
              <a:latin typeface="Arial Narrow"/>
              <a:cs typeface="Arial Narrow"/>
            </a:endParaRPr>
          </a:p>
        </p:txBody>
      </p:sp>
      <p:sp>
        <p:nvSpPr>
          <p:cNvPr id="4" name="object 4"/>
          <p:cNvSpPr txBox="1"/>
          <p:nvPr/>
        </p:nvSpPr>
        <p:spPr>
          <a:xfrm>
            <a:off x="373380" y="2946712"/>
            <a:ext cx="6142836" cy="900086"/>
          </a:xfrm>
          <a:prstGeom prst="rect">
            <a:avLst/>
          </a:prstGeom>
        </p:spPr>
        <p:txBody>
          <a:bodyPr vert="horz" wrap="square" lIns="0" tIns="10001" rIns="0" bIns="0" rtlCol="0">
            <a:spAutoFit/>
          </a:bodyPr>
          <a:lstStyle/>
          <a:p>
            <a:pPr marL="9525" marR="0" lvl="0" indent="0" algn="l" defTabSz="914400" rtl="0" eaLnBrk="1" fontAlgn="auto" latinLnBrk="0" hangingPunct="1">
              <a:lnSpc>
                <a:spcPct val="100000"/>
              </a:lnSpc>
              <a:spcBef>
                <a:spcPts val="79"/>
              </a:spcBef>
              <a:spcAft>
                <a:spcPts val="0"/>
              </a:spcAft>
              <a:buClrTx/>
              <a:buSzTx/>
              <a:buFontTx/>
              <a:buNone/>
              <a:tabLst/>
              <a:defRPr/>
            </a:pPr>
            <a:r>
              <a:rPr lang="it-IT" sz="2850" spc="165" dirty="0">
                <a:solidFill>
                  <a:srgbClr val="FFFFFF"/>
                </a:solidFill>
                <a:latin typeface="Arial Narrow"/>
              </a:rPr>
              <a:t>L’ introduzione della A.I. </a:t>
            </a:r>
          </a:p>
          <a:p>
            <a:pPr marL="9525" marR="0" lvl="0" indent="0" algn="l" defTabSz="914400" rtl="0" eaLnBrk="1" fontAlgn="auto" latinLnBrk="0" hangingPunct="1">
              <a:lnSpc>
                <a:spcPct val="100000"/>
              </a:lnSpc>
              <a:spcBef>
                <a:spcPts val="79"/>
              </a:spcBef>
              <a:spcAft>
                <a:spcPts val="0"/>
              </a:spcAft>
              <a:buClrTx/>
              <a:buSzTx/>
              <a:buFontTx/>
              <a:buNone/>
              <a:tabLst/>
              <a:defRPr/>
            </a:pPr>
            <a:r>
              <a:rPr lang="it-IT" sz="2850" spc="165" dirty="0">
                <a:solidFill>
                  <a:srgbClr val="FFFFFF"/>
                </a:solidFill>
                <a:latin typeface="Arial Narrow"/>
              </a:rPr>
              <a:t>vantaggi e nuove </a:t>
            </a:r>
            <a:r>
              <a:rPr lang="it-IT" sz="2850" spc="165" dirty="0" err="1">
                <a:solidFill>
                  <a:srgbClr val="FFFFFF"/>
                </a:solidFill>
                <a:latin typeface="Arial Narrow"/>
              </a:rPr>
              <a:t>minaccie</a:t>
            </a:r>
            <a:r>
              <a:rPr lang="it-IT" sz="2850" spc="165" dirty="0">
                <a:solidFill>
                  <a:srgbClr val="FFFFFF"/>
                </a:solidFill>
                <a:latin typeface="Arial Narrow"/>
              </a:rPr>
              <a:t> </a:t>
            </a:r>
          </a:p>
        </p:txBody>
      </p:sp>
      <p:sp>
        <p:nvSpPr>
          <p:cNvPr id="5" name="object 5"/>
          <p:cNvSpPr txBox="1"/>
          <p:nvPr/>
        </p:nvSpPr>
        <p:spPr>
          <a:xfrm>
            <a:off x="391440" y="4605908"/>
            <a:ext cx="797719" cy="1117614"/>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7200" b="1" i="0" u="none" strike="noStrike" kern="1200" cap="none" spc="-221" normalizeH="0" baseline="0" noProof="0" dirty="0">
                <a:ln>
                  <a:noFill/>
                </a:ln>
                <a:solidFill>
                  <a:srgbClr val="00396F"/>
                </a:solidFill>
                <a:effectLst/>
                <a:uLnTx/>
                <a:uFillTx/>
                <a:latin typeface="Arial Narrow"/>
                <a:ea typeface="+mn-ea"/>
                <a:cs typeface="Arial Narrow"/>
              </a:rPr>
              <a:t>0</a:t>
            </a:r>
            <a:r>
              <a:rPr lang="it-IT" sz="7200" b="1" spc="-221" dirty="0">
                <a:solidFill>
                  <a:srgbClr val="00396F"/>
                </a:solidFill>
                <a:latin typeface="Arial Narrow"/>
                <a:cs typeface="Arial Narrow"/>
              </a:rPr>
              <a:t>3</a:t>
            </a:r>
            <a:endParaRPr kumimoji="0" sz="7200" b="0" i="0" u="none" strike="noStrike" kern="1200" cap="none" spc="0" normalizeH="0" baseline="0" noProof="0" dirty="0">
              <a:ln>
                <a:noFill/>
              </a:ln>
              <a:solidFill>
                <a:prstClr val="black"/>
              </a:solidFill>
              <a:effectLst/>
              <a:uLnTx/>
              <a:uFillTx/>
              <a:latin typeface="Arial Narrow"/>
              <a:ea typeface="+mn-ea"/>
              <a:cs typeface="Arial Narrow"/>
            </a:endParaRPr>
          </a:p>
        </p:txBody>
      </p:sp>
      <p:sp>
        <p:nvSpPr>
          <p:cNvPr id="6" name="Segnaposto piè di pagina 5">
            <a:extLst>
              <a:ext uri="{FF2B5EF4-FFF2-40B4-BE49-F238E27FC236}">
                <a16:creationId xmlns:a16="http://schemas.microsoft.com/office/drawing/2014/main" id="{46636423-960F-4B7E-B8E9-21073EFC995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prstClr val="black">
                    <a:tint val="75000"/>
                  </a:prstClr>
                </a:solidFill>
                <a:effectLst/>
                <a:uLnTx/>
                <a:uFillTx/>
                <a:latin typeface="Calibri"/>
                <a:ea typeface="+mn-ea"/>
                <a:cs typeface="+mn-cs"/>
              </a:rPr>
              <a:t>Commissione 231 seminario 18 Giugno 2025</a:t>
            </a:r>
          </a:p>
        </p:txBody>
      </p:sp>
    </p:spTree>
    <p:extLst>
      <p:ext uri="{BB962C8B-B14F-4D97-AF65-F5344CB8AC3E}">
        <p14:creationId xmlns:p14="http://schemas.microsoft.com/office/powerpoint/2010/main" val="1902537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E93D92BC-81CE-9045-4941-1567FCA09789}"/>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 name="CasellaDiTesto 4">
            <a:extLst>
              <a:ext uri="{FF2B5EF4-FFF2-40B4-BE49-F238E27FC236}">
                <a16:creationId xmlns:a16="http://schemas.microsoft.com/office/drawing/2014/main" id="{597B1D28-D6AF-69B5-B8D1-163BE9C30CAC}"/>
              </a:ext>
            </a:extLst>
          </p:cNvPr>
          <p:cNvSpPr txBox="1"/>
          <p:nvPr/>
        </p:nvSpPr>
        <p:spPr>
          <a:xfrm>
            <a:off x="863588" y="1103728"/>
            <a:ext cx="7416824" cy="4694362"/>
          </a:xfrm>
          <a:prstGeom prst="rect">
            <a:avLst/>
          </a:prstGeom>
          <a:noFill/>
        </p:spPr>
        <p:txBody>
          <a:bodyPr wrap="square">
            <a:spAutoFit/>
          </a:bodyPr>
          <a:lstStyle/>
          <a:p>
            <a:pPr>
              <a:lnSpc>
                <a:spcPct val="115000"/>
              </a:lnSpc>
              <a:spcAft>
                <a:spcPts val="800"/>
              </a:spcAft>
            </a:pPr>
            <a:r>
              <a:rPr lang="it-IT" kern="100" dirty="0">
                <a:effectLst/>
                <a:latin typeface="Calibri" panose="020F0502020204030204" pitchFamily="34" charset="0"/>
                <a:ea typeface="Calibri" panose="020F0502020204030204" pitchFamily="34" charset="0"/>
                <a:cs typeface="Times New Roman" panose="02020603050405020304" pitchFamily="18" charset="0"/>
              </a:rPr>
              <a:t>Negli ultimi anni, il rapido sviluppo dell’IA, del Machine Learning (ML) e delle reti neuronali artificiali ha portato alla creazione di agenti intelligenti artificiali e robot, dotati di un livello di autonomia tale da consentirgli di sostituirsi, in tutto o in parte, a molte attività dell’uomo.</a:t>
            </a:r>
          </a:p>
          <a:p>
            <a:pPr>
              <a:lnSpc>
                <a:spcPct val="115000"/>
              </a:lnSpc>
              <a:spcAft>
                <a:spcPts val="800"/>
              </a:spcAft>
            </a:pPr>
            <a:r>
              <a:rPr lang="it-IT" kern="100" dirty="0">
                <a:effectLst/>
                <a:latin typeface="Calibri" panose="020F0502020204030204" pitchFamily="34" charset="0"/>
                <a:ea typeface="Calibri" panose="020F0502020204030204" pitchFamily="34" charset="0"/>
                <a:cs typeface="Times New Roman" panose="02020603050405020304" pitchFamily="18" charset="0"/>
              </a:rPr>
              <a:t> L’impiego, in diversi ambiti della vita quotidiana, dell’IA e della robotica, sta apportando significativi benefici alla società . </a:t>
            </a:r>
          </a:p>
          <a:p>
            <a:pPr>
              <a:lnSpc>
                <a:spcPct val="115000"/>
              </a:lnSpc>
              <a:spcAft>
                <a:spcPts val="800"/>
              </a:spcAft>
            </a:pPr>
            <a:r>
              <a:rPr lang="it-IT"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A.I</a:t>
            </a:r>
            <a:r>
              <a:rPr lang="it-IT" b="1" kern="1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it-IT" b="1"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it-IT"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può, però, essere impiegata dall’uomo non solo per svolgere attività lecite, ma anche, per finalità illecite .</a:t>
            </a:r>
          </a:p>
          <a:p>
            <a:pPr>
              <a:lnSpc>
                <a:spcPct val="115000"/>
              </a:lnSpc>
              <a:spcAft>
                <a:spcPts val="800"/>
              </a:spcAft>
            </a:pPr>
            <a:r>
              <a:rPr lang="it-IT" kern="100" dirty="0">
                <a:effectLst/>
                <a:latin typeface="Calibri" panose="020F0502020204030204" pitchFamily="34" charset="0"/>
                <a:ea typeface="Calibri" panose="020F0502020204030204" pitchFamily="34" charset="0"/>
                <a:cs typeface="Times New Roman" panose="02020603050405020304" pitchFamily="18" charset="0"/>
              </a:rPr>
              <a:t> Di recente, è stato coniato il concetto di </a:t>
            </a:r>
            <a:r>
              <a:rPr lang="it-IT" kern="100" dirty="0" err="1">
                <a:effectLst/>
                <a:latin typeface="Calibri" panose="020F0502020204030204" pitchFamily="34" charset="0"/>
                <a:ea typeface="Calibri" panose="020F0502020204030204" pitchFamily="34" charset="0"/>
                <a:cs typeface="Times New Roman" panose="02020603050405020304" pitchFamily="18" charset="0"/>
              </a:rPr>
              <a:t>Artificial</a:t>
            </a:r>
            <a:r>
              <a:rPr lang="it-IT" kern="100" dirty="0">
                <a:effectLst/>
                <a:latin typeface="Calibri" panose="020F0502020204030204" pitchFamily="34" charset="0"/>
                <a:ea typeface="Calibri" panose="020F0502020204030204" pitchFamily="34" charset="0"/>
                <a:cs typeface="Times New Roman" panose="02020603050405020304" pitchFamily="18" charset="0"/>
              </a:rPr>
              <a:t> Intelligence Crime </a:t>
            </a:r>
          </a:p>
          <a:p>
            <a:pPr>
              <a:lnSpc>
                <a:spcPct val="115000"/>
              </a:lnSpc>
              <a:spcAft>
                <a:spcPts val="800"/>
              </a:spcAft>
            </a:pPr>
            <a:r>
              <a:rPr lang="it-IT" kern="100" dirty="0">
                <a:effectLst/>
                <a:latin typeface="Calibri" panose="020F0502020204030204" pitchFamily="34" charset="0"/>
                <a:ea typeface="Calibri" panose="020F0502020204030204" pitchFamily="34" charset="0"/>
                <a:cs typeface="Times New Roman" panose="02020603050405020304" pitchFamily="18" charset="0"/>
              </a:rPr>
              <a:t>(AI-Crime) per abbracciare nuovi comportamenti criminosi , mediante agenti artificiali e robot, che possono affiancarsi o sostituirsi all’uomo nella commissione di attività illecite.</a:t>
            </a:r>
          </a:p>
          <a:p>
            <a:pPr>
              <a:lnSpc>
                <a:spcPct val="115000"/>
              </a:lnSpc>
              <a:spcAft>
                <a:spcPts val="800"/>
              </a:spcAft>
            </a:pPr>
            <a:r>
              <a:rPr lang="it-IT" sz="16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 name="CasellaDiTesto 1">
            <a:extLst>
              <a:ext uri="{FF2B5EF4-FFF2-40B4-BE49-F238E27FC236}">
                <a16:creationId xmlns:a16="http://schemas.microsoft.com/office/drawing/2014/main" id="{516AAE20-E6E4-1D22-635B-4BF4D6DEB148}"/>
              </a:ext>
            </a:extLst>
          </p:cNvPr>
          <p:cNvSpPr txBox="1"/>
          <p:nvPr/>
        </p:nvSpPr>
        <p:spPr>
          <a:xfrm>
            <a:off x="863588" y="534051"/>
            <a:ext cx="6382696" cy="461665"/>
          </a:xfrm>
          <a:prstGeom prst="rect">
            <a:avLst/>
          </a:prstGeom>
          <a:noFill/>
        </p:spPr>
        <p:txBody>
          <a:bodyPr wrap="square" rtlCol="0">
            <a:spAutoFit/>
          </a:bodyPr>
          <a:lstStyle/>
          <a:p>
            <a:r>
              <a:rPr lang="it-IT" sz="2400" b="1" dirty="0" err="1">
                <a:solidFill>
                  <a:schemeClr val="accent1">
                    <a:lumMod val="75000"/>
                  </a:schemeClr>
                </a:solidFill>
              </a:rPr>
              <a:t>Perchè</a:t>
            </a:r>
            <a:r>
              <a:rPr lang="it-IT" sz="2400" b="1" dirty="0">
                <a:solidFill>
                  <a:schemeClr val="accent1">
                    <a:lumMod val="75000"/>
                  </a:schemeClr>
                </a:solidFill>
              </a:rPr>
              <a:t> abbiamo parlato di reati informatici ?</a:t>
            </a:r>
          </a:p>
        </p:txBody>
      </p:sp>
    </p:spTree>
    <p:extLst>
      <p:ext uri="{BB962C8B-B14F-4D97-AF65-F5344CB8AC3E}">
        <p14:creationId xmlns:p14="http://schemas.microsoft.com/office/powerpoint/2010/main" val="2754547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E93D92BC-81CE-9045-4941-1567FCA09789}"/>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 name="CasellaDiTesto 4">
            <a:extLst>
              <a:ext uri="{FF2B5EF4-FFF2-40B4-BE49-F238E27FC236}">
                <a16:creationId xmlns:a16="http://schemas.microsoft.com/office/drawing/2014/main" id="{597B1D28-D6AF-69B5-B8D1-163BE9C30CAC}"/>
              </a:ext>
            </a:extLst>
          </p:cNvPr>
          <p:cNvSpPr txBox="1"/>
          <p:nvPr/>
        </p:nvSpPr>
        <p:spPr>
          <a:xfrm>
            <a:off x="971600" y="1127855"/>
            <a:ext cx="7416824" cy="2406043"/>
          </a:xfrm>
          <a:prstGeom prst="rect">
            <a:avLst/>
          </a:prstGeom>
          <a:noFill/>
        </p:spPr>
        <p:txBody>
          <a:bodyPr wrap="square">
            <a:spAutoFit/>
          </a:bodyPr>
          <a:lstStyle/>
          <a:p>
            <a:pPr>
              <a:lnSpc>
                <a:spcPct val="115000"/>
              </a:lnSpc>
              <a:spcAft>
                <a:spcPts val="800"/>
              </a:spcAft>
            </a:pPr>
            <a:r>
              <a:rPr lang="it-IT" kern="100" dirty="0">
                <a:effectLst/>
                <a:latin typeface="Calibri" panose="020F0502020204030204" pitchFamily="34" charset="0"/>
                <a:ea typeface="Calibri" panose="020F0502020204030204" pitchFamily="34" charset="0"/>
                <a:cs typeface="Times New Roman" panose="02020603050405020304" pitchFamily="18" charset="0"/>
              </a:rPr>
              <a:t>In questo senso, </a:t>
            </a:r>
            <a:r>
              <a:rPr lang="it-IT" b="1" kern="100" dirty="0">
                <a:effectLst/>
                <a:latin typeface="Calibri" panose="020F0502020204030204" pitchFamily="34" charset="0"/>
                <a:ea typeface="Calibri" panose="020F0502020204030204" pitchFamily="34" charset="0"/>
                <a:cs typeface="Times New Roman" panose="02020603050405020304" pitchFamily="18" charset="0"/>
              </a:rPr>
              <a:t>l’A.I.</a:t>
            </a:r>
            <a:r>
              <a:rPr lang="it-IT" kern="100" dirty="0">
                <a:effectLst/>
                <a:latin typeface="Calibri" panose="020F0502020204030204" pitchFamily="34" charset="0"/>
                <a:ea typeface="Calibri" panose="020F0502020204030204" pitchFamily="34" charset="0"/>
                <a:cs typeface="Times New Roman" panose="02020603050405020304" pitchFamily="18" charset="0"/>
              </a:rPr>
              <a:t> favorisce l’emersione di nuove forme di aggressione non solo a beni giuridici tradizionali (patrimonio, vita e integrità fisica, dignità, ecc.), ma anche nuovi (ad es. riservatezza e sicurezza informatiche). </a:t>
            </a:r>
          </a:p>
          <a:p>
            <a:pPr>
              <a:lnSpc>
                <a:spcPct val="115000"/>
              </a:lnSpc>
              <a:spcAft>
                <a:spcPts val="800"/>
              </a:spcAft>
            </a:pPr>
            <a:r>
              <a:rPr lang="it-IT" kern="100" dirty="0">
                <a:effectLst/>
                <a:latin typeface="Calibri" panose="020F0502020204030204" pitchFamily="34" charset="0"/>
                <a:ea typeface="Calibri" panose="020F0502020204030204" pitchFamily="34" charset="0"/>
                <a:cs typeface="Times New Roman" panose="02020603050405020304" pitchFamily="18" charset="0"/>
              </a:rPr>
              <a:t>Dalle notizie di cronaca emerge come i criminali informatici stiano ricorrendo alle tecnologie dell’IA per accedere abusivamente a sistemi informatici, per porre in essere attacchi sul web, per diffondere malware e ransomware, per manipolare l’opinione pubblica mediante fake news, ecc. </a:t>
            </a:r>
          </a:p>
        </p:txBody>
      </p:sp>
      <p:sp>
        <p:nvSpPr>
          <p:cNvPr id="2" name="CasellaDiTesto 1">
            <a:extLst>
              <a:ext uri="{FF2B5EF4-FFF2-40B4-BE49-F238E27FC236}">
                <a16:creationId xmlns:a16="http://schemas.microsoft.com/office/drawing/2014/main" id="{7F34A50E-A77E-404A-D197-0455361CD52F}"/>
              </a:ext>
            </a:extLst>
          </p:cNvPr>
          <p:cNvSpPr txBox="1"/>
          <p:nvPr/>
        </p:nvSpPr>
        <p:spPr>
          <a:xfrm>
            <a:off x="1115616" y="440828"/>
            <a:ext cx="6382696" cy="461665"/>
          </a:xfrm>
          <a:prstGeom prst="rect">
            <a:avLst/>
          </a:prstGeom>
          <a:noFill/>
        </p:spPr>
        <p:txBody>
          <a:bodyPr wrap="square" rtlCol="0">
            <a:spAutoFit/>
          </a:bodyPr>
          <a:lstStyle/>
          <a:p>
            <a:r>
              <a:rPr lang="it-IT" sz="2400" b="1" dirty="0">
                <a:solidFill>
                  <a:schemeClr val="accent1">
                    <a:lumMod val="75000"/>
                  </a:schemeClr>
                </a:solidFill>
              </a:rPr>
              <a:t>Una continua evoluzione </a:t>
            </a:r>
          </a:p>
        </p:txBody>
      </p:sp>
      <p:sp>
        <p:nvSpPr>
          <p:cNvPr id="4" name="CasellaDiTesto 3">
            <a:extLst>
              <a:ext uri="{FF2B5EF4-FFF2-40B4-BE49-F238E27FC236}">
                <a16:creationId xmlns:a16="http://schemas.microsoft.com/office/drawing/2014/main" id="{73CCBC46-3A49-F442-8FE0-F9D9C876D66D}"/>
              </a:ext>
            </a:extLst>
          </p:cNvPr>
          <p:cNvSpPr txBox="1"/>
          <p:nvPr/>
        </p:nvSpPr>
        <p:spPr>
          <a:xfrm>
            <a:off x="971600" y="3540640"/>
            <a:ext cx="4840914" cy="2585323"/>
          </a:xfrm>
          <a:prstGeom prst="rect">
            <a:avLst/>
          </a:prstGeom>
          <a:solidFill>
            <a:srgbClr val="FFFF00"/>
          </a:solidFill>
        </p:spPr>
        <p:txBody>
          <a:bodyPr wrap="square">
            <a:spAutoFit/>
          </a:bodyPr>
          <a:lstStyle/>
          <a:p>
            <a:r>
              <a:rPr lang="it-IT" b="0" i="0" dirty="0">
                <a:solidFill>
                  <a:srgbClr val="000000"/>
                </a:solidFill>
                <a:effectLst/>
                <a:latin typeface="Lato" panose="020F0502020204030203" pitchFamily="34" charset="0"/>
              </a:rPr>
              <a:t>“</a:t>
            </a:r>
            <a:r>
              <a:rPr lang="it-IT" kern="100" dirty="0">
                <a:latin typeface="Calibri" panose="020F0502020204030204" pitchFamily="34" charset="0"/>
                <a:ea typeface="Calibri" panose="020F0502020204030204" pitchFamily="34" charset="0"/>
                <a:cs typeface="Times New Roman" panose="02020603050405020304" pitchFamily="18" charset="0"/>
              </a:rPr>
              <a:t>L’intelligenza artificiale renderà più facile commettere crimini informatici</a:t>
            </a:r>
            <a:r>
              <a:rPr lang="it-IT" u="sng" kern="100" dirty="0">
                <a:latin typeface="Calibri" panose="020F0502020204030204" pitchFamily="34" charset="0"/>
                <a:ea typeface="Calibri" panose="020F0502020204030204" pitchFamily="34" charset="0"/>
                <a:cs typeface="Times New Roman" panose="02020603050405020304" pitchFamily="18" charset="0"/>
              </a:rPr>
              <a:t> </a:t>
            </a:r>
            <a:r>
              <a:rPr lang="it-IT" kern="100" dirty="0">
                <a:latin typeface="Calibri" panose="020F0502020204030204" pitchFamily="34" charset="0"/>
                <a:ea typeface="Calibri" panose="020F0502020204030204" pitchFamily="34" charset="0"/>
                <a:cs typeface="Times New Roman" panose="02020603050405020304" pitchFamily="18" charset="0"/>
              </a:rPr>
              <a:t>, anche per la criminalità organizzata”. </a:t>
            </a:r>
          </a:p>
          <a:p>
            <a:r>
              <a:rPr lang="it-IT" kern="100" dirty="0">
                <a:latin typeface="Calibri" panose="020F0502020204030204" pitchFamily="34" charset="0"/>
                <a:ea typeface="Calibri" panose="020F0502020204030204" pitchFamily="34" charset="0"/>
                <a:cs typeface="Times New Roman" panose="02020603050405020304" pitchFamily="18" charset="0"/>
              </a:rPr>
              <a:t>È l’allarme lanciato nel 2024 dal </a:t>
            </a:r>
            <a:r>
              <a:rPr lang="it-IT" kern="100" dirty="0">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World </a:t>
            </a:r>
            <a:r>
              <a:rPr lang="it-IT" kern="100" dirty="0" err="1">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police</a:t>
            </a:r>
            <a:r>
              <a:rPr lang="it-IT" kern="100" dirty="0">
                <a:latin typeface="Calibri" panose="020F050202020403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 summit di Dubai</a:t>
            </a:r>
            <a:r>
              <a:rPr lang="it-IT" kern="100" dirty="0">
                <a:latin typeface="Calibri" panose="020F0502020204030204" pitchFamily="34" charset="0"/>
                <a:ea typeface="Calibri" panose="020F0502020204030204" pitchFamily="34" charset="0"/>
                <a:cs typeface="Times New Roman" panose="02020603050405020304" pitchFamily="18" charset="0"/>
              </a:rPr>
              <a:t> – da Enrique Hernandez Gonzalez, </a:t>
            </a:r>
            <a:r>
              <a:rPr lang="it-IT" u="sng" kern="100" dirty="0">
                <a:solidFill>
                  <a:srgbClr val="0000CC"/>
                </a:solidFill>
                <a:latin typeface="Calibri" panose="020F0502020204030204" pitchFamily="34" charset="0"/>
                <a:ea typeface="Calibri" panose="020F0502020204030204" pitchFamily="34" charset="0"/>
                <a:cs typeface="Times New Roman" panose="02020603050405020304" pitchFamily="18" charset="0"/>
              </a:rPr>
              <a:t>capo delle </a:t>
            </a:r>
            <a:r>
              <a:rPr lang="it-IT" u="sng" kern="100" dirty="0">
                <a:solidFill>
                  <a:srgbClr val="0000CC"/>
                </a:solidFill>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operazioni cyber </a:t>
            </a:r>
            <a:r>
              <a:rPr lang="it-IT" u="sng" kern="100" dirty="0">
                <a:solidFill>
                  <a:srgbClr val="0000CC"/>
                </a:solidFill>
                <a:latin typeface="Calibri" panose="020F0502020204030204" pitchFamily="34" charset="0"/>
                <a:ea typeface="Calibri" panose="020F0502020204030204" pitchFamily="34" charset="0"/>
                <a:cs typeface="Times New Roman" panose="02020603050405020304" pitchFamily="18" charset="0"/>
              </a:rPr>
              <a:t>dell’Interpol</a:t>
            </a:r>
            <a:r>
              <a:rPr lang="it-IT" kern="100" dirty="0">
                <a:latin typeface="Calibri" panose="020F0502020204030204" pitchFamily="34" charset="0"/>
                <a:ea typeface="Calibri" panose="020F0502020204030204" pitchFamily="34" charset="0"/>
                <a:cs typeface="Times New Roman" panose="02020603050405020304" pitchFamily="18" charset="0"/>
              </a:rPr>
              <a:t>, l’organizzazione internazionale della polizia criminale che coordina il lavoro delle forze di 196 paesi. </a:t>
            </a:r>
          </a:p>
        </p:txBody>
      </p:sp>
      <p:pic>
        <p:nvPicPr>
          <p:cNvPr id="7" name="Immagine 6">
            <a:extLst>
              <a:ext uri="{FF2B5EF4-FFF2-40B4-BE49-F238E27FC236}">
                <a16:creationId xmlns:a16="http://schemas.microsoft.com/office/drawing/2014/main" id="{90A96AA6-F905-CB1D-7641-CEB079C2CB57}"/>
              </a:ext>
            </a:extLst>
          </p:cNvPr>
          <p:cNvPicPr>
            <a:picLocks noChangeAspect="1"/>
          </p:cNvPicPr>
          <p:nvPr/>
        </p:nvPicPr>
        <p:blipFill>
          <a:blip r:embed="rId7"/>
          <a:stretch>
            <a:fillRect/>
          </a:stretch>
        </p:blipFill>
        <p:spPr>
          <a:xfrm>
            <a:off x="5812514" y="4193940"/>
            <a:ext cx="3257511" cy="1895496"/>
          </a:xfrm>
          <a:prstGeom prst="rect">
            <a:avLst/>
          </a:prstGeom>
        </p:spPr>
      </p:pic>
    </p:spTree>
    <p:extLst>
      <p:ext uri="{BB962C8B-B14F-4D97-AF65-F5344CB8AC3E}">
        <p14:creationId xmlns:p14="http://schemas.microsoft.com/office/powerpoint/2010/main" val="1534050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E93D92BC-81CE-9045-4941-1567FCA09789}"/>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774346" y="603070"/>
            <a:ext cx="6912768" cy="461665"/>
          </a:xfrm>
          <a:prstGeom prst="rect">
            <a:avLst/>
          </a:prstGeom>
          <a:noFill/>
        </p:spPr>
        <p:txBody>
          <a:bodyPr wrap="square" rtlCol="0">
            <a:spAutoFit/>
          </a:bodyPr>
          <a:lstStyle/>
          <a:p>
            <a:r>
              <a:rPr lang="it-IT" sz="2400" b="1" dirty="0"/>
              <a:t>UNA CONTINUA EVOLUZIONE</a:t>
            </a:r>
          </a:p>
        </p:txBody>
      </p:sp>
      <p:sp>
        <p:nvSpPr>
          <p:cNvPr id="7" name="CasellaDiTesto 6">
            <a:extLst>
              <a:ext uri="{FF2B5EF4-FFF2-40B4-BE49-F238E27FC236}">
                <a16:creationId xmlns:a16="http://schemas.microsoft.com/office/drawing/2014/main" id="{B09C430B-468D-116E-455E-4EB119498131}"/>
              </a:ext>
            </a:extLst>
          </p:cNvPr>
          <p:cNvSpPr txBox="1"/>
          <p:nvPr/>
        </p:nvSpPr>
        <p:spPr>
          <a:xfrm>
            <a:off x="972395" y="1146883"/>
            <a:ext cx="7920779" cy="5079852"/>
          </a:xfrm>
          <a:prstGeom prst="rect">
            <a:avLst/>
          </a:prstGeom>
          <a:noFill/>
        </p:spPr>
        <p:txBody>
          <a:bodyPr wrap="square">
            <a:spAutoFit/>
          </a:bodyPr>
          <a:lstStyle/>
          <a:p>
            <a:pPr>
              <a:lnSpc>
                <a:spcPct val="115000"/>
              </a:lnSpc>
              <a:spcAft>
                <a:spcPts val="800"/>
              </a:spcAft>
            </a:pPr>
            <a:r>
              <a:rPr lang="it-IT" sz="2000" b="1" kern="100" dirty="0">
                <a:effectLst/>
                <a:latin typeface="Arial" panose="020B0604020202020204" pitchFamily="34" charset="0"/>
                <a:ea typeface="Calibri" panose="020F0502020204030204" pitchFamily="34" charset="0"/>
                <a:cs typeface="Arial" panose="020B0604020202020204" pitchFamily="34" charset="0"/>
              </a:rPr>
              <a:t>A mio avviso </a:t>
            </a:r>
            <a:r>
              <a:rPr lang="it-IT" sz="1600" kern="100" dirty="0">
                <a:latin typeface="Arial" panose="020B0604020202020204" pitchFamily="34" charset="0"/>
                <a:ea typeface="Calibri" panose="020F0502020204030204" pitchFamily="34" charset="0"/>
                <a:cs typeface="Arial" panose="020B0604020202020204" pitchFamily="34" charset="0"/>
              </a:rPr>
              <a:t>3 sono  </a:t>
            </a:r>
            <a:r>
              <a:rPr lang="it-IT" sz="1600" kern="100" dirty="0">
                <a:effectLst/>
                <a:latin typeface="Arial" panose="020B0604020202020204" pitchFamily="34" charset="0"/>
                <a:ea typeface="Calibri" panose="020F0502020204030204" pitchFamily="34" charset="0"/>
                <a:cs typeface="Arial" panose="020B0604020202020204" pitchFamily="34" charset="0"/>
              </a:rPr>
              <a:t>sono i principali ambiti nei quali possono manifestarsi le minacce connesse con l’utilizzo indebito od illecito dell’IA. </a:t>
            </a:r>
          </a:p>
          <a:p>
            <a:pPr marL="342900" indent="-342900">
              <a:lnSpc>
                <a:spcPct val="115000"/>
              </a:lnSpc>
              <a:spcAft>
                <a:spcPts val="800"/>
              </a:spcAft>
              <a:buFont typeface="+mj-lt"/>
              <a:buAutoNum type="arabicPeriod"/>
            </a:pPr>
            <a:r>
              <a:rPr lang="it-IT" sz="1600" kern="100" dirty="0">
                <a:effectLst/>
                <a:latin typeface="Arial" panose="020B0604020202020204" pitchFamily="34" charset="0"/>
                <a:ea typeface="Calibri" panose="020F0502020204030204" pitchFamily="34" charset="0"/>
                <a:cs typeface="Arial" panose="020B0604020202020204" pitchFamily="34" charset="0"/>
              </a:rPr>
              <a:t>l’AIC può mettere in serio pericolo la sicurezza cibernetica, vale a dire la riservatezza, la integrità e la disponibilità di dati e di sistemi informatici, e in specie dei sistemi che controllano le infrastrutture critiche .</a:t>
            </a:r>
          </a:p>
          <a:p>
            <a:pPr marL="342900" indent="-342900">
              <a:lnSpc>
                <a:spcPct val="115000"/>
              </a:lnSpc>
              <a:spcAft>
                <a:spcPts val="800"/>
              </a:spcAft>
              <a:buFont typeface="+mj-lt"/>
              <a:buAutoNum type="arabicPeriod"/>
            </a:pPr>
            <a:r>
              <a:rPr lang="it-IT" sz="1600" kern="100" dirty="0">
                <a:effectLst/>
                <a:latin typeface="Arial" panose="020B0604020202020204" pitchFamily="34" charset="0"/>
                <a:ea typeface="Calibri" panose="020F0502020204030204" pitchFamily="34" charset="0"/>
                <a:cs typeface="Arial" panose="020B0604020202020204" pitchFamily="34" charset="0"/>
              </a:rPr>
              <a:t>l’AIC può costituire una seria minaccia per la sicurezza dei sistemi c.d. cyber-fisici . </a:t>
            </a:r>
            <a:r>
              <a:rPr lang="it-IT" sz="1600" b="0" i="0" dirty="0">
                <a:solidFill>
                  <a:srgbClr val="001D35"/>
                </a:solidFill>
                <a:effectLst/>
                <a:latin typeface="Google Sans"/>
              </a:rPr>
              <a:t>I sistemi cyber-fisici (CPS, dall'inglese Cyber-</a:t>
            </a:r>
            <a:r>
              <a:rPr lang="it-IT" sz="1600" b="0" i="0" dirty="0" err="1">
                <a:solidFill>
                  <a:srgbClr val="001D35"/>
                </a:solidFill>
                <a:effectLst/>
                <a:latin typeface="Google Sans"/>
              </a:rPr>
              <a:t>Physical</a:t>
            </a:r>
            <a:r>
              <a:rPr lang="it-IT" sz="1600" b="0" i="0" dirty="0">
                <a:solidFill>
                  <a:srgbClr val="001D35"/>
                </a:solidFill>
                <a:effectLst/>
                <a:latin typeface="Google Sans"/>
              </a:rPr>
              <a:t> Systems) integrano componenti fisiche con la computazione e la comunicazione, formando reti interconnesse e intelligenti. Questi sistemi, tipici dell'Industria 4.0 e delle smart city, raccolgono dati dall'ambiente fisico, li elaborano e agiscono di conseguenza, rendendo i processi più efficienti e automatizzati.</a:t>
            </a:r>
          </a:p>
          <a:p>
            <a:pPr marL="342900" indent="-342900">
              <a:lnSpc>
                <a:spcPct val="115000"/>
              </a:lnSpc>
              <a:spcAft>
                <a:spcPts val="800"/>
              </a:spcAft>
              <a:buFont typeface="+mj-lt"/>
              <a:buAutoNum type="arabicPeriod"/>
            </a:pPr>
            <a:r>
              <a:rPr lang="it-IT" sz="1600" kern="100" dirty="0">
                <a:effectLst/>
                <a:latin typeface="Arial" panose="020B0604020202020204" pitchFamily="34" charset="0"/>
                <a:ea typeface="Calibri" panose="020F0502020204030204" pitchFamily="34" charset="0"/>
                <a:cs typeface="Arial" panose="020B0604020202020204" pitchFamily="34" charset="0"/>
              </a:rPr>
              <a:t>Un cyber </a:t>
            </a:r>
            <a:r>
              <a:rPr lang="it-IT" sz="1600" kern="100" dirty="0" err="1">
                <a:effectLst/>
                <a:latin typeface="Arial" panose="020B0604020202020204" pitchFamily="34" charset="0"/>
                <a:ea typeface="Calibri" panose="020F0502020204030204" pitchFamily="34" charset="0"/>
                <a:cs typeface="Arial" panose="020B0604020202020204" pitchFamily="34" charset="0"/>
              </a:rPr>
              <a:t>attack</a:t>
            </a:r>
            <a:r>
              <a:rPr lang="it-IT" sz="1600" kern="100" dirty="0">
                <a:effectLst/>
                <a:latin typeface="Arial" panose="020B0604020202020204" pitchFamily="34" charset="0"/>
                <a:ea typeface="Calibri" panose="020F0502020204030204" pitchFamily="34" charset="0"/>
                <a:cs typeface="Arial" panose="020B0604020202020204" pitchFamily="34" charset="0"/>
              </a:rPr>
              <a:t> sviluppato da una A.I. può rappresentare</a:t>
            </a:r>
            <a:r>
              <a:rPr lang="it-IT" sz="1600" kern="100" dirty="0">
                <a:latin typeface="Arial" panose="020B0604020202020204" pitchFamily="34" charset="0"/>
                <a:ea typeface="Calibri" panose="020F0502020204030204" pitchFamily="34" charset="0"/>
                <a:cs typeface="Arial" panose="020B0604020202020204" pitchFamily="34" charset="0"/>
              </a:rPr>
              <a:t> </a:t>
            </a:r>
            <a:r>
              <a:rPr lang="it-IT" sz="1600" kern="100" dirty="0">
                <a:effectLst/>
                <a:latin typeface="Arial" panose="020B0604020202020204" pitchFamily="34" charset="0"/>
                <a:ea typeface="Calibri" panose="020F0502020204030204" pitchFamily="34" charset="0"/>
                <a:cs typeface="Arial" panose="020B0604020202020204" pitchFamily="34" charset="0"/>
              </a:rPr>
              <a:t>un pericolo per la collettività e l’ordine pubblico. </a:t>
            </a:r>
          </a:p>
          <a:p>
            <a:pPr>
              <a:lnSpc>
                <a:spcPct val="115000"/>
              </a:lnSpc>
              <a:spcAft>
                <a:spcPts val="800"/>
              </a:spcAft>
            </a:pPr>
            <a:r>
              <a:rPr lang="it-IT" sz="1600" kern="100" dirty="0">
                <a:effectLst/>
                <a:latin typeface="Arial" panose="020B0604020202020204" pitchFamily="34" charset="0"/>
                <a:ea typeface="Calibri" panose="020F0502020204030204" pitchFamily="34" charset="0"/>
                <a:cs typeface="Arial" panose="020B0604020202020204" pitchFamily="34" charset="0"/>
              </a:rPr>
              <a:t>Allo stato attuale, pare difficile che un agente artificiale sia in grado di compiere autonomamente un fatto che, se realizzato da un uomo, sarebbe considerato penalmente rilevante, non possa essere considerato come il vero “autore” di un reato</a:t>
            </a:r>
            <a:r>
              <a:rPr lang="it-IT" sz="1600" kern="100" dirty="0">
                <a:latin typeface="Arial" panose="020B060402020202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36933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2051720" y="807843"/>
            <a:ext cx="6912768" cy="461665"/>
          </a:xfrm>
          <a:prstGeom prst="rect">
            <a:avLst/>
          </a:prstGeom>
          <a:noFill/>
        </p:spPr>
        <p:txBody>
          <a:bodyPr wrap="square" rtlCol="0">
            <a:spAutoFit/>
          </a:bodyPr>
          <a:lstStyle/>
          <a:p>
            <a:r>
              <a:rPr lang="it-IT" sz="2400" b="1" dirty="0"/>
              <a:t>UNA CONTINUA EVOLUZIONE</a:t>
            </a:r>
          </a:p>
        </p:txBody>
      </p:sp>
      <p:sp>
        <p:nvSpPr>
          <p:cNvPr id="3" name="CasellaDiTesto 2">
            <a:extLst>
              <a:ext uri="{FF2B5EF4-FFF2-40B4-BE49-F238E27FC236}">
                <a16:creationId xmlns:a16="http://schemas.microsoft.com/office/drawing/2014/main" id="{4C19CF10-30C6-6E52-8269-F833E557003E}"/>
              </a:ext>
            </a:extLst>
          </p:cNvPr>
          <p:cNvSpPr txBox="1"/>
          <p:nvPr/>
        </p:nvSpPr>
        <p:spPr>
          <a:xfrm>
            <a:off x="899592" y="1558863"/>
            <a:ext cx="7344816" cy="2821798"/>
          </a:xfrm>
          <a:prstGeom prst="rect">
            <a:avLst/>
          </a:prstGeom>
          <a:noFill/>
        </p:spPr>
        <p:txBody>
          <a:bodyPr wrap="square">
            <a:spAutoFit/>
          </a:bodyPr>
          <a:lstStyle/>
          <a:p>
            <a:pPr>
              <a:lnSpc>
                <a:spcPct val="115000"/>
              </a:lnSpc>
              <a:spcAft>
                <a:spcPts val="800"/>
              </a:spcAft>
            </a:pPr>
            <a:r>
              <a:rPr lang="it-IT" sz="1600"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Per esempio cerchiamo  di comprendere le conseguenze dell’utilizzo di software </a:t>
            </a:r>
            <a:r>
              <a:rPr lang="it-IT" sz="1600" i="1"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AI</a:t>
            </a:r>
            <a:r>
              <a:rPr lang="it-IT" sz="1600"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 nel settore della </a:t>
            </a:r>
            <a:r>
              <a:rPr lang="it-IT" sz="1600" i="1"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compliance </a:t>
            </a:r>
            <a:r>
              <a:rPr lang="it-IT" sz="1600"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aziendale, quindi la disciplina in tema di “colpa d’organizzazione” dell’ente. </a:t>
            </a:r>
          </a:p>
          <a:p>
            <a:pPr>
              <a:lnSpc>
                <a:spcPct val="115000"/>
              </a:lnSpc>
              <a:spcAft>
                <a:spcPts val="800"/>
              </a:spcAft>
            </a:pPr>
            <a:endParaRPr lang="it-IT" sz="1600" kern="100" dirty="0">
              <a:solidFill>
                <a:srgbClr val="1B1B1B"/>
              </a:solidFill>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it-IT" sz="1600" kern="100" dirty="0">
                <a:solidFill>
                  <a:srgbClr val="1B1B1B"/>
                </a:solidFill>
                <a:latin typeface="Arial" panose="020B0604020202020204" pitchFamily="34" charset="0"/>
                <a:ea typeface="Calibri" panose="020F0502020204030204" pitchFamily="34" charset="0"/>
                <a:cs typeface="Arial" panose="020B0604020202020204" pitchFamily="34" charset="0"/>
              </a:rPr>
              <a:t>E quali po</a:t>
            </a:r>
            <a:r>
              <a:rPr lang="it-IT" sz="1600"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tessero essere le conseguenze in tema di responsabilità da colpa di organizzazione dell’ente che abbia affidato la gestione del proprio modello organizzativo e di gestione ad un </a:t>
            </a:r>
            <a:r>
              <a:rPr lang="it-IT" sz="1600" i="1"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software</a:t>
            </a:r>
            <a:r>
              <a:rPr lang="it-IT" sz="1600"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 </a:t>
            </a:r>
            <a:r>
              <a:rPr lang="it-IT" sz="1600" i="1"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AI</a:t>
            </a:r>
            <a:r>
              <a:rPr lang="it-IT" sz="1600" kern="100" dirty="0">
                <a:solidFill>
                  <a:srgbClr val="1B1B1B"/>
                </a:solidFill>
                <a:effectLst/>
                <a:latin typeface="Arial" panose="020B0604020202020204" pitchFamily="34" charset="0"/>
                <a:ea typeface="Calibri" panose="020F0502020204030204" pitchFamily="34" charset="0"/>
                <a:cs typeface="Arial" panose="020B0604020202020204" pitchFamily="34" charset="0"/>
              </a:rPr>
              <a:t>, evidenziando, inoltre, l’esigenza di un adeguamento della normativa di settore e, forse, ad un ripensamento della struttura della colpa d’organizzazione.</a:t>
            </a:r>
            <a:endParaRPr lang="it-IT" sz="16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9966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1187624" y="507114"/>
            <a:ext cx="6912768" cy="461665"/>
          </a:xfrm>
          <a:prstGeom prst="rect">
            <a:avLst/>
          </a:prstGeom>
          <a:noFill/>
        </p:spPr>
        <p:txBody>
          <a:bodyPr wrap="square" rtlCol="0">
            <a:spAutoFit/>
          </a:bodyPr>
          <a:lstStyle/>
          <a:p>
            <a:r>
              <a:rPr lang="it-IT" sz="2400" b="1" dirty="0"/>
              <a:t>UNA CONTINUA EVOLUZIONE POSSIBILI RISCHI</a:t>
            </a:r>
          </a:p>
        </p:txBody>
      </p:sp>
      <p:sp>
        <p:nvSpPr>
          <p:cNvPr id="4" name="CasellaDiTesto 3">
            <a:extLst>
              <a:ext uri="{FF2B5EF4-FFF2-40B4-BE49-F238E27FC236}">
                <a16:creationId xmlns:a16="http://schemas.microsoft.com/office/drawing/2014/main" id="{1062262F-5A2E-F24F-C3C3-04B824BD7365}"/>
              </a:ext>
            </a:extLst>
          </p:cNvPr>
          <p:cNvSpPr txBox="1"/>
          <p:nvPr/>
        </p:nvSpPr>
        <p:spPr>
          <a:xfrm>
            <a:off x="899592" y="1533936"/>
            <a:ext cx="7920880" cy="4031873"/>
          </a:xfrm>
          <a:prstGeom prst="rect">
            <a:avLst/>
          </a:prstGeom>
          <a:noFill/>
        </p:spPr>
        <p:txBody>
          <a:bodyPr wrap="square">
            <a:spAutoFit/>
          </a:bodyPr>
          <a:lstStyle/>
          <a:p>
            <a:pPr algn="l"/>
            <a:r>
              <a:rPr lang="it-IT" sz="1600" kern="100" dirty="0">
                <a:latin typeface="Arial" panose="020B0604020202020204" pitchFamily="34" charset="0"/>
                <a:ea typeface="Calibri" panose="020F0502020204030204" pitchFamily="34" charset="0"/>
                <a:cs typeface="Arial" panose="020B0604020202020204" pitchFamily="34" charset="0"/>
              </a:rPr>
              <a:t>I software di A.I. avrebbero la possibilità di apprendere strategie efficaci, già adottate da altre macchine in situazioni analoghe, grazie ad un cloud comune, modificandole ed adattandole al caso concreto senza la necessità di un nuovo intervento del programmatore grazie al cd. black box </a:t>
            </a:r>
            <a:r>
              <a:rPr lang="it-IT" sz="1600" kern="100" dirty="0" err="1">
                <a:latin typeface="Arial" panose="020B0604020202020204" pitchFamily="34" charset="0"/>
                <a:ea typeface="Calibri" panose="020F0502020204030204" pitchFamily="34" charset="0"/>
                <a:cs typeface="Arial" panose="020B0604020202020204" pitchFamily="34" charset="0"/>
              </a:rPr>
              <a:t>algorithms</a:t>
            </a:r>
            <a:r>
              <a:rPr lang="it-IT" sz="1600" kern="100" dirty="0">
                <a:latin typeface="Arial" panose="020B0604020202020204" pitchFamily="34" charset="0"/>
                <a:ea typeface="Calibri" panose="020F0502020204030204" pitchFamily="34" charset="0"/>
                <a:cs typeface="Arial" panose="020B0604020202020204" pitchFamily="34" charset="0"/>
              </a:rPr>
              <a:t>.</a:t>
            </a:r>
          </a:p>
          <a:p>
            <a:pPr algn="l"/>
            <a:endParaRPr lang="it-IT" sz="1600" kern="100" dirty="0">
              <a:latin typeface="Arial" panose="020B0604020202020204" pitchFamily="34" charset="0"/>
              <a:ea typeface="Calibri" panose="020F0502020204030204" pitchFamily="34" charset="0"/>
              <a:cs typeface="Arial" panose="020B0604020202020204" pitchFamily="34" charset="0"/>
            </a:endParaRPr>
          </a:p>
          <a:p>
            <a:pPr algn="l"/>
            <a:r>
              <a:rPr lang="it-IT" sz="1600" b="1" kern="100" dirty="0">
                <a:latin typeface="Arial" panose="020B0604020202020204" pitchFamily="34" charset="0"/>
                <a:ea typeface="Calibri" panose="020F0502020204030204" pitchFamily="34" charset="0"/>
                <a:cs typeface="Arial" panose="020B0604020202020204" pitchFamily="34" charset="0"/>
              </a:rPr>
              <a:t>Il pericolo insito nell’utilizzo dei software di valutazione del rischio</a:t>
            </a:r>
            <a:r>
              <a:rPr lang="it-IT" sz="1600" kern="100" dirty="0">
                <a:latin typeface="Arial" panose="020B0604020202020204" pitchFamily="34" charset="0"/>
                <a:ea typeface="Calibri" panose="020F0502020204030204" pitchFamily="34" charset="0"/>
                <a:cs typeface="Arial" panose="020B0604020202020204" pitchFamily="34" charset="0"/>
              </a:rPr>
              <a:t>, che si fondano esclusivamente sulla programmazione prestabilita dal creatore, è quello che il sistema risponda predisponendo misure analoghe in contesti societari simili ma non identici, lasciando, dunque, delle aree vulnerabili ai rischi di commissione di reati.</a:t>
            </a:r>
          </a:p>
          <a:p>
            <a:pPr algn="l"/>
            <a:endParaRPr lang="it-IT" sz="1600" kern="100" dirty="0">
              <a:latin typeface="Arial" panose="020B0604020202020204" pitchFamily="34" charset="0"/>
              <a:ea typeface="Calibri" panose="020F0502020204030204" pitchFamily="34" charset="0"/>
              <a:cs typeface="Arial" panose="020B0604020202020204" pitchFamily="34" charset="0"/>
            </a:endParaRPr>
          </a:p>
          <a:p>
            <a:pPr algn="l"/>
            <a:r>
              <a:rPr lang="it-IT" sz="1600" b="1" kern="100" dirty="0">
                <a:latin typeface="Arial" panose="020B0604020202020204" pitchFamily="34" charset="0"/>
                <a:ea typeface="Calibri" panose="020F0502020204030204" pitchFamily="34" charset="0"/>
                <a:cs typeface="Arial" panose="020B0604020202020204" pitchFamily="34" charset="0"/>
              </a:rPr>
              <a:t>L’imprevedibilità dell’auto-apprendimento</a:t>
            </a:r>
            <a:r>
              <a:rPr lang="it-IT" sz="1600" kern="100" dirty="0">
                <a:latin typeface="Arial" panose="020B0604020202020204" pitchFamily="34" charset="0"/>
                <a:ea typeface="Calibri" panose="020F0502020204030204" pitchFamily="34" charset="0"/>
                <a:cs typeface="Arial" panose="020B0604020202020204" pitchFamily="34" charset="0"/>
              </a:rPr>
              <a:t>, cd. machine learning, impedirebbe all’ente di governare e, in pratica, di  indirizzare il software su determinati aspetti specifici quali, ad esempio, il bilanciamento tra procedure :</a:t>
            </a:r>
          </a:p>
          <a:p>
            <a:pPr marL="742950" lvl="1" indent="-285750">
              <a:buFont typeface="Wingdings" panose="05000000000000000000" pitchFamily="2" charset="2"/>
              <a:buChar char="ü"/>
            </a:pPr>
            <a:r>
              <a:rPr lang="it-IT" sz="1600" kern="100" dirty="0">
                <a:latin typeface="Arial" panose="020B0604020202020204" pitchFamily="34" charset="0"/>
                <a:ea typeface="Calibri" panose="020F0502020204030204" pitchFamily="34" charset="0"/>
                <a:cs typeface="Arial" panose="020B0604020202020204" pitchFamily="34" charset="0"/>
              </a:rPr>
              <a:t>di prevenzione  </a:t>
            </a:r>
          </a:p>
          <a:p>
            <a:pPr marL="742950" lvl="1" indent="-285750">
              <a:buFont typeface="Wingdings" panose="05000000000000000000" pitchFamily="2" charset="2"/>
              <a:buChar char="ü"/>
            </a:pPr>
            <a:r>
              <a:rPr lang="it-IT" sz="1600" kern="100" dirty="0">
                <a:latin typeface="Arial" panose="020B0604020202020204" pitchFamily="34" charset="0"/>
                <a:ea typeface="Calibri" panose="020F0502020204030204" pitchFamily="34" charset="0"/>
                <a:cs typeface="Arial" panose="020B0604020202020204" pitchFamily="34" charset="0"/>
              </a:rPr>
              <a:t>maggior produttività </a:t>
            </a:r>
          </a:p>
          <a:p>
            <a:pPr marL="742950" lvl="1" indent="-285750">
              <a:buFont typeface="Wingdings" panose="05000000000000000000" pitchFamily="2" charset="2"/>
              <a:buChar char="ü"/>
            </a:pPr>
            <a:r>
              <a:rPr lang="it-IT" sz="1600" kern="100" dirty="0">
                <a:latin typeface="Arial" panose="020B0604020202020204" pitchFamily="34" charset="0"/>
                <a:ea typeface="Calibri" panose="020F0502020204030204" pitchFamily="34" charset="0"/>
                <a:cs typeface="Arial" panose="020B0604020202020204" pitchFamily="34" charset="0"/>
              </a:rPr>
              <a:t>rispetto della persona del complesso aziendale.</a:t>
            </a:r>
          </a:p>
        </p:txBody>
      </p:sp>
    </p:spTree>
    <p:extLst>
      <p:ext uri="{BB962C8B-B14F-4D97-AF65-F5344CB8AC3E}">
        <p14:creationId xmlns:p14="http://schemas.microsoft.com/office/powerpoint/2010/main" val="1128955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774346" y="603070"/>
            <a:ext cx="6912768" cy="461665"/>
          </a:xfrm>
          <a:prstGeom prst="rect">
            <a:avLst/>
          </a:prstGeom>
          <a:noFill/>
        </p:spPr>
        <p:txBody>
          <a:bodyPr wrap="square" rtlCol="0">
            <a:spAutoFit/>
          </a:bodyPr>
          <a:lstStyle/>
          <a:p>
            <a:r>
              <a:rPr lang="it-IT" sz="2400" b="1" dirty="0"/>
              <a:t>UNA CONTINUA EVOLUZIONE</a:t>
            </a:r>
          </a:p>
        </p:txBody>
      </p:sp>
      <p:sp>
        <p:nvSpPr>
          <p:cNvPr id="3" name="CasellaDiTesto 2">
            <a:extLst>
              <a:ext uri="{FF2B5EF4-FFF2-40B4-BE49-F238E27FC236}">
                <a16:creationId xmlns:a16="http://schemas.microsoft.com/office/drawing/2014/main" id="{AC1A6929-0192-2D68-22ED-5D8AC5F4162E}"/>
              </a:ext>
            </a:extLst>
          </p:cNvPr>
          <p:cNvSpPr txBox="1"/>
          <p:nvPr/>
        </p:nvSpPr>
        <p:spPr>
          <a:xfrm>
            <a:off x="899592" y="1582340"/>
            <a:ext cx="7668852" cy="3970318"/>
          </a:xfrm>
          <a:prstGeom prst="rect">
            <a:avLst/>
          </a:prstGeom>
          <a:noFill/>
        </p:spPr>
        <p:txBody>
          <a:bodyPr wrap="square">
            <a:spAutoFit/>
          </a:bodyPr>
          <a:lstStyle/>
          <a:p>
            <a:pPr algn="l"/>
            <a:r>
              <a:rPr lang="it-IT" b="0" i="0" dirty="0">
                <a:solidFill>
                  <a:srgbClr val="1B1B1B"/>
                </a:solidFill>
                <a:effectLst/>
                <a:latin typeface="Barlow" panose="00000500000000000000" pitchFamily="2" charset="0"/>
              </a:rPr>
              <a:t>Nell’ipotesi di </a:t>
            </a:r>
            <a:r>
              <a:rPr lang="it-IT" b="0" i="1" dirty="0">
                <a:solidFill>
                  <a:srgbClr val="1B1B1B"/>
                </a:solidFill>
                <a:effectLst/>
                <a:latin typeface="Barlow" panose="00000500000000000000" pitchFamily="2" charset="0"/>
              </a:rPr>
              <a:t>A.I.</a:t>
            </a:r>
            <a:r>
              <a:rPr lang="it-IT" b="0" i="0" dirty="0">
                <a:solidFill>
                  <a:srgbClr val="1B1B1B"/>
                </a:solidFill>
                <a:effectLst/>
                <a:latin typeface="Barlow" panose="00000500000000000000" pitchFamily="2" charset="0"/>
              </a:rPr>
              <a:t> dotata di </a:t>
            </a:r>
            <a:r>
              <a:rPr lang="it-IT" b="0" i="1" dirty="0" err="1">
                <a:solidFill>
                  <a:srgbClr val="1B1B1B"/>
                </a:solidFill>
                <a:effectLst/>
                <a:latin typeface="Barlow" panose="00000500000000000000" pitchFamily="2" charset="0"/>
              </a:rPr>
              <a:t>Maching</a:t>
            </a:r>
            <a:r>
              <a:rPr lang="it-IT" b="0" i="1" dirty="0">
                <a:solidFill>
                  <a:srgbClr val="1B1B1B"/>
                </a:solidFill>
                <a:effectLst/>
                <a:latin typeface="Barlow" panose="00000500000000000000" pitchFamily="2" charset="0"/>
              </a:rPr>
              <a:t> Learning</a:t>
            </a:r>
            <a:r>
              <a:rPr lang="it-IT" b="0" i="0" dirty="0">
                <a:solidFill>
                  <a:srgbClr val="1B1B1B"/>
                </a:solidFill>
                <a:effectLst/>
                <a:latin typeface="Barlow" panose="00000500000000000000" pitchFamily="2" charset="0"/>
              </a:rPr>
              <a:t> al fine di elaborare nuove strategie per affrontare problemi futuri, con la conseguente impossibilità di prevedere gli esiti del </a:t>
            </a:r>
            <a:r>
              <a:rPr lang="it-IT" b="0" i="0" dirty="0" err="1">
                <a:solidFill>
                  <a:srgbClr val="1B1B1B"/>
                </a:solidFill>
                <a:effectLst/>
                <a:latin typeface="Barlow" panose="00000500000000000000" pitchFamily="2" charset="0"/>
              </a:rPr>
              <a:t>promt</a:t>
            </a:r>
            <a:r>
              <a:rPr lang="it-IT" b="0" i="0" dirty="0">
                <a:solidFill>
                  <a:srgbClr val="1B1B1B"/>
                </a:solidFill>
                <a:effectLst/>
                <a:latin typeface="Barlow" panose="00000500000000000000" pitchFamily="2" charset="0"/>
              </a:rPr>
              <a:t> ricevuto dalla macchina, potrebbe creare un’instabilità dell’interpretazione normativa.</a:t>
            </a:r>
          </a:p>
          <a:p>
            <a:pPr algn="l"/>
            <a:endParaRPr lang="it-IT" b="0" i="0" dirty="0">
              <a:solidFill>
                <a:schemeClr val="accent6">
                  <a:lumMod val="75000"/>
                </a:schemeClr>
              </a:solidFill>
              <a:effectLst/>
              <a:latin typeface="Barlow" panose="00000500000000000000" pitchFamily="2" charset="0"/>
            </a:endParaRPr>
          </a:p>
          <a:p>
            <a:pPr algn="l"/>
            <a:r>
              <a:rPr lang="it-IT" dirty="0">
                <a:solidFill>
                  <a:srgbClr val="1B1B1B"/>
                </a:solidFill>
                <a:latin typeface="Barlow" panose="00000500000000000000" pitchFamily="2" charset="0"/>
              </a:rPr>
              <a:t>Un altro esempio potrebbe essere la creazione di algoritmi in grado di raccogliere norme giuridiche ed informazioni aziendali, per valutare il </a:t>
            </a:r>
          </a:p>
          <a:p>
            <a:pPr algn="l"/>
            <a:r>
              <a:rPr lang="it-IT" dirty="0">
                <a:solidFill>
                  <a:srgbClr val="FF0000"/>
                </a:solidFill>
                <a:latin typeface="Barlow" panose="00000500000000000000" pitchFamily="2" charset="0"/>
              </a:rPr>
              <a:t>risk assesment </a:t>
            </a:r>
            <a:r>
              <a:rPr lang="it-IT" dirty="0">
                <a:solidFill>
                  <a:srgbClr val="1B1B1B"/>
                </a:solidFill>
                <a:latin typeface="Barlow" panose="00000500000000000000" pitchFamily="2" charset="0"/>
              </a:rPr>
              <a:t>e predisporre le misure più idonee a prevenire la commissione di reati o la verificazione di eventi il cui rischio è stato valutato.</a:t>
            </a:r>
          </a:p>
          <a:p>
            <a:pPr algn="l"/>
            <a:endParaRPr lang="it-IT" dirty="0">
              <a:solidFill>
                <a:schemeClr val="accent6">
                  <a:lumMod val="75000"/>
                </a:schemeClr>
              </a:solidFill>
              <a:latin typeface="Barlow" panose="00000500000000000000" pitchFamily="2" charset="0"/>
            </a:endParaRPr>
          </a:p>
          <a:p>
            <a:pPr algn="l"/>
            <a:r>
              <a:rPr lang="it-IT" b="1" dirty="0">
                <a:solidFill>
                  <a:srgbClr val="0000CC"/>
                </a:solidFill>
                <a:latin typeface="Barlow" panose="00000500000000000000" pitchFamily="2" charset="0"/>
              </a:rPr>
              <a:t>Il tema è attuale e richiede un’analisi delle fonti normative che regolano il settore della programmazione, utilizzazione e commercializzazione di software di intelligenza artificiale.</a:t>
            </a:r>
          </a:p>
        </p:txBody>
      </p:sp>
    </p:spTree>
    <p:extLst>
      <p:ext uri="{BB962C8B-B14F-4D97-AF65-F5344CB8AC3E}">
        <p14:creationId xmlns:p14="http://schemas.microsoft.com/office/powerpoint/2010/main" val="4147516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237" y="857250"/>
            <a:ext cx="9144000" cy="51435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958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txBox="1">
            <a:spLocks noGrp="1"/>
          </p:cNvSpPr>
          <p:nvPr>
            <p:ph type="title"/>
          </p:nvPr>
        </p:nvSpPr>
        <p:spPr>
          <a:xfrm>
            <a:off x="373380" y="2070576"/>
            <a:ext cx="1418273" cy="448680"/>
          </a:xfrm>
          <a:prstGeom prst="rect">
            <a:avLst/>
          </a:prstGeom>
        </p:spPr>
        <p:txBody>
          <a:bodyPr vert="horz" wrap="square" lIns="0" tIns="10001" rIns="0" bIns="0" rtlCol="0" anchor="ctr">
            <a:spAutoFit/>
          </a:bodyPr>
          <a:lstStyle/>
          <a:p>
            <a:pPr marL="9525">
              <a:spcBef>
                <a:spcPts val="79"/>
              </a:spcBef>
            </a:pPr>
            <a:r>
              <a:rPr sz="2850" b="1" spc="86" dirty="0">
                <a:solidFill>
                  <a:srgbClr val="FFFFFF"/>
                </a:solidFill>
                <a:latin typeface="Arial Narrow"/>
                <a:cs typeface="Arial Narrow"/>
              </a:rPr>
              <a:t>SECTION</a:t>
            </a:r>
            <a:endParaRPr sz="2850">
              <a:latin typeface="Arial Narrow"/>
              <a:cs typeface="Arial Narrow"/>
            </a:endParaRPr>
          </a:p>
        </p:txBody>
      </p:sp>
      <p:sp>
        <p:nvSpPr>
          <p:cNvPr id="4" name="object 4"/>
          <p:cNvSpPr txBox="1"/>
          <p:nvPr/>
        </p:nvSpPr>
        <p:spPr>
          <a:xfrm>
            <a:off x="373380" y="2946712"/>
            <a:ext cx="6142836" cy="887262"/>
          </a:xfrm>
          <a:prstGeom prst="rect">
            <a:avLst/>
          </a:prstGeom>
        </p:spPr>
        <p:txBody>
          <a:bodyPr vert="horz" wrap="square" lIns="0" tIns="10001" rIns="0" bIns="0" rtlCol="0">
            <a:spAutoFit/>
          </a:bodyPr>
          <a:lstStyle/>
          <a:p>
            <a:pPr marL="9525" marR="0" lvl="0" indent="0" algn="l" defTabSz="914400" rtl="0" eaLnBrk="1" fontAlgn="auto" latinLnBrk="0" hangingPunct="1">
              <a:lnSpc>
                <a:spcPct val="100000"/>
              </a:lnSpc>
              <a:spcBef>
                <a:spcPts val="79"/>
              </a:spcBef>
              <a:spcAft>
                <a:spcPts val="0"/>
              </a:spcAft>
              <a:buClrTx/>
              <a:buSzTx/>
              <a:buFontTx/>
              <a:buNone/>
              <a:tabLst/>
              <a:defRPr/>
            </a:pPr>
            <a:r>
              <a:rPr lang="it-IT" sz="2850" spc="165" dirty="0">
                <a:solidFill>
                  <a:srgbClr val="FFFFFF"/>
                </a:solidFill>
                <a:latin typeface="Arial Narrow"/>
              </a:rPr>
              <a:t>L’esigenza di una regolamentazione di settore</a:t>
            </a:r>
          </a:p>
        </p:txBody>
      </p:sp>
      <p:sp>
        <p:nvSpPr>
          <p:cNvPr id="5" name="object 5"/>
          <p:cNvSpPr txBox="1"/>
          <p:nvPr/>
        </p:nvSpPr>
        <p:spPr>
          <a:xfrm>
            <a:off x="391440" y="4605908"/>
            <a:ext cx="797719" cy="1117614"/>
          </a:xfrm>
          <a:prstGeom prst="rect">
            <a:avLst/>
          </a:prstGeom>
        </p:spPr>
        <p:txBody>
          <a:bodyPr vert="horz" wrap="square" lIns="0" tIns="9525" rIns="0" bIns="0" rtlCol="0">
            <a:spAutoFit/>
          </a:bodyPr>
          <a:lstStyle/>
          <a:p>
            <a:pPr marL="9525" marR="0" lvl="0" indent="0" algn="l" defTabSz="914400" rtl="0" eaLnBrk="1" fontAlgn="auto" latinLnBrk="0" hangingPunct="1">
              <a:lnSpc>
                <a:spcPct val="100000"/>
              </a:lnSpc>
              <a:spcBef>
                <a:spcPts val="75"/>
              </a:spcBef>
              <a:spcAft>
                <a:spcPts val="0"/>
              </a:spcAft>
              <a:buClrTx/>
              <a:buSzTx/>
              <a:buFontTx/>
              <a:buNone/>
              <a:tabLst/>
              <a:defRPr/>
            </a:pPr>
            <a:r>
              <a:rPr kumimoji="0" sz="7200" b="1" i="0" u="none" strike="noStrike" kern="1200" cap="none" spc="-221" normalizeH="0" baseline="0" noProof="0" dirty="0">
                <a:ln>
                  <a:noFill/>
                </a:ln>
                <a:solidFill>
                  <a:srgbClr val="00396F"/>
                </a:solidFill>
                <a:effectLst/>
                <a:uLnTx/>
                <a:uFillTx/>
                <a:latin typeface="Arial Narrow"/>
                <a:ea typeface="+mn-ea"/>
                <a:cs typeface="Arial Narrow"/>
              </a:rPr>
              <a:t>0</a:t>
            </a:r>
            <a:r>
              <a:rPr kumimoji="0" lang="it-IT" sz="7200" b="1" i="0" u="none" strike="noStrike" kern="1200" cap="none" spc="-221" normalizeH="0" baseline="0" noProof="0" dirty="0">
                <a:ln>
                  <a:noFill/>
                </a:ln>
                <a:solidFill>
                  <a:srgbClr val="00396F"/>
                </a:solidFill>
                <a:effectLst/>
                <a:uLnTx/>
                <a:uFillTx/>
                <a:latin typeface="Arial Narrow"/>
                <a:ea typeface="+mn-ea"/>
                <a:cs typeface="Arial Narrow"/>
              </a:rPr>
              <a:t>4</a:t>
            </a:r>
            <a:endParaRPr kumimoji="0" sz="7200" b="0" i="0" u="none" strike="noStrike" kern="1200" cap="none" spc="0" normalizeH="0" baseline="0" noProof="0" dirty="0">
              <a:ln>
                <a:noFill/>
              </a:ln>
              <a:solidFill>
                <a:prstClr val="black"/>
              </a:solidFill>
              <a:effectLst/>
              <a:uLnTx/>
              <a:uFillTx/>
              <a:latin typeface="Arial Narrow"/>
              <a:ea typeface="+mn-ea"/>
              <a:cs typeface="Arial Narrow"/>
            </a:endParaRPr>
          </a:p>
        </p:txBody>
      </p:sp>
      <p:sp>
        <p:nvSpPr>
          <p:cNvPr id="6" name="Segnaposto piè di pagina 5">
            <a:extLst>
              <a:ext uri="{FF2B5EF4-FFF2-40B4-BE49-F238E27FC236}">
                <a16:creationId xmlns:a16="http://schemas.microsoft.com/office/drawing/2014/main" id="{46636423-960F-4B7E-B8E9-21073EFC995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prstClr val="black">
                    <a:tint val="75000"/>
                  </a:prstClr>
                </a:solidFill>
                <a:effectLst/>
                <a:uLnTx/>
                <a:uFillTx/>
                <a:latin typeface="Calibri"/>
                <a:ea typeface="+mn-ea"/>
                <a:cs typeface="+mn-cs"/>
              </a:rPr>
              <a:t>Commissione 231 seminario 18 Giugno 2025</a:t>
            </a:r>
          </a:p>
        </p:txBody>
      </p:sp>
    </p:spTree>
    <p:extLst>
      <p:ext uri="{BB962C8B-B14F-4D97-AF65-F5344CB8AC3E}">
        <p14:creationId xmlns:p14="http://schemas.microsoft.com/office/powerpoint/2010/main" val="3876628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1115616" y="478292"/>
            <a:ext cx="6912768" cy="461665"/>
          </a:xfrm>
          <a:prstGeom prst="rect">
            <a:avLst/>
          </a:prstGeom>
          <a:noFill/>
        </p:spPr>
        <p:txBody>
          <a:bodyPr wrap="square" rtlCol="0">
            <a:spAutoFit/>
          </a:bodyPr>
          <a:lstStyle/>
          <a:p>
            <a:r>
              <a:rPr lang="it-IT" sz="2400" b="1" dirty="0"/>
              <a:t>UNA CONTINUA EVOLUZIONE : IN EUROPA</a:t>
            </a:r>
          </a:p>
        </p:txBody>
      </p:sp>
      <p:sp>
        <p:nvSpPr>
          <p:cNvPr id="4" name="CasellaDiTesto 3">
            <a:extLst>
              <a:ext uri="{FF2B5EF4-FFF2-40B4-BE49-F238E27FC236}">
                <a16:creationId xmlns:a16="http://schemas.microsoft.com/office/drawing/2014/main" id="{B3E14FD0-AECD-5C0B-271C-A5AEE1FEADB5}"/>
              </a:ext>
            </a:extLst>
          </p:cNvPr>
          <p:cNvSpPr txBox="1"/>
          <p:nvPr/>
        </p:nvSpPr>
        <p:spPr>
          <a:xfrm>
            <a:off x="971600" y="1026670"/>
            <a:ext cx="7848872" cy="4262192"/>
          </a:xfrm>
          <a:prstGeom prst="rect">
            <a:avLst/>
          </a:prstGeom>
          <a:noFill/>
        </p:spPr>
        <p:txBody>
          <a:bodyPr wrap="square">
            <a:spAutoFit/>
          </a:bodyPr>
          <a:lstStyle/>
          <a:p>
            <a:pPr>
              <a:lnSpc>
                <a:spcPct val="115000"/>
              </a:lnSpc>
              <a:spcAft>
                <a:spcPts val="800"/>
              </a:spcAft>
            </a:pP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L’Unione Europea ha approvato l’</a:t>
            </a:r>
            <a:r>
              <a:rPr lang="it-IT" sz="1600" i="1" kern="0" dirty="0" err="1">
                <a:solidFill>
                  <a:srgbClr val="1B1B1B"/>
                </a:solidFill>
                <a:effectLst/>
                <a:latin typeface="Arial" panose="020B0604020202020204" pitchFamily="34" charset="0"/>
                <a:ea typeface="Times New Roman" panose="02020603050405020304" pitchFamily="18" charset="0"/>
                <a:cs typeface="Arial" panose="020B0604020202020204" pitchFamily="34" charset="0"/>
              </a:rPr>
              <a:t>Artificial</a:t>
            </a:r>
            <a:r>
              <a:rPr lang="it-IT" sz="1600" i="1"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 Intelligence Act (AI Act) </a:t>
            </a: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ossia il regolamento (UE) 2024/1689 del 13 giugno 2024, con lo scopo di consentire</a:t>
            </a:r>
          </a:p>
          <a:p>
            <a:pPr marL="800100" lvl="1" indent="-342900">
              <a:lnSpc>
                <a:spcPct val="115000"/>
              </a:lnSpc>
              <a:spcAft>
                <a:spcPts val="800"/>
              </a:spcAft>
              <a:buFont typeface="+mj-lt"/>
              <a:buAutoNum type="arabicPeriod"/>
            </a:pP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lo sviluppo, la commercializzazione e l’utilizzo di strumenti di intelligenza artificiale all’interno dell’U E, </a:t>
            </a:r>
          </a:p>
          <a:p>
            <a:pPr marL="800100" lvl="1" indent="-342900">
              <a:lnSpc>
                <a:spcPct val="115000"/>
              </a:lnSpc>
              <a:spcAft>
                <a:spcPts val="800"/>
              </a:spcAft>
              <a:buFont typeface="+mj-lt"/>
              <a:buAutoNum type="arabicPeriod"/>
            </a:pP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nel rispetto della sicurezza e dei diritti fondamentali dell’uomo.</a:t>
            </a:r>
            <a:endParaRPr lang="it-IT" sz="16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it-IT" sz="1600" b="1" kern="0" dirty="0">
                <a:solidFill>
                  <a:srgbClr val="003399"/>
                </a:solidFill>
                <a:effectLst/>
                <a:latin typeface="Arial" panose="020B0604020202020204" pitchFamily="34" charset="0"/>
                <a:ea typeface="Times New Roman" panose="02020603050405020304" pitchFamily="18" charset="0"/>
                <a:cs typeface="Arial" panose="020B0604020202020204" pitchFamily="34" charset="0"/>
              </a:rPr>
              <a:t>L’art. 5 del Regolamento, rubricato “pratiche di </a:t>
            </a:r>
            <a:r>
              <a:rPr lang="it-IT" sz="1600" b="1" i="1" kern="0" dirty="0">
                <a:solidFill>
                  <a:srgbClr val="003399"/>
                </a:solidFill>
                <a:effectLst/>
                <a:latin typeface="Arial" panose="020B0604020202020204" pitchFamily="34" charset="0"/>
                <a:ea typeface="Times New Roman" panose="02020603050405020304" pitchFamily="18" charset="0"/>
                <a:cs typeface="Arial" panose="020B0604020202020204" pitchFamily="34" charset="0"/>
              </a:rPr>
              <a:t>AI</a:t>
            </a:r>
            <a:r>
              <a:rPr lang="it-IT" sz="1600" b="1" kern="0" dirty="0">
                <a:solidFill>
                  <a:srgbClr val="003399"/>
                </a:solidFill>
                <a:effectLst/>
                <a:latin typeface="Arial" panose="020B0604020202020204" pitchFamily="34" charset="0"/>
                <a:ea typeface="Times New Roman" panose="02020603050405020304" pitchFamily="18" charset="0"/>
                <a:cs typeface="Arial" panose="020B0604020202020204" pitchFamily="34" charset="0"/>
              </a:rPr>
              <a:t> vietate”, </a:t>
            </a: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pone il divieto di utilizzo di alcune funzioni, ritenute potenzialmente lesive della sicurezza e dei diritti dell’Uomo In particolare,</a:t>
            </a:r>
          </a:p>
          <a:p>
            <a:pPr marL="285750" indent="-285750">
              <a:lnSpc>
                <a:spcPct val="115000"/>
              </a:lnSpc>
              <a:spcAft>
                <a:spcPts val="800"/>
              </a:spcAft>
              <a:buFont typeface="Wingdings" panose="05000000000000000000" pitchFamily="2" charset="2"/>
              <a:buChar char="Ø"/>
            </a:pP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 è vietato l’utilizzo di </a:t>
            </a:r>
            <a:r>
              <a:rPr lang="it-IT" sz="1600" kern="0" dirty="0">
                <a:solidFill>
                  <a:srgbClr val="003399"/>
                </a:solidFill>
                <a:effectLst/>
                <a:latin typeface="Arial" panose="020B0604020202020204" pitchFamily="34" charset="0"/>
                <a:ea typeface="Times New Roman" panose="02020603050405020304" pitchFamily="18" charset="0"/>
                <a:cs typeface="Arial" panose="020B0604020202020204" pitchFamily="34" charset="0"/>
              </a:rPr>
              <a:t>tecniche subliminali </a:t>
            </a: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o volutamente decettive, al fine di indurre le persone a prendere una decisione che altrimenti non avrebbe preso.</a:t>
            </a:r>
            <a:endParaRPr lang="it-IT" sz="1600" kern="100" dirty="0">
              <a:effectLst/>
              <a:latin typeface="Arial" panose="020B0604020202020204" pitchFamily="34" charset="0"/>
              <a:ea typeface="Calibri" panose="020F0502020204030204" pitchFamily="34" charset="0"/>
              <a:cs typeface="Arial" panose="020B0604020202020204" pitchFamily="34" charset="0"/>
            </a:endParaRPr>
          </a:p>
          <a:p>
            <a:pPr marL="285750" indent="-285750">
              <a:lnSpc>
                <a:spcPct val="115000"/>
              </a:lnSpc>
              <a:spcAft>
                <a:spcPts val="800"/>
              </a:spcAft>
              <a:buFont typeface="Wingdings" panose="05000000000000000000" pitchFamily="2" charset="2"/>
              <a:buChar char="Ø"/>
            </a:pP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Bisogna </a:t>
            </a:r>
            <a:r>
              <a:rPr lang="it-IT" sz="1600" kern="0" dirty="0">
                <a:solidFill>
                  <a:srgbClr val="003399"/>
                </a:solidFill>
                <a:effectLst/>
                <a:latin typeface="Arial" panose="020B0604020202020204" pitchFamily="34" charset="0"/>
                <a:ea typeface="Times New Roman" panose="02020603050405020304" pitchFamily="18" charset="0"/>
                <a:cs typeface="Arial" panose="020B0604020202020204" pitchFamily="34" charset="0"/>
              </a:rPr>
              <a:t>tutelare il consenso informato </a:t>
            </a:r>
            <a:r>
              <a:rPr lang="it-IT" sz="1600" kern="0" dirty="0">
                <a:solidFill>
                  <a:srgbClr val="1B1B1B"/>
                </a:solidFill>
                <a:effectLst/>
                <a:latin typeface="Arial" panose="020B0604020202020204" pitchFamily="34" charset="0"/>
                <a:ea typeface="Times New Roman" panose="02020603050405020304" pitchFamily="18" charset="0"/>
                <a:cs typeface="Arial" panose="020B0604020202020204" pitchFamily="34" charset="0"/>
              </a:rPr>
              <a:t>di ogni individuo, e non potranno essere utilizzati sistemi di intelligenza artificiale in modo fraudolento per indurre in errore i destinatari dell’informazione ad effettuare una scelta.</a:t>
            </a:r>
            <a:endParaRPr lang="it-IT" sz="16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65026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1115616" y="120997"/>
            <a:ext cx="6912768" cy="461665"/>
          </a:xfrm>
          <a:prstGeom prst="rect">
            <a:avLst/>
          </a:prstGeom>
          <a:noFill/>
        </p:spPr>
        <p:txBody>
          <a:bodyPr wrap="square" rtlCol="0">
            <a:spAutoFit/>
          </a:bodyPr>
          <a:lstStyle/>
          <a:p>
            <a:r>
              <a:rPr lang="it-IT" sz="2400" b="1" dirty="0"/>
              <a:t>UNA CONTINUA EVOLUZIONE –un caso particolare-</a:t>
            </a:r>
          </a:p>
        </p:txBody>
      </p:sp>
      <p:sp>
        <p:nvSpPr>
          <p:cNvPr id="4" name="CasellaDiTesto 3">
            <a:extLst>
              <a:ext uri="{FF2B5EF4-FFF2-40B4-BE49-F238E27FC236}">
                <a16:creationId xmlns:a16="http://schemas.microsoft.com/office/drawing/2014/main" id="{B4DA9D01-D6D9-A8B1-F517-6983F65D3CA6}"/>
              </a:ext>
            </a:extLst>
          </p:cNvPr>
          <p:cNvSpPr txBox="1"/>
          <p:nvPr/>
        </p:nvSpPr>
        <p:spPr>
          <a:xfrm>
            <a:off x="847157" y="752999"/>
            <a:ext cx="7992888" cy="3139321"/>
          </a:xfrm>
          <a:prstGeom prst="rect">
            <a:avLst/>
          </a:prstGeom>
          <a:noFill/>
        </p:spPr>
        <p:txBody>
          <a:bodyPr wrap="square">
            <a:spAutoFit/>
          </a:bodyPr>
          <a:lstStyle/>
          <a:p>
            <a:pPr algn="l"/>
            <a:r>
              <a:rPr lang="it-IT" b="0" i="0" dirty="0">
                <a:solidFill>
                  <a:srgbClr val="1B1B1B"/>
                </a:solidFill>
                <a:effectLst/>
                <a:latin typeface="Barlow" panose="00000500000000000000" pitchFamily="2" charset="0"/>
              </a:rPr>
              <a:t>Infine, con riguardo ai sistemi di identificazione biometrica remota “in tempo reale” utilizzabili in luoghi pubblici ,</a:t>
            </a:r>
            <a:r>
              <a:rPr lang="it-IT" b="1" i="0" dirty="0">
                <a:solidFill>
                  <a:srgbClr val="1B1B1B"/>
                </a:solidFill>
                <a:effectLst/>
                <a:latin typeface="Barlow" panose="00000500000000000000" pitchFamily="2" charset="0"/>
              </a:rPr>
              <a:t> pone il medesimo divieto salvo che questo non sia essenziale:</a:t>
            </a:r>
          </a:p>
          <a:p>
            <a:pPr marL="285750" indent="-285750" algn="l" fontAlgn="base">
              <a:buFont typeface="Wingdings" panose="05000000000000000000" pitchFamily="2" charset="2"/>
              <a:buChar char="Ø"/>
            </a:pPr>
            <a:r>
              <a:rPr lang="it-IT" b="0" i="0" dirty="0">
                <a:solidFill>
                  <a:srgbClr val="1B1B1B"/>
                </a:solidFill>
                <a:effectLst/>
                <a:latin typeface="Barlow" panose="00000500000000000000" pitchFamily="2" charset="0"/>
              </a:rPr>
              <a:t>per la ricerca di vittime di sfruttamento sessuale o per la ricerca di persone scomparse;</a:t>
            </a:r>
          </a:p>
          <a:p>
            <a:pPr marL="285750" indent="-285750" algn="l" fontAlgn="base">
              <a:buFont typeface="Wingdings" panose="05000000000000000000" pitchFamily="2" charset="2"/>
              <a:buChar char="Ø"/>
            </a:pPr>
            <a:endParaRPr lang="it-IT" b="0" i="0" dirty="0">
              <a:solidFill>
                <a:srgbClr val="1B1B1B"/>
              </a:solidFill>
              <a:effectLst/>
              <a:latin typeface="Barlow" panose="00000500000000000000" pitchFamily="2" charset="0"/>
            </a:endParaRPr>
          </a:p>
          <a:p>
            <a:pPr marL="285750" indent="-285750" algn="l" fontAlgn="base">
              <a:buFont typeface="Wingdings" panose="05000000000000000000" pitchFamily="2" charset="2"/>
              <a:buChar char="Ø"/>
            </a:pPr>
            <a:r>
              <a:rPr lang="it-IT" b="0" i="0" dirty="0">
                <a:solidFill>
                  <a:srgbClr val="1B1B1B"/>
                </a:solidFill>
                <a:effectLst/>
                <a:latin typeface="Barlow" panose="00000500000000000000" pitchFamily="2" charset="0"/>
              </a:rPr>
              <a:t>per la prevenzione di minacce specifiche imminenti vs incolumità pubblica;</a:t>
            </a:r>
          </a:p>
          <a:p>
            <a:pPr marL="285750" indent="-285750" algn="l" fontAlgn="base">
              <a:buFont typeface="Wingdings" panose="05000000000000000000" pitchFamily="2" charset="2"/>
              <a:buChar char="Ø"/>
            </a:pPr>
            <a:endParaRPr lang="it-IT" b="0" i="0" dirty="0">
              <a:solidFill>
                <a:srgbClr val="1B1B1B"/>
              </a:solidFill>
              <a:effectLst/>
              <a:latin typeface="Barlow" panose="00000500000000000000" pitchFamily="2" charset="0"/>
            </a:endParaRPr>
          </a:p>
          <a:p>
            <a:pPr marL="285750" indent="-285750" algn="l" fontAlgn="base">
              <a:buFont typeface="Wingdings" panose="05000000000000000000" pitchFamily="2" charset="2"/>
              <a:buChar char="Ø"/>
            </a:pPr>
            <a:r>
              <a:rPr lang="it-IT" b="0" i="0" dirty="0">
                <a:solidFill>
                  <a:srgbClr val="1B1B1B"/>
                </a:solidFill>
                <a:effectLst/>
                <a:latin typeface="Barlow" panose="00000500000000000000" pitchFamily="2" charset="0"/>
              </a:rPr>
              <a:t>per la localizzazione ed identificazione, di un individuo sospettato di aver commesso un reato</a:t>
            </a:r>
          </a:p>
          <a:p>
            <a:pPr algn="l" fontAlgn="base"/>
            <a:endParaRPr lang="it-IT" b="0" i="0" dirty="0">
              <a:solidFill>
                <a:srgbClr val="1B1B1B"/>
              </a:solidFill>
              <a:effectLst/>
              <a:latin typeface="Barlow" panose="00000500000000000000" pitchFamily="2" charset="0"/>
            </a:endParaRPr>
          </a:p>
        </p:txBody>
      </p:sp>
      <p:sp>
        <p:nvSpPr>
          <p:cNvPr id="2" name="CasellaDiTesto 1">
            <a:extLst>
              <a:ext uri="{FF2B5EF4-FFF2-40B4-BE49-F238E27FC236}">
                <a16:creationId xmlns:a16="http://schemas.microsoft.com/office/drawing/2014/main" id="{00E655D1-E5F0-52B7-BAB7-A1AC02FEDB88}"/>
              </a:ext>
            </a:extLst>
          </p:cNvPr>
          <p:cNvSpPr txBox="1"/>
          <p:nvPr/>
        </p:nvSpPr>
        <p:spPr>
          <a:xfrm>
            <a:off x="914568" y="3856979"/>
            <a:ext cx="7992852" cy="1200329"/>
          </a:xfrm>
          <a:prstGeom prst="rect">
            <a:avLst/>
          </a:prstGeom>
          <a:solidFill>
            <a:schemeClr val="accent6">
              <a:lumMod val="20000"/>
              <a:lumOff val="80000"/>
            </a:schemeClr>
          </a:solidFill>
        </p:spPr>
        <p:txBody>
          <a:bodyPr wrap="square">
            <a:spAutoFit/>
          </a:bodyPr>
          <a:lstStyle/>
          <a:p>
            <a:r>
              <a:rPr lang="it-IT" b="0" i="0" dirty="0">
                <a:solidFill>
                  <a:srgbClr val="000000"/>
                </a:solidFill>
                <a:effectLst/>
                <a:latin typeface="Satoshi"/>
              </a:rPr>
              <a:t>Una norma </a:t>
            </a:r>
            <a:r>
              <a:rPr lang="it-IT" b="1" i="0" dirty="0">
                <a:solidFill>
                  <a:srgbClr val="000000"/>
                </a:solidFill>
                <a:effectLst/>
                <a:latin typeface="Satoshi"/>
              </a:rPr>
              <a:t>così complessa e così rilevante come l’</a:t>
            </a:r>
            <a:r>
              <a:rPr lang="it-IT" b="1" i="1" dirty="0">
                <a:solidFill>
                  <a:srgbClr val="000000"/>
                </a:solidFill>
                <a:effectLst/>
                <a:latin typeface="Satoshi"/>
              </a:rPr>
              <a:t>AI Act</a:t>
            </a:r>
            <a:r>
              <a:rPr lang="it-IT" b="0" i="0" dirty="0">
                <a:solidFill>
                  <a:srgbClr val="000000"/>
                </a:solidFill>
                <a:effectLst/>
                <a:latin typeface="Satoshi"/>
              </a:rPr>
              <a:t> non può ovviamente essere applicata integralmente in un’unica soluzione. Le autorità europee hanno stabilito, a partire dall’entrata in vigore del 1° agosto 2024, </a:t>
            </a:r>
            <a:r>
              <a:rPr lang="it-IT" b="1" i="0" dirty="0">
                <a:solidFill>
                  <a:srgbClr val="000000"/>
                </a:solidFill>
                <a:effectLst/>
                <a:latin typeface="Satoshi"/>
              </a:rPr>
              <a:t>una serie di tappe regolamentari </a:t>
            </a:r>
            <a:r>
              <a:rPr lang="it-IT" b="0" i="0" dirty="0">
                <a:solidFill>
                  <a:srgbClr val="000000"/>
                </a:solidFill>
                <a:effectLst/>
                <a:latin typeface="Satoshi"/>
              </a:rPr>
              <a:t>distribuite nel tempo. </a:t>
            </a:r>
            <a:endParaRPr lang="it-IT" dirty="0"/>
          </a:p>
        </p:txBody>
      </p:sp>
      <p:sp>
        <p:nvSpPr>
          <p:cNvPr id="5" name="CasellaDiTesto 4">
            <a:extLst>
              <a:ext uri="{FF2B5EF4-FFF2-40B4-BE49-F238E27FC236}">
                <a16:creationId xmlns:a16="http://schemas.microsoft.com/office/drawing/2014/main" id="{BA3370B4-E714-3798-46A2-BDAFE77B1FE8}"/>
              </a:ext>
            </a:extLst>
          </p:cNvPr>
          <p:cNvSpPr txBox="1"/>
          <p:nvPr/>
        </p:nvSpPr>
        <p:spPr>
          <a:xfrm>
            <a:off x="914568" y="5208814"/>
            <a:ext cx="7833896" cy="1200329"/>
          </a:xfrm>
          <a:prstGeom prst="rect">
            <a:avLst/>
          </a:prstGeom>
          <a:solidFill>
            <a:schemeClr val="accent6">
              <a:lumMod val="20000"/>
              <a:lumOff val="80000"/>
            </a:schemeClr>
          </a:solidFill>
        </p:spPr>
        <p:txBody>
          <a:bodyPr wrap="square">
            <a:spAutoFit/>
          </a:bodyPr>
          <a:lstStyle/>
          <a:p>
            <a:r>
              <a:rPr lang="it-IT" b="0" i="0" dirty="0">
                <a:solidFill>
                  <a:srgbClr val="000000"/>
                </a:solidFill>
                <a:effectLst/>
                <a:latin typeface="Satoshi"/>
              </a:rPr>
              <a:t>I fornitori e gli utilizzatori di sistemi di AI devono mettere “formare il personale e delle altre persone che si occupano dell’esercizio e dell’uso dei sistemi di AI per loro conto” fino ad </a:t>
            </a:r>
            <a:r>
              <a:rPr lang="it-IT" b="1" i="0" dirty="0">
                <a:solidFill>
                  <a:srgbClr val="000000"/>
                </a:solidFill>
                <a:effectLst/>
                <a:latin typeface="Satoshi"/>
              </a:rPr>
              <a:t>un livello sufficiente di alfabetizzazione in materia di Intelligenza Artificiale</a:t>
            </a:r>
            <a:r>
              <a:rPr lang="it-IT" b="0" i="0" dirty="0">
                <a:solidFill>
                  <a:srgbClr val="000000"/>
                </a:solidFill>
                <a:effectLst/>
                <a:latin typeface="Satoshi"/>
              </a:rPr>
              <a:t> </a:t>
            </a:r>
            <a:endParaRPr lang="it-IT" dirty="0"/>
          </a:p>
        </p:txBody>
      </p:sp>
    </p:spTree>
    <p:extLst>
      <p:ext uri="{BB962C8B-B14F-4D97-AF65-F5344CB8AC3E}">
        <p14:creationId xmlns:p14="http://schemas.microsoft.com/office/powerpoint/2010/main" val="3496363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774346" y="603070"/>
            <a:ext cx="6912768" cy="461665"/>
          </a:xfrm>
          <a:prstGeom prst="rect">
            <a:avLst/>
          </a:prstGeom>
          <a:noFill/>
        </p:spPr>
        <p:txBody>
          <a:bodyPr wrap="square" rtlCol="0">
            <a:spAutoFit/>
          </a:bodyPr>
          <a:lstStyle/>
          <a:p>
            <a:r>
              <a:rPr lang="it-IT" sz="2400" b="1" dirty="0"/>
              <a:t>UNA CONTINUA EVOLUZIONE : in ITALIA </a:t>
            </a:r>
          </a:p>
        </p:txBody>
      </p:sp>
      <p:sp>
        <p:nvSpPr>
          <p:cNvPr id="5" name="CasellaDiTesto 4">
            <a:extLst>
              <a:ext uri="{FF2B5EF4-FFF2-40B4-BE49-F238E27FC236}">
                <a16:creationId xmlns:a16="http://schemas.microsoft.com/office/drawing/2014/main" id="{597B1D28-D6AF-69B5-B8D1-163BE9C30CAC}"/>
              </a:ext>
            </a:extLst>
          </p:cNvPr>
          <p:cNvSpPr txBox="1"/>
          <p:nvPr/>
        </p:nvSpPr>
        <p:spPr>
          <a:xfrm>
            <a:off x="971600" y="1274897"/>
            <a:ext cx="7416824" cy="3671261"/>
          </a:xfrm>
          <a:prstGeom prst="rect">
            <a:avLst/>
          </a:prstGeom>
          <a:noFill/>
        </p:spPr>
        <p:txBody>
          <a:bodyPr wrap="square">
            <a:spAutoFit/>
          </a:bodyPr>
          <a:lstStyle/>
          <a:p>
            <a:pPr>
              <a:lnSpc>
                <a:spcPct val="115000"/>
              </a:lnSpc>
              <a:spcAft>
                <a:spcPts val="800"/>
              </a:spcAft>
            </a:pPr>
            <a:r>
              <a:rPr lang="it-IT" sz="1600" kern="100" dirty="0">
                <a:effectLst/>
                <a:latin typeface="Arial" panose="020B0604020202020204" pitchFamily="34" charset="0"/>
                <a:ea typeface="Calibri" panose="020F0502020204030204" pitchFamily="34" charset="0"/>
                <a:cs typeface="Arial" panose="020B0604020202020204" pitchFamily="34" charset="0"/>
              </a:rPr>
              <a:t>È stata assegnata alla Commissione Giustizia la </a:t>
            </a:r>
            <a:r>
              <a:rPr lang="it-IT" sz="16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proposta di legge AC 2134</a:t>
            </a:r>
            <a:r>
              <a:rPr lang="it-IT" sz="1600" kern="100" dirty="0">
                <a:effectLst/>
                <a:latin typeface="Arial" panose="020B0604020202020204" pitchFamily="34" charset="0"/>
                <a:ea typeface="Calibri" panose="020F0502020204030204" pitchFamily="34" charset="0"/>
                <a:cs typeface="Arial" panose="020B0604020202020204" pitchFamily="34" charset="0"/>
              </a:rPr>
              <a:t> con "</a:t>
            </a:r>
            <a:r>
              <a:rPr lang="it-IT" sz="1600" i="1" kern="100" dirty="0">
                <a:effectLst/>
                <a:latin typeface="Arial" panose="020B0604020202020204" pitchFamily="34" charset="0"/>
                <a:ea typeface="Calibri" panose="020F0502020204030204" pitchFamily="34" charset="0"/>
                <a:cs typeface="Arial" panose="020B0604020202020204" pitchFamily="34" charset="0"/>
              </a:rPr>
              <a:t>Modifiche al Codice penale, al Codice di procedura penale e al Decreto Legislativo 8 giugno 2001, n. 231, in materia di delitti informatici e trattamento illecito di dati</a:t>
            </a:r>
            <a:r>
              <a:rPr lang="it-IT" sz="1600" kern="100" dirty="0">
                <a:effectLst/>
                <a:latin typeface="Arial" panose="020B0604020202020204" pitchFamily="34" charset="0"/>
                <a:ea typeface="Calibri" panose="020F0502020204030204" pitchFamily="34" charset="0"/>
                <a:cs typeface="Arial" panose="020B0604020202020204" pitchFamily="34" charset="0"/>
              </a:rPr>
              <a:t>". </a:t>
            </a:r>
          </a:p>
          <a:p>
            <a:pPr>
              <a:lnSpc>
                <a:spcPct val="115000"/>
              </a:lnSpc>
              <a:spcAft>
                <a:spcPts val="800"/>
              </a:spcAft>
            </a:pPr>
            <a:r>
              <a:rPr lang="it-IT" sz="1600" kern="100" dirty="0">
                <a:effectLst/>
                <a:latin typeface="Arial" panose="020B0604020202020204" pitchFamily="34" charset="0"/>
                <a:ea typeface="Calibri" panose="020F0502020204030204" pitchFamily="34" charset="0"/>
                <a:cs typeface="Arial" panose="020B0604020202020204" pitchFamily="34" charset="0"/>
              </a:rPr>
              <a:t>Scopo dell'iniziativa è rafforzare gli strumenti di contrasto al "dossieraggio", ossia al mercato di informazioni sensibili creato attraverso la violazione di sistemi informatici protetti, introducendo nuovi illeciti oltre a quelli già previsti dalla riforma sulla </a:t>
            </a:r>
            <a:r>
              <a:rPr lang="it-IT" sz="1600" i="1" kern="100" dirty="0">
                <a:effectLst/>
                <a:latin typeface="Arial" panose="020B0604020202020204" pitchFamily="34" charset="0"/>
                <a:ea typeface="Calibri" panose="020F0502020204030204" pitchFamily="34" charset="0"/>
                <a:cs typeface="Arial" panose="020B0604020202020204" pitchFamily="34" charset="0"/>
              </a:rPr>
              <a:t>cybersicurezza </a:t>
            </a:r>
            <a:r>
              <a:rPr lang="it-IT" sz="1600" kern="100" dirty="0">
                <a:effectLst/>
                <a:latin typeface="Arial" panose="020B0604020202020204" pitchFamily="34" charset="0"/>
                <a:ea typeface="Calibri" panose="020F0502020204030204" pitchFamily="34" charset="0"/>
                <a:cs typeface="Arial" panose="020B0604020202020204" pitchFamily="34" charset="0"/>
              </a:rPr>
              <a:t>dello scorso anno). </a:t>
            </a:r>
          </a:p>
          <a:p>
            <a:pPr>
              <a:lnSpc>
                <a:spcPct val="115000"/>
              </a:lnSpc>
              <a:spcAft>
                <a:spcPts val="800"/>
              </a:spcAft>
            </a:pPr>
            <a:r>
              <a:rPr lang="it-IT" sz="1600" kern="100" dirty="0">
                <a:effectLst/>
                <a:latin typeface="Arial" panose="020B0604020202020204" pitchFamily="34" charset="0"/>
                <a:ea typeface="Calibri" panose="020F0502020204030204" pitchFamily="34" charset="0"/>
                <a:cs typeface="Arial" panose="020B0604020202020204" pitchFamily="34" charset="0"/>
              </a:rPr>
              <a:t>Il DDL inserisce nel Codice penale l'art. 615-</a:t>
            </a:r>
            <a:r>
              <a:rPr lang="it-IT" sz="1600" i="1" kern="100" dirty="0">
                <a:effectLst/>
                <a:latin typeface="Arial" panose="020B0604020202020204" pitchFamily="34" charset="0"/>
                <a:ea typeface="Calibri" panose="020F0502020204030204" pitchFamily="34" charset="0"/>
                <a:cs typeface="Arial" panose="020B0604020202020204" pitchFamily="34" charset="0"/>
              </a:rPr>
              <a:t>quater</a:t>
            </a:r>
            <a:r>
              <a:rPr lang="it-IT" sz="1600" kern="100" dirty="0">
                <a:effectLst/>
                <a:latin typeface="Arial" panose="020B0604020202020204" pitchFamily="34" charset="0"/>
                <a:ea typeface="Calibri" panose="020F0502020204030204" pitchFamily="34" charset="0"/>
                <a:cs typeface="Arial" panose="020B0604020202020204" pitchFamily="34" charset="0"/>
              </a:rPr>
              <a:t>.1, per punire la "</a:t>
            </a:r>
            <a:r>
              <a:rPr lang="it-IT" sz="1600" i="1" kern="100" dirty="0">
                <a:effectLst/>
                <a:latin typeface="Arial" panose="020B0604020202020204" pitchFamily="34" charset="0"/>
                <a:ea typeface="Calibri" panose="020F0502020204030204" pitchFamily="34" charset="0"/>
                <a:cs typeface="Arial" panose="020B0604020202020204" pitchFamily="34" charset="0"/>
              </a:rPr>
              <a:t>diffusione non autorizzata di dati o informazioni provenienti da sistemi informatici protetti", e l'art. 615-quater.2. in tema di "acquisto o detenzione di dati o informazioni provenienti da sistemi informatici protetti</a:t>
            </a:r>
            <a:r>
              <a:rPr lang="it-IT" sz="1600" kern="100" dirty="0">
                <a:effectLst/>
                <a:latin typeface="Arial" panose="020B060402020202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899977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5685-C59A-DABC-C7BB-6F98DF69D2D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04FBF5B-84F6-4AD0-B510-B90ED6B3B67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BAE8AB0F-CFAA-56DC-BE83-03274077F4B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80F85279-3C18-3588-F4FD-0FAAC844050B}"/>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CE1FB5F5-5C63-5FEB-A45B-3FD8A74A5158}"/>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D2371CB-E3CC-B17A-8063-D3164C0C4648}"/>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7" name="Connettore 1 30">
            <a:extLst>
              <a:ext uri="{FF2B5EF4-FFF2-40B4-BE49-F238E27FC236}">
                <a16:creationId xmlns:a16="http://schemas.microsoft.com/office/drawing/2014/main" id="{7A8673B8-36C7-318E-29F5-1DD3B99C7E2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E339F3BD-7BCF-A2FB-96E5-CBC8104C9EB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4E4D8C2-B430-C836-F116-A0C42EDA982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CF49384-55C9-350B-8033-3E3E97AE7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 name="CasellaDiTesto 7">
            <a:extLst>
              <a:ext uri="{FF2B5EF4-FFF2-40B4-BE49-F238E27FC236}">
                <a16:creationId xmlns:a16="http://schemas.microsoft.com/office/drawing/2014/main" id="{274C8EDF-3F86-3117-8F49-BBA6F7FA6613}"/>
              </a:ext>
            </a:extLst>
          </p:cNvPr>
          <p:cNvSpPr txBox="1"/>
          <p:nvPr/>
        </p:nvSpPr>
        <p:spPr>
          <a:xfrm>
            <a:off x="774346" y="603070"/>
            <a:ext cx="6912768" cy="461665"/>
          </a:xfrm>
          <a:prstGeom prst="rect">
            <a:avLst/>
          </a:prstGeom>
          <a:noFill/>
        </p:spPr>
        <p:txBody>
          <a:bodyPr wrap="square" rtlCol="0">
            <a:spAutoFit/>
          </a:bodyPr>
          <a:lstStyle/>
          <a:p>
            <a:r>
              <a:rPr lang="it-IT" sz="2400" b="1" dirty="0"/>
              <a:t>UNA CONTINUA EVOLUZIONE : in ITALIA </a:t>
            </a:r>
          </a:p>
        </p:txBody>
      </p:sp>
      <p:sp>
        <p:nvSpPr>
          <p:cNvPr id="5" name="CasellaDiTesto 4">
            <a:extLst>
              <a:ext uri="{FF2B5EF4-FFF2-40B4-BE49-F238E27FC236}">
                <a16:creationId xmlns:a16="http://schemas.microsoft.com/office/drawing/2014/main" id="{597B1D28-D6AF-69B5-B8D1-163BE9C30CAC}"/>
              </a:ext>
            </a:extLst>
          </p:cNvPr>
          <p:cNvSpPr txBox="1"/>
          <p:nvPr/>
        </p:nvSpPr>
        <p:spPr>
          <a:xfrm>
            <a:off x="827592" y="1138882"/>
            <a:ext cx="7560840" cy="1569660"/>
          </a:xfrm>
          <a:prstGeom prst="rect">
            <a:avLst/>
          </a:prstGeom>
          <a:noFill/>
        </p:spPr>
        <p:txBody>
          <a:bodyPr wrap="square">
            <a:spAutoFit/>
          </a:bodyPr>
          <a:lstStyle/>
          <a:p>
            <a:pPr algn="just"/>
            <a:r>
              <a:rPr lang="it-IT" sz="1600" dirty="0">
                <a:effectLst/>
                <a:latin typeface="Arial" panose="020B0604020202020204" pitchFamily="34" charset="0"/>
                <a:ea typeface="Times New Roman" panose="02020603050405020304" pitchFamily="18" charset="0"/>
                <a:cs typeface="Arial" panose="020B0604020202020204" pitchFamily="34" charset="0"/>
              </a:rPr>
              <a:t>Il 20 marzo scorso il Senato ha approvato il DDL "</a:t>
            </a:r>
            <a:r>
              <a:rPr lang="it-IT" sz="1600" i="1" dirty="0">
                <a:effectLst/>
                <a:latin typeface="Arial" panose="020B0604020202020204" pitchFamily="34" charset="0"/>
                <a:ea typeface="Times New Roman" panose="02020603050405020304" pitchFamily="18" charset="0"/>
                <a:cs typeface="Arial" panose="020B0604020202020204" pitchFamily="34" charset="0"/>
              </a:rPr>
              <a:t>disposizioni e deleghe al Governo in materia di intelligenza artificiale</a:t>
            </a:r>
            <a:r>
              <a:rPr lang="it-IT" sz="1600" dirty="0">
                <a:effectLst/>
                <a:latin typeface="Arial" panose="020B0604020202020204" pitchFamily="34" charset="0"/>
                <a:ea typeface="Times New Roman" panose="02020603050405020304" pitchFamily="18" charset="0"/>
                <a:cs typeface="Arial" panose="020B0604020202020204" pitchFamily="34" charset="0"/>
              </a:rPr>
              <a:t>", volto a disciplinare la ricerca, lo sviluppo e l'applicazione di sistemi di intelligenza artificiale.</a:t>
            </a:r>
            <a:br>
              <a:rPr lang="it-IT" sz="1600" dirty="0">
                <a:effectLst/>
                <a:latin typeface="Arial" panose="020B0604020202020204" pitchFamily="34" charset="0"/>
                <a:ea typeface="Times New Roman" panose="02020603050405020304" pitchFamily="18" charset="0"/>
                <a:cs typeface="Arial" panose="020B0604020202020204" pitchFamily="34" charset="0"/>
              </a:rPr>
            </a:br>
            <a:r>
              <a:rPr lang="it-IT" sz="1600" dirty="0">
                <a:effectLst/>
                <a:latin typeface="Arial" panose="020B0604020202020204" pitchFamily="34" charset="0"/>
                <a:ea typeface="Times New Roman" panose="02020603050405020304" pitchFamily="18" charset="0"/>
                <a:cs typeface="Arial" panose="020B0604020202020204" pitchFamily="34" charset="0"/>
              </a:rPr>
              <a:t> </a:t>
            </a:r>
          </a:p>
          <a:p>
            <a:pPr algn="just"/>
            <a:endParaRPr lang="it-IT" sz="16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it-IT" sz="1600" dirty="0">
                <a:effectLst/>
                <a:latin typeface="Arial" panose="020B0604020202020204" pitchFamily="34" charset="0"/>
                <a:ea typeface="Times New Roman" panose="02020603050405020304" pitchFamily="18" charset="0"/>
                <a:cs typeface="Arial" panose="020B0604020202020204" pitchFamily="34" charset="0"/>
              </a:rPr>
              <a:t> </a:t>
            </a:r>
            <a:r>
              <a:rPr lang="it-IT" sz="16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L'esame del DDL </a:t>
            </a:r>
            <a:r>
              <a:rPr lang="it-IT" sz="1600" dirty="0">
                <a:highlight>
                  <a:srgbClr val="FFFF00"/>
                </a:highlight>
                <a:latin typeface="Arial" panose="020B0604020202020204" pitchFamily="34" charset="0"/>
                <a:ea typeface="Times New Roman" panose="02020603050405020304" pitchFamily="18" charset="0"/>
                <a:cs typeface="Arial" panose="020B0604020202020204" pitchFamily="34" charset="0"/>
              </a:rPr>
              <a:t>è</a:t>
            </a:r>
            <a:r>
              <a:rPr lang="it-IT" sz="16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 ora alla Camera;  qui di seguito un passaggio del testo:</a:t>
            </a:r>
          </a:p>
        </p:txBody>
      </p:sp>
      <p:pic>
        <p:nvPicPr>
          <p:cNvPr id="3" name="Immagine 2">
            <a:extLst>
              <a:ext uri="{FF2B5EF4-FFF2-40B4-BE49-F238E27FC236}">
                <a16:creationId xmlns:a16="http://schemas.microsoft.com/office/drawing/2014/main" id="{76A5A3D4-CED0-1832-DF82-2192B838DC1B}"/>
              </a:ext>
            </a:extLst>
          </p:cNvPr>
          <p:cNvPicPr>
            <a:picLocks noChangeAspect="1"/>
          </p:cNvPicPr>
          <p:nvPr/>
        </p:nvPicPr>
        <p:blipFill>
          <a:blip r:embed="rId5"/>
          <a:stretch>
            <a:fillRect/>
          </a:stretch>
        </p:blipFill>
        <p:spPr>
          <a:xfrm>
            <a:off x="899591" y="3157752"/>
            <a:ext cx="8050497" cy="2276737"/>
          </a:xfrm>
          <a:prstGeom prst="rect">
            <a:avLst/>
          </a:prstGeom>
          <a:ln w="76200">
            <a:solidFill>
              <a:schemeClr val="accent6"/>
            </a:solidFill>
          </a:ln>
        </p:spPr>
      </p:pic>
    </p:spTree>
    <p:extLst>
      <p:ext uri="{BB962C8B-B14F-4D97-AF65-F5344CB8AC3E}">
        <p14:creationId xmlns:p14="http://schemas.microsoft.com/office/powerpoint/2010/main" val="1507122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22" y="857250"/>
            <a:ext cx="9144000" cy="51435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958F"/>
          </a:solidFill>
        </p:spPr>
        <p:txBody>
          <a:bodyPr wrap="square" lIns="0" tIns="0" rIns="0" bIns="0" rtlCol="0"/>
          <a:lstStyle/>
          <a:p>
            <a:endParaRPr sz="1350"/>
          </a:p>
        </p:txBody>
      </p:sp>
      <p:sp>
        <p:nvSpPr>
          <p:cNvPr id="3" name="object 3"/>
          <p:cNvSpPr txBox="1">
            <a:spLocks noGrp="1"/>
          </p:cNvSpPr>
          <p:nvPr>
            <p:ph type="title"/>
          </p:nvPr>
        </p:nvSpPr>
        <p:spPr>
          <a:xfrm>
            <a:off x="373380" y="2070576"/>
            <a:ext cx="1418273" cy="448680"/>
          </a:xfrm>
          <a:prstGeom prst="rect">
            <a:avLst/>
          </a:prstGeom>
        </p:spPr>
        <p:txBody>
          <a:bodyPr vert="horz" wrap="square" lIns="0" tIns="10001" rIns="0" bIns="0" rtlCol="0" anchor="ctr">
            <a:spAutoFit/>
          </a:bodyPr>
          <a:lstStyle/>
          <a:p>
            <a:pPr marL="9525">
              <a:spcBef>
                <a:spcPts val="79"/>
              </a:spcBef>
            </a:pPr>
            <a:r>
              <a:rPr sz="2850" b="1" spc="86" dirty="0">
                <a:solidFill>
                  <a:srgbClr val="FFFFFF"/>
                </a:solidFill>
                <a:latin typeface="Arial Narrow"/>
                <a:cs typeface="Arial Narrow"/>
              </a:rPr>
              <a:t>SECTION</a:t>
            </a:r>
            <a:endParaRPr sz="2850">
              <a:latin typeface="Arial Narrow"/>
              <a:cs typeface="Arial Narrow"/>
            </a:endParaRPr>
          </a:p>
        </p:txBody>
      </p:sp>
      <p:sp>
        <p:nvSpPr>
          <p:cNvPr id="4" name="object 4"/>
          <p:cNvSpPr txBox="1"/>
          <p:nvPr/>
        </p:nvSpPr>
        <p:spPr>
          <a:xfrm>
            <a:off x="373381" y="2946712"/>
            <a:ext cx="5599271" cy="448680"/>
          </a:xfrm>
          <a:prstGeom prst="rect">
            <a:avLst/>
          </a:prstGeom>
        </p:spPr>
        <p:txBody>
          <a:bodyPr vert="horz" wrap="square" lIns="0" tIns="10001" rIns="0" bIns="0" rtlCol="0">
            <a:spAutoFit/>
          </a:bodyPr>
          <a:lstStyle/>
          <a:p>
            <a:pPr marL="9525">
              <a:spcBef>
                <a:spcPts val="79"/>
              </a:spcBef>
            </a:pPr>
            <a:r>
              <a:rPr lang="it-IT" sz="2850" spc="165" dirty="0">
                <a:solidFill>
                  <a:srgbClr val="FFFFFF"/>
                </a:solidFill>
                <a:latin typeface="Arial Narrow"/>
                <a:cs typeface="Arial Narrow"/>
              </a:rPr>
              <a:t>RIASSUMENDO</a:t>
            </a:r>
            <a:endParaRPr sz="2850" dirty="0">
              <a:latin typeface="Arial Narrow"/>
              <a:cs typeface="Arial Narrow"/>
            </a:endParaRPr>
          </a:p>
        </p:txBody>
      </p:sp>
      <p:sp>
        <p:nvSpPr>
          <p:cNvPr id="5" name="object 5"/>
          <p:cNvSpPr txBox="1"/>
          <p:nvPr/>
        </p:nvSpPr>
        <p:spPr>
          <a:xfrm>
            <a:off x="391440" y="4605908"/>
            <a:ext cx="895826" cy="1117614"/>
          </a:xfrm>
          <a:prstGeom prst="rect">
            <a:avLst/>
          </a:prstGeom>
        </p:spPr>
        <p:txBody>
          <a:bodyPr vert="horz" wrap="square" lIns="0" tIns="9525" rIns="0" bIns="0" rtlCol="0">
            <a:spAutoFit/>
          </a:bodyPr>
          <a:lstStyle/>
          <a:p>
            <a:pPr marL="9525">
              <a:spcBef>
                <a:spcPts val="75"/>
              </a:spcBef>
            </a:pPr>
            <a:r>
              <a:rPr lang="it-IT" sz="7200" b="1" spc="165" dirty="0">
                <a:solidFill>
                  <a:srgbClr val="00396F"/>
                </a:solidFill>
                <a:latin typeface="Arial Narrow"/>
                <a:cs typeface="Arial Narrow"/>
              </a:rPr>
              <a:t>06</a:t>
            </a:r>
            <a:endParaRPr sz="7200" dirty="0">
              <a:latin typeface="Arial Narrow"/>
              <a:cs typeface="Arial Narrow"/>
            </a:endParaRPr>
          </a:p>
        </p:txBody>
      </p:sp>
      <p:sp>
        <p:nvSpPr>
          <p:cNvPr id="6" name="Segnaposto piè di pagina 5">
            <a:extLst>
              <a:ext uri="{FF2B5EF4-FFF2-40B4-BE49-F238E27FC236}">
                <a16:creationId xmlns:a16="http://schemas.microsoft.com/office/drawing/2014/main" id="{32313477-6945-473E-A0A7-9C127DC1E8FE}"/>
              </a:ext>
            </a:extLst>
          </p:cNvPr>
          <p:cNvSpPr>
            <a:spLocks noGrp="1"/>
          </p:cNvSpPr>
          <p:nvPr>
            <p:ph type="ftr" sz="quarter" idx="11"/>
          </p:nvPr>
        </p:nvSpPr>
        <p:spPr/>
        <p:txBody>
          <a:bodyPr/>
          <a:lstStyle/>
          <a:p>
            <a:r>
              <a:rPr lang="it-IT"/>
              <a:t>Commissione 231 seminario 18 Giugno 2025</a:t>
            </a:r>
          </a:p>
        </p:txBody>
      </p:sp>
    </p:spTree>
    <p:extLst>
      <p:ext uri="{BB962C8B-B14F-4D97-AF65-F5344CB8AC3E}">
        <p14:creationId xmlns:p14="http://schemas.microsoft.com/office/powerpoint/2010/main" val="3333747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object 2">
            <a:extLst>
              <a:ext uri="{FF2B5EF4-FFF2-40B4-BE49-F238E27FC236}">
                <a16:creationId xmlns:a16="http://schemas.microsoft.com/office/drawing/2014/main" id="{49A26ACE-5A0E-795C-0285-0680233F5968}"/>
              </a:ext>
            </a:extLst>
          </p:cNvPr>
          <p:cNvSpPr txBox="1">
            <a:spLocks/>
          </p:cNvSpPr>
          <p:nvPr/>
        </p:nvSpPr>
        <p:spPr>
          <a:xfrm>
            <a:off x="1438316" y="500773"/>
            <a:ext cx="6878859"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lgn="l">
              <a:lnSpc>
                <a:spcPct val="100000"/>
              </a:lnSpc>
              <a:spcBef>
                <a:spcPts val="95"/>
              </a:spcBef>
            </a:pPr>
            <a:r>
              <a:rPr lang="it-IT" sz="2800" spc="190" dirty="0">
                <a:solidFill>
                  <a:srgbClr val="0070C0"/>
                </a:solidFill>
              </a:rPr>
              <a:t>Il MOG per la prevenzione dei rischi </a:t>
            </a:r>
          </a:p>
        </p:txBody>
      </p:sp>
      <p:pic>
        <p:nvPicPr>
          <p:cNvPr id="4" name="Immagine 3">
            <a:extLst>
              <a:ext uri="{FF2B5EF4-FFF2-40B4-BE49-F238E27FC236}">
                <a16:creationId xmlns:a16="http://schemas.microsoft.com/office/drawing/2014/main" id="{86A5FBAF-CDD1-8D1B-3319-C0F8E7D8425B}"/>
              </a:ext>
            </a:extLst>
          </p:cNvPr>
          <p:cNvPicPr>
            <a:picLocks noChangeAspect="1"/>
          </p:cNvPicPr>
          <p:nvPr/>
        </p:nvPicPr>
        <p:blipFill>
          <a:blip r:embed="rId5"/>
          <a:stretch>
            <a:fillRect/>
          </a:stretch>
        </p:blipFill>
        <p:spPr>
          <a:xfrm>
            <a:off x="4572000" y="976431"/>
            <a:ext cx="4535352" cy="2287525"/>
          </a:xfrm>
          <a:prstGeom prst="rect">
            <a:avLst/>
          </a:prstGeom>
        </p:spPr>
      </p:pic>
      <p:sp>
        <p:nvSpPr>
          <p:cNvPr id="6" name="CasellaDiTesto 5">
            <a:extLst>
              <a:ext uri="{FF2B5EF4-FFF2-40B4-BE49-F238E27FC236}">
                <a16:creationId xmlns:a16="http://schemas.microsoft.com/office/drawing/2014/main" id="{7BF31DFD-685A-2050-5CF1-B3D1E3F099A5}"/>
              </a:ext>
            </a:extLst>
          </p:cNvPr>
          <p:cNvSpPr txBox="1"/>
          <p:nvPr/>
        </p:nvSpPr>
        <p:spPr>
          <a:xfrm>
            <a:off x="827618" y="943843"/>
            <a:ext cx="3712906" cy="2954655"/>
          </a:xfrm>
          <a:prstGeom prst="rect">
            <a:avLst/>
          </a:prstGeom>
          <a:noFill/>
        </p:spPr>
        <p:txBody>
          <a:bodyPr wrap="square">
            <a:spAutoFit/>
          </a:bodyPr>
          <a:lstStyle/>
          <a:p>
            <a:pPr algn="l"/>
            <a:r>
              <a:rPr lang="it-IT" b="1" i="0" dirty="0">
                <a:solidFill>
                  <a:srgbClr val="424242"/>
                </a:solidFill>
                <a:effectLst/>
                <a:latin typeface="Lato" panose="020F0502020204030203" pitchFamily="34" charset="0"/>
              </a:rPr>
              <a:t>Abbiamo analizzato rapidamente  la prevenzione dei rischi informatici ed A.I. non da un punto di vista tecnico, </a:t>
            </a:r>
          </a:p>
          <a:p>
            <a:pPr algn="l"/>
            <a:r>
              <a:rPr lang="it-IT" sz="2400" b="1" i="0" dirty="0">
                <a:solidFill>
                  <a:srgbClr val="424242"/>
                </a:solidFill>
                <a:effectLst/>
                <a:latin typeface="Lato" panose="020F0502020204030203" pitchFamily="34" charset="0"/>
              </a:rPr>
              <a:t>ma</a:t>
            </a:r>
            <a:r>
              <a:rPr lang="it-IT" b="1" i="0" dirty="0">
                <a:solidFill>
                  <a:srgbClr val="424242"/>
                </a:solidFill>
                <a:effectLst/>
                <a:latin typeface="Lato" panose="020F0502020204030203" pitchFamily="34" charset="0"/>
              </a:rPr>
              <a:t> come può difendersi l’Ente in caso di procedimento legale a seguito di un crimine causato da un subdolo utilizzo di tali tecnologie interno.</a:t>
            </a:r>
            <a:endParaRPr lang="it-IT" b="0" i="0" dirty="0">
              <a:solidFill>
                <a:srgbClr val="424242"/>
              </a:solidFill>
              <a:effectLst/>
              <a:latin typeface="Lato" panose="020F0502020204030203" pitchFamily="34" charset="0"/>
            </a:endParaRPr>
          </a:p>
          <a:p>
            <a:pPr algn="l"/>
            <a:endParaRPr lang="it-IT" b="0" i="0" dirty="0">
              <a:solidFill>
                <a:srgbClr val="616161"/>
              </a:solidFill>
              <a:effectLst/>
              <a:latin typeface="Lato" panose="020F0502020204030203" pitchFamily="34" charset="0"/>
            </a:endParaRPr>
          </a:p>
        </p:txBody>
      </p:sp>
      <p:sp>
        <p:nvSpPr>
          <p:cNvPr id="7" name="CasellaDiTesto 6">
            <a:extLst>
              <a:ext uri="{FF2B5EF4-FFF2-40B4-BE49-F238E27FC236}">
                <a16:creationId xmlns:a16="http://schemas.microsoft.com/office/drawing/2014/main" id="{3CF1B37A-8EEC-300E-762A-038BC9E30AF7}"/>
              </a:ext>
            </a:extLst>
          </p:cNvPr>
          <p:cNvSpPr txBox="1"/>
          <p:nvPr/>
        </p:nvSpPr>
        <p:spPr>
          <a:xfrm>
            <a:off x="856777" y="3730341"/>
            <a:ext cx="8172297" cy="2739211"/>
          </a:xfrm>
          <a:prstGeom prst="rect">
            <a:avLst/>
          </a:prstGeom>
          <a:noFill/>
        </p:spPr>
        <p:txBody>
          <a:bodyPr wrap="square">
            <a:spAutoFit/>
          </a:bodyPr>
          <a:lstStyle/>
          <a:p>
            <a:r>
              <a:rPr lang="it-IT" b="1" dirty="0">
                <a:solidFill>
                  <a:srgbClr val="424242"/>
                </a:solidFill>
                <a:latin typeface="Lato" panose="020F0502020204030203" pitchFamily="34" charset="0"/>
              </a:rPr>
              <a:t>Al MOG contenente tutte le prescrizioni di legge (normativa 231/2001) ,e protocolli per la prevenzione del reato,  occorrerà prevedere e introdurre dei protocolli specifici per la prevenzione dei reati informatici o originati dalla I.A.</a:t>
            </a:r>
          </a:p>
          <a:p>
            <a:pPr algn="l"/>
            <a:endParaRPr lang="it-IT" sz="2000" b="0" i="0" dirty="0">
              <a:solidFill>
                <a:srgbClr val="FF0000"/>
              </a:solidFill>
              <a:effectLst/>
              <a:latin typeface="Arial" panose="020B0604020202020204" pitchFamily="34" charset="0"/>
              <a:cs typeface="Arial" panose="020B0604020202020204" pitchFamily="34" charset="0"/>
            </a:endParaRPr>
          </a:p>
          <a:p>
            <a:pPr algn="l"/>
            <a:r>
              <a:rPr lang="it-IT" sz="2000" b="0" i="0" dirty="0">
                <a:solidFill>
                  <a:srgbClr val="FF0000"/>
                </a:solidFill>
                <a:effectLst/>
                <a:latin typeface="Arial" panose="020B0604020202020204" pitchFamily="34" charset="0"/>
                <a:cs typeface="Arial" panose="020B0604020202020204" pitchFamily="34" charset="0"/>
              </a:rPr>
              <a:t>A fini processuali, a poco valgono ai fini dell’esclusione della responsabilità penale eventuali procedure, misure di sicurezza o sistemi di gestione adottati che </a:t>
            </a:r>
          </a:p>
          <a:p>
            <a:pPr algn="l"/>
            <a:r>
              <a:rPr lang="it-IT" sz="2000" b="1" i="0" dirty="0">
                <a:solidFill>
                  <a:srgbClr val="FF0000"/>
                </a:solidFill>
                <a:effectLst/>
                <a:latin typeface="Arial" panose="020B0604020202020204" pitchFamily="34" charset="0"/>
                <a:cs typeface="Arial" panose="020B0604020202020204" pitchFamily="34" charset="0"/>
              </a:rPr>
              <a:t>non risultino inseriti all’interno del MOG ex </a:t>
            </a:r>
            <a:r>
              <a:rPr lang="it-IT" sz="2000" b="1" i="0" dirty="0" err="1">
                <a:solidFill>
                  <a:srgbClr val="FF0000"/>
                </a:solidFill>
                <a:effectLst/>
                <a:latin typeface="Arial" panose="020B0604020202020204" pitchFamily="34" charset="0"/>
                <a:cs typeface="Arial" panose="020B0604020202020204" pitchFamily="34" charset="0"/>
              </a:rPr>
              <a:t>D.Lgs.</a:t>
            </a:r>
            <a:r>
              <a:rPr lang="it-IT" sz="2000" b="1" i="0" dirty="0">
                <a:solidFill>
                  <a:srgbClr val="FF0000"/>
                </a:solidFill>
                <a:effectLst/>
                <a:latin typeface="Arial" panose="020B0604020202020204" pitchFamily="34" charset="0"/>
                <a:cs typeface="Arial" panose="020B0604020202020204" pitchFamily="34" charset="0"/>
              </a:rPr>
              <a:t> 231/2001.</a:t>
            </a:r>
          </a:p>
          <a:p>
            <a:pPr algn="l"/>
            <a:endParaRPr lang="it-IT" b="0" i="0" dirty="0">
              <a:solidFill>
                <a:srgbClr val="616161"/>
              </a:solidFill>
              <a:effectLst/>
              <a:latin typeface="Lato" panose="020F0502020204030203" pitchFamily="34" charset="0"/>
            </a:endParaRPr>
          </a:p>
        </p:txBody>
      </p:sp>
    </p:spTree>
    <p:extLst>
      <p:ext uri="{BB962C8B-B14F-4D97-AF65-F5344CB8AC3E}">
        <p14:creationId xmlns:p14="http://schemas.microsoft.com/office/powerpoint/2010/main" val="3153826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1176290" y="567943"/>
            <a:ext cx="7560840" cy="5139869"/>
          </a:xfrm>
          <a:prstGeom prst="rect">
            <a:avLst/>
          </a:prstGeom>
        </p:spPr>
        <p:txBody>
          <a:bodyPr wrap="square" anchor="ctr">
            <a:spAutoFit/>
          </a:bodyPr>
          <a:lstStyle/>
          <a:p>
            <a:pPr algn="ctr">
              <a:tabLst>
                <a:tab pos="354013" algn="l"/>
              </a:tabLst>
            </a:pPr>
            <a:r>
              <a:rPr lang="it-IT" sz="2800" b="0" i="0" dirty="0">
                <a:solidFill>
                  <a:srgbClr val="282828"/>
                </a:solidFill>
                <a:effectLst/>
                <a:latin typeface="Faustina"/>
              </a:rPr>
              <a:t>Anche quando avremo messo a posto tutte le regole, </a:t>
            </a:r>
          </a:p>
          <a:p>
            <a:pPr algn="ctr">
              <a:tabLst>
                <a:tab pos="354013" algn="l"/>
              </a:tabLst>
            </a:pPr>
            <a:r>
              <a:rPr lang="it-IT" sz="2800" b="0" i="0" dirty="0">
                <a:solidFill>
                  <a:srgbClr val="282828"/>
                </a:solidFill>
                <a:effectLst/>
                <a:latin typeface="Faustina"/>
              </a:rPr>
              <a:t>ne mancherà sempre una: </a:t>
            </a:r>
          </a:p>
          <a:p>
            <a:pPr algn="ctr">
              <a:tabLst>
                <a:tab pos="354013" algn="l"/>
              </a:tabLst>
            </a:pPr>
            <a:r>
              <a:rPr lang="it-IT" sz="2800" b="0" i="0" dirty="0">
                <a:solidFill>
                  <a:srgbClr val="282828"/>
                </a:solidFill>
                <a:effectLst/>
                <a:latin typeface="Faustina"/>
              </a:rPr>
              <a:t>quella che dall’interno della sua coscienza fa obbligo a ogni cittadino di regolarsi secondo le regole.</a:t>
            </a:r>
            <a:br>
              <a:rPr lang="it-IT" sz="2800" dirty="0"/>
            </a:br>
            <a:r>
              <a:rPr lang="it-IT" sz="2800" b="1" i="0" dirty="0">
                <a:solidFill>
                  <a:srgbClr val="282828"/>
                </a:solidFill>
                <a:effectLst/>
                <a:latin typeface="Faustina"/>
              </a:rPr>
              <a:t>(Indro Montanelli)</a:t>
            </a:r>
            <a:endParaRPr lang="it-IT" sz="2800" b="1"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r>
              <a:rPr lang="it-IT" sz="2000" b="1" dirty="0">
                <a:solidFill>
                  <a:srgbClr val="002060"/>
                </a:solidFill>
                <a:latin typeface="Arial" pitchFamily="34" charset="0"/>
                <a:cs typeface="Arial" pitchFamily="34" charset="0"/>
              </a:rPr>
              <a:t>Relatore</a:t>
            </a:r>
          </a:p>
          <a:p>
            <a:pPr algn="ctr">
              <a:tabLst>
                <a:tab pos="354013" algn="l"/>
              </a:tabLst>
            </a:pPr>
            <a:r>
              <a:rPr lang="it-IT" sz="1600" dirty="0" err="1">
                <a:solidFill>
                  <a:srgbClr val="002060"/>
                </a:solidFill>
                <a:latin typeface="Arial" pitchFamily="34" charset="0"/>
                <a:cs typeface="Arial" pitchFamily="34" charset="0"/>
              </a:rPr>
              <a:t>Ing</a:t>
            </a:r>
            <a:r>
              <a:rPr lang="it-IT" sz="1600" dirty="0">
                <a:solidFill>
                  <a:srgbClr val="002060"/>
                </a:solidFill>
                <a:latin typeface="Arial" pitchFamily="34" charset="0"/>
                <a:cs typeface="Arial" pitchFamily="34" charset="0"/>
              </a:rPr>
              <a:t> ROBERTO FRANCINI  3332214541 </a:t>
            </a:r>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Tree>
    <p:extLst>
      <p:ext uri="{BB962C8B-B14F-4D97-AF65-F5344CB8AC3E}">
        <p14:creationId xmlns:p14="http://schemas.microsoft.com/office/powerpoint/2010/main" val="2218328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22" y="857250"/>
            <a:ext cx="9144000" cy="51435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958F"/>
          </a:solidFill>
        </p:spPr>
        <p:txBody>
          <a:bodyPr wrap="square" lIns="0" tIns="0" rIns="0" bIns="0" rtlCol="0"/>
          <a:lstStyle/>
          <a:p>
            <a:endParaRPr sz="1350"/>
          </a:p>
        </p:txBody>
      </p:sp>
      <p:sp>
        <p:nvSpPr>
          <p:cNvPr id="3" name="object 3"/>
          <p:cNvSpPr txBox="1">
            <a:spLocks noGrp="1"/>
          </p:cNvSpPr>
          <p:nvPr>
            <p:ph type="title"/>
          </p:nvPr>
        </p:nvSpPr>
        <p:spPr>
          <a:xfrm>
            <a:off x="373380" y="2070576"/>
            <a:ext cx="1418273" cy="448680"/>
          </a:xfrm>
          <a:prstGeom prst="rect">
            <a:avLst/>
          </a:prstGeom>
        </p:spPr>
        <p:txBody>
          <a:bodyPr vert="horz" wrap="square" lIns="0" tIns="10001" rIns="0" bIns="0" rtlCol="0" anchor="ctr">
            <a:spAutoFit/>
          </a:bodyPr>
          <a:lstStyle/>
          <a:p>
            <a:pPr marL="9525">
              <a:spcBef>
                <a:spcPts val="79"/>
              </a:spcBef>
            </a:pPr>
            <a:r>
              <a:rPr sz="2850" b="1" spc="86" dirty="0">
                <a:solidFill>
                  <a:srgbClr val="FFFFFF"/>
                </a:solidFill>
                <a:latin typeface="Arial Narrow"/>
                <a:cs typeface="Arial Narrow"/>
              </a:rPr>
              <a:t>SECTION</a:t>
            </a:r>
            <a:endParaRPr sz="2850">
              <a:latin typeface="Arial Narrow"/>
              <a:cs typeface="Arial Narrow"/>
            </a:endParaRPr>
          </a:p>
        </p:txBody>
      </p:sp>
      <p:sp>
        <p:nvSpPr>
          <p:cNvPr id="4" name="object 4"/>
          <p:cNvSpPr txBox="1"/>
          <p:nvPr/>
        </p:nvSpPr>
        <p:spPr>
          <a:xfrm>
            <a:off x="373381" y="2946712"/>
            <a:ext cx="5599271" cy="625652"/>
          </a:xfrm>
          <a:prstGeom prst="rect">
            <a:avLst/>
          </a:prstGeom>
        </p:spPr>
        <p:txBody>
          <a:bodyPr vert="horz" wrap="square" lIns="0" tIns="10001" rIns="0" bIns="0" rtlCol="0">
            <a:spAutoFit/>
          </a:bodyPr>
          <a:lstStyle/>
          <a:p>
            <a:pPr marL="9525">
              <a:spcBef>
                <a:spcPts val="79"/>
              </a:spcBef>
            </a:pPr>
            <a:r>
              <a:rPr lang="it-IT" sz="4000" spc="165" dirty="0">
                <a:solidFill>
                  <a:srgbClr val="FFFFFF"/>
                </a:solidFill>
                <a:latin typeface="Arial Narrow"/>
                <a:cs typeface="Arial Narrow"/>
              </a:rPr>
              <a:t>BACK UP </a:t>
            </a:r>
            <a:endParaRPr sz="4000" dirty="0">
              <a:latin typeface="Arial Narrow"/>
              <a:cs typeface="Arial Narrow"/>
            </a:endParaRPr>
          </a:p>
        </p:txBody>
      </p:sp>
      <p:sp>
        <p:nvSpPr>
          <p:cNvPr id="5" name="object 5"/>
          <p:cNvSpPr txBox="1"/>
          <p:nvPr/>
        </p:nvSpPr>
        <p:spPr>
          <a:xfrm>
            <a:off x="391440" y="4605908"/>
            <a:ext cx="895826" cy="1117614"/>
          </a:xfrm>
          <a:prstGeom prst="rect">
            <a:avLst/>
          </a:prstGeom>
        </p:spPr>
        <p:txBody>
          <a:bodyPr vert="horz" wrap="square" lIns="0" tIns="9525" rIns="0" bIns="0" rtlCol="0">
            <a:spAutoFit/>
          </a:bodyPr>
          <a:lstStyle/>
          <a:p>
            <a:pPr marL="9525">
              <a:spcBef>
                <a:spcPts val="75"/>
              </a:spcBef>
            </a:pPr>
            <a:r>
              <a:rPr lang="it-IT" sz="7200" b="1" spc="165" dirty="0">
                <a:solidFill>
                  <a:srgbClr val="00396F"/>
                </a:solidFill>
                <a:latin typeface="Arial Narrow"/>
                <a:cs typeface="Arial Narrow"/>
              </a:rPr>
              <a:t>06</a:t>
            </a:r>
            <a:endParaRPr sz="7200" dirty="0">
              <a:latin typeface="Arial Narrow"/>
              <a:cs typeface="Arial Narrow"/>
            </a:endParaRPr>
          </a:p>
        </p:txBody>
      </p:sp>
      <p:sp>
        <p:nvSpPr>
          <p:cNvPr id="6" name="Segnaposto piè di pagina 5">
            <a:extLst>
              <a:ext uri="{FF2B5EF4-FFF2-40B4-BE49-F238E27FC236}">
                <a16:creationId xmlns:a16="http://schemas.microsoft.com/office/drawing/2014/main" id="{32313477-6945-473E-A0A7-9C127DC1E8FE}"/>
              </a:ext>
            </a:extLst>
          </p:cNvPr>
          <p:cNvSpPr>
            <a:spLocks noGrp="1"/>
          </p:cNvSpPr>
          <p:nvPr>
            <p:ph type="ftr" sz="quarter" idx="11"/>
          </p:nvPr>
        </p:nvSpPr>
        <p:spPr/>
        <p:txBody>
          <a:bodyPr/>
          <a:lstStyle/>
          <a:p>
            <a:r>
              <a:rPr lang="it-IT"/>
              <a:t>Commissione 231 seminario 18 Giugno 2025</a:t>
            </a:r>
          </a:p>
        </p:txBody>
      </p:sp>
    </p:spTree>
    <p:extLst>
      <p:ext uri="{BB962C8B-B14F-4D97-AF65-F5344CB8AC3E}">
        <p14:creationId xmlns:p14="http://schemas.microsoft.com/office/powerpoint/2010/main" val="3367728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object 3">
            <a:extLst>
              <a:ext uri="{FF2B5EF4-FFF2-40B4-BE49-F238E27FC236}">
                <a16:creationId xmlns:a16="http://schemas.microsoft.com/office/drawing/2014/main" id="{4B43990B-9C56-C07A-E227-367CFDCD69E7}"/>
              </a:ext>
            </a:extLst>
          </p:cNvPr>
          <p:cNvSpPr txBox="1"/>
          <p:nvPr/>
        </p:nvSpPr>
        <p:spPr>
          <a:xfrm>
            <a:off x="1043608" y="1018498"/>
            <a:ext cx="7657371" cy="4432624"/>
          </a:xfrm>
          <a:prstGeom prst="rect">
            <a:avLst/>
          </a:prstGeom>
        </p:spPr>
        <p:txBody>
          <a:bodyPr vert="horz" wrap="square" lIns="0" tIns="122555" rIns="0" bIns="0" rtlCol="0">
            <a:spAutoFit/>
          </a:bodyPr>
          <a:lstStyle/>
          <a:p>
            <a:pPr marL="12700">
              <a:lnSpc>
                <a:spcPct val="100000"/>
              </a:lnSpc>
              <a:spcBef>
                <a:spcPts val="100"/>
              </a:spcBef>
            </a:pPr>
            <a:endParaRPr lang="it-IT" sz="2000" dirty="0"/>
          </a:p>
          <a:p>
            <a:r>
              <a:rPr lang="it-IT" sz="2000" dirty="0"/>
              <a:t>Nell’ambito di un costante rafforzamento delle misure di sicurezza informatica a livello comunitario, reso necessario dalla crescente digitalizzazione della società, "Direttiva NIS 2". La Direttiva, pubblicata in Gazzetta Ufficiale il 14 dicembre 2022, abroga la precedente Direttiva NIS del 2016 (Direttiva 2016/1148). </a:t>
            </a:r>
          </a:p>
          <a:p>
            <a:r>
              <a:rPr lang="it-IT" sz="2000" dirty="0"/>
              <a:t>Il Legislatore interviene e modifica una normativa che, nel giro di pochi anni, si è dimostrata incapace di gestire i rischi connessi alla repentina digitalizzazione dei vari processi produttivi –</a:t>
            </a:r>
          </a:p>
          <a:p>
            <a:r>
              <a:rPr lang="it-IT" sz="2000" dirty="0"/>
              <a:t>Con l’adozione della Direttiva NIS 2 si è dunque proceduto ad aggiornare il quadro normativo europeo sulla sicurezza informatica, dotando gli enti pubblici e privati di nuovi e rinforzati strumenti per far fronte alle crescenti minacce in questo settore.</a:t>
            </a:r>
          </a:p>
          <a:p>
            <a:r>
              <a:rPr lang="it-IT" sz="2000" spc="15" dirty="0">
                <a:solidFill>
                  <a:srgbClr val="585858"/>
                </a:solidFill>
                <a:latin typeface="Arial Narrow"/>
                <a:cs typeface="Arial Narrow"/>
              </a:rPr>
              <a:t>Anche il campo di applicazione è stato ampliato </a:t>
            </a:r>
          </a:p>
        </p:txBody>
      </p:sp>
      <p:sp>
        <p:nvSpPr>
          <p:cNvPr id="2" name="object 2">
            <a:extLst>
              <a:ext uri="{FF2B5EF4-FFF2-40B4-BE49-F238E27FC236}">
                <a16:creationId xmlns:a16="http://schemas.microsoft.com/office/drawing/2014/main" id="{BDF1500C-0552-5CD4-E70C-BB89BCA51EC1}"/>
              </a:ext>
            </a:extLst>
          </p:cNvPr>
          <p:cNvSpPr txBox="1">
            <a:spLocks/>
          </p:cNvSpPr>
          <p:nvPr/>
        </p:nvSpPr>
        <p:spPr>
          <a:xfrm>
            <a:off x="1506953" y="536435"/>
            <a:ext cx="6921597"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spc="190" dirty="0">
                <a:solidFill>
                  <a:srgbClr val="0070C0"/>
                </a:solidFill>
              </a:rPr>
              <a:t>NIS II</a:t>
            </a:r>
          </a:p>
        </p:txBody>
      </p:sp>
    </p:spTree>
    <p:extLst>
      <p:ext uri="{BB962C8B-B14F-4D97-AF65-F5344CB8AC3E}">
        <p14:creationId xmlns:p14="http://schemas.microsoft.com/office/powerpoint/2010/main" val="4016835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DA4C-B92D-CB68-5489-C9F08A7A6F0C}"/>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BC4A4FB1-1134-0C76-52E6-FEBC381B4961}"/>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1D3495A5-8412-6E3E-E19F-B1AB0CEF9EE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a:extLst>
              <a:ext uri="{FF2B5EF4-FFF2-40B4-BE49-F238E27FC236}">
                <a16:creationId xmlns:a16="http://schemas.microsoft.com/office/drawing/2014/main" id="{FCBD4113-1C5D-F655-69C0-E469E7D81D64}"/>
              </a:ext>
            </a:extLst>
          </p:cNvPr>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3A3103A0-655F-6E53-DF59-95BB13F730DA}"/>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a:extLst>
              <a:ext uri="{FF2B5EF4-FFF2-40B4-BE49-F238E27FC236}">
                <a16:creationId xmlns:a16="http://schemas.microsoft.com/office/drawing/2014/main" id="{2BD78E10-2D56-81B5-3CB7-CDEE36C1126A}"/>
              </a:ext>
            </a:extLst>
          </p:cNvPr>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8DC620A7-2A27-8720-7A57-7A2C001A12F1}"/>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C3A190DC-1CFF-5660-79F0-5B085B04DF73}"/>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5893C927-BD6C-6362-ED51-F91C08BC6FC6}"/>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DF07CE60-C1FA-336C-F986-F52AFA5B1E68}"/>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6FE005B-23CC-A8F5-2DBF-E8ABD5906E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object 2">
            <a:extLst>
              <a:ext uri="{FF2B5EF4-FFF2-40B4-BE49-F238E27FC236}">
                <a16:creationId xmlns:a16="http://schemas.microsoft.com/office/drawing/2014/main" id="{46FA7953-26AB-9654-FE9F-0271C4AE9DB6}"/>
              </a:ext>
            </a:extLst>
          </p:cNvPr>
          <p:cNvSpPr txBox="1">
            <a:spLocks/>
          </p:cNvSpPr>
          <p:nvPr/>
        </p:nvSpPr>
        <p:spPr>
          <a:xfrm>
            <a:off x="1506953" y="536435"/>
            <a:ext cx="6921597" cy="443070"/>
          </a:xfrm>
          <a:prstGeom prst="rect">
            <a:avLst/>
          </a:prstGeom>
        </p:spPr>
        <p:txBody>
          <a:bodyPr vert="horz" wrap="square" lIns="0" tIns="1206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it-IT" sz="2800" spc="190" dirty="0">
                <a:solidFill>
                  <a:srgbClr val="0070C0"/>
                </a:solidFill>
              </a:rPr>
              <a:t>NIS II</a:t>
            </a:r>
          </a:p>
        </p:txBody>
      </p:sp>
      <p:sp>
        <p:nvSpPr>
          <p:cNvPr id="5" name="CasellaDiTesto 4">
            <a:extLst>
              <a:ext uri="{FF2B5EF4-FFF2-40B4-BE49-F238E27FC236}">
                <a16:creationId xmlns:a16="http://schemas.microsoft.com/office/drawing/2014/main" id="{6F51FE57-D6F7-2F48-3D91-1B4C5D10C22A}"/>
              </a:ext>
            </a:extLst>
          </p:cNvPr>
          <p:cNvSpPr txBox="1"/>
          <p:nvPr/>
        </p:nvSpPr>
        <p:spPr>
          <a:xfrm>
            <a:off x="899592" y="3107988"/>
            <a:ext cx="7716503" cy="2031325"/>
          </a:xfrm>
          <a:prstGeom prst="rect">
            <a:avLst/>
          </a:prstGeom>
          <a:noFill/>
        </p:spPr>
        <p:txBody>
          <a:bodyPr wrap="square">
            <a:spAutoFit/>
          </a:bodyPr>
          <a:lstStyle/>
          <a:p>
            <a:r>
              <a:rPr lang="it-IT" dirty="0"/>
              <a:t>Ulteriore cambiamento rispetto alla disciplina precedente è rappresentato dal fatto che le imprese vengono classificate in due macrocategorie: soggetti “essenziali” e “soggetti importanti”. I primi includono tutte le attività considerate strategiche per l’economia o per la sicurezza nazionale, mentre i soggetti “importanti", pur non esercitando direttamente attività indispensabili, forniscono servizi che potrebbero comportare gravi problemi sociali in caso di malfunzionamento.</a:t>
            </a:r>
          </a:p>
        </p:txBody>
      </p:sp>
      <p:sp>
        <p:nvSpPr>
          <p:cNvPr id="6" name="CasellaDiTesto 5">
            <a:extLst>
              <a:ext uri="{FF2B5EF4-FFF2-40B4-BE49-F238E27FC236}">
                <a16:creationId xmlns:a16="http://schemas.microsoft.com/office/drawing/2014/main" id="{F14CC16D-2D5D-D43D-58B6-47302933745C}"/>
              </a:ext>
            </a:extLst>
          </p:cNvPr>
          <p:cNvSpPr txBox="1"/>
          <p:nvPr/>
        </p:nvSpPr>
        <p:spPr>
          <a:xfrm>
            <a:off x="971600" y="1376537"/>
            <a:ext cx="7456950" cy="1477328"/>
          </a:xfrm>
          <a:prstGeom prst="rect">
            <a:avLst/>
          </a:prstGeom>
          <a:noFill/>
        </p:spPr>
        <p:txBody>
          <a:bodyPr wrap="square">
            <a:spAutoFit/>
          </a:bodyPr>
          <a:lstStyle/>
          <a:p>
            <a:r>
              <a:rPr lang="it-IT" dirty="0"/>
              <a:t>In Italia, il recepimento della Direttiva NIS 2 è avvenuto con il D. Lgs. n. 138/2024 del 4 settembre 2024, in vigore dal 16 ottobre 2024. Il Decreto riforma il quadro normativo precedente e introduce nuovi criteri di applicazione basati su tre requisiti principali: dimensionale, territoriale e settoriale. </a:t>
            </a:r>
          </a:p>
        </p:txBody>
      </p:sp>
    </p:spTree>
    <p:extLst>
      <p:ext uri="{BB962C8B-B14F-4D97-AF65-F5344CB8AC3E}">
        <p14:creationId xmlns:p14="http://schemas.microsoft.com/office/powerpoint/2010/main" val="597994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23631"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Rectangle 1">
            <a:extLst>
              <a:ext uri="{FF2B5EF4-FFF2-40B4-BE49-F238E27FC236}">
                <a16:creationId xmlns:a16="http://schemas.microsoft.com/office/drawing/2014/main" id="{86E1859B-5DD4-AA79-C415-BCA236FCD258}"/>
              </a:ext>
            </a:extLst>
          </p:cNvPr>
          <p:cNvSpPr>
            <a:spLocks noChangeArrowheads="1"/>
          </p:cNvSpPr>
          <p:nvPr/>
        </p:nvSpPr>
        <p:spPr bwMode="auto">
          <a:xfrm>
            <a:off x="829426" y="1777209"/>
            <a:ext cx="8242534"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A</a:t>
            </a:r>
            <a:r>
              <a:rPr kumimoji="0" lang="it-IT" altLang="it-IT" sz="1400" b="1" i="0" u="none" strike="noStrike" cap="none" normalizeH="0" baseline="0" dirty="0" bmk="">
                <a:ln>
                  <a:noFill/>
                </a:ln>
                <a:solidFill>
                  <a:srgbClr val="000000"/>
                </a:solidFill>
                <a:effectLst/>
                <a:latin typeface="Calibri" panose="020F0502020204030204" pitchFamily="34" charset="0"/>
                <a:cs typeface="Calibri" panose="020F0502020204030204" pitchFamily="34" charset="0"/>
              </a:rPr>
              <a:t>rt. 6. Soggetti in posizione apicale e modelli di organizzazione dell'ente </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1. Se il reato è stato commesso dalle persone indicate nell'articolo 5, comma 1, lettera a), l'ente non risponde se prova che: </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 l'organo dirigente ha adottato ed efficacemente attuato, prima della commissione del fatto, modelli di organizzazione e di gestione idonei a prevenire reati della specie di quello verificatosi; </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 il compito di vigilare sul funzionamento e l'osservanza dei modelli di curare il loro aggiornamento è stato affidato a un organismo dell'ente dotato di autonomi poteri di iniziativa e di controllo; </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 le persone hanno commesso il reato eludendo fraudolentemente i modelli di organizzazione e di gestione; </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 non vi è stata omessa o insufficiente vigilanza da parte dell'organismo di cui alla lettera b). </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2. In relazione all'estensione dei poteri delegati e al rischio di commissione dei reati, i modelli di cui alla lettera a), del comma 1, devono rispondere alle seguenti esigenze: </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 individuare le attività nel cui ambito possono essere commessi reati; </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 prevedere specifici protocolli diretti a programmare la formazione e l'attuazione delle decisioni dell'ente in relazione ai reati da prevenire;</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 individuare modalità di gestione delle risorse finanziarie idonee ad impedire la commissione dei reati; </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 prevedere obblighi di informazione nei confronti dell'organismo deputato a vigilare sul funzionamento e l'osservanza dei modelli; </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 introdurre un sistema disciplinare idoneo a sanzionare il mancato rispetto delle misure indicate nel modello. </a:t>
            </a:r>
            <a:endParaRPr kumimoji="0" lang="it-IT" altLang="it-IT" sz="1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p:txBody>
      </p:sp>
      <p:sp>
        <p:nvSpPr>
          <p:cNvPr id="5" name="CasellaDiTesto 4">
            <a:extLst>
              <a:ext uri="{FF2B5EF4-FFF2-40B4-BE49-F238E27FC236}">
                <a16:creationId xmlns:a16="http://schemas.microsoft.com/office/drawing/2014/main" id="{54735120-E212-1D73-1DCD-D05F56DF67A8}"/>
              </a:ext>
            </a:extLst>
          </p:cNvPr>
          <p:cNvSpPr txBox="1"/>
          <p:nvPr/>
        </p:nvSpPr>
        <p:spPr>
          <a:xfrm>
            <a:off x="1331640" y="404664"/>
            <a:ext cx="5976664" cy="369332"/>
          </a:xfrm>
          <a:prstGeom prst="rect">
            <a:avLst/>
          </a:prstGeom>
          <a:noFill/>
        </p:spPr>
        <p:txBody>
          <a:bodyPr wrap="square" rtlCol="0">
            <a:spAutoFit/>
          </a:bodyPr>
          <a:lstStyle/>
          <a:p>
            <a:r>
              <a:rPr lang="it-IT" dirty="0"/>
              <a:t>DLGS 231/01 art. 6 			pagina 1  </a:t>
            </a:r>
          </a:p>
        </p:txBody>
      </p:sp>
    </p:spTree>
    <p:extLst>
      <p:ext uri="{BB962C8B-B14F-4D97-AF65-F5344CB8AC3E}">
        <p14:creationId xmlns:p14="http://schemas.microsoft.com/office/powerpoint/2010/main" val="1002782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23631"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Rectangle 1">
            <a:extLst>
              <a:ext uri="{FF2B5EF4-FFF2-40B4-BE49-F238E27FC236}">
                <a16:creationId xmlns:a16="http://schemas.microsoft.com/office/drawing/2014/main" id="{86E1859B-5DD4-AA79-C415-BCA236FCD258}"/>
              </a:ext>
            </a:extLst>
          </p:cNvPr>
          <p:cNvSpPr>
            <a:spLocks noChangeArrowheads="1"/>
          </p:cNvSpPr>
          <p:nvPr/>
        </p:nvSpPr>
        <p:spPr bwMode="auto">
          <a:xfrm>
            <a:off x="922961" y="602012"/>
            <a:ext cx="7992888"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2-bis. I modelli di cui alla lettera a) del comma 1 prevedono:</a:t>
            </a:r>
            <a:b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1400" b="0" i="1" u="none" strike="noStrike" cap="none" normalizeH="0" baseline="0" dirty="0">
                <a:ln>
                  <a:noFill/>
                </a:ln>
                <a:solidFill>
                  <a:srgbClr val="FF0000"/>
                </a:solidFill>
                <a:effectLst/>
                <a:latin typeface="Calibri" panose="020F0502020204030204" pitchFamily="34" charset="0"/>
                <a:cs typeface="Calibri" panose="020F0502020204030204" pitchFamily="34" charset="0"/>
              </a:rPr>
              <a:t>(comma introdotto dall'art. 2 della legge n. 179 del 2017)</a:t>
            </a:r>
            <a:endParaRPr kumimoji="0" lang="it-IT" altLang="it-IT" sz="1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a) uno o più canali che consentano ai soggetti indicati nell'articolo 5, comma 1, lettere a) e b), di presentare, a tutela dell'integrità dell'ente, segnalazioni circostanziate di condotte illecite, rilevanti ai sensi del presente decreto e fondate su elementi di fatto precisi e concordanti, o di violazioni del modello di organizzazione e gestione dell'ente, di cui siano venuti a conoscenza in ragione delle funzioni svolte; tali canali garantiscono la riservatezza dell'identità del segnalante nelle attività di gestione della segnalazione;</a:t>
            </a:r>
            <a:b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b) almeno un canale alternativo di segnalazione idoneo a garantire, con modalità informatiche, la riservatezza dell'identità del segnalante;</a:t>
            </a:r>
            <a:b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c) il divieto di atti di ritorsione o discriminatori, diretti o indiretti, nei confronti del segnalante per motivi collegati, direttamente o indirettamente, alla segnalazione;</a:t>
            </a:r>
            <a:b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d) nel sistema disciplinare adottato ai sensi del comma 2, lettera e), sanzioni nei confronti di chi viola le misure di tutela del segnalante, nonché di chi effettua con dolo o colpa grave segnalazioni che si rivelano infondate.</a:t>
            </a:r>
            <a:endParaRPr kumimoji="0" lang="it-IT" altLang="it-IT" sz="1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2-ter. </a:t>
            </a:r>
            <a:r>
              <a:rPr kumimoji="0" lang="it-IT" altLang="it-IT" sz="1400" b="0" i="1" u="none" strike="noStrike" cap="none" normalizeH="0" baseline="0" dirty="0">
                <a:ln>
                  <a:noFill/>
                </a:ln>
                <a:solidFill>
                  <a:srgbClr val="FF0000"/>
                </a:solidFill>
                <a:effectLst/>
                <a:latin typeface="Calibri" panose="020F0502020204030204" pitchFamily="34" charset="0"/>
                <a:cs typeface="Calibri" panose="020F0502020204030204" pitchFamily="34" charset="0"/>
              </a:rPr>
              <a:t>(comma abrogato dal d.lgs. n. 24 del 2023)</a:t>
            </a:r>
            <a:endParaRPr kumimoji="0" lang="it-IT" altLang="it-IT" sz="1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2-quater. </a:t>
            </a:r>
            <a:r>
              <a:rPr kumimoji="0" lang="it-IT" altLang="it-IT" sz="1400" b="0" i="1" u="none" strike="noStrike" cap="none" normalizeH="0" baseline="0" dirty="0">
                <a:ln>
                  <a:noFill/>
                </a:ln>
                <a:solidFill>
                  <a:srgbClr val="FF0000"/>
                </a:solidFill>
                <a:effectLst/>
                <a:latin typeface="Calibri" panose="020F0502020204030204" pitchFamily="34" charset="0"/>
                <a:cs typeface="Calibri" panose="020F0502020204030204" pitchFamily="34" charset="0"/>
              </a:rPr>
              <a:t>(comma abrogato dal d.lgs. n. 24 del 2023)</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3. I modelli di organizzazione e di gestione possono essere adottati, garantendo le esigenze di cui al comma 2, sulla base di codici di comportamento redatti dalle associazioni rappresentative degli enti, comunicati al Ministero della giustizia che, di concerto con i Ministeri competenti, può formulare, entro trenta giorni, osservazioni sulla idoneità dei modelli a prevenire i reati.</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4. Negli enti di piccole dimensioni i compiti indicati nella lettera b), del comma 1, possono essere svolti direttamente dall'organo dirigente. </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4-bis. Nelle società di capitali il collegio sindacale, il consiglio di sorveglianza e il comitato per il controllo della gestione possono svolgere le funzioni dell’organismo di vigilanza di cui al comma 1, lettera b).</a:t>
            </a:r>
            <a:b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1400" b="0" i="1" u="none" strike="noStrike" cap="none" normalizeH="0" baseline="0" dirty="0">
                <a:ln>
                  <a:noFill/>
                </a:ln>
                <a:solidFill>
                  <a:srgbClr val="FF0000"/>
                </a:solidFill>
                <a:effectLst/>
                <a:latin typeface="Calibri" panose="020F0502020204030204" pitchFamily="34" charset="0"/>
                <a:cs typeface="Calibri" panose="020F0502020204030204" pitchFamily="34" charset="0"/>
              </a:rPr>
              <a:t>(comma introdotto dall'art. 14, comma 12, legge n. 183 del 2011)</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0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5. E' comunque disposta la confisca del profitto che l'ente ha tratto dal reato, anche nella forma per equivalente. </a:t>
            </a: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2" name="CasellaDiTesto 1">
            <a:extLst>
              <a:ext uri="{FF2B5EF4-FFF2-40B4-BE49-F238E27FC236}">
                <a16:creationId xmlns:a16="http://schemas.microsoft.com/office/drawing/2014/main" id="{58E9277C-9016-8F72-D7B9-94F5A7EB1785}"/>
              </a:ext>
            </a:extLst>
          </p:cNvPr>
          <p:cNvSpPr txBox="1"/>
          <p:nvPr/>
        </p:nvSpPr>
        <p:spPr>
          <a:xfrm>
            <a:off x="1583668" y="285229"/>
            <a:ext cx="5976664" cy="369332"/>
          </a:xfrm>
          <a:prstGeom prst="rect">
            <a:avLst/>
          </a:prstGeom>
          <a:noFill/>
        </p:spPr>
        <p:txBody>
          <a:bodyPr wrap="square" rtlCol="0">
            <a:spAutoFit/>
          </a:bodyPr>
          <a:lstStyle/>
          <a:p>
            <a:r>
              <a:rPr lang="it-IT" dirty="0"/>
              <a:t>DLGS 231/01 art 6  pagina 2  </a:t>
            </a:r>
          </a:p>
        </p:txBody>
      </p:sp>
    </p:spTree>
    <p:extLst>
      <p:ext uri="{BB962C8B-B14F-4D97-AF65-F5344CB8AC3E}">
        <p14:creationId xmlns:p14="http://schemas.microsoft.com/office/powerpoint/2010/main" val="25695852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23631"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Relatore</a:t>
            </a: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a:solidFill>
                  <a:srgbClr val="003399"/>
                </a:solidFill>
                <a:latin typeface="Arial" pitchFamily="34" charset="0"/>
                <a:cs typeface="Arial" pitchFamily="34" charset="0"/>
              </a:rPr>
              <a:t>Commissione 231 seminario 18 Giugno 2025</a:t>
            </a:r>
            <a:endParaRPr lang="it-IT"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CasellaDiTesto 1">
            <a:extLst>
              <a:ext uri="{FF2B5EF4-FFF2-40B4-BE49-F238E27FC236}">
                <a16:creationId xmlns:a16="http://schemas.microsoft.com/office/drawing/2014/main" id="{58E9277C-9016-8F72-D7B9-94F5A7EB1785}"/>
              </a:ext>
            </a:extLst>
          </p:cNvPr>
          <p:cNvSpPr txBox="1"/>
          <p:nvPr/>
        </p:nvSpPr>
        <p:spPr>
          <a:xfrm>
            <a:off x="1583668" y="285229"/>
            <a:ext cx="5976664" cy="369332"/>
          </a:xfrm>
          <a:prstGeom prst="rect">
            <a:avLst/>
          </a:prstGeom>
          <a:noFill/>
        </p:spPr>
        <p:txBody>
          <a:bodyPr wrap="square" rtlCol="0">
            <a:spAutoFit/>
          </a:bodyPr>
          <a:lstStyle/>
          <a:p>
            <a:r>
              <a:rPr lang="it-IT" dirty="0"/>
              <a:t>DLGS 231/01 art. 7</a:t>
            </a:r>
          </a:p>
        </p:txBody>
      </p:sp>
      <p:sp>
        <p:nvSpPr>
          <p:cNvPr id="4" name="Rectangle 1">
            <a:extLst>
              <a:ext uri="{FF2B5EF4-FFF2-40B4-BE49-F238E27FC236}">
                <a16:creationId xmlns:a16="http://schemas.microsoft.com/office/drawing/2014/main" id="{E7C425D2-918E-63AB-4FDE-CEFD81749277}"/>
              </a:ext>
            </a:extLst>
          </p:cNvPr>
          <p:cNvSpPr>
            <a:spLocks noChangeArrowheads="1"/>
          </p:cNvSpPr>
          <p:nvPr/>
        </p:nvSpPr>
        <p:spPr bwMode="auto">
          <a:xfrm>
            <a:off x="1171041" y="1362834"/>
            <a:ext cx="7652030"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A</a:t>
            </a:r>
            <a:r>
              <a:rPr kumimoji="0" lang="it-IT" altLang="it-IT" sz="1400" b="1" i="0" u="none" strike="noStrike" cap="none" normalizeH="0" baseline="0" dirty="0" bmk="">
                <a:ln>
                  <a:noFill/>
                </a:ln>
                <a:solidFill>
                  <a:srgbClr val="000000"/>
                </a:solidFill>
                <a:effectLst/>
                <a:latin typeface="Calibri" panose="020F0502020204030204" pitchFamily="34" charset="0"/>
                <a:cs typeface="Calibri" panose="020F0502020204030204" pitchFamily="34" charset="0"/>
              </a:rPr>
              <a:t>rt. 7. Soggetti sottoposti all'altrui direzione e modelli di organizzazione dell'ente </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1. Nel caso previsto dall'articolo 5, comma 1, lettera b), l'ente è responsabile se la commissione del reato è stata resa possibile dall'inosservanza degli obblighi di direzione o vigilanza.</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2. In ogni caso, è esclusa l'inosservanza degli obblighi di direzione o vigilanza se l'ente, prima della commissione del reato, ha adottato ed efficacemente attuato un modello di organizzazione, gestione e controllo idoneo a prevenire reati della specie di quello verificatosi.</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3. Il modello prevede, in relazione alla natura e alla dimensione dell'organizzazione nonché al tipo di attività svolta, misure idonee a garantire lo svolgimento dell'attività nel rispetto della legge e a scoprire ed eliminare tempestivamente situazioni di rischio.</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4. L'efficace attuazione del modello richiede:</a:t>
            </a:r>
            <a:endParaRPr kumimoji="0" lang="it-IT" altLang="it-IT"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 una verifica periodica e l'eventuale modifica dello stesso quando sono scoperte significative violazioni delle prescrizioni ovvero quando intervengono mutamenti nell'organizzazione o nell'attività;</a:t>
            </a:r>
            <a:b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it-IT" altLang="it-IT"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 un sistema disciplinare idoneo a sanzionare il mancato rispetto delle misure indicate nel modello. </a:t>
            </a:r>
            <a:endParaRPr kumimoji="0" lang="it-IT" altLang="it-IT"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3390601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77125</TotalTime>
  <Words>4497</Words>
  <Application>Microsoft Office PowerPoint</Application>
  <PresentationFormat>Presentazione su schermo (4:3)</PresentationFormat>
  <Paragraphs>369</Paragraphs>
  <Slides>37</Slides>
  <Notes>2</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37</vt:i4>
      </vt:variant>
    </vt:vector>
  </HeadingPairs>
  <TitlesOfParts>
    <vt:vector size="49" baseType="lpstr">
      <vt:lpstr>Arial</vt:lpstr>
      <vt:lpstr>Arial Narrow</vt:lpstr>
      <vt:lpstr>Barlow</vt:lpstr>
      <vt:lpstr>Calibri</vt:lpstr>
      <vt:lpstr>Faustina</vt:lpstr>
      <vt:lpstr>Google Sans</vt:lpstr>
      <vt:lpstr>Lato</vt:lpstr>
      <vt:lpstr>Muli</vt:lpstr>
      <vt:lpstr>Satoshi</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Indice </vt:lpstr>
      <vt:lpstr>SECTION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SECTION</vt:lpstr>
      <vt:lpstr>Presentazione standard di PowerPoint</vt:lpstr>
      <vt:lpstr>Presentazione standard di PowerPoint</vt:lpstr>
      <vt:lpstr>Presentazione standard di PowerPoint</vt:lpstr>
      <vt:lpstr>SECTION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SECTION</vt:lpstr>
      <vt:lpstr>Presentazione standard di PowerPoint</vt:lpstr>
      <vt:lpstr>Presentazione standard di PowerPoint</vt:lpstr>
      <vt:lpstr>Presentazione standard di PowerPoint</vt:lpstr>
      <vt:lpstr>Presentazione standard di PowerPoint</vt:lpstr>
      <vt:lpstr>SECTION</vt:lpstr>
      <vt:lpstr>Presentazione standard di PowerPoint</vt:lpstr>
      <vt:lpstr>Presentazione standard di PowerPoint</vt:lpstr>
      <vt:lpstr>SECTION</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fulvi_f</dc:creator>
  <cp:lastModifiedBy>Roberto</cp:lastModifiedBy>
  <cp:revision>349</cp:revision>
  <cp:lastPrinted>2022-01-13T12:16:20Z</cp:lastPrinted>
  <dcterms:created xsi:type="dcterms:W3CDTF">2013-04-02T13:36:43Z</dcterms:created>
  <dcterms:modified xsi:type="dcterms:W3CDTF">2025-06-16T11:54:46Z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b30ed1b-e95f-40b5-af89-828263f287a7_Enabled">
    <vt:lpwstr>true</vt:lpwstr>
  </property>
  <property fmtid="{D5CDD505-2E9C-101B-9397-08002B2CF9AE}" pid="3" name="MSIP_Label_2b30ed1b-e95f-40b5-af89-828263f287a7_SetDate">
    <vt:lpwstr>2023-02-23T14:16:31Z</vt:lpwstr>
  </property>
  <property fmtid="{D5CDD505-2E9C-101B-9397-08002B2CF9AE}" pid="4" name="MSIP_Label_2b30ed1b-e95f-40b5-af89-828263f287a7_Method">
    <vt:lpwstr>Privileged</vt:lpwstr>
  </property>
  <property fmtid="{D5CDD505-2E9C-101B-9397-08002B2CF9AE}" pid="5" name="MSIP_Label_2b30ed1b-e95f-40b5-af89-828263f287a7_Name">
    <vt:lpwstr>2b30ed1b-e95f-40b5-af89-828263f287a7</vt:lpwstr>
  </property>
  <property fmtid="{D5CDD505-2E9C-101B-9397-08002B2CF9AE}" pid="6" name="MSIP_Label_2b30ed1b-e95f-40b5-af89-828263f287a7_SiteId">
    <vt:lpwstr>329e91b0-e21f-48fb-a071-456717ecc28e</vt:lpwstr>
  </property>
  <property fmtid="{D5CDD505-2E9C-101B-9397-08002B2CF9AE}" pid="7" name="MSIP_Label_2b30ed1b-e95f-40b5-af89-828263f287a7_ActionId">
    <vt:lpwstr>0357e9d0-f13a-4391-8837-2eafcd1371d9</vt:lpwstr>
  </property>
  <property fmtid="{D5CDD505-2E9C-101B-9397-08002B2CF9AE}" pid="8" name="MSIP_Label_2b30ed1b-e95f-40b5-af89-828263f287a7_ContentBits">
    <vt:lpwstr>0</vt:lpwstr>
  </property>
</Properties>
</file>