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embeddedFontLst>
    <p:embeddedFont>
      <p:font typeface="Anton" charset="1" panose="00000500000000000000"/>
      <p:regular r:id="rId26"/>
    </p:embeddedFont>
    <p:embeddedFont>
      <p:font typeface="TT Norms" charset="1" panose="02000503030000020003"/>
      <p:regular r:id="rId27"/>
    </p:embeddedFont>
    <p:embeddedFont>
      <p:font typeface="TT Norms Italics" charset="1" panose="02000503030000090003"/>
      <p:regular r:id="rId28"/>
    </p:embeddedFont>
    <p:embeddedFont>
      <p:font typeface="TT Norms Bold" charset="1" panose="02000803030000020004"/>
      <p:regular r:id="rId29"/>
    </p:embeddedFont>
    <p:embeddedFont>
      <p:font typeface="Open Sans Bold" charset="1" panose="020B080603050402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4.png" Type="http://schemas.openxmlformats.org/officeDocument/2006/relationships/image"/><Relationship Id="rId4" Target="../media/image15.jpeg" Type="http://schemas.openxmlformats.org/officeDocument/2006/relationships/image"/><Relationship Id="rId5" Target="https://www.linkedin.com/in/mauropalmieri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2745880"/>
            <a:ext cx="13156956" cy="2642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06"/>
              </a:lnSpc>
            </a:pPr>
            <a:r>
              <a:rPr lang="en-US" sz="15361">
                <a:solidFill>
                  <a:srgbClr val="F2EFEB"/>
                </a:solidFill>
                <a:latin typeface="Anton"/>
                <a:ea typeface="Anton"/>
                <a:cs typeface="Anton"/>
                <a:sym typeface="Anton"/>
              </a:rPr>
              <a:t>PROPERTY VALUE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44476" y="6240131"/>
            <a:ext cx="16214824" cy="17030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  <a:r>
              <a:rPr lang="en-US" sz="3999">
                <a:solidFill>
                  <a:srgbClr val="F2EFEB"/>
                </a:solidFill>
                <a:latin typeface="TT Norms"/>
                <a:ea typeface="TT Norms"/>
                <a:cs typeface="TT Norms"/>
                <a:sym typeface="TT Norms"/>
              </a:rPr>
              <a:t>Mauro Palmieri  MRICS Valutatore Immobiliare </a:t>
            </a:r>
          </a:p>
          <a:p>
            <a:pPr algn="l">
              <a:lnSpc>
                <a:spcPts val="4439"/>
              </a:lnSpc>
            </a:pPr>
            <a:r>
              <a:rPr lang="en-US" sz="3999">
                <a:solidFill>
                  <a:srgbClr val="F2EFEB"/>
                </a:solidFill>
                <a:latin typeface="TT Norms"/>
                <a:ea typeface="TT Norms"/>
                <a:cs typeface="TT Norms"/>
                <a:sym typeface="TT Norms"/>
              </a:rPr>
              <a:t>Componente Gruppo di Lavoro ABI Linee Guida Valutazione Immobili</a:t>
            </a:r>
          </a:p>
          <a:p>
            <a:pPr algn="l">
              <a:lnSpc>
                <a:spcPts val="4439"/>
              </a:lnSpc>
            </a:pPr>
            <a:r>
              <a:rPr lang="en-US" sz="3999">
                <a:solidFill>
                  <a:srgbClr val="F2EFEB"/>
                </a:solidFill>
                <a:latin typeface="TT Norms"/>
                <a:ea typeface="TT Norms"/>
                <a:cs typeface="TT Norms"/>
                <a:sym typeface="TT Norms"/>
              </a:rPr>
              <a:t>Componente Tavolo RICS &amp; Assoimmobiliare Property Value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44476" y="5266205"/>
            <a:ext cx="14732347" cy="779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89"/>
              </a:lnSpc>
              <a:spcBef>
                <a:spcPct val="0"/>
              </a:spcBef>
            </a:pPr>
            <a:r>
              <a:rPr lang="en-US" sz="4563" strike="noStrike" u="none">
                <a:solidFill>
                  <a:srgbClr val="F2EFEB"/>
                </a:solidFill>
                <a:latin typeface="Anton"/>
                <a:ea typeface="Anton"/>
                <a:cs typeface="Anton"/>
                <a:sym typeface="Anton"/>
              </a:rPr>
              <a:t>APPROCCIO METODOLOGICO E RIFERIMENTI NORMATIVI SECONDO CRR3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8918" y="8705201"/>
            <a:ext cx="4045000" cy="521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2EFEB"/>
                </a:solidFill>
                <a:latin typeface="TT Norms"/>
                <a:ea typeface="TT Norms"/>
                <a:cs typeface="TT Norms"/>
                <a:sym typeface="TT Norms"/>
              </a:rPr>
              <a:t>Roma, 27 maggio 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8875" y="2456230"/>
            <a:ext cx="17230250" cy="5953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54"/>
              </a:lnSpc>
              <a:spcBef>
                <a:spcPct val="0"/>
              </a:spcBef>
            </a:pPr>
          </a:p>
          <a:p>
            <a:pPr algn="ctr">
              <a:lnSpc>
                <a:spcPts val="4325"/>
              </a:lnSpc>
              <a:spcBef>
                <a:spcPct val="0"/>
              </a:spcBef>
            </a:pPr>
            <a:r>
              <a:rPr lang="en-US" sz="3353" spc="-18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LA NUOVA FRONTIERA DELLA VALUTAZIONE PRUDENZIALE PER IL SETTORE BANCARIO</a:t>
            </a:r>
          </a:p>
          <a:p>
            <a:pPr algn="ctr">
              <a:lnSpc>
                <a:spcPts val="4325"/>
              </a:lnSpc>
              <a:spcBef>
                <a:spcPct val="0"/>
              </a:spcBef>
            </a:pPr>
          </a:p>
          <a:p>
            <a:pPr algn="ctr">
              <a:lnSpc>
                <a:spcPts val="4325"/>
              </a:lnSpc>
              <a:spcBef>
                <a:spcPct val="0"/>
              </a:spcBef>
            </a:pPr>
          </a:p>
          <a:p>
            <a:pPr algn="ctr">
              <a:lnSpc>
                <a:spcPts val="4325"/>
              </a:lnSpc>
              <a:spcBef>
                <a:spcPct val="0"/>
              </a:spcBef>
            </a:pPr>
          </a:p>
          <a:p>
            <a:pPr algn="ctr">
              <a:lnSpc>
                <a:spcPts val="4325"/>
              </a:lnSpc>
              <a:spcBef>
                <a:spcPct val="0"/>
              </a:spcBef>
            </a:pPr>
            <a:r>
              <a:rPr lang="en-US" sz="3353" i="true" spc="-184">
                <a:solidFill>
                  <a:srgbClr val="FFFFFF"/>
                </a:solidFill>
                <a:latin typeface="TT Norms Italics"/>
                <a:ea typeface="TT Norms Italics"/>
                <a:cs typeface="TT Norms Italics"/>
                <a:sym typeface="TT Norms Italics"/>
              </a:rPr>
              <a:t> «</a:t>
            </a:r>
            <a:r>
              <a:rPr lang="en-US" sz="3353" i="true" spc="-184">
                <a:solidFill>
                  <a:srgbClr val="000000"/>
                </a:solidFill>
                <a:latin typeface="TT Norms Italics"/>
                <a:ea typeface="TT Norms Italics"/>
                <a:cs typeface="TT Norms Italics"/>
                <a:sym typeface="TT Norms Italics"/>
              </a:rPr>
              <a:t>CI  TROVIAMO OGGI  ALLE  SOGLIE  DI  UNA  NUOVA  FRONTIERA … NON  È  UNA  FRONTIERA  CHE ASSICURI  PROMESSE,  MA  SOLTANTO  SFIDE, RICCA  DI  SCONOSCIUTE  OCCASIONI,  MA  ANCHE DI  PERICOLI,  DI  INCOMPIUTE  SPERANZE  E  DI  MINACCE»</a:t>
            </a:r>
          </a:p>
          <a:p>
            <a:pPr algn="ctr">
              <a:lnSpc>
                <a:spcPts val="4325"/>
              </a:lnSpc>
              <a:spcBef>
                <a:spcPct val="0"/>
              </a:spcBef>
            </a:pPr>
          </a:p>
          <a:p>
            <a:pPr algn="ctr">
              <a:lnSpc>
                <a:spcPts val="4325"/>
              </a:lnSpc>
              <a:spcBef>
                <a:spcPct val="0"/>
              </a:spcBef>
            </a:pPr>
            <a:r>
              <a:rPr lang="en-US" sz="3353" spc="-184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   John Fitzgerald Kennedy, 14 luglio 1960</a:t>
            </a:r>
          </a:p>
          <a:p>
            <a:pPr algn="ctr">
              <a:lnSpc>
                <a:spcPts val="4067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5511712" y="733167"/>
            <a:ext cx="7264577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PROPERTY VALUE E’: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651810" y="0"/>
            <a:ext cx="9636190" cy="10287000"/>
            <a:chOff x="0" y="0"/>
            <a:chExt cx="1492898" cy="1593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92898" cy="1593725"/>
            </a:xfrm>
            <a:custGeom>
              <a:avLst/>
              <a:gdLst/>
              <a:ahLst/>
              <a:cxnLst/>
              <a:rect r="r" b="b" t="t" l="l"/>
              <a:pathLst>
                <a:path h="1593725" w="1492898">
                  <a:moveTo>
                    <a:pt x="0" y="0"/>
                  </a:moveTo>
                  <a:lnTo>
                    <a:pt x="1492898" y="0"/>
                  </a:lnTo>
                  <a:lnTo>
                    <a:pt x="149289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7416" t="0" r="-5281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487274" y="519289"/>
            <a:ext cx="15428527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69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Quadro di riferimento normativo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87274" y="1664194"/>
            <a:ext cx="7822056" cy="2698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4058" indent="-367029" lvl="1">
              <a:lnSpc>
                <a:spcPts val="4283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R</a:t>
            </a: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egolamento UE 2024/1623 (CRR3)</a:t>
            </a:r>
          </a:p>
          <a:p>
            <a:pPr algn="just" marL="734058" indent="-367029" lvl="1">
              <a:lnSpc>
                <a:spcPts val="4283"/>
              </a:lnSpc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RICS Position Paper e Sectoral Paper (Ottobre 2024)</a:t>
            </a:r>
          </a:p>
          <a:p>
            <a:pPr algn="just" marL="734058" indent="-367029" lvl="1">
              <a:lnSpc>
                <a:spcPts val="4283"/>
              </a:lnSpc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ABI Linee Guida Valutazione Immobili (Dicembre 2024)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87274" y="6126085"/>
            <a:ext cx="7822056" cy="2785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495"/>
              </a:lnSpc>
              <a:spcBef>
                <a:spcPct val="0"/>
              </a:spcBef>
            </a:pPr>
            <a:r>
              <a:rPr lang="en-US" sz="3210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Dal </a:t>
            </a:r>
            <a:r>
              <a:rPr lang="en-US" b="true" sz="3210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1^ gennaio 2025</a:t>
            </a:r>
            <a:r>
              <a:rPr lang="en-US" sz="3210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i report valutativi per le banche devono</a:t>
            </a:r>
            <a:r>
              <a:rPr lang="en-US" sz="3210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prevedere:</a:t>
            </a:r>
          </a:p>
          <a:p>
            <a:pPr algn="ctr" marL="0" indent="0" lvl="0">
              <a:lnSpc>
                <a:spcPts val="4495"/>
              </a:lnSpc>
              <a:spcBef>
                <a:spcPct val="0"/>
              </a:spcBef>
            </a:pPr>
            <a:r>
              <a:rPr lang="en-US" b="true" sz="3210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VALORE DI MERCATO</a:t>
            </a:r>
            <a:r>
              <a:rPr lang="en-US" b="true" sz="3210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 </a:t>
            </a:r>
          </a:p>
          <a:p>
            <a:pPr algn="ctr" marL="0" indent="0" lvl="0">
              <a:lnSpc>
                <a:spcPts val="4495"/>
              </a:lnSpc>
              <a:spcBef>
                <a:spcPct val="0"/>
              </a:spcBef>
            </a:pPr>
            <a:r>
              <a:rPr lang="en-US" b="true" sz="3210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&amp;</a:t>
            </a:r>
          </a:p>
          <a:p>
            <a:pPr algn="ctr" marL="0" indent="0" lvl="0">
              <a:lnSpc>
                <a:spcPts val="4495"/>
              </a:lnSpc>
              <a:spcBef>
                <a:spcPct val="0"/>
              </a:spcBef>
            </a:pPr>
            <a:r>
              <a:rPr lang="en-US" b="true" sz="3210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PROPERTY VALUE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651810" y="0"/>
            <a:ext cx="9636190" cy="10287000"/>
            <a:chOff x="0" y="0"/>
            <a:chExt cx="1492898" cy="15937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92898" cy="1593725"/>
            </a:xfrm>
            <a:custGeom>
              <a:avLst/>
              <a:gdLst/>
              <a:ahLst/>
              <a:cxnLst/>
              <a:rect r="r" b="b" t="t" l="l"/>
              <a:pathLst>
                <a:path h="1593725" w="1492898">
                  <a:moveTo>
                    <a:pt x="0" y="0"/>
                  </a:moveTo>
                  <a:lnTo>
                    <a:pt x="1492898" y="0"/>
                  </a:lnTo>
                  <a:lnTo>
                    <a:pt x="149289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25202" t="0" r="-25202" b="-1088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487274" y="519289"/>
            <a:ext cx="15428527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09"/>
              </a:lnSpc>
            </a:pPr>
            <a:r>
              <a:rPr lang="en-US" sz="69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Obiettivo della valutazione del PV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71196" y="1868646"/>
            <a:ext cx="8081941" cy="6498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34058" indent="-367029" lvl="1">
              <a:lnSpc>
                <a:spcPts val="4283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Fornire una </a:t>
            </a:r>
            <a:r>
              <a:rPr lang="en-US" b="true" sz="33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stima prudente</a:t>
            </a:r>
            <a:r>
              <a:rPr lang="en-US" sz="33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per scopi r</a:t>
            </a: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egolamentari e </a:t>
            </a:r>
            <a:r>
              <a:rPr lang="en-US" b="true" sz="3399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segnaletici</a:t>
            </a:r>
          </a:p>
          <a:p>
            <a:pPr algn="just" marL="734058" indent="-367029" lvl="1">
              <a:lnSpc>
                <a:spcPts val="4283"/>
              </a:lnSpc>
              <a:buFont typeface="Arial"/>
              <a:buChar char="•"/>
            </a:pP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Integrare rischi derivanti dal </a:t>
            </a:r>
            <a:r>
              <a:rPr lang="en-US" b="true" sz="3399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climate change</a:t>
            </a: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nel medio-lungo periodo (ESG)</a:t>
            </a:r>
          </a:p>
          <a:p>
            <a:pPr algn="just" marL="734058" indent="-367029" lvl="1">
              <a:lnSpc>
                <a:spcPts val="4283"/>
              </a:lnSpc>
              <a:buFont typeface="Arial"/>
              <a:buChar char="•"/>
            </a:pPr>
            <a:r>
              <a:rPr lang="en-US" b="true" sz="3399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Rettificare</a:t>
            </a: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il </a:t>
            </a:r>
            <a:r>
              <a:rPr lang="en-US" b="true" sz="3399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VM</a:t>
            </a: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per tenere conto della possibilità che il valore corrente sia superiore al valore che sarebbe sostenibile per la </a:t>
            </a:r>
            <a:r>
              <a:rPr lang="en-US" b="true" sz="3399" strike="noStrike" u="non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durata del prestito</a:t>
            </a:r>
          </a:p>
          <a:p>
            <a:pPr algn="just">
              <a:lnSpc>
                <a:spcPts val="4283"/>
              </a:lnSpc>
            </a:pPr>
          </a:p>
          <a:p>
            <a:pPr algn="just">
              <a:lnSpc>
                <a:spcPts val="4283"/>
              </a:lnSpc>
            </a:pP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🛡️</a:t>
            </a:r>
            <a:r>
              <a:rPr lang="en-US" sz="3399" strike="noStrike" u="none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Scopo: protezione del sistema creditizio tramite valutazioni conservative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23525" y="2589644"/>
            <a:ext cx="3062538" cy="2145596"/>
            <a:chOff x="0" y="0"/>
            <a:chExt cx="806594" cy="5650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06594" cy="565095"/>
            </a:xfrm>
            <a:custGeom>
              <a:avLst/>
              <a:gdLst/>
              <a:ahLst/>
              <a:cxnLst/>
              <a:rect r="r" b="b" t="t" l="l"/>
              <a:pathLst>
                <a:path h="565095" w="806594">
                  <a:moveTo>
                    <a:pt x="128925" y="0"/>
                  </a:moveTo>
                  <a:lnTo>
                    <a:pt x="677669" y="0"/>
                  </a:lnTo>
                  <a:cubicBezTo>
                    <a:pt x="711862" y="0"/>
                    <a:pt x="744655" y="13583"/>
                    <a:pt x="768833" y="37761"/>
                  </a:cubicBezTo>
                  <a:cubicBezTo>
                    <a:pt x="793011" y="61939"/>
                    <a:pt x="806594" y="94732"/>
                    <a:pt x="806594" y="128925"/>
                  </a:cubicBezTo>
                  <a:lnTo>
                    <a:pt x="806594" y="436170"/>
                  </a:lnTo>
                  <a:cubicBezTo>
                    <a:pt x="806594" y="470363"/>
                    <a:pt x="793011" y="503156"/>
                    <a:pt x="768833" y="527334"/>
                  </a:cubicBezTo>
                  <a:cubicBezTo>
                    <a:pt x="744655" y="551512"/>
                    <a:pt x="711862" y="565095"/>
                    <a:pt x="677669" y="565095"/>
                  </a:cubicBezTo>
                  <a:lnTo>
                    <a:pt x="128925" y="565095"/>
                  </a:lnTo>
                  <a:cubicBezTo>
                    <a:pt x="94732" y="565095"/>
                    <a:pt x="61939" y="551512"/>
                    <a:pt x="37761" y="527334"/>
                  </a:cubicBezTo>
                  <a:cubicBezTo>
                    <a:pt x="13583" y="503156"/>
                    <a:pt x="0" y="470363"/>
                    <a:pt x="0" y="436170"/>
                  </a:cubicBezTo>
                  <a:lnTo>
                    <a:pt x="0" y="128925"/>
                  </a:lnTo>
                  <a:cubicBezTo>
                    <a:pt x="0" y="94732"/>
                    <a:pt x="13583" y="61939"/>
                    <a:pt x="37761" y="37761"/>
                  </a:cubicBezTo>
                  <a:cubicBezTo>
                    <a:pt x="61939" y="13583"/>
                    <a:pt x="94732" y="0"/>
                    <a:pt x="128925" y="0"/>
                  </a:cubicBezTo>
                  <a:close/>
                </a:path>
              </a:pathLst>
            </a:custGeom>
            <a:solidFill>
              <a:srgbClr val="0054C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806594" cy="5841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581843" y="1971357"/>
            <a:ext cx="13133626" cy="3382169"/>
            <a:chOff x="0" y="0"/>
            <a:chExt cx="2108169" cy="54289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08169" cy="542895"/>
            </a:xfrm>
            <a:custGeom>
              <a:avLst/>
              <a:gdLst/>
              <a:ahLst/>
              <a:cxnLst/>
              <a:rect r="r" b="b" t="t" l="l"/>
              <a:pathLst>
                <a:path h="542895" w="2108169">
                  <a:moveTo>
                    <a:pt x="1904969" y="0"/>
                  </a:moveTo>
                  <a:cubicBezTo>
                    <a:pt x="2017194" y="0"/>
                    <a:pt x="2108169" y="121531"/>
                    <a:pt x="2108169" y="271448"/>
                  </a:cubicBezTo>
                  <a:cubicBezTo>
                    <a:pt x="2108169" y="421364"/>
                    <a:pt x="2017194" y="542895"/>
                    <a:pt x="1904969" y="542895"/>
                  </a:cubicBezTo>
                  <a:lnTo>
                    <a:pt x="203200" y="542895"/>
                  </a:lnTo>
                  <a:cubicBezTo>
                    <a:pt x="90976" y="542895"/>
                    <a:pt x="0" y="421364"/>
                    <a:pt x="0" y="271448"/>
                  </a:cubicBezTo>
                  <a:cubicBezTo>
                    <a:pt x="0" y="12153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792B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2108169" cy="5619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21266" y="5844088"/>
            <a:ext cx="3064796" cy="1415976"/>
            <a:chOff x="0" y="0"/>
            <a:chExt cx="807189" cy="37293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07189" cy="372932"/>
            </a:xfrm>
            <a:custGeom>
              <a:avLst/>
              <a:gdLst/>
              <a:ahLst/>
              <a:cxnLst/>
              <a:rect r="r" b="b" t="t" l="l"/>
              <a:pathLst>
                <a:path h="372932" w="807189">
                  <a:moveTo>
                    <a:pt x="128830" y="0"/>
                  </a:moveTo>
                  <a:lnTo>
                    <a:pt x="678359" y="0"/>
                  </a:lnTo>
                  <a:cubicBezTo>
                    <a:pt x="749510" y="0"/>
                    <a:pt x="807189" y="57679"/>
                    <a:pt x="807189" y="128830"/>
                  </a:cubicBezTo>
                  <a:lnTo>
                    <a:pt x="807189" y="244102"/>
                  </a:lnTo>
                  <a:cubicBezTo>
                    <a:pt x="807189" y="278270"/>
                    <a:pt x="793616" y="311038"/>
                    <a:pt x="769456" y="335199"/>
                  </a:cubicBezTo>
                  <a:cubicBezTo>
                    <a:pt x="745295" y="359359"/>
                    <a:pt x="712527" y="372932"/>
                    <a:pt x="678359" y="372932"/>
                  </a:cubicBezTo>
                  <a:lnTo>
                    <a:pt x="128830" y="372932"/>
                  </a:lnTo>
                  <a:cubicBezTo>
                    <a:pt x="94662" y="372932"/>
                    <a:pt x="61894" y="359359"/>
                    <a:pt x="37733" y="335199"/>
                  </a:cubicBezTo>
                  <a:cubicBezTo>
                    <a:pt x="13573" y="311038"/>
                    <a:pt x="0" y="278270"/>
                    <a:pt x="0" y="244102"/>
                  </a:cubicBezTo>
                  <a:lnTo>
                    <a:pt x="0" y="128830"/>
                  </a:lnTo>
                  <a:cubicBezTo>
                    <a:pt x="0" y="94662"/>
                    <a:pt x="13573" y="61894"/>
                    <a:pt x="37733" y="37733"/>
                  </a:cubicBezTo>
                  <a:cubicBezTo>
                    <a:pt x="61894" y="13573"/>
                    <a:pt x="94662" y="0"/>
                    <a:pt x="128830" y="0"/>
                  </a:cubicBezTo>
                  <a:close/>
                </a:path>
              </a:pathLst>
            </a:custGeom>
            <a:solidFill>
              <a:srgbClr val="0054C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807189" cy="3919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659189" y="5592360"/>
            <a:ext cx="13056281" cy="2249452"/>
            <a:chOff x="0" y="0"/>
            <a:chExt cx="3438691" cy="59244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438691" cy="592448"/>
            </a:xfrm>
            <a:custGeom>
              <a:avLst/>
              <a:gdLst/>
              <a:ahLst/>
              <a:cxnLst/>
              <a:rect r="r" b="b" t="t" l="l"/>
              <a:pathLst>
                <a:path h="592448" w="3438691">
                  <a:moveTo>
                    <a:pt x="3235491" y="0"/>
                  </a:moveTo>
                  <a:cubicBezTo>
                    <a:pt x="3347715" y="0"/>
                    <a:pt x="3438691" y="132624"/>
                    <a:pt x="3438691" y="296224"/>
                  </a:cubicBezTo>
                  <a:cubicBezTo>
                    <a:pt x="3438691" y="459824"/>
                    <a:pt x="3347715" y="592448"/>
                    <a:pt x="3235491" y="592448"/>
                  </a:cubicBezTo>
                  <a:lnTo>
                    <a:pt x="203200" y="592448"/>
                  </a:lnTo>
                  <a:cubicBezTo>
                    <a:pt x="90976" y="592448"/>
                    <a:pt x="0" y="459824"/>
                    <a:pt x="0" y="296224"/>
                  </a:cubicBezTo>
                  <a:cubicBezTo>
                    <a:pt x="0" y="13262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792B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3438691" cy="6114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21266" y="8312868"/>
            <a:ext cx="3064796" cy="1456300"/>
            <a:chOff x="0" y="0"/>
            <a:chExt cx="807189" cy="3835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07189" cy="383552"/>
            </a:xfrm>
            <a:custGeom>
              <a:avLst/>
              <a:gdLst/>
              <a:ahLst/>
              <a:cxnLst/>
              <a:rect r="r" b="b" t="t" l="l"/>
              <a:pathLst>
                <a:path h="383552" w="807189">
                  <a:moveTo>
                    <a:pt x="128830" y="0"/>
                  </a:moveTo>
                  <a:lnTo>
                    <a:pt x="678359" y="0"/>
                  </a:lnTo>
                  <a:cubicBezTo>
                    <a:pt x="749510" y="0"/>
                    <a:pt x="807189" y="57679"/>
                    <a:pt x="807189" y="128830"/>
                  </a:cubicBezTo>
                  <a:lnTo>
                    <a:pt x="807189" y="254722"/>
                  </a:lnTo>
                  <a:cubicBezTo>
                    <a:pt x="807189" y="325873"/>
                    <a:pt x="749510" y="383552"/>
                    <a:pt x="678359" y="383552"/>
                  </a:cubicBezTo>
                  <a:lnTo>
                    <a:pt x="128830" y="383552"/>
                  </a:lnTo>
                  <a:cubicBezTo>
                    <a:pt x="94662" y="383552"/>
                    <a:pt x="61894" y="369979"/>
                    <a:pt x="37733" y="345819"/>
                  </a:cubicBezTo>
                  <a:cubicBezTo>
                    <a:pt x="13573" y="321658"/>
                    <a:pt x="0" y="288890"/>
                    <a:pt x="0" y="254722"/>
                  </a:cubicBezTo>
                  <a:lnTo>
                    <a:pt x="0" y="128830"/>
                  </a:lnTo>
                  <a:cubicBezTo>
                    <a:pt x="0" y="94662"/>
                    <a:pt x="13573" y="61894"/>
                    <a:pt x="37733" y="37733"/>
                  </a:cubicBezTo>
                  <a:cubicBezTo>
                    <a:pt x="61894" y="13573"/>
                    <a:pt x="94662" y="0"/>
                    <a:pt x="128830" y="0"/>
                  </a:cubicBezTo>
                  <a:close/>
                </a:path>
              </a:pathLst>
            </a:custGeom>
            <a:solidFill>
              <a:srgbClr val="0054C5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807189" cy="402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59189" y="8375212"/>
            <a:ext cx="13056281" cy="1543050"/>
            <a:chOff x="0" y="0"/>
            <a:chExt cx="3438691" cy="40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438691" cy="406400"/>
            </a:xfrm>
            <a:custGeom>
              <a:avLst/>
              <a:gdLst/>
              <a:ahLst/>
              <a:cxnLst/>
              <a:rect r="r" b="b" t="t" l="l"/>
              <a:pathLst>
                <a:path h="406400" w="3438691">
                  <a:moveTo>
                    <a:pt x="3235491" y="0"/>
                  </a:moveTo>
                  <a:cubicBezTo>
                    <a:pt x="3347715" y="0"/>
                    <a:pt x="3438691" y="90976"/>
                    <a:pt x="3438691" y="203200"/>
                  </a:cubicBezTo>
                  <a:cubicBezTo>
                    <a:pt x="3438691" y="315424"/>
                    <a:pt x="3347715" y="406400"/>
                    <a:pt x="323549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792B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3438691" cy="4159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16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336052" y="3244397"/>
            <a:ext cx="2035225" cy="435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  <a:spcBef>
                <a:spcPct val="0"/>
              </a:spcBef>
            </a:pPr>
            <a:r>
              <a:rPr lang="en-US" b="true" sz="2700" spc="-1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FATTORI ESG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985337" y="2422477"/>
            <a:ext cx="12403984" cy="2460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7"/>
              </a:lnSpc>
              <a:spcBef>
                <a:spcPct val="0"/>
              </a:spcBef>
            </a:pP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PARTICOLARE  ATTENZIONE  ALLA  PERFORMANCE  ENERGETICA  DELL’ IMMOBILE  ED  ALLA  SUA RESILIENZA,  OSSIA  ALL’ ESPOSIZIONE  A  RISCHI  FISICI  E  DI  TRANSIZIONE. </a:t>
            </a:r>
          </a:p>
          <a:p>
            <a:pPr algn="ctr">
              <a:lnSpc>
                <a:spcPts val="2837"/>
              </a:lnSpc>
              <a:spcBef>
                <a:spcPct val="0"/>
              </a:spcBef>
            </a:pP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RISCHI CONNESSI  AI  FATTORI:  </a:t>
            </a:r>
          </a:p>
          <a:p>
            <a:pPr algn="ctr">
              <a:lnSpc>
                <a:spcPts val="2837"/>
              </a:lnSpc>
              <a:spcBef>
                <a:spcPct val="0"/>
              </a:spcBef>
            </a:pP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(I)  AMBIENTALI  (PROBABILITÀ  DI  EVENTI  IDROGEOLOGICI,  SISMICI,  CLIMATICI,  VULCANICI, ECC.)</a:t>
            </a:r>
          </a:p>
          <a:p>
            <a:pPr algn="ctr">
              <a:lnSpc>
                <a:spcPts val="2837"/>
              </a:lnSpc>
              <a:spcBef>
                <a:spcPct val="0"/>
              </a:spcBef>
            </a:pP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 (II)  SOCIALI  (SICUREZZA  DEI  LUOGHI  DI  LAVORO,  LIVELLI  DI  INQUINAMENTO  ACUSTICO E ATMOSFERICO, ECC.) </a:t>
            </a:r>
          </a:p>
          <a:p>
            <a:pPr algn="ctr">
              <a:lnSpc>
                <a:spcPts val="2837"/>
              </a:lnSpc>
              <a:spcBef>
                <a:spcPct val="0"/>
              </a:spcBef>
            </a:pP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 (III) GOVERNANCE  (NORMATIVE DI RIFERIMENTO, ECC.).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27700" y="6293248"/>
            <a:ext cx="2251928" cy="873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8"/>
              </a:lnSpc>
              <a:spcBef>
                <a:spcPct val="0"/>
              </a:spcBef>
            </a:pPr>
            <a:r>
              <a:rPr lang="en-US" b="true" sz="2704" spc="-1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LOCATION</a:t>
            </a:r>
          </a:p>
          <a:p>
            <a:pPr algn="ctr">
              <a:lnSpc>
                <a:spcPts val="3488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5688420" y="6103276"/>
            <a:ext cx="10997818" cy="1032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7"/>
              </a:lnSpc>
              <a:spcBef>
                <a:spcPct val="0"/>
              </a:spcBef>
            </a:pPr>
            <a:r>
              <a:rPr lang="en-US" sz="2199" spc="-120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LA  </a:t>
            </a: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LOCALIZZAZIONE  DI  UN  BENE  RAPPRESENTA  UN  ELEMENTO  FONDAMENTALE  ANCHE PER PESARNE  IL  RISCHIO  FISICO  E  DI  TRANSIZIONE</a:t>
            </a:r>
          </a:p>
          <a:p>
            <a:pPr algn="ctr">
              <a:lnSpc>
                <a:spcPts val="2648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29942" y="8495731"/>
            <a:ext cx="4449703" cy="1312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  <a:spcBef>
                <a:spcPct val="0"/>
              </a:spcBef>
            </a:pPr>
            <a:r>
              <a:rPr lang="en-US" b="true" sz="2700" spc="-1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TIPOLOGIA  E  CARATTERISTICHE</a:t>
            </a:r>
          </a:p>
          <a:p>
            <a:pPr algn="ctr">
              <a:lnSpc>
                <a:spcPts val="3483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5326830" y="8858329"/>
            <a:ext cx="12062413" cy="346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7"/>
              </a:lnSpc>
              <a:spcBef>
                <a:spcPct val="0"/>
              </a:spcBef>
            </a:pP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 </a:t>
            </a: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A  DESTINAZIONE  D’USO,  STATO DI CONSERVAZIONE ,  QUALITÀ  EDILIZIA  E IMPIANTISTICA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0" y="187896"/>
            <a:ext cx="18288000" cy="1545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91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Lo  scostamento tra VALORE DI MERCATO e PROPERTY VALUE </a:t>
            </a:r>
          </a:p>
          <a:p>
            <a:pPr algn="ctr">
              <a:lnSpc>
                <a:spcPts val="6191"/>
              </a:lnSpc>
              <a:spcBef>
                <a:spcPct val="0"/>
              </a:spcBef>
            </a:pPr>
            <a:r>
              <a:rPr lang="en-US" sz="47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può essere condizionato da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36942" y="2630206"/>
            <a:ext cx="4076665" cy="1620086"/>
            <a:chOff x="0" y="0"/>
            <a:chExt cx="1073690" cy="4266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73690" cy="426689"/>
            </a:xfrm>
            <a:custGeom>
              <a:avLst/>
              <a:gdLst/>
              <a:ahLst/>
              <a:cxnLst/>
              <a:rect r="r" b="b" t="t" l="l"/>
              <a:pathLst>
                <a:path h="426689" w="1073690">
                  <a:moveTo>
                    <a:pt x="96853" y="0"/>
                  </a:moveTo>
                  <a:lnTo>
                    <a:pt x="976836" y="0"/>
                  </a:lnTo>
                  <a:cubicBezTo>
                    <a:pt x="1002524" y="0"/>
                    <a:pt x="1027159" y="10204"/>
                    <a:pt x="1045322" y="28368"/>
                  </a:cubicBezTo>
                  <a:cubicBezTo>
                    <a:pt x="1063486" y="46531"/>
                    <a:pt x="1073690" y="71166"/>
                    <a:pt x="1073690" y="96853"/>
                  </a:cubicBezTo>
                  <a:lnTo>
                    <a:pt x="1073690" y="329836"/>
                  </a:lnTo>
                  <a:cubicBezTo>
                    <a:pt x="1073690" y="355523"/>
                    <a:pt x="1063486" y="380158"/>
                    <a:pt x="1045322" y="398322"/>
                  </a:cubicBezTo>
                  <a:cubicBezTo>
                    <a:pt x="1027159" y="416485"/>
                    <a:pt x="1002524" y="426689"/>
                    <a:pt x="976836" y="426689"/>
                  </a:cubicBezTo>
                  <a:lnTo>
                    <a:pt x="96853" y="426689"/>
                  </a:lnTo>
                  <a:cubicBezTo>
                    <a:pt x="71166" y="426689"/>
                    <a:pt x="46531" y="416485"/>
                    <a:pt x="28368" y="398322"/>
                  </a:cubicBezTo>
                  <a:cubicBezTo>
                    <a:pt x="10204" y="380158"/>
                    <a:pt x="0" y="355523"/>
                    <a:pt x="0" y="329836"/>
                  </a:cubicBezTo>
                  <a:lnTo>
                    <a:pt x="0" y="96853"/>
                  </a:lnTo>
                  <a:cubicBezTo>
                    <a:pt x="0" y="71166"/>
                    <a:pt x="10204" y="46531"/>
                    <a:pt x="28368" y="28368"/>
                  </a:cubicBezTo>
                  <a:cubicBezTo>
                    <a:pt x="46531" y="10204"/>
                    <a:pt x="71166" y="0"/>
                    <a:pt x="96853" y="0"/>
                  </a:cubicBezTo>
                  <a:close/>
                </a:path>
              </a:pathLst>
            </a:custGeom>
            <a:solidFill>
              <a:srgbClr val="0054C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1073690" cy="4457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241823" y="2630206"/>
            <a:ext cx="12370060" cy="1456019"/>
            <a:chOff x="0" y="0"/>
            <a:chExt cx="3452698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452698" cy="406400"/>
            </a:xfrm>
            <a:custGeom>
              <a:avLst/>
              <a:gdLst/>
              <a:ahLst/>
              <a:cxnLst/>
              <a:rect r="r" b="b" t="t" l="l"/>
              <a:pathLst>
                <a:path h="406400" w="3452698">
                  <a:moveTo>
                    <a:pt x="3249498" y="0"/>
                  </a:moveTo>
                  <a:cubicBezTo>
                    <a:pt x="3361722" y="0"/>
                    <a:pt x="3452698" y="90976"/>
                    <a:pt x="3452698" y="203200"/>
                  </a:cubicBezTo>
                  <a:cubicBezTo>
                    <a:pt x="3452698" y="315424"/>
                    <a:pt x="3361722" y="406400"/>
                    <a:pt x="3249498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792B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3452698" cy="425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36942" y="5143500"/>
            <a:ext cx="4076665" cy="1488091"/>
            <a:chOff x="0" y="0"/>
            <a:chExt cx="1073690" cy="3919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3690" cy="391925"/>
            </a:xfrm>
            <a:custGeom>
              <a:avLst/>
              <a:gdLst/>
              <a:ahLst/>
              <a:cxnLst/>
              <a:rect r="r" b="b" t="t" l="l"/>
              <a:pathLst>
                <a:path h="391925" w="1073690">
                  <a:moveTo>
                    <a:pt x="96853" y="0"/>
                  </a:moveTo>
                  <a:lnTo>
                    <a:pt x="976836" y="0"/>
                  </a:lnTo>
                  <a:cubicBezTo>
                    <a:pt x="1002524" y="0"/>
                    <a:pt x="1027159" y="10204"/>
                    <a:pt x="1045322" y="28368"/>
                  </a:cubicBezTo>
                  <a:cubicBezTo>
                    <a:pt x="1063486" y="46531"/>
                    <a:pt x="1073690" y="71166"/>
                    <a:pt x="1073690" y="96853"/>
                  </a:cubicBezTo>
                  <a:lnTo>
                    <a:pt x="1073690" y="295072"/>
                  </a:lnTo>
                  <a:cubicBezTo>
                    <a:pt x="1073690" y="348563"/>
                    <a:pt x="1030327" y="391925"/>
                    <a:pt x="976836" y="391925"/>
                  </a:cubicBezTo>
                  <a:lnTo>
                    <a:pt x="96853" y="391925"/>
                  </a:lnTo>
                  <a:cubicBezTo>
                    <a:pt x="71166" y="391925"/>
                    <a:pt x="46531" y="381721"/>
                    <a:pt x="28368" y="363558"/>
                  </a:cubicBezTo>
                  <a:cubicBezTo>
                    <a:pt x="10204" y="345394"/>
                    <a:pt x="0" y="320759"/>
                    <a:pt x="0" y="295072"/>
                  </a:cubicBezTo>
                  <a:lnTo>
                    <a:pt x="0" y="96853"/>
                  </a:lnTo>
                  <a:cubicBezTo>
                    <a:pt x="0" y="71166"/>
                    <a:pt x="10204" y="46531"/>
                    <a:pt x="28368" y="28368"/>
                  </a:cubicBezTo>
                  <a:cubicBezTo>
                    <a:pt x="46531" y="10204"/>
                    <a:pt x="71166" y="0"/>
                    <a:pt x="96853" y="0"/>
                  </a:cubicBezTo>
                  <a:close/>
                </a:path>
              </a:pathLst>
            </a:custGeom>
            <a:solidFill>
              <a:srgbClr val="0054C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073690" cy="410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241823" y="5143500"/>
            <a:ext cx="12370060" cy="1553160"/>
            <a:chOff x="0" y="0"/>
            <a:chExt cx="3236751" cy="406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236751" cy="406400"/>
            </a:xfrm>
            <a:custGeom>
              <a:avLst/>
              <a:gdLst/>
              <a:ahLst/>
              <a:cxnLst/>
              <a:rect r="r" b="b" t="t" l="l"/>
              <a:pathLst>
                <a:path h="406400" w="3236751">
                  <a:moveTo>
                    <a:pt x="3033551" y="0"/>
                  </a:moveTo>
                  <a:cubicBezTo>
                    <a:pt x="3145776" y="0"/>
                    <a:pt x="3236751" y="90976"/>
                    <a:pt x="3236751" y="203200"/>
                  </a:cubicBezTo>
                  <a:cubicBezTo>
                    <a:pt x="3236751" y="315424"/>
                    <a:pt x="3145776" y="406400"/>
                    <a:pt x="303355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792B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3236751" cy="425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436942" y="7440516"/>
            <a:ext cx="4076665" cy="1530479"/>
            <a:chOff x="0" y="0"/>
            <a:chExt cx="1073690" cy="40308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73690" cy="403089"/>
            </a:xfrm>
            <a:custGeom>
              <a:avLst/>
              <a:gdLst/>
              <a:ahLst/>
              <a:cxnLst/>
              <a:rect r="r" b="b" t="t" l="l"/>
              <a:pathLst>
                <a:path h="403089" w="1073690">
                  <a:moveTo>
                    <a:pt x="96853" y="0"/>
                  </a:moveTo>
                  <a:lnTo>
                    <a:pt x="976836" y="0"/>
                  </a:lnTo>
                  <a:cubicBezTo>
                    <a:pt x="1002524" y="0"/>
                    <a:pt x="1027159" y="10204"/>
                    <a:pt x="1045322" y="28368"/>
                  </a:cubicBezTo>
                  <a:cubicBezTo>
                    <a:pt x="1063486" y="46531"/>
                    <a:pt x="1073690" y="71166"/>
                    <a:pt x="1073690" y="96853"/>
                  </a:cubicBezTo>
                  <a:lnTo>
                    <a:pt x="1073690" y="306236"/>
                  </a:lnTo>
                  <a:cubicBezTo>
                    <a:pt x="1073690" y="359726"/>
                    <a:pt x="1030327" y="403089"/>
                    <a:pt x="976836" y="403089"/>
                  </a:cubicBezTo>
                  <a:lnTo>
                    <a:pt x="96853" y="403089"/>
                  </a:lnTo>
                  <a:cubicBezTo>
                    <a:pt x="71166" y="403089"/>
                    <a:pt x="46531" y="392885"/>
                    <a:pt x="28368" y="374721"/>
                  </a:cubicBezTo>
                  <a:cubicBezTo>
                    <a:pt x="10204" y="356558"/>
                    <a:pt x="0" y="331923"/>
                    <a:pt x="0" y="306236"/>
                  </a:cubicBezTo>
                  <a:lnTo>
                    <a:pt x="0" y="96853"/>
                  </a:lnTo>
                  <a:cubicBezTo>
                    <a:pt x="0" y="71166"/>
                    <a:pt x="10204" y="46531"/>
                    <a:pt x="28368" y="28368"/>
                  </a:cubicBezTo>
                  <a:cubicBezTo>
                    <a:pt x="46531" y="10204"/>
                    <a:pt x="71166" y="0"/>
                    <a:pt x="96853" y="0"/>
                  </a:cubicBezTo>
                  <a:close/>
                </a:path>
              </a:pathLst>
            </a:custGeom>
            <a:solidFill>
              <a:srgbClr val="0054C5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073690" cy="42213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241823" y="7440516"/>
            <a:ext cx="12370060" cy="1530479"/>
            <a:chOff x="0" y="0"/>
            <a:chExt cx="3284719" cy="40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284719" cy="406400"/>
            </a:xfrm>
            <a:custGeom>
              <a:avLst/>
              <a:gdLst/>
              <a:ahLst/>
              <a:cxnLst/>
              <a:rect r="r" b="b" t="t" l="l"/>
              <a:pathLst>
                <a:path h="406400" w="3284719">
                  <a:moveTo>
                    <a:pt x="3081519" y="0"/>
                  </a:moveTo>
                  <a:cubicBezTo>
                    <a:pt x="3193743" y="0"/>
                    <a:pt x="3284719" y="90976"/>
                    <a:pt x="3284719" y="203200"/>
                  </a:cubicBezTo>
                  <a:cubicBezTo>
                    <a:pt x="3284719" y="315424"/>
                    <a:pt x="3193743" y="406400"/>
                    <a:pt x="308151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6792B0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284719" cy="425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682521" y="2738552"/>
            <a:ext cx="3585506" cy="1750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  <a:spcBef>
                <a:spcPct val="0"/>
              </a:spcBef>
            </a:pPr>
            <a:r>
              <a:rPr lang="en-US" b="true" sz="2700" spc="-1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CONFORMITÀ  A PRESCRIZIONI NORMATIVE</a:t>
            </a:r>
          </a:p>
          <a:p>
            <a:pPr algn="ctr">
              <a:lnSpc>
                <a:spcPts val="3483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5553849" y="3053648"/>
            <a:ext cx="10858085" cy="373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35"/>
              </a:lnSpc>
              <a:spcBef>
                <a:spcPct val="0"/>
              </a:spcBef>
            </a:pPr>
            <a:r>
              <a:rPr lang="en-US" sz="2353" spc="-129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NORMATIVA   STRUTTURALE,  AMBIENTALE  E  DI SICUREZZA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27289" y="5436251"/>
            <a:ext cx="2295971" cy="874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  <a:spcBef>
                <a:spcPct val="0"/>
              </a:spcBef>
            </a:pPr>
            <a:r>
              <a:rPr lang="en-US" b="true" sz="2700" spc="-1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FUNGIBILITÀ</a:t>
            </a:r>
            <a:r>
              <a:rPr lang="en-US" sz="2700" spc="-14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b="true" sz="2700" spc="-1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E</a:t>
            </a:r>
          </a:p>
          <a:p>
            <a:pPr algn="ctr">
              <a:lnSpc>
                <a:spcPts val="3483"/>
              </a:lnSpc>
              <a:spcBef>
                <a:spcPct val="0"/>
              </a:spcBef>
            </a:pPr>
            <a:r>
              <a:rPr lang="en-US" b="true" sz="2700" spc="-1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 FLESSIBILITÀ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553849" y="5523599"/>
            <a:ext cx="11884138" cy="1051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7"/>
              </a:lnSpc>
              <a:spcBef>
                <a:spcPct val="0"/>
              </a:spcBef>
            </a:pPr>
            <a:r>
              <a:rPr lang="en-US" sz="219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GIUDIZIO  DELLA  CAPACITÀ  DI  UN  DATO  IMMOBILE  DI  ESSERE  RICONVERTITO  A  PIÙ  FUNZIONI SENZA  RADICALI  TRASFORMAZIONI</a:t>
            </a:r>
          </a:p>
          <a:p>
            <a:pPr algn="ctr">
              <a:lnSpc>
                <a:spcPts val="2837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899086" y="7507986"/>
            <a:ext cx="3152377" cy="1750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83"/>
              </a:lnSpc>
              <a:spcBef>
                <a:spcPct val="0"/>
              </a:spcBef>
            </a:pPr>
            <a:r>
              <a:rPr lang="en-US" b="true" sz="2700" spc="-14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CAPACITÀ DI GENERARE REDDITO STABILE</a:t>
            </a:r>
          </a:p>
          <a:p>
            <a:pPr algn="ctr">
              <a:lnSpc>
                <a:spcPts val="3483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5241823" y="7846794"/>
            <a:ext cx="12017477" cy="698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24"/>
              </a:lnSpc>
              <a:spcBef>
                <a:spcPct val="0"/>
              </a:spcBef>
            </a:pPr>
            <a:r>
              <a:rPr lang="en-US" sz="218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L</a:t>
            </a:r>
            <a:r>
              <a:rPr lang="en-US" sz="2189" spc="-12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A  CAPACITÀ  DI GENERARE  UN  REDDITO  STABILE  NEL  TEMPO  DOVRÀ  ESSERE  DEBITAMENTE  ANALIZZATA  E  MONITORATA 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0" y="307221"/>
            <a:ext cx="18288000" cy="1120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2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e anche da...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34580" y="1916708"/>
            <a:ext cx="6255062" cy="8052154"/>
          </a:xfrm>
          <a:custGeom>
            <a:avLst/>
            <a:gdLst/>
            <a:ahLst/>
            <a:cxnLst/>
            <a:rect r="r" b="b" t="t" l="l"/>
            <a:pathLst>
              <a:path h="8052154" w="6255062">
                <a:moveTo>
                  <a:pt x="0" y="0"/>
                </a:moveTo>
                <a:lnTo>
                  <a:pt x="6255061" y="0"/>
                </a:lnTo>
                <a:lnTo>
                  <a:pt x="6255061" y="8052154"/>
                </a:lnTo>
                <a:lnTo>
                  <a:pt x="0" y="80521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000"/>
            </a:blip>
            <a:stretch>
              <a:fillRect l="-77003" t="0" r="-6878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05786" y="547660"/>
            <a:ext cx="12676428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Principi estimativi fondamentali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3841092"/>
            <a:ext cx="9014002" cy="3116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51"/>
              </a:lnSpc>
              <a:spcBef>
                <a:spcPct val="0"/>
              </a:spcBef>
            </a:pPr>
            <a:r>
              <a:rPr lang="en-US" b="true" sz="3607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STIMATO  DA PARTE DI UN PERITO INDIPENDENTE CHE POSSIEDA LE QUALIFICHE, LA CAPACITÀ E L'ESPERIENZA NECESSARIE PER EFFETTUARE UNA VALUTAZIONE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55668" y="2852718"/>
            <a:ext cx="5307470" cy="5307470"/>
          </a:xfrm>
          <a:custGeom>
            <a:avLst/>
            <a:gdLst/>
            <a:ahLst/>
            <a:cxnLst/>
            <a:rect r="r" b="b" t="t" l="l"/>
            <a:pathLst>
              <a:path h="5307470" w="5307470">
                <a:moveTo>
                  <a:pt x="0" y="0"/>
                </a:moveTo>
                <a:lnTo>
                  <a:pt x="5307471" y="0"/>
                </a:lnTo>
                <a:lnTo>
                  <a:pt x="5307471" y="5307471"/>
                </a:lnTo>
                <a:lnTo>
                  <a:pt x="0" y="53074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05786" y="547660"/>
            <a:ext cx="12676428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Principi estimativi fondamentali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96996" y="4477066"/>
            <a:ext cx="7935708" cy="198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270"/>
              </a:lnSpc>
              <a:spcBef>
                <a:spcPct val="0"/>
              </a:spcBef>
            </a:pPr>
            <a:r>
              <a:rPr lang="en-US" b="true" sz="3764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OTTICA PROSPETTICA CHE TENGA CONTO DELLA DURATA DEL FINAZIAMENTO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04487" y="2569142"/>
            <a:ext cx="9219010" cy="5148716"/>
          </a:xfrm>
          <a:custGeom>
            <a:avLst/>
            <a:gdLst/>
            <a:ahLst/>
            <a:cxnLst/>
            <a:rect r="r" b="b" t="t" l="l"/>
            <a:pathLst>
              <a:path h="5148716" w="9219010">
                <a:moveTo>
                  <a:pt x="0" y="0"/>
                </a:moveTo>
                <a:lnTo>
                  <a:pt x="9219010" y="0"/>
                </a:lnTo>
                <a:lnTo>
                  <a:pt x="9219010" y="5148716"/>
                </a:lnTo>
                <a:lnTo>
                  <a:pt x="0" y="51487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088" r="-10618" b="-4877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05786" y="547660"/>
            <a:ext cx="12676428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Principi estimativi fondamentali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41098" y="3111500"/>
            <a:ext cx="6710185" cy="3906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FONTE DATI PUBBLICHE/PRIVATE</a:t>
            </a:r>
          </a:p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 AUTOREVOLI E ATTENDIBILI </a:t>
            </a:r>
          </a:p>
          <a:p>
            <a:pPr algn="ctr" marL="0" indent="0" lvl="0">
              <a:lnSpc>
                <a:spcPts val="5179"/>
              </a:lnSpc>
              <a:spcBef>
                <a:spcPct val="0"/>
              </a:spcBef>
            </a:pPr>
            <a:r>
              <a:rPr lang="en-US" b="true" sz="36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PER ANALISI CICLI DI MERCATO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17558" y="2359663"/>
            <a:ext cx="7639015" cy="5567674"/>
          </a:xfrm>
          <a:custGeom>
            <a:avLst/>
            <a:gdLst/>
            <a:ahLst/>
            <a:cxnLst/>
            <a:rect r="r" b="b" t="t" l="l"/>
            <a:pathLst>
              <a:path h="5567674" w="7639015">
                <a:moveTo>
                  <a:pt x="0" y="0"/>
                </a:moveTo>
                <a:lnTo>
                  <a:pt x="7639015" y="0"/>
                </a:lnTo>
                <a:lnTo>
                  <a:pt x="7639015" y="5567674"/>
                </a:lnTo>
                <a:lnTo>
                  <a:pt x="0" y="55676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651" t="0" r="-15651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05786" y="547660"/>
            <a:ext cx="12676428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Principi estimativi fondamentali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735089"/>
            <a:ext cx="7166470" cy="4563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FONTE DATI PUBBLICHE/PRIVATE</a:t>
            </a:r>
          </a:p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 AUTOREVOLI E ATTENDIBILI </a:t>
            </a:r>
          </a:p>
          <a:p>
            <a:pPr algn="ctr">
              <a:lnSpc>
                <a:spcPts val="5179"/>
              </a:lnSpc>
            </a:pPr>
            <a:r>
              <a:rPr lang="en-US" sz="36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FATTORI ESG </a:t>
            </a:r>
          </a:p>
          <a:p>
            <a:pPr algn="ctr" marL="0" indent="0" lvl="0">
              <a:lnSpc>
                <a:spcPts val="5179"/>
              </a:lnSpc>
              <a:spcBef>
                <a:spcPct val="0"/>
              </a:spcBef>
            </a:pPr>
            <a:r>
              <a:rPr lang="en-US" b="true" sz="36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probabilità di eventi idrogeologici, climatici dipendenti dal climate change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69557" y="2926921"/>
            <a:ext cx="15348886" cy="401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42007" indent="-421003" lvl="1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Il Property Value è un </a:t>
            </a:r>
            <a:r>
              <a:rPr lang="en-US" b="true" sz="38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derivato</a:t>
            </a:r>
            <a:r>
              <a:rPr lang="en-US" sz="38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del Valore di Mercato mediante l’applicazione di un</a:t>
            </a:r>
            <a:r>
              <a:rPr lang="en-US" b="true" sz="38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 haircut</a:t>
            </a:r>
            <a:r>
              <a:rPr lang="en-US" sz="38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giustificato e documentato</a:t>
            </a:r>
          </a:p>
          <a:p>
            <a:pPr algn="just" marL="842007" indent="-421003" lvl="1">
              <a:lnSpc>
                <a:spcPts val="5459"/>
              </a:lnSpc>
              <a:buFont typeface="Arial"/>
              <a:buChar char="•"/>
            </a:pPr>
            <a:r>
              <a:rPr lang="en-US" b="true" sz="38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Ottica prospettica </a:t>
            </a:r>
            <a:r>
              <a:rPr lang="en-US" sz="38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legata alla durata del finanziamento</a:t>
            </a:r>
          </a:p>
          <a:p>
            <a:pPr algn="just" marL="842007" indent="-421003" lvl="1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Stimato da un </a:t>
            </a:r>
            <a:r>
              <a:rPr lang="en-US" b="true" sz="38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perito indipendente</a:t>
            </a:r>
          </a:p>
          <a:p>
            <a:pPr algn="just" marL="842007" indent="-421003" lvl="1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Disponibilità di </a:t>
            </a:r>
            <a:r>
              <a:rPr lang="en-US" b="true" sz="3899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banche dati </a:t>
            </a:r>
            <a:r>
              <a:rPr lang="en-US" sz="38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autorevoli e attendibili</a:t>
            </a:r>
          </a:p>
          <a:p>
            <a:pPr algn="ctr">
              <a:lnSpc>
                <a:spcPts val="4759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2520428" y="680085"/>
            <a:ext cx="12993582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Riepilogando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022152" y="4062520"/>
            <a:ext cx="8076728" cy="5714285"/>
          </a:xfrm>
          <a:custGeom>
            <a:avLst/>
            <a:gdLst/>
            <a:ahLst/>
            <a:cxnLst/>
            <a:rect r="r" b="b" t="t" l="l"/>
            <a:pathLst>
              <a:path h="5714285" w="8076728">
                <a:moveTo>
                  <a:pt x="0" y="0"/>
                </a:moveTo>
                <a:lnTo>
                  <a:pt x="8076727" y="0"/>
                </a:lnTo>
                <a:lnTo>
                  <a:pt x="8076727" y="5714285"/>
                </a:lnTo>
                <a:lnTo>
                  <a:pt x="0" y="571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309" y="680085"/>
            <a:ext cx="18116412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7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Fin qui tutto semplice ... ora passiamo alla pratica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70409" y="2059980"/>
            <a:ext cx="16488891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Esito di esercizi estimativi condotti nei primi mesi del 2025</a:t>
            </a:r>
          </a:p>
          <a:p>
            <a:pPr algn="ctr">
              <a:lnSpc>
                <a:spcPts val="7279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1294" y="4246463"/>
            <a:ext cx="17885412" cy="2700931"/>
          </a:xfrm>
          <a:custGeom>
            <a:avLst/>
            <a:gdLst/>
            <a:ahLst/>
            <a:cxnLst/>
            <a:rect r="r" b="b" t="t" l="l"/>
            <a:pathLst>
              <a:path h="2700931" w="17885412">
                <a:moveTo>
                  <a:pt x="0" y="0"/>
                </a:moveTo>
                <a:lnTo>
                  <a:pt x="17885412" y="0"/>
                </a:lnTo>
                <a:lnTo>
                  <a:pt x="17885412" y="2700931"/>
                </a:lnTo>
                <a:lnTo>
                  <a:pt x="0" y="27009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162" r="0" b="-296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144196" y="895350"/>
            <a:ext cx="7090925" cy="1210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939"/>
              </a:lnSpc>
              <a:spcBef>
                <a:spcPct val="0"/>
              </a:spcBef>
            </a:pPr>
            <a:r>
              <a:rPr lang="en-US" sz="70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Haircut sul VM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21596" y="3842213"/>
            <a:ext cx="14650895" cy="3382169"/>
            <a:chOff x="0" y="0"/>
            <a:chExt cx="2351717" cy="5428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51717" cy="542895"/>
            </a:xfrm>
            <a:custGeom>
              <a:avLst/>
              <a:gdLst/>
              <a:ahLst/>
              <a:cxnLst/>
              <a:rect r="r" b="b" t="t" l="l"/>
              <a:pathLst>
                <a:path h="542895" w="2351717">
                  <a:moveTo>
                    <a:pt x="2148517" y="0"/>
                  </a:moveTo>
                  <a:cubicBezTo>
                    <a:pt x="2260741" y="0"/>
                    <a:pt x="2351717" y="121531"/>
                    <a:pt x="2351717" y="271448"/>
                  </a:cubicBezTo>
                  <a:cubicBezTo>
                    <a:pt x="2351717" y="421364"/>
                    <a:pt x="2260741" y="542895"/>
                    <a:pt x="2148517" y="542895"/>
                  </a:cubicBezTo>
                  <a:lnTo>
                    <a:pt x="203200" y="542895"/>
                  </a:lnTo>
                  <a:cubicBezTo>
                    <a:pt x="90976" y="542895"/>
                    <a:pt x="0" y="421364"/>
                    <a:pt x="0" y="271448"/>
                  </a:cubicBezTo>
                  <a:cubicBezTo>
                    <a:pt x="0" y="12153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54C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351717" cy="5619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74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347072" y="3996420"/>
            <a:ext cx="13593856" cy="3555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8"/>
              </a:lnSpc>
            </a:pPr>
          </a:p>
          <a:p>
            <a:pPr algn="ctr">
              <a:lnSpc>
                <a:spcPts val="5417"/>
              </a:lnSpc>
              <a:spcBef>
                <a:spcPct val="0"/>
              </a:spcBef>
            </a:pPr>
            <a:r>
              <a:rPr lang="en-US" sz="4199" spc="-23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De</a:t>
            </a:r>
            <a:r>
              <a:rPr lang="en-US" sz="4199" spc="-23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FINIRE LINEE GUIDA METODOLOGICHE CON CRITERI E LOGICHE CHE RENDANO IL PROCESSO PIÙ OMOGENEO SALVAGUARDANDO L’INDIPENDENZA DEL PERITO</a:t>
            </a:r>
          </a:p>
          <a:p>
            <a:pPr algn="ctr">
              <a:lnSpc>
                <a:spcPts val="3998"/>
              </a:lnSpc>
              <a:spcBef>
                <a:spcPct val="0"/>
              </a:spcBef>
            </a:pPr>
          </a:p>
          <a:p>
            <a:pPr algn="ctr">
              <a:lnSpc>
                <a:spcPts val="3998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0" y="647457"/>
            <a:ext cx="18288000" cy="1120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2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Appare evidente la necessità di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76961" y="1975380"/>
            <a:ext cx="7734079" cy="8027587"/>
          </a:xfrm>
          <a:custGeom>
            <a:avLst/>
            <a:gdLst/>
            <a:ahLst/>
            <a:cxnLst/>
            <a:rect r="r" b="b" t="t" l="l"/>
            <a:pathLst>
              <a:path h="8027587" w="7734079">
                <a:moveTo>
                  <a:pt x="0" y="0"/>
                </a:moveTo>
                <a:lnTo>
                  <a:pt x="7734078" y="0"/>
                </a:lnTo>
                <a:lnTo>
                  <a:pt x="7734078" y="8027588"/>
                </a:lnTo>
                <a:lnTo>
                  <a:pt x="0" y="80275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3086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131310" y="137523"/>
            <a:ext cx="5744766" cy="1368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In che modo 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505580" y="2212675"/>
            <a:ext cx="7276841" cy="7552998"/>
          </a:xfrm>
          <a:custGeom>
            <a:avLst/>
            <a:gdLst/>
            <a:ahLst/>
            <a:cxnLst/>
            <a:rect r="r" b="b" t="t" l="l"/>
            <a:pathLst>
              <a:path h="7552998" w="7276841">
                <a:moveTo>
                  <a:pt x="0" y="0"/>
                </a:moveTo>
                <a:lnTo>
                  <a:pt x="7276840" y="0"/>
                </a:lnTo>
                <a:lnTo>
                  <a:pt x="7276840" y="7552998"/>
                </a:lnTo>
                <a:lnTo>
                  <a:pt x="0" y="7552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3086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75583" y="2397430"/>
            <a:ext cx="11736834" cy="6860870"/>
          </a:xfrm>
          <a:custGeom>
            <a:avLst/>
            <a:gdLst/>
            <a:ahLst/>
            <a:cxnLst/>
            <a:rect r="r" b="b" t="t" l="l"/>
            <a:pathLst>
              <a:path h="6860870" w="11736834">
                <a:moveTo>
                  <a:pt x="0" y="0"/>
                </a:moveTo>
                <a:lnTo>
                  <a:pt x="11736834" y="0"/>
                </a:lnTo>
                <a:lnTo>
                  <a:pt x="11736834" y="6860870"/>
                </a:lnTo>
                <a:lnTo>
                  <a:pt x="0" y="68608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35826" y="448366"/>
            <a:ext cx="17302976" cy="103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540"/>
              </a:lnSpc>
              <a:spcBef>
                <a:spcPct val="0"/>
              </a:spcBef>
            </a:pPr>
            <a:r>
              <a:rPr lang="en-US" sz="6100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Applicando il principio della locomotiva e dei 10 vagoni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60027" y="525469"/>
            <a:ext cx="17367947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Locomotiva e vagoni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467703" y="2804477"/>
            <a:ext cx="14244041" cy="4582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La </a:t>
            </a:r>
            <a:r>
              <a:rPr lang="en-US" sz="51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locomotiva</a:t>
            </a:r>
            <a:r>
              <a:rPr lang="en-US" sz="51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che traina tutto il processo estimativo è la </a:t>
            </a:r>
            <a:r>
              <a:rPr lang="en-US" sz="51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durata del finanziamento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e</a:t>
            </a:r>
            <a:r>
              <a:rPr lang="en-US" sz="51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il peso di ogni singolo </a:t>
            </a:r>
            <a:r>
              <a:rPr lang="en-US" sz="51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fattore</a:t>
            </a:r>
            <a:r>
              <a:rPr lang="en-US" sz="51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(vagone) dovrà essere </a:t>
            </a:r>
            <a:r>
              <a:rPr lang="en-US" sz="5199" b="true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intrinsecamente legato</a:t>
            </a:r>
            <a:r>
              <a:rPr lang="en-US" sz="51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alla</a:t>
            </a:r>
          </a:p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medesima durata residua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48978" y="2741028"/>
            <a:ext cx="15804952" cy="6091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1.   Ciclo Immobiliare;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2.  Fattori ESG (ambientale- performance energetica);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3.  Fattori ESG (ambientale- rischi fisici e climatici);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4.  Fattori ESG (fattori sociali);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5.  Fattori ESG (fattori di governace);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6.  Location;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7.  Tipologia del bene e sue caratteristiche;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8.  Conformità del bene alle prescrizioni normative;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9.  Fungibilità e flessibilità;</a:t>
            </a:r>
          </a:p>
          <a:p>
            <a:pPr algn="ctr">
              <a:lnSpc>
                <a:spcPts val="4841"/>
              </a:lnSpc>
              <a:spcBef>
                <a:spcPct val="0"/>
              </a:spcBef>
            </a:pPr>
            <a:r>
              <a:rPr lang="en-US" sz="3753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10. Per i beni “income producing”, la capacità di generare un reddito stabile nel tempo.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60027" y="488956"/>
            <a:ext cx="17367947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Vagoni secondo CRR3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64669" y="2836309"/>
            <a:ext cx="13558663" cy="4252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7"/>
              </a:lnSpc>
              <a:spcBef>
                <a:spcPct val="0"/>
              </a:spcBef>
            </a:pPr>
            <a:r>
              <a:rPr lang="en-US" sz="3750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L</a:t>
            </a:r>
            <a:r>
              <a:rPr lang="en-US" sz="3750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a stima dell’haircut è basata sul metodo </a:t>
            </a:r>
            <a:r>
              <a:rPr lang="en-US" b="true" sz="3750" spc="-20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build up approach</a:t>
            </a:r>
          </a:p>
          <a:p>
            <a:pPr algn="ctr">
              <a:lnSpc>
                <a:spcPts val="4837"/>
              </a:lnSpc>
              <a:spcBef>
                <a:spcPct val="0"/>
              </a:spcBef>
            </a:pPr>
            <a:r>
              <a:rPr lang="en-US" sz="3750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Il perito attribuisce ai </a:t>
            </a:r>
            <a:r>
              <a:rPr lang="en-US" b="true" sz="3750" spc="-20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singoli fattori </a:t>
            </a:r>
            <a:r>
              <a:rPr lang="en-US" sz="3750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(ovvero quelli ritenuti rilevanti alla stima del Property Value) una percentuale concorrente alla determinazione dell’</a:t>
            </a:r>
            <a:r>
              <a:rPr lang="en-US" b="true" sz="3750" spc="-20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haircut complessivo</a:t>
            </a:r>
            <a:r>
              <a:rPr lang="en-US" sz="3750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applicato al Valore di Mercato.</a:t>
            </a:r>
          </a:p>
          <a:p>
            <a:pPr algn="ctr">
              <a:lnSpc>
                <a:spcPts val="4837"/>
              </a:lnSpc>
              <a:spcBef>
                <a:spcPct val="0"/>
              </a:spcBef>
            </a:pPr>
          </a:p>
          <a:p>
            <a:pPr algn="ctr">
              <a:lnSpc>
                <a:spcPts val="4837"/>
              </a:lnSpc>
              <a:spcBef>
                <a:spcPct val="0"/>
              </a:spcBef>
            </a:pPr>
            <a:r>
              <a:rPr lang="en-US" sz="3750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Ciascun haircut dovrà essere determinato in totale autonomia dal  </a:t>
            </a:r>
            <a:r>
              <a:rPr lang="en-US" b="true" sz="3750" spc="-20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perito indipendente</a:t>
            </a:r>
            <a:r>
              <a:rPr lang="en-US" sz="3750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 in </a:t>
            </a:r>
            <a:r>
              <a:rPr lang="en-US" b="true" sz="3750" spc="-20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ottica prospettica</a:t>
            </a:r>
            <a:r>
              <a:rPr lang="en-US" sz="3750" spc="-206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 pari alla </a:t>
            </a:r>
            <a:r>
              <a:rPr lang="en-US" b="true" sz="3750" spc="-206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durata del prestito.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60027" y="488956"/>
            <a:ext cx="17367947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799"/>
              </a:lnSpc>
              <a:spcBef>
                <a:spcPct val="0"/>
              </a:spcBef>
            </a:pPr>
            <a:r>
              <a:rPr lang="en-US" sz="69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Build up approach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33" r="0" b="-6773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51037" y="4354497"/>
            <a:ext cx="2906235" cy="2877460"/>
          </a:xfrm>
          <a:custGeom>
            <a:avLst/>
            <a:gdLst/>
            <a:ahLst/>
            <a:cxnLst/>
            <a:rect r="r" b="b" t="t" l="l"/>
            <a:pathLst>
              <a:path h="2877460" w="2906235">
                <a:moveTo>
                  <a:pt x="0" y="0"/>
                </a:moveTo>
                <a:lnTo>
                  <a:pt x="2906234" y="0"/>
                </a:lnTo>
                <a:lnTo>
                  <a:pt x="2906234" y="2877460"/>
                </a:lnTo>
                <a:lnTo>
                  <a:pt x="0" y="28774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0"/>
            <a:ext cx="9144000" cy="10287000"/>
            <a:chOff x="0" y="0"/>
            <a:chExt cx="722489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22489" cy="812800"/>
            </a:xfrm>
            <a:custGeom>
              <a:avLst/>
              <a:gdLst/>
              <a:ahLst/>
              <a:cxnLst/>
              <a:rect r="r" b="b" t="t" l="l"/>
              <a:pathLst>
                <a:path h="812800" w="722489">
                  <a:moveTo>
                    <a:pt x="0" y="0"/>
                  </a:moveTo>
                  <a:lnTo>
                    <a:pt x="722489" y="0"/>
                  </a:lnTo>
                  <a:lnTo>
                    <a:pt x="72248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34217" t="0" r="-34217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651037" y="1579880"/>
            <a:ext cx="12109655" cy="3187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43"/>
              </a:lnSpc>
            </a:pPr>
            <a:r>
              <a:rPr lang="en-US" sz="51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Il viaggio continua ...</a:t>
            </a:r>
          </a:p>
          <a:p>
            <a:pPr algn="l">
              <a:lnSpc>
                <a:spcPts val="6343"/>
              </a:lnSpc>
            </a:pPr>
          </a:p>
          <a:p>
            <a:pPr algn="l">
              <a:lnSpc>
                <a:spcPts val="6343"/>
              </a:lnSpc>
            </a:pPr>
            <a:r>
              <a:rPr lang="en-US" sz="519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Grazie</a:t>
            </a:r>
          </a:p>
          <a:p>
            <a:pPr algn="l">
              <a:lnSpc>
                <a:spcPts val="6343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9651037" y="7892412"/>
            <a:ext cx="7994813" cy="521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100" u="sng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  <a:hlinkClick r:id="rId5" tooltip="https://www.linkedin.com/in/mauropalmieri/"/>
              </a:rPr>
              <a:t>https://www.linkedin.com/in/mauropalmieri/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DAGoMqj7LVI</dc:identifier>
  <dcterms:modified xsi:type="dcterms:W3CDTF">2011-08-01T06:04:30Z</dcterms:modified>
  <cp:revision>1</cp:revision>
  <dc:title>PROPERTY VALUE</dc:title>
</cp:coreProperties>
</file>