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835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9" r:id="rId4"/>
    <p:sldId id="272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3" r:id="rId17"/>
  </p:sldIdLst>
  <p:sldSz cx="9144000" cy="5143500" type="screen16x9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A7FEEDDA-516E-43A1-B104-849BADCB7528}">
          <p14:sldIdLst>
            <p14:sldId id="256"/>
            <p14:sldId id="257"/>
            <p14:sldId id="259"/>
            <p14:sldId id="272"/>
            <p14:sldId id="260"/>
            <p14:sldId id="261"/>
            <p14:sldId id="262"/>
            <p14:sldId id="263"/>
            <p14:sldId id="264"/>
            <p14:sldId id="265"/>
            <p14:sldId id="266"/>
            <p14:sldId id="268"/>
            <p14:sldId id="269"/>
            <p14:sldId id="270"/>
            <p14:sldId id="271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86" userDrawn="1">
          <p15:clr>
            <a:srgbClr val="747775"/>
          </p15:clr>
        </p15:guide>
        <p15:guide id="2" pos="363" userDrawn="1">
          <p15:clr>
            <a:srgbClr val="747775"/>
          </p15:clr>
        </p15:guide>
        <p15:guide id="3" pos="5397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7" d="100"/>
          <a:sy n="87" d="100"/>
        </p:scale>
        <p:origin x="2226" y="864"/>
      </p:cViewPr>
      <p:guideLst>
        <p:guide orient="horz" pos="486"/>
        <p:guide pos="363"/>
        <p:guide pos="53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1F21F275-242B-FB5C-2795-A41AB35CE5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6727BEA-77E0-5FFD-9460-1E451A1ACF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2DB7C-9E00-46DF-943E-E5EB8F0E0004}" type="datetimeFigureOut">
              <a:rPr lang="it-IT" smtClean="0"/>
              <a:t>03/06/2025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2DB96C5-45AF-4B2B-F72A-17A938CCBA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dirty="0"/>
              <a:t>ing. Ruggero Giannini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97B0CB4-5B84-B8DA-3F82-578BFA5877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940A0-DF46-4F05-9877-92E178F54D21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608912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9202778D-4A52-31DB-F89F-3417EF60A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99E2B4D1-FC5F-A673-6D23-B93428534B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1AE3C01E-08B7-5936-7F12-4059E6AE2C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7607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9798DB8B-F062-CA6A-4053-AAF1B2A49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72AAF2D0-5CCB-B2C9-F15F-7393E50BA5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A2F86F02-0DA6-A9C7-FC2B-FD6B939A22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8305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5F4A3D65-A47C-2F75-DB75-0D7345DD3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911C049C-63E7-4231-0BE9-D597275081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2FDE91FF-F51D-07D0-8B0A-4B42B39BA6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2151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33E17D0C-F43C-FCA0-54C8-89DE7340C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E9AE01DE-B048-0087-1BDE-073B7D3385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66F85A38-CB8C-A9CE-1A45-9360873AC9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103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CC05944E-5655-8AE3-C6E4-301AA2B6B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0AB7138B-D8F0-C107-6BF0-68D6642C5B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18D8123D-805B-67A4-2A7F-B535428DA2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0702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11371BD3-E339-7FFE-CC5C-D39968132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1C33CC53-4927-DB97-E036-07FDEEFDB3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03FFE348-2D4C-A59F-096A-80D30A1636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6818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4AACAA68-E499-E9C7-DAEE-77D4FBC40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057E5207-D2A2-AC0D-096D-C4C17BAC0B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97F0354C-C338-EAAB-B544-0765C30396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2503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A33B2157-9AE3-701C-D2F8-647C3BAEF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0CF02134-33EF-1785-86F5-823E76E368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6D706B6A-41F9-C874-1FE4-8E4BBCD4E0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1110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4989F919-33E8-5D0A-D9FF-AD883A115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4BDC3102-7919-53E4-6FEF-9BF71600A7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837E3BAD-B243-C732-24C3-6984FC2F5F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3016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9DBFD44E-3953-D4CA-B907-DA225B578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0D88AEAB-4A6D-DE96-BE61-A585E39F2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0607908C-15E1-C030-0BAE-2FC6013F25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2822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2768C363-18BB-CC8B-2174-BBB25495F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845CF970-9E9E-E7B8-D012-9FE2F49118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DCEDF9AD-D8CA-091D-2994-73CCD77D1F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9041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C59BE20D-BBE1-8DFA-D34E-7D0D35B35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B9F9E3F5-55E0-6157-0CB4-2B87098BCC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6FE97F0F-AFF4-71B2-5B42-91160552B7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65565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5FAD6DF7-F200-CBDA-31BE-4FAE4161B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CA2E71D1-0824-6C56-F47A-C425ABFEBD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E78C2AB3-3F5C-C52F-3EC1-B50D59422A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21346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661F788B-B2DE-3AB6-F47F-D479AA16B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>
            <a:extLst>
              <a:ext uri="{FF2B5EF4-FFF2-40B4-BE49-F238E27FC236}">
                <a16:creationId xmlns:a16="http://schemas.microsoft.com/office/drawing/2014/main" id="{2B460663-8F24-A363-4D3A-F537E9344B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>
            <a:extLst>
              <a:ext uri="{FF2B5EF4-FFF2-40B4-BE49-F238E27FC236}">
                <a16:creationId xmlns:a16="http://schemas.microsoft.com/office/drawing/2014/main" id="{0924064F-24DD-B261-3B6F-44CB9A72C4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1388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22820E-BE69-7AE4-1760-9CCFFD905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2C73420-57D1-97DD-5D09-3ADF323EDF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C38BB1-D0D7-0705-3327-CB6DB2122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90A473-152E-61A8-FB51-929D93D34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E79A0C-0385-5F5D-1DAF-E2E9EBE59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88930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C8E742-37BB-A3C6-10DD-38501A0D6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65C0D4-2CCD-F71A-E320-023A54218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6F31F89-846B-0FFB-412A-18AEDB60E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51723C9-C1F6-EA29-72DD-869E80A38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D1A9D2-0F63-CBA1-B942-C7AF400B3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847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2DC270-599C-9750-DED3-F9342BF3C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1FAAC7D-02A0-5691-0F6B-8A309AC6E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C2C71F-F503-225E-C8E6-A1867B6F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9CE76EC-34BD-5D2F-5A8C-ACEF5C261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AB46FF-D7B7-9EF1-D3B6-B5E550EF5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7689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7E2A40-DABC-58FF-7A58-FF52DAC5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70D142-05B9-0BFF-7619-496685747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34B10C2-E558-E874-A93D-911BD6973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2383797-72C4-1EEA-45A3-1855020F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EBDB105-3118-AC60-BEF2-453A15990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31BDAD-8D63-0200-238A-816B9956F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83682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D358F1-24E7-C0C6-429F-908A942F4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8B5CDB6-B8CB-1F39-5F21-260EBACA1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E0B069C-35E8-F0EB-B1DF-F625CEAD4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65BE803-DADF-10EA-1FE8-A2F1ED12D8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D0DD2B5-8791-1E3F-AB01-22BA5BCE96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8B4B295-4411-48C9-9DE5-46B7B4AD3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A01D948-D6DA-B02C-BF9C-A3501E5D3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0FD3EC8-0F52-6A26-CB0B-D6FC78B1A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068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FDA72F-DCB5-1F24-871E-CDBDC6560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9C54945-C938-72A0-5DD4-74F63F79A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C8829DA-E181-7071-22E6-FAB6FB684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3E102B2-7C65-1CD1-C64B-80293A149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7289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EE2A94A-4BAF-C3CD-A02A-3A04B63F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D41F360-1A7B-1E93-7290-45D7E2889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1A59E40-2E36-76B2-39EF-88F531E7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10652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FEA6CD-8126-E86D-1DAE-80D2DD5E2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7D867B-DB1F-8B22-1AF8-E80A8D735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6444550-E85A-D176-876A-E37632C7B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B45E95C-E148-D69A-4B38-2144E8E6C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84D533-5EA4-02BF-763F-C036EAB96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285534-A1E2-8C67-918D-F1AD01646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3446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A8D554-C0BF-0597-2677-15B907A95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C62871B-0582-AA18-D401-75F68486F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C9940BD-3E15-345F-FB25-002A25ED5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460F3F-6C16-3391-C4E1-FD86F23CF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CC3B3E2-C3A1-592D-4B2A-944FD6217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4D87E74-FCDC-AB9D-5272-5380C6CF0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3728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DFD784-5E54-16CD-C0BE-52BDBCB8A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77DA11F-CBB0-D535-5156-49785C11C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EBA385-8ED1-18CF-CBFE-2FECB640C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2B7325-BE12-92A6-A823-8F77C37EA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8E352B-C1F9-B38E-82C1-29EADDDC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37944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756FDA8-BBCE-94AC-72E9-FD54C139B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9491DE-FF52-25DA-24AC-5F0C11D484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C0F701-E7B1-F045-37C8-83231A37E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4937FD-3ACA-5541-8EA3-3C3D4C3BE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B34B06-F1D2-8E3E-2A9E-E38594B5E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16753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bg>
      <p:bgPr>
        <a:solidFill>
          <a:srgbClr val="FFFFFF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EBCDE76-0F58-6CC0-E01D-1FAB75D3499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BF4719F-3B37-98FE-FB8F-7A856BFB441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dirty="0"/>
              <a:t>Ing. Ruggero Giannini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766F5A0-698F-180D-40D8-106828F85B91}"/>
              </a:ext>
            </a:extLst>
          </p:cNvPr>
          <p:cNvSpPr txBox="1"/>
          <p:nvPr userDrawn="1"/>
        </p:nvSpPr>
        <p:spPr>
          <a:xfrm>
            <a:off x="7810374" y="123735"/>
            <a:ext cx="18728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i="1" dirty="0"/>
              <a:t>Ing. Ruggero Giannini</a:t>
            </a:r>
          </a:p>
          <a:p>
            <a:endParaRPr lang="it-IT" dirty="0"/>
          </a:p>
        </p:txBody>
      </p:sp>
      <p:pic>
        <p:nvPicPr>
          <p:cNvPr id="11" name="Immagine 10" descr="Immagine che contiene Simmetria, linea, modello, Rettangolo&#10;&#10;Il contenuto generato dall'IA potrebbe non essere corretto.">
            <a:extLst>
              <a:ext uri="{FF2B5EF4-FFF2-40B4-BE49-F238E27FC236}">
                <a16:creationId xmlns:a16="http://schemas.microsoft.com/office/drawing/2014/main" id="{4C04C7F4-5033-3C8D-A2B3-F897604AE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4894220" y="952856"/>
            <a:ext cx="4190644" cy="419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99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C63EF0D-99ED-AE62-F797-B708C7364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853D7F5-5AA9-1CA4-D40D-F348CBDEC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E51741-8AA3-0EA7-B5D3-8E619C0B4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1B3BC8-8196-A76D-23FF-C250EBE70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it-IT"/>
              <a:t>ing. Ruggero Giannini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65CF86-6F26-02DD-EC44-8724A7D51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8070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google.com/maps/place/data=!4m2!3m1!1s0x132f61a89d7e74ff:0x550377e9ff093633?sa=X&amp;ved=1t:8290&amp;ictx=11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3219"/>
            <a:ext cx="9232135" cy="538724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78300" y="3277475"/>
            <a:ext cx="90039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536025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7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📅 4 giugno 2025 - orario: ⏰ 9:15 – 17:30</a:t>
            </a:r>
            <a:br>
              <a:rPr lang="it" sz="17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it" sz="17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dove: 📍 Sala 1 - Ordine Ingegneri Roma  </a:t>
            </a:r>
            <a:r>
              <a:rPr lang="it" sz="1700" b="1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Piazza della Repubblica 59, 00185 Roma</a:t>
            </a:r>
            <a:endParaRPr sz="20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067518-E2B1-B353-30A5-46F0FA87D6BB}"/>
              </a:ext>
            </a:extLst>
          </p:cNvPr>
          <p:cNvSpPr txBox="1"/>
          <p:nvPr/>
        </p:nvSpPr>
        <p:spPr>
          <a:xfrm>
            <a:off x="1653832" y="2110085"/>
            <a:ext cx="6048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 proposta di PPP</a:t>
            </a:r>
          </a:p>
          <a:p>
            <a:pPr algn="ctr"/>
            <a:r>
              <a:rPr lang="it-IT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Elaborati da redigere e Soggetti coinvolti</a:t>
            </a:r>
          </a:p>
          <a:p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A119594-FE3C-34E6-46BB-0771780D8A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2</a:t>
            </a:fld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61">
          <a:extLst>
            <a:ext uri="{FF2B5EF4-FFF2-40B4-BE49-F238E27FC236}">
              <a16:creationId xmlns:a16="http://schemas.microsoft.com/office/drawing/2014/main" id="{1F10A60B-780B-B361-661B-6B8B4302B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7EC3BC-6142-F383-2A41-F15F50197818}"/>
              </a:ext>
            </a:extLst>
          </p:cNvPr>
          <p:cNvSpPr txBox="1">
            <a:spLocks/>
          </p:cNvSpPr>
          <p:nvPr/>
        </p:nvSpPr>
        <p:spPr>
          <a:xfrm>
            <a:off x="482400" y="468000"/>
            <a:ext cx="830906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800" b="1" u="sng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Progetto di fattibilità PFTE </a:t>
            </a: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Bozza di Convenzione</a:t>
            </a: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Piano economico-finanziario asseverato (Il piano economico-finanziario comprende l'importo delle spese sostenute per la predisposizione della proposta)</a:t>
            </a: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 specificazione delle caratteristiche del servizio e della gestione </a:t>
            </a:r>
          </a:p>
          <a:p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FEC5E0D-F418-5973-6D85-F508E458A2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3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70969DF-CBD0-DE74-8DDC-D1FBE6BCC528}"/>
              </a:ext>
            </a:extLst>
          </p:cNvPr>
          <p:cNvSpPr txBox="1">
            <a:spLocks/>
          </p:cNvSpPr>
          <p:nvPr/>
        </p:nvSpPr>
        <p:spPr>
          <a:xfrm>
            <a:off x="482400" y="468000"/>
            <a:ext cx="707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Elaborati da redigere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74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61">
          <a:extLst>
            <a:ext uri="{FF2B5EF4-FFF2-40B4-BE49-F238E27FC236}">
              <a16:creationId xmlns:a16="http://schemas.microsoft.com/office/drawing/2014/main" id="{6DF8798A-496B-5259-2667-BFDF69B45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AF908B82-6652-3CAF-4033-7D91F3BB65E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2400" y="468000"/>
            <a:ext cx="7070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it-IT" sz="1800" b="1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Soggetto Proponente</a:t>
            </a: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Progettista</a:t>
            </a: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Redattore del Business Plan o PEF  </a:t>
            </a: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Asseveratore</a:t>
            </a: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del Piano Economico-Finanziario (PEF)  </a:t>
            </a: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Legale </a:t>
            </a: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Esperto in Valutazione di Impatto Ambientale (VIA) </a:t>
            </a:r>
            <a:r>
              <a:rPr lang="it-IT" sz="16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(se necessario)</a:t>
            </a:r>
            <a:endParaRPr lang="it-IT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Coordinatore Tecnico (Facoltativo)</a:t>
            </a:r>
          </a:p>
          <a:p>
            <a:pPr marL="342900" lvl="0" indent="-342900">
              <a:buFont typeface="+mj-lt"/>
              <a:buAutoNum type="arabicPeriod"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Specialisti BIM (se applicabile)</a:t>
            </a:r>
          </a:p>
          <a:p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C274AC9-A296-10BC-B45B-DA830F8AAD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4</a:t>
            </a:fld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E0348A9-11E8-C872-19E1-787BDE69146C}"/>
              </a:ext>
            </a:extLst>
          </p:cNvPr>
          <p:cNvSpPr txBox="1"/>
          <p:nvPr/>
        </p:nvSpPr>
        <p:spPr>
          <a:xfrm>
            <a:off x="482400" y="473292"/>
            <a:ext cx="4841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Soggetti coinvolti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12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61">
          <a:extLst>
            <a:ext uri="{FF2B5EF4-FFF2-40B4-BE49-F238E27FC236}">
              <a16:creationId xmlns:a16="http://schemas.microsoft.com/office/drawing/2014/main" id="{A55CFE0A-D79E-8E38-A86D-69612142A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B515FD-06E6-D3EB-DE87-616DA5FB98E9}"/>
              </a:ext>
            </a:extLst>
          </p:cNvPr>
          <p:cNvSpPr txBox="1"/>
          <p:nvPr/>
        </p:nvSpPr>
        <p:spPr>
          <a:xfrm>
            <a:off x="489600" y="482400"/>
            <a:ext cx="807813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Progetto di fattibilità PFTE</a:t>
            </a:r>
            <a:endParaRPr lang="it-IT" b="1" u="sng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it-IT" b="1" u="sng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it-IT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Redatto in coerenza con l'articolo 6-bis dell'allegato I.7. è composto almeno dai seguenti elaborati:</a:t>
            </a:r>
          </a:p>
          <a:p>
            <a:pPr algn="just">
              <a:buNone/>
            </a:pPr>
            <a:r>
              <a:rPr lang="it-IT" sz="1600" dirty="0">
                <a:solidFill>
                  <a:srgbClr val="262626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a) relazione generale;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b) relazione tecnica relativa al contesto territoriale nel quale l’opera è inserita, contenente anche una descrizione dell’opera medesima; la relazione è altresì corredata dagli approfondimenti richiesti dal RUP in funzione della natura e dell’ubicazione dell’intervento;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c) relazione preliminare di sostenibilità dell’opera;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d) elaborati grafici tipologici delle opere (planimetrie, prospetti e sezioni tipo);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e) computo metrico estimativo preliminare dell’opera, coerente con gli elaborati grafici tipologici di cui alla lettera d);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it-IT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f) cronoprogramma.</a:t>
            </a:r>
          </a:p>
          <a:p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57EC96C-5B4C-2B07-E625-E690A36FEC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56977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D0A64773-AA8C-16E8-3774-A86EDE392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B697F98-3AB4-C01F-B91E-AD683183B566}"/>
              </a:ext>
            </a:extLst>
          </p:cNvPr>
          <p:cNvSpPr txBox="1"/>
          <p:nvPr/>
        </p:nvSpPr>
        <p:spPr>
          <a:xfrm>
            <a:off x="489600" y="482400"/>
            <a:ext cx="807813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Bozza di Convenzione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</a:t>
            </a:r>
            <a:r>
              <a:rPr lang="it-IT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ostituisce un elemento fondamentale della proposta e deve contenere tutti i dettagli relativi al rapporto tra l'amministrazione aggiudicatrice e l'operatore economico. Di seguito i principali contenuti della bozza di convenzione: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ECB1992-ACF7-C924-E161-AC027D70551E}"/>
              </a:ext>
            </a:extLst>
          </p:cNvPr>
          <p:cNvSpPr txBox="1"/>
          <p:nvPr/>
        </p:nvSpPr>
        <p:spPr>
          <a:xfrm>
            <a:off x="576263" y="2170323"/>
            <a:ext cx="79914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lphaLcParenR"/>
            </a:pPr>
            <a:r>
              <a:rPr lang="it-IT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Oggetto della Convenzione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Descrizione dell'opera o del servizio da realizzare o gestire.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Durata del rapporto contrattuale.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Modalità di gestione delle attività oggetto della convenzione.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E9FBCAE-B28F-F318-E592-95B4209B46FB}"/>
              </a:ext>
            </a:extLst>
          </p:cNvPr>
          <p:cNvSpPr txBox="1"/>
          <p:nvPr/>
        </p:nvSpPr>
        <p:spPr>
          <a:xfrm>
            <a:off x="576263" y="3437263"/>
            <a:ext cx="807813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2"/>
            </a:pPr>
            <a:r>
              <a:rPr lang="it-IT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Obblighi del Concessionario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solidFill>
                  <a:srgbClr val="000000"/>
                </a:solidFill>
                <a:latin typeface="Calibri" panose="020F0502020204030204" pitchFamily="34" charset="0"/>
              </a:rPr>
              <a:t>Realizzazione dell’opera o gestione del servizio secondo i criteri specificati.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solidFill>
                  <a:srgbClr val="000000"/>
                </a:solidFill>
                <a:latin typeface="Calibri" panose="020F0502020204030204" pitchFamily="34" charset="0"/>
              </a:rPr>
              <a:t>Rispetto delle normative di settore (es. ambientali, urbanistiche, di sicurezza).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solidFill>
                  <a:srgbClr val="000000"/>
                </a:solidFill>
                <a:latin typeface="Calibri" panose="020F0502020204030204" pitchFamily="34" charset="0"/>
              </a:rPr>
              <a:t>Manutenzione ordinaria e straordinaria delle opere per tutta la durata della convenzione.</a:t>
            </a: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DAF1870-C836-FE53-2FC4-D1EA572E35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7973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4851425B-68D6-B1E2-26AD-E5001D8DE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DA879EA-BC8F-2EFC-F5B5-B229E85ACDB7}"/>
              </a:ext>
            </a:extLst>
          </p:cNvPr>
          <p:cNvSpPr txBox="1"/>
          <p:nvPr/>
        </p:nvSpPr>
        <p:spPr>
          <a:xfrm>
            <a:off x="489600" y="482400"/>
            <a:ext cx="80781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Bozza di Convenzione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E58AF34-02B8-94AB-BC8A-1A83E0CDD8B7}"/>
              </a:ext>
            </a:extLst>
          </p:cNvPr>
          <p:cNvSpPr txBox="1"/>
          <p:nvPr/>
        </p:nvSpPr>
        <p:spPr>
          <a:xfrm>
            <a:off x="576263" y="1057616"/>
            <a:ext cx="79914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3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Obblighi dell’Amministrazione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Fornitura di dati e informazioni utili al progetto.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Eventuali contributi pubblici (se previsti).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Monitoraggio delle prestazioni rese dal concessionario.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64E86B7-D23D-8148-D9A4-6E4026F2A289}"/>
              </a:ext>
            </a:extLst>
          </p:cNvPr>
          <p:cNvSpPr txBox="1"/>
          <p:nvPr/>
        </p:nvSpPr>
        <p:spPr>
          <a:xfrm>
            <a:off x="576263" y="2324556"/>
            <a:ext cx="807813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4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Disciplina Economico-Finanziaria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Piano Economico-Finanziario (PEF) dettagliato e aggiornato.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Modalità di remunerazione del concessionario (es. tariffe, canoni, contributi pubblici).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Clausole relative alla revisione del PEF in caso di eventi straordinari.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13A414D-CB2C-3E48-09FF-AE9182635B0B}"/>
              </a:ext>
            </a:extLst>
          </p:cNvPr>
          <p:cNvSpPr txBox="1"/>
          <p:nvPr/>
        </p:nvSpPr>
        <p:spPr>
          <a:xfrm>
            <a:off x="576263" y="3591496"/>
            <a:ext cx="80781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5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Rischi e Allocazione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Descrizione dei rischi trasferiti al concessionario (es. rischio di costruzione, rischio operativo, rischio di domanda).</a:t>
            </a: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Clausole specifiche per la gestione dei rischi condivisi o rimasti a carico dell’amministrazione</a:t>
            </a:r>
            <a:r>
              <a:rPr lang="it-IT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it-I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B33995D-8B64-45FF-FBC9-E74EA9F2E0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459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72D3326F-DAF5-61CF-71D0-63E2DFAF6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03EAD2-F7AA-E06E-6B31-933163F86003}"/>
              </a:ext>
            </a:extLst>
          </p:cNvPr>
          <p:cNvSpPr txBox="1"/>
          <p:nvPr/>
        </p:nvSpPr>
        <p:spPr>
          <a:xfrm>
            <a:off x="489600" y="482400"/>
            <a:ext cx="80781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Bozza di Convenzione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E0373B2-32D3-5063-CC42-7603696BBB0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6263" y="1057616"/>
            <a:ext cx="79914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6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Controlli e Verifiche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Modalità e tempi dei controlli da parte dell'amministrazione.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Indicatori di performance (KPI) e soglie di accettabilità.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Penali per il mancato raggiungimento degli standard richiesti.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61DB577-1D3B-5D0E-BD55-65DB03649F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6263" y="2324556"/>
            <a:ext cx="807813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7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Clausole di Equilibrio Economico-Finanziario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Meccanismi di riequilibrio finanziario (ad esempio, revisione dei termini contrattuali in caso di eventi imprevedibili).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Regole per eventuali modifiche al contratto in corso d’opera.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7226C63-363B-88E2-5E28-DFC13704B7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6263" y="3591496"/>
            <a:ext cx="807813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8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Disposizioni su Scadenza o Risoluzione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Modalità di restituzione delle opere all’amministrazione alla scadenza della convenzione.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Clausole di risoluzione anticipata e relative penali.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Disposizioni per il trasferimento delle opere e delle relative manutenzioni.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692B134-8EE7-9893-1B9B-3D8EE9460E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881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E7BCD4E3-11B6-D27C-2682-3A054B042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244510F-235E-FAE6-3336-A544C7C40ECA}"/>
              </a:ext>
            </a:extLst>
          </p:cNvPr>
          <p:cNvSpPr txBox="1"/>
          <p:nvPr/>
        </p:nvSpPr>
        <p:spPr>
          <a:xfrm>
            <a:off x="489600" y="482400"/>
            <a:ext cx="80781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Bozza di Convenzione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90BE085-68D7-6C50-C4B7-6BA4FF6D9E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6263" y="1057616"/>
            <a:ext cx="799147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9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Garanzie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Tipologia e ammontare delle garanzie richieste al concessionario (ad esempio, fideiussioni, garanzie bancarie o assicurative).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Clausole relative alla gestione delle garanzie in caso di inadempimento.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4D2F9B5-2B07-E8C5-8C08-35B84B1875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6263" y="2324556"/>
            <a:ext cx="807813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10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Assicurazioni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Obbligo per il concessionario di sottoscrivere polizze assicurative (ad esempio per responsabilità civile, rischi di costruzione, o responsabilità verso terzi).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Requisiti minimi delle polizze.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BE8FABC-85CF-C7CD-03AD-34B50265164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6263" y="3591496"/>
            <a:ext cx="807813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11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Risoluzione delle Controversie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Meccanismi di risoluzione delle controversie, come: 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Arbitrato.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Clausole di mediazione o conciliazione.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Ricorso agli organi di giustizia amministrativa.</a:t>
            </a:r>
          </a:p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6B2A77-347F-D3CC-0B39-A17A7DF4A8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724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06B79A1A-B049-0B19-605C-26E75C2B1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5118C4D-AA54-E883-77EC-04A44E9A558F}"/>
              </a:ext>
            </a:extLst>
          </p:cNvPr>
          <p:cNvSpPr txBox="1"/>
          <p:nvPr/>
        </p:nvSpPr>
        <p:spPr>
          <a:xfrm>
            <a:off x="489600" y="482400"/>
            <a:ext cx="80781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Bozza di Convenzione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382DF5-9168-EEF4-FCB0-265581157D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6263" y="1057616"/>
            <a:ext cx="799147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12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Aspetti Ambientali e Sociali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Impegni relativi alla sostenibilità ambientale e al rispetto delle normative green.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Clausole sull'inclusione di requisiti sociali, come la promozione di occupazione o il coinvolgimento di imprese locali.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AECDCEE-C72B-8F45-0683-B1CD54DB97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6263" y="2324556"/>
            <a:ext cx="807813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lphaLcParenR" startAt="13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Innovazione e Digitalizzazione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Eventuali obblighi di utilizzo di tecnologie innovative o digitali (es. BIM per la progettazione e gestione dell’opera).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Clausole per favorire la digitalizzazione della gestione delle opere.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81F05C7-C33F-9C06-913E-7BE94BA71C3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6263" y="3591496"/>
            <a:ext cx="807813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LcParenR" startAt="14"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Altri Elementi Specifici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Indicazione di eventuali subappalti e relative limitazioni.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Clausole relative alla gestione delle relazioni con terze parti (es. utenti, fornitori).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Modalità di revisione della convenzione in caso di aggiornamenti normativi.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4E46DD-C390-0F7A-570A-1E2752E6BC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142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921B8070-C6B7-5A11-8E08-4CA566EB4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5976643-B3EF-DEB8-0486-DDB7EC2BC76F}"/>
              </a:ext>
            </a:extLst>
          </p:cNvPr>
          <p:cNvSpPr txBox="1"/>
          <p:nvPr/>
        </p:nvSpPr>
        <p:spPr>
          <a:xfrm>
            <a:off x="489600" y="482400"/>
            <a:ext cx="80781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Bozza di Convenzione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6C0A6AC-6FD9-3739-96D4-5A149544E9A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6263" y="1057616"/>
            <a:ext cx="7991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 contenuti possono essere adattati in base alla specificità del progetto di PPP e alle esigenze dell’amministrazione aggiudicatrice. La bozza di convenzione deve essere redatta con attenzione per garantire chiarezza, trasparenza e un corretto bilanciamento degli interessi tra pubblico e privato.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E139EC-E6E3-7531-ABF3-3F9B90EA4C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11</a:t>
            </a:fld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05F0724-4DBD-DC5D-9473-C83E19263723}"/>
              </a:ext>
            </a:extLst>
          </p:cNvPr>
          <p:cNvSpPr txBox="1"/>
          <p:nvPr/>
        </p:nvSpPr>
        <p:spPr>
          <a:xfrm>
            <a:off x="532931" y="2227167"/>
            <a:ext cx="80781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Piano Economico- finanziario </a:t>
            </a:r>
            <a:r>
              <a:rPr lang="it-IT" sz="1800" b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asserverato</a:t>
            </a:r>
            <a:endParaRPr lang="it-IT" sz="1800" b="1" u="sng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None/>
            </a:pPr>
            <a:r>
              <a:rPr lang="it-IT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(Il piano economico-finanziario comprende l'importo delle spese sostenute per la predisposizione della proposta)</a:t>
            </a:r>
            <a:r>
              <a:rPr lang="it-IT" sz="16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21A3753-7C96-1E99-299C-AAC056D91C44}"/>
              </a:ext>
            </a:extLst>
          </p:cNvPr>
          <p:cNvSpPr txBox="1"/>
          <p:nvPr/>
        </p:nvSpPr>
        <p:spPr>
          <a:xfrm>
            <a:off x="532931" y="3316001"/>
            <a:ext cx="80781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b="1" u="sng" dirty="0">
                <a:solidFill>
                  <a:srgbClr val="000000"/>
                </a:solidFill>
                <a:latin typeface="Calibri" panose="020F0502020204030204" pitchFamily="34" charset="0"/>
              </a:rPr>
              <a:t>4. La specificazione delle caratteristiche del servizio e della gestione 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22215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02A05237-4F3E-E3BD-BB89-90B90B363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B453245-A366-E8BE-1AD6-0579F29CAB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9600" y="482400"/>
            <a:ext cx="80781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Soggetti Coinvolti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it-IT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Per la redazione di una proposta di </a:t>
            </a:r>
            <a:r>
              <a:rPr lang="it-IT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Partenariato Pubblico-Privato (PPP)</a:t>
            </a:r>
            <a:r>
              <a:rPr lang="it-IT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è necessario il coinvolgimento di soggetti qualificati in base al </a:t>
            </a:r>
            <a:r>
              <a:rPr lang="it-IT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Codice degli Appalti</a:t>
            </a:r>
            <a:r>
              <a:rPr lang="it-IT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(D.Lgs. 36/2023) e alle norme correlate. I soggetti coinvolti devono garantire la qualità tecnico-economica della proposta e il rispetto dei requisiti normativi. Ecco i principali soggetti richiesti e i relativi requisiti: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0335BE5-9CF8-7E46-B74B-5A535001B6F9}"/>
              </a:ext>
            </a:extLst>
          </p:cNvPr>
          <p:cNvSpPr txBox="1"/>
          <p:nvPr/>
        </p:nvSpPr>
        <p:spPr>
          <a:xfrm>
            <a:off x="576263" y="2324561"/>
            <a:ext cx="799147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1. Soggetto Proponente 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buSzPts val="1000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•	</a:t>
            </a: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Ruolo: 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È l’operatore economico (privato o raggruppamento) che presenta la proposta di PPP.</a:t>
            </a:r>
          </a:p>
          <a:p>
            <a:pPr lvl="1" algn="just">
              <a:buSzPts val="1000"/>
              <a:tabLst>
                <a:tab pos="67818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•	</a:t>
            </a: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Requisiti: </a:t>
            </a:r>
          </a:p>
          <a:p>
            <a:pPr marL="1200150" lvl="2" indent="-285750" algn="just">
              <a:buSzPts val="1000"/>
              <a:buFont typeface="Arial" panose="020B0604020202020204" pitchFamily="34" charset="0"/>
              <a:buChar char="•"/>
              <a:tabLst>
                <a:tab pos="678180" algn="l"/>
              </a:tabLst>
            </a:pPr>
            <a:r>
              <a:rPr lang="it-IT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Deve avere capacità tecnico-organizzative e finanziarie documentabili.</a:t>
            </a:r>
          </a:p>
          <a:p>
            <a:pPr marL="1200150" lvl="2" indent="-285750" algn="just">
              <a:buSzPts val="1000"/>
              <a:buFont typeface="Arial" panose="020B0604020202020204" pitchFamily="34" charset="0"/>
              <a:buChar char="•"/>
              <a:tabLst>
                <a:tab pos="678180" algn="l"/>
              </a:tabLst>
            </a:pPr>
            <a:r>
              <a:rPr lang="it-IT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Può essere un’impresa singola o un consorzio, purché abbia esperienza nel settore specifico.</a:t>
            </a:r>
          </a:p>
          <a:p>
            <a:pPr marL="1200150" lvl="2" indent="-285750" algn="just">
              <a:buSzPts val="1000"/>
              <a:buFont typeface="Arial" panose="020B0604020202020204" pitchFamily="34" charset="0"/>
              <a:buChar char="•"/>
              <a:tabLst>
                <a:tab pos="678180" algn="l"/>
              </a:tabLst>
            </a:pPr>
            <a:r>
              <a:rPr lang="it-IT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Deve dimostrare la disponibilità delle risorse finanziarie necessarie per realizzare il progetto.</a:t>
            </a:r>
          </a:p>
          <a:p>
            <a:pPr marL="1200150" lvl="2" indent="-285750" algn="just">
              <a:buSzPts val="1000"/>
              <a:buFont typeface="Arial" panose="020B0604020202020204" pitchFamily="34" charset="0"/>
              <a:buChar char="•"/>
              <a:tabLst>
                <a:tab pos="678180" algn="l"/>
              </a:tabLst>
            </a:pPr>
            <a:r>
              <a:rPr lang="it-IT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Può coinvolgere uno o più professionisti o società esterne per la redazione degli elaborati.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EE94997-8D29-D257-AA1B-C7046075D5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261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6F73CDDC-604C-9E4D-7EB9-349EC72CD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E125C9B-0E56-4C09-789F-8B263A6123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9600" y="482400"/>
            <a:ext cx="80781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Soggetti Coinvolti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830A79C-6CF6-ADFD-7445-017F9240DD45}"/>
              </a:ext>
            </a:extLst>
          </p:cNvPr>
          <p:cNvSpPr txBox="1"/>
          <p:nvPr/>
        </p:nvSpPr>
        <p:spPr>
          <a:xfrm>
            <a:off x="532931" y="1123722"/>
            <a:ext cx="799147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2. Progettista</a:t>
            </a:r>
          </a:p>
          <a:p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• Ruolo: 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redige gli elaborati progettuali richiesti per la proposta (uno studio di fattibilità tecnico-economica redatto in coerenza con l'articolo 6-bis dell'allegato I.7).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In caso di opere pubbliche, il progettista deve rispettare i requisiti previsti dall'art. 23 del Codice degli Appalti, incluso l’uso del BIM (Building Information Modeling), se obbligatorio</a:t>
            </a: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281EC79-A267-43D4-C1CE-0BEFEA927708}"/>
              </a:ext>
            </a:extLst>
          </p:cNvPr>
          <p:cNvSpPr txBox="1"/>
          <p:nvPr/>
        </p:nvSpPr>
        <p:spPr>
          <a:xfrm>
            <a:off x="576262" y="2697298"/>
            <a:ext cx="79914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3. Redattore del Business Plan o PEF  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Ruolo: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 predispone il </a:t>
            </a: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Business Plan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, che descrive i dettagli economico-finanziari e organizzativi del progetto.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Requisiti: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 essere un esperto in economia e finanza, preferibilmente con esperienza in PPP e project financing;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può essere un economista, un consulente finanziario, o una società di consulenza specializzata.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it-IT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it-IT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F8318AA-E50D-B04E-80CB-C5970BDD29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363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8D254045-98A0-5899-F244-8C66D222D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DB28868-2B85-42DC-1AFA-A1E6319DE7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9600" y="482400"/>
            <a:ext cx="80781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Soggetti Coinvolti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8BAB4D8-529A-3357-A99C-C6BD8E1C65DA}"/>
              </a:ext>
            </a:extLst>
          </p:cNvPr>
          <p:cNvSpPr txBox="1"/>
          <p:nvPr/>
        </p:nvSpPr>
        <p:spPr>
          <a:xfrm>
            <a:off x="532931" y="1123722"/>
            <a:ext cx="799147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4. </a:t>
            </a:r>
            <a:r>
              <a:rPr lang="it-IT" sz="1600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Asseveratore</a:t>
            </a: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 del Piano Economico-Finanziario (PEF)  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Ruolo: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 certifica la validità e la sostenibilità del Piano Economico-Finanziario (PEF), elemento essenziale per garantire la fattibilità economica e finanziaria della proposta.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Requisiti: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soggetti che sono preposti a questo compito sono gli istituti di credito, le società di servizi costituite dalle stesse banche e le società di revisione che fanno riferimento </a:t>
            </a: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all’articolo 1 della legge 1966/1939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Di conseguenza possono asseverare un piano economico finanziario soltanto le banche e le poche società di revisione iscritte presso il registro del Ministero dell’Economia e delle Finanze;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 essere un soggetto indipendente rispetto al proponente, per garantire imparzialità.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2DA4765-53C0-C8C9-57EA-1DF58604DE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158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CAF9FE54-ECB2-AE5F-F646-9EFCF64CD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19F2DBC-CA22-F25B-D980-4AEAD31C84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9600" y="482400"/>
            <a:ext cx="80781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Soggetti Coinvolti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322129A-E4C1-95BF-6DEF-895ABA61FD1C}"/>
              </a:ext>
            </a:extLst>
          </p:cNvPr>
          <p:cNvSpPr txBox="1"/>
          <p:nvPr/>
        </p:nvSpPr>
        <p:spPr>
          <a:xfrm>
            <a:off x="532931" y="1123722"/>
            <a:ext cx="799147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5. Legale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Ruolo: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 fornisce supporto nella redazione degli atti amministrativi e contrattuali.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Requisiti: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 essere un avvocato o uno studio legale con esperienza in contrattualistica pubblica e diritto amministrativo;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supporta nella redazione dello schema di contratto e nell’interpretazione delle norme relative al PPP.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B3476A3-A2AD-09C5-96F7-AA659599D85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2931" y="3050619"/>
            <a:ext cx="79914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Esperto in Valutazione di Impatto Ambientale (VIA) </a:t>
            </a:r>
            <a:r>
              <a:rPr lang="it-IT" sz="16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(se necessario)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Ruolo: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valuta e redige la relazione sull’impatto ambientale del progetto.</a:t>
            </a: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AEC2D40-D5E1-A444-F2DE-338AA36B9B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5809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A2C14A8C-75B0-8F2C-1097-932826709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66B72327-FD03-AB8E-26BD-800E6E92C7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9600" y="482400"/>
            <a:ext cx="80781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Soggetti Coinvolti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b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it-IT" sz="18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000"/>
              <a:buFont typeface="Symbol" panose="05050102010706020507" pitchFamily="18" charset="2"/>
              <a:buChar char=""/>
              <a:tabLst>
                <a:tab pos="678180" algn="l"/>
              </a:tabLs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5E6A76A-97B1-B4AB-6E4A-CCC3B11D054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2931" y="1123722"/>
            <a:ext cx="799147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it-IT" sz="1400" b="1" dirty="0">
                <a:latin typeface="Calibri" panose="020F0502020204030204" pitchFamily="34" charset="0"/>
                <a:ea typeface="Times New Roman" panose="02020603050405020304" pitchFamily="18" charset="0"/>
              </a:rPr>
              <a:t>7. </a:t>
            </a: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Coordinatore Tecnico (Facoltativo)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Ruolo: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 coordina i diversi professionisti coinvolti nella redazione della proposta.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Requisiti:</a:t>
            </a: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 avere competenze interdisciplinari (tecniche, economiche e legali);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può essere una figura interna al proponente o un consulente esterno.</a:t>
            </a:r>
            <a:endParaRPr lang="it-IT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B0C64A8-222F-6052-4651-5183F6B699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2930" y="2676046"/>
            <a:ext cx="799147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Specialisti BIM (se applicabile)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it-IT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Ruolo: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gestiscono il modello digitale dell’opera, obbligatorio in alcuni contesti normativi.</a:t>
            </a:r>
          </a:p>
          <a:p>
            <a:pPr lvl="0"/>
            <a:r>
              <a:rPr lang="it-IT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Requisiti: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devono essere esperti certificati in Building Information Modeling (BIM);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necessari per i progetti complessi che rientrano nell’obbligo di progettazione BIM ai sensi del Codice degli Appalti.</a:t>
            </a:r>
          </a:p>
          <a:p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AAE3A5A-B6C8-07B1-A9BA-D9E1882E0E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698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1446</Words>
  <Application>Microsoft Office PowerPoint</Application>
  <PresentationFormat>Presentazione su schermo (16:9)</PresentationFormat>
  <Paragraphs>198</Paragraphs>
  <Slides>16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Courier New</vt:lpstr>
      <vt:lpstr>Symbol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Ruggero Giannini</dc:creator>
  <cp:lastModifiedBy>Serena Murolo</cp:lastModifiedBy>
  <cp:revision>22</cp:revision>
  <dcterms:modified xsi:type="dcterms:W3CDTF">2025-06-03T16:53:55Z</dcterms:modified>
</cp:coreProperties>
</file>