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3"/>
  </p:notesMasterIdLst>
  <p:sldIdLst>
    <p:sldId id="304" r:id="rId2"/>
    <p:sldId id="257" r:id="rId3"/>
    <p:sldId id="258" r:id="rId4"/>
    <p:sldId id="259" r:id="rId5"/>
    <p:sldId id="267" r:id="rId6"/>
    <p:sldId id="260" r:id="rId7"/>
    <p:sldId id="266" r:id="rId8"/>
    <p:sldId id="272" r:id="rId9"/>
    <p:sldId id="268" r:id="rId10"/>
    <p:sldId id="270" r:id="rId11"/>
    <p:sldId id="271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  <p:sldId id="284" r:id="rId24"/>
    <p:sldId id="285" r:id="rId25"/>
    <p:sldId id="286" r:id="rId26"/>
    <p:sldId id="287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6" r:id="rId35"/>
    <p:sldId id="297" r:id="rId36"/>
    <p:sldId id="298" r:id="rId37"/>
    <p:sldId id="299" r:id="rId38"/>
    <p:sldId id="300" r:id="rId39"/>
    <p:sldId id="301" r:id="rId40"/>
    <p:sldId id="302" r:id="rId41"/>
    <p:sldId id="303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B40A7"/>
    <a:srgbClr val="00D6FF"/>
    <a:srgbClr val="73FA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31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384" y="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7EB903-48DE-184B-907F-C79D7643229D}" type="datetimeFigureOut">
              <a:rPr lang="it-IT" smtClean="0"/>
              <a:t>11/06/25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7E764C-139C-F545-9FCC-B2B5AA567E67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5116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E4E7-9201-429D-B115-416BAC5FAC45}" type="datetimeFigureOut">
              <a:rPr lang="it-IT" smtClean="0"/>
              <a:t>11/06/25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8C750-370E-4479-B178-4170F8310505}" type="slidenum">
              <a:rPr lang="it-IT" smtClean="0"/>
              <a:t>‹#›</a:t>
            </a:fld>
            <a:endParaRPr lang="it-IT"/>
          </a:p>
        </p:txBody>
      </p:sp>
      <p:pic>
        <p:nvPicPr>
          <p:cNvPr id="10" name="Immagine 9" descr="Immagine che contiene clipart, cerchio, cartone animato, Elementi grafici&#10;&#10;Descrizione generata automaticamente">
            <a:extLst>
              <a:ext uri="{FF2B5EF4-FFF2-40B4-BE49-F238E27FC236}">
                <a16:creationId xmlns:a16="http://schemas.microsoft.com/office/drawing/2014/main" id="{CF0B1EE0-A97A-3CBC-E2A5-62A12EAB5B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629392" cy="871701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BF877AA6-2474-D957-C807-75221FF6886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04339" y="136525"/>
            <a:ext cx="2639321" cy="860331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21C08AD6-4D1F-3D1A-9B28-DDFF03DF2DE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47887" t="41435" r="1" b="16125"/>
          <a:stretch/>
        </p:blipFill>
        <p:spPr>
          <a:xfrm>
            <a:off x="6096000" y="6134669"/>
            <a:ext cx="6711379" cy="365125"/>
          </a:xfrm>
          <a:prstGeom prst="rect">
            <a:avLst/>
          </a:prstGeom>
        </p:spPr>
      </p:pic>
      <p:cxnSp>
        <p:nvCxnSpPr>
          <p:cNvPr id="14" name="Connettore 1 13">
            <a:extLst>
              <a:ext uri="{FF2B5EF4-FFF2-40B4-BE49-F238E27FC236}">
                <a16:creationId xmlns:a16="http://schemas.microsoft.com/office/drawing/2014/main" id="{C13EF96C-CAE7-9A03-D8F7-4325F0454D42}"/>
              </a:ext>
            </a:extLst>
          </p:cNvPr>
          <p:cNvCxnSpPr/>
          <p:nvPr userDrawn="1"/>
        </p:nvCxnSpPr>
        <p:spPr>
          <a:xfrm>
            <a:off x="0" y="902266"/>
            <a:ext cx="12192000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6234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CAB497E8-CB39-B602-9E1C-FBEE4E68BE83}"/>
              </a:ext>
            </a:extLst>
          </p:cNvPr>
          <p:cNvSpPr/>
          <p:nvPr userDrawn="1"/>
        </p:nvSpPr>
        <p:spPr>
          <a:xfrm>
            <a:off x="10442448" y="1298448"/>
            <a:ext cx="1749552" cy="4553712"/>
          </a:xfrm>
          <a:prstGeom prst="rect">
            <a:avLst/>
          </a:prstGeom>
          <a:solidFill>
            <a:srgbClr val="7B40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E4E7-9201-429D-B115-416BAC5FAC45}" type="datetimeFigureOut">
              <a:rPr lang="it-IT" smtClean="0"/>
              <a:t>11/06/25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8C750-370E-4479-B178-4170F8310505}" type="slidenum">
              <a:rPr lang="it-IT" smtClean="0"/>
              <a:t>‹#›</a:t>
            </a:fld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C49CF2AD-8B02-10F0-39D3-A9473A8FFFE0}"/>
              </a:ext>
            </a:extLst>
          </p:cNvPr>
          <p:cNvSpPr/>
          <p:nvPr userDrawn="1"/>
        </p:nvSpPr>
        <p:spPr>
          <a:xfrm>
            <a:off x="10405872" y="3334687"/>
            <a:ext cx="1786128" cy="7984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F9BA5529-8549-D953-5F65-5CA61338666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6317" t="28642" r="27383" b="15266"/>
          <a:stretch/>
        </p:blipFill>
        <p:spPr>
          <a:xfrm>
            <a:off x="10269665" y="3334687"/>
            <a:ext cx="1922335" cy="666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8663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E4E7-9201-429D-B115-416BAC5FAC45}" type="datetimeFigureOut">
              <a:rPr lang="it-IT" smtClean="0"/>
              <a:t>11/06/25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8C750-370E-4479-B178-4170F831050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27053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E4E7-9201-429D-B115-416BAC5FAC45}" type="datetimeFigureOut">
              <a:rPr lang="it-IT" smtClean="0"/>
              <a:t>11/06/25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8C750-370E-4479-B178-4170F831050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5547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E4E7-9201-429D-B115-416BAC5FAC45}" type="datetimeFigureOut">
              <a:rPr lang="it-IT" smtClean="0"/>
              <a:t>11/06/25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8C750-370E-4479-B178-4170F831050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9904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E4E7-9201-429D-B115-416BAC5FAC45}" type="datetimeFigureOut">
              <a:rPr lang="it-IT" smtClean="0"/>
              <a:t>11/06/25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8C750-370E-4479-B178-4170F831050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2788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E4E7-9201-429D-B115-416BAC5FAC45}" type="datetimeFigureOut">
              <a:rPr lang="it-IT" smtClean="0"/>
              <a:t>11/06/25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8C750-370E-4479-B178-4170F831050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4414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E4E7-9201-429D-B115-416BAC5FAC45}" type="datetimeFigureOut">
              <a:rPr lang="it-IT" smtClean="0"/>
              <a:t>11/06/25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8C750-370E-4479-B178-4170F831050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7934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E4E7-9201-429D-B115-416BAC5FAC45}" type="datetimeFigureOut">
              <a:rPr lang="it-IT" smtClean="0"/>
              <a:t>11/06/25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8C750-370E-4479-B178-4170F831050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3127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E4E7-9201-429D-B115-416BAC5FAC45}" type="datetimeFigureOut">
              <a:rPr lang="it-IT" smtClean="0"/>
              <a:t>11/06/25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8C750-370E-4479-B178-4170F831050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90390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BE4E7-9201-429D-B115-416BAC5FAC45}" type="datetimeFigureOut">
              <a:rPr lang="it-IT" smtClean="0"/>
              <a:t>11/06/25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8C750-370E-4479-B178-4170F8310505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6606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6BE4E7-9201-429D-B115-416BAC5FAC45}" type="datetimeFigureOut">
              <a:rPr lang="it-IT" smtClean="0"/>
              <a:t>11/06/25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E8C750-370E-4479-B178-4170F8310505}" type="slidenum">
              <a:rPr lang="it-IT" smtClean="0"/>
              <a:t>‹#›</a:t>
            </a:fld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09B742DE-82DA-C833-1BDD-0B8446E43F57}"/>
              </a:ext>
            </a:extLst>
          </p:cNvPr>
          <p:cNvSpPr/>
          <p:nvPr userDrawn="1"/>
        </p:nvSpPr>
        <p:spPr>
          <a:xfrm>
            <a:off x="0" y="6492875"/>
            <a:ext cx="12192000" cy="365125"/>
          </a:xfrm>
          <a:prstGeom prst="rect">
            <a:avLst/>
          </a:prstGeom>
          <a:solidFill>
            <a:srgbClr val="7B40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0A3D4C45-195D-CF40-F301-2C1F0918D0A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26317" t="28642" r="27383" b="15266"/>
          <a:stretch/>
        </p:blipFill>
        <p:spPr>
          <a:xfrm>
            <a:off x="9050714" y="-184150"/>
            <a:ext cx="3141286" cy="1098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5841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83E3D3E-D758-FEEA-DEFD-C4F4F76D3898}"/>
              </a:ext>
            </a:extLst>
          </p:cNvPr>
          <p:cNvSpPr txBox="1"/>
          <p:nvPr/>
        </p:nvSpPr>
        <p:spPr>
          <a:xfrm>
            <a:off x="401935" y="1426866"/>
            <a:ext cx="100684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0" dirty="0">
                <a:solidFill>
                  <a:srgbClr val="6B7280"/>
                </a:solidFill>
                <a:effectLst/>
                <a:latin typeface="+mj-lt"/>
              </a:rPr>
              <a:t>Predictive AI e </a:t>
            </a:r>
            <a:r>
              <a:rPr lang="en-US" sz="4800" b="1" i="0" dirty="0" err="1">
                <a:solidFill>
                  <a:srgbClr val="6B7280"/>
                </a:solidFill>
                <a:effectLst/>
                <a:latin typeface="+mj-lt"/>
              </a:rPr>
              <a:t>Algoritmi</a:t>
            </a:r>
            <a:r>
              <a:rPr lang="en-US" sz="4800" b="1" i="0" dirty="0">
                <a:solidFill>
                  <a:srgbClr val="6B7280"/>
                </a:solidFill>
                <a:effectLst/>
                <a:latin typeface="+mj-lt"/>
              </a:rPr>
              <a:t> per </a:t>
            </a:r>
            <a:r>
              <a:rPr lang="en-US" sz="4800" b="1" i="0" dirty="0" err="1">
                <a:solidFill>
                  <a:srgbClr val="6B7280"/>
                </a:solidFill>
                <a:effectLst/>
                <a:latin typeface="+mj-lt"/>
              </a:rPr>
              <a:t>migliorare</a:t>
            </a:r>
            <a:r>
              <a:rPr lang="en-US" sz="4800" b="1" i="0" dirty="0">
                <a:solidFill>
                  <a:srgbClr val="6B7280"/>
                </a:solidFill>
                <a:effectLst/>
                <a:latin typeface="+mj-lt"/>
              </a:rPr>
              <a:t> </a:t>
            </a:r>
            <a:r>
              <a:rPr lang="en-US" sz="4800" b="1" i="0" dirty="0" err="1">
                <a:solidFill>
                  <a:srgbClr val="6B7280"/>
                </a:solidFill>
                <a:effectLst/>
                <a:latin typeface="+mj-lt"/>
              </a:rPr>
              <a:t>i</a:t>
            </a:r>
            <a:r>
              <a:rPr lang="en-US" sz="4800" b="1" i="0" dirty="0">
                <a:solidFill>
                  <a:srgbClr val="6B7280"/>
                </a:solidFill>
                <a:effectLst/>
                <a:latin typeface="+mj-lt"/>
              </a:rPr>
              <a:t> </a:t>
            </a:r>
            <a:r>
              <a:rPr lang="en-US" sz="4800" b="1" i="0" dirty="0" err="1">
                <a:solidFill>
                  <a:srgbClr val="6B7280"/>
                </a:solidFill>
                <a:effectLst/>
                <a:latin typeface="+mj-lt"/>
              </a:rPr>
              <a:t>servizi</a:t>
            </a:r>
            <a:r>
              <a:rPr lang="en-US" sz="4800" b="1" i="0" dirty="0">
                <a:solidFill>
                  <a:srgbClr val="6B7280"/>
                </a:solidFill>
                <a:effectLst/>
                <a:latin typeface="+mj-lt"/>
              </a:rPr>
              <a:t> </a:t>
            </a:r>
            <a:r>
              <a:rPr lang="en-US" sz="4800" b="1" i="0" dirty="0" err="1">
                <a:solidFill>
                  <a:srgbClr val="6B7280"/>
                </a:solidFill>
                <a:effectLst/>
                <a:latin typeface="+mj-lt"/>
              </a:rPr>
              <a:t>della</a:t>
            </a:r>
            <a:r>
              <a:rPr lang="en-US" sz="4800" b="1" i="0" dirty="0">
                <a:solidFill>
                  <a:srgbClr val="6B7280"/>
                </a:solidFill>
                <a:effectLst/>
                <a:latin typeface="+mj-lt"/>
              </a:rPr>
              <a:t> PA</a:t>
            </a:r>
            <a:endParaRPr lang="en-US" sz="4800" b="1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E895A2-DEB2-7621-73B0-5A8DA73F7ADE}"/>
              </a:ext>
            </a:extLst>
          </p:cNvPr>
          <p:cNvSpPr txBox="1"/>
          <p:nvPr/>
        </p:nvSpPr>
        <p:spPr>
          <a:xfrm>
            <a:off x="7998488" y="4270549"/>
            <a:ext cx="18948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Marco Isopi</a:t>
            </a:r>
          </a:p>
        </p:txBody>
      </p:sp>
    </p:spTree>
    <p:extLst>
      <p:ext uri="{BB962C8B-B14F-4D97-AF65-F5344CB8AC3E}">
        <p14:creationId xmlns:p14="http://schemas.microsoft.com/office/powerpoint/2010/main" val="1469832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B7CE373-430C-661B-8BB4-238B62F6C56A}"/>
              </a:ext>
            </a:extLst>
          </p:cNvPr>
          <p:cNvSpPr txBox="1"/>
          <p:nvPr/>
        </p:nvSpPr>
        <p:spPr>
          <a:xfrm>
            <a:off x="5657222" y="133643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2977A1-4A47-0C32-7E93-9E92E97925F6}"/>
              </a:ext>
            </a:extLst>
          </p:cNvPr>
          <p:cNvSpPr txBox="1">
            <a:spLocks/>
          </p:cNvSpPr>
          <p:nvPr/>
        </p:nvSpPr>
        <p:spPr>
          <a:xfrm>
            <a:off x="618904" y="2358093"/>
            <a:ext cx="10434284" cy="342975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it-IT" dirty="0"/>
              <a:t>L'Intelligenza Artificiale Predittiva è una tecnologia che utilizza algoritmi di machine learning, analisi statistica e tecniche di data mining per analizzare dati storici e identificare pattern che permettono di fare previsioni su eventi futuri. 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it-IT" dirty="0"/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it-IT" dirty="0"/>
              <a:t>A differenza dell'analisi tradizionale che si limita a descrivere cosa è successo, l'IA predittiva cerca di rispondere alla domanda "cosa succederà?"</a:t>
            </a:r>
          </a:p>
          <a:p>
            <a:endParaRPr lang="it-IT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CC3B894-C1B0-08FD-0082-744BD224A93D}"/>
              </a:ext>
            </a:extLst>
          </p:cNvPr>
          <p:cNvSpPr txBox="1">
            <a:spLocks/>
          </p:cNvSpPr>
          <p:nvPr/>
        </p:nvSpPr>
        <p:spPr>
          <a:xfrm>
            <a:off x="567070" y="995600"/>
            <a:ext cx="11057860" cy="825722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b="1" dirty="0"/>
              <a:t>Che cos'è l'Intelligenza Artificiale Predittiva?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896630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CC2E9BD-4F9E-EEA7-00A5-FF3674480875}"/>
              </a:ext>
            </a:extLst>
          </p:cNvPr>
          <p:cNvSpPr txBox="1"/>
          <p:nvPr/>
        </p:nvSpPr>
        <p:spPr>
          <a:xfrm>
            <a:off x="2712217" y="2508291"/>
            <a:ext cx="67675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118"/>
              </a:spcAft>
            </a:pPr>
            <a:r>
              <a:rPr lang="it-IT" sz="4800" b="1" dirty="0">
                <a:effectLst/>
                <a:latin typeface="+mj-lt"/>
              </a:rPr>
              <a:t>Fondamenti Teorici</a:t>
            </a:r>
            <a:endParaRPr lang="it-IT" sz="4800" dirty="0"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23625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2BCE23D-0C93-876E-AAF0-0FB7D0DABE22}"/>
              </a:ext>
            </a:extLst>
          </p:cNvPr>
          <p:cNvSpPr txBox="1"/>
          <p:nvPr/>
        </p:nvSpPr>
        <p:spPr>
          <a:xfrm>
            <a:off x="1065125" y="1021136"/>
            <a:ext cx="9535885" cy="754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50"/>
              </a:spcAft>
            </a:pPr>
            <a:r>
              <a:rPr lang="it-IT" sz="4300" b="1" dirty="0">
                <a:effectLst/>
                <a:latin typeface="+mj-lt"/>
              </a:rPr>
              <a:t>Machine Learning e Pattern </a:t>
            </a:r>
            <a:r>
              <a:rPr lang="it-IT" sz="4300" b="1" dirty="0" err="1">
                <a:effectLst/>
                <a:latin typeface="+mj-lt"/>
              </a:rPr>
              <a:t>Recognition</a:t>
            </a:r>
            <a:endParaRPr lang="it-IT" sz="4300" dirty="0">
              <a:effectLst/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6B80713-BC41-C8F8-D35E-580A1D79ADEB}"/>
              </a:ext>
            </a:extLst>
          </p:cNvPr>
          <p:cNvSpPr txBox="1"/>
          <p:nvPr/>
        </p:nvSpPr>
        <p:spPr>
          <a:xfrm>
            <a:off x="901002" y="2818787"/>
            <a:ext cx="1038999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dirty="0"/>
              <a:t>L'IA predittiva si basa su algoritmi che "apprendono" dai dati storici, identificando relazioni complesse e pattern nascosti che sfuggono all'analisi umana tradizionale. Questi sistemi migliorano continuamente le loro previsioni man mano che elaborano nuovi dati.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22590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C19745F-99EC-4242-4DA3-023007623FCC}"/>
              </a:ext>
            </a:extLst>
          </p:cNvPr>
          <p:cNvSpPr txBox="1"/>
          <p:nvPr/>
        </p:nvSpPr>
        <p:spPr>
          <a:xfrm>
            <a:off x="3132817" y="2444115"/>
            <a:ext cx="5926366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800" b="1" dirty="0">
                <a:latin typeface="+mj-lt"/>
              </a:rPr>
              <a:t>Tipi di Apprendimento</a:t>
            </a:r>
            <a:endParaRPr lang="it-IT" sz="4800" dirty="0">
              <a:latin typeface="+mj-lt"/>
            </a:endParaRP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37271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0BCABA-BFB2-0E5C-5D56-C1128F907562}"/>
              </a:ext>
            </a:extLst>
          </p:cNvPr>
          <p:cNvSpPr txBox="1"/>
          <p:nvPr/>
        </p:nvSpPr>
        <p:spPr>
          <a:xfrm>
            <a:off x="301914" y="1376624"/>
            <a:ext cx="115881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4000" b="1" dirty="0" err="1">
                <a:latin typeface="+mj-lt"/>
              </a:rPr>
              <a:t>Supervised</a:t>
            </a:r>
            <a:r>
              <a:rPr lang="it-IT" sz="4000" b="1" dirty="0">
                <a:latin typeface="+mj-lt"/>
              </a:rPr>
              <a:t> Learning (Apprendimento Supervisionato)</a:t>
            </a:r>
            <a:endParaRPr lang="it-IT" sz="4000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073016-C21E-E1FD-B5B9-E3A3009963D7}"/>
              </a:ext>
            </a:extLst>
          </p:cNvPr>
          <p:cNvSpPr txBox="1"/>
          <p:nvPr/>
        </p:nvSpPr>
        <p:spPr>
          <a:xfrm>
            <a:off x="301914" y="2718303"/>
            <a:ext cx="11314444" cy="314993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/>
            <a:r>
              <a:rPr lang="it-IT" sz="2800" dirty="0"/>
              <a:t>Nell'apprendimento supervisionato, l'algoritmo apprende da un dataset di training che contiene sia le variabili di input che i risultati desiderati (etichette). È come insegnare a un bambino mostrando esempi con la risposta corretta. L'algoritmo identifica i pattern che collegano input e output, per poi applicare questa conoscenza a nuovi dati non etichettati. Questo approccio è ideale quando abbiamo dati storici completi e vogliamo prevedere risultati simili.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24572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594CC7-43D2-E843-D359-31D49D940D0D}"/>
              </a:ext>
            </a:extLst>
          </p:cNvPr>
          <p:cNvSpPr txBox="1"/>
          <p:nvPr/>
        </p:nvSpPr>
        <p:spPr>
          <a:xfrm>
            <a:off x="1586800" y="673808"/>
            <a:ext cx="8320037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 err="1">
                <a:latin typeface="+mj-lt"/>
              </a:rPr>
              <a:t>Unsupervised</a:t>
            </a:r>
            <a:r>
              <a:rPr lang="it-IT" sz="4000" b="1" dirty="0">
                <a:latin typeface="+mj-lt"/>
              </a:rPr>
              <a:t> Learning </a:t>
            </a:r>
          </a:p>
          <a:p>
            <a:pPr algn="ctr"/>
            <a:r>
              <a:rPr lang="it-IT" sz="4000" b="1" dirty="0">
                <a:latin typeface="+mj-lt"/>
              </a:rPr>
              <a:t>(Apprendimento Non Supervisionato)</a:t>
            </a:r>
            <a:endParaRPr lang="it-IT" sz="4000" dirty="0">
              <a:latin typeface="+mj-lt"/>
            </a:endParaRPr>
          </a:p>
          <a:p>
            <a:endParaRPr lang="it-IT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E07426-3F80-9FE2-910C-0B7658EB928F}"/>
              </a:ext>
            </a:extLst>
          </p:cNvPr>
          <p:cNvSpPr txBox="1"/>
          <p:nvPr/>
        </p:nvSpPr>
        <p:spPr>
          <a:xfrm>
            <a:off x="2285163" y="2274246"/>
            <a:ext cx="762167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900"/>
              </a:spcAft>
            </a:pPr>
            <a:r>
              <a:rPr lang="it-IT" sz="2800" dirty="0">
                <a:effectLst/>
              </a:rPr>
              <a:t>L'apprendimento non supervisionato lavora con dati che non hanno etichette predefinite. L'algoritmo deve scoprire autonomamente pattern nascosti, raggruppamenti o strutture nei dati. È particolarmente potente per identificare segmenti di clienti sconosciuti, rilevare anomalie inaspettate, o scoprire correlazioni non evidenti. La sfida principale è interpretare i pattern scoperti e validarne l'utilità pratica.</a:t>
            </a:r>
          </a:p>
        </p:txBody>
      </p:sp>
    </p:spTree>
    <p:extLst>
      <p:ext uri="{BB962C8B-B14F-4D97-AF65-F5344CB8AC3E}">
        <p14:creationId xmlns:p14="http://schemas.microsoft.com/office/powerpoint/2010/main" val="1654187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D761744-725E-9E44-466E-1DC48CB8BA52}"/>
              </a:ext>
            </a:extLst>
          </p:cNvPr>
          <p:cNvSpPr txBox="1"/>
          <p:nvPr/>
        </p:nvSpPr>
        <p:spPr>
          <a:xfrm>
            <a:off x="1783582" y="870411"/>
            <a:ext cx="701877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193"/>
              </a:spcAft>
            </a:pPr>
            <a:r>
              <a:rPr lang="it-IT" sz="4000" b="1" dirty="0" err="1">
                <a:effectLst/>
                <a:latin typeface="+mj-lt"/>
              </a:rPr>
              <a:t>Reinforcement</a:t>
            </a:r>
            <a:r>
              <a:rPr lang="it-IT" sz="4000" b="1" dirty="0">
                <a:effectLst/>
                <a:latin typeface="+mj-lt"/>
              </a:rPr>
              <a:t> Learning (Apprendimento per Rinforzo)</a:t>
            </a:r>
            <a:endParaRPr lang="it-IT" sz="4000" dirty="0">
              <a:effectLst/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E904D2-13AC-791B-8D4E-2387A4BAF585}"/>
              </a:ext>
            </a:extLst>
          </p:cNvPr>
          <p:cNvSpPr txBox="1"/>
          <p:nvPr/>
        </p:nvSpPr>
        <p:spPr>
          <a:xfrm>
            <a:off x="713435" y="2773345"/>
            <a:ext cx="9716756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800" dirty="0"/>
              <a:t>Questo approccio simula il processo di apprendimento umano attraverso tentativi ed errori. L'algoritmo apprende ottimizzando le proprie decisioni basandosi su feedback positivi o </a:t>
            </a:r>
            <a:r>
              <a:rPr lang="it-IT" sz="2800" dirty="0" err="1"/>
              <a:t>negativiricevuti</a:t>
            </a:r>
            <a:r>
              <a:rPr lang="it-IT" sz="2800" dirty="0"/>
              <a:t> dall'ambiente. Non ha bisogno di esempi etichettati ma impara dall'esperienza diretta, rendendolo ideale per situazioni dinamiche dove le condizioni cambiano continuamente.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79652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F266210-F48D-0AF1-E3D2-AD109E465E26}"/>
              </a:ext>
            </a:extLst>
          </p:cNvPr>
          <p:cNvSpPr txBox="1"/>
          <p:nvPr/>
        </p:nvSpPr>
        <p:spPr>
          <a:xfrm>
            <a:off x="3275761" y="1519575"/>
            <a:ext cx="572756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b="1" dirty="0">
                <a:latin typeface="+mj-lt"/>
              </a:rPr>
              <a:t>Semi-</a:t>
            </a:r>
            <a:r>
              <a:rPr lang="it-IT" sz="4000" b="1" dirty="0" err="1">
                <a:latin typeface="+mj-lt"/>
              </a:rPr>
              <a:t>Supervised</a:t>
            </a:r>
            <a:r>
              <a:rPr lang="it-IT" sz="4000" b="1" dirty="0">
                <a:latin typeface="+mj-lt"/>
              </a:rPr>
              <a:t> Learning</a:t>
            </a:r>
            <a:endParaRPr lang="it-IT" sz="4000" dirty="0">
              <a:latin typeface="+mj-lt"/>
            </a:endParaRPr>
          </a:p>
          <a:p>
            <a:endParaRPr lang="it-IT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9E5FE7-7327-8047-B024-79F847945C1C}"/>
              </a:ext>
            </a:extLst>
          </p:cNvPr>
          <p:cNvSpPr txBox="1"/>
          <p:nvPr/>
        </p:nvSpPr>
        <p:spPr>
          <a:xfrm>
            <a:off x="1546878" y="3007901"/>
            <a:ext cx="9098243" cy="2330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800" dirty="0"/>
              <a:t>Combina elementi dell'apprendimento supervisionato e non supervisionato, utilizzando una piccola quantità di dati </a:t>
            </a:r>
          </a:p>
          <a:p>
            <a:pPr algn="just"/>
            <a:r>
              <a:rPr lang="it-IT" sz="2800" dirty="0"/>
              <a:t>etichettati insieme a una grande quantità di dati non etichettati. Questo approccio è prezioso quando etichettare </a:t>
            </a:r>
          </a:p>
          <a:p>
            <a:pPr algn="just"/>
            <a:r>
              <a:rPr lang="it-IT" sz="2800" dirty="0"/>
              <a:t>tutti i dati è costoso o impraticabile.</a:t>
            </a:r>
          </a:p>
        </p:txBody>
      </p:sp>
    </p:spTree>
    <p:extLst>
      <p:ext uri="{BB962C8B-B14F-4D97-AF65-F5344CB8AC3E}">
        <p14:creationId xmlns:p14="http://schemas.microsoft.com/office/powerpoint/2010/main" val="24586708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A2872E-30BE-255C-A437-92F5F7DF1C9B}"/>
              </a:ext>
            </a:extLst>
          </p:cNvPr>
          <p:cNvSpPr txBox="1"/>
          <p:nvPr/>
        </p:nvSpPr>
        <p:spPr>
          <a:xfrm>
            <a:off x="2718368" y="683291"/>
            <a:ext cx="675526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4000" b="1" dirty="0">
                <a:latin typeface="+mj-lt"/>
              </a:rPr>
              <a:t>Come funziona in pratica</a:t>
            </a:r>
            <a:r>
              <a:rPr lang="it-IT" sz="4000" dirty="0">
                <a:latin typeface="+mj-lt"/>
              </a:rPr>
              <a:t> </a:t>
            </a:r>
            <a:r>
              <a:rPr lang="it-IT" sz="4000" b="1" dirty="0">
                <a:latin typeface="+mj-lt"/>
              </a:rPr>
              <a:t>il processo di predizione?</a:t>
            </a:r>
            <a:endParaRPr lang="it-IT" sz="4000" dirty="0">
              <a:latin typeface="+mj-lt"/>
            </a:endParaRPr>
          </a:p>
          <a:p>
            <a:endParaRPr lang="it-IT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1D378F-AFA2-D982-9BBB-4C6B7420AFB8}"/>
              </a:ext>
            </a:extLst>
          </p:cNvPr>
          <p:cNvSpPr txBox="1"/>
          <p:nvPr/>
        </p:nvSpPr>
        <p:spPr>
          <a:xfrm>
            <a:off x="877830" y="2358280"/>
            <a:ext cx="10878742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it-IT" sz="2800" b="1" dirty="0"/>
              <a:t>Raccolta Dati</a:t>
            </a:r>
            <a:r>
              <a:rPr lang="it-IT" sz="2800" dirty="0"/>
              <a:t>: Acquisizione di grandi volumi di dati storici rilevanti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800" b="1" dirty="0" err="1"/>
              <a:t>Preprocessing</a:t>
            </a:r>
            <a:r>
              <a:rPr lang="it-IT" sz="2800" dirty="0"/>
              <a:t>: Pulizia, normalizzazione e preparazione dei dati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800" b="1" dirty="0"/>
              <a:t>Training del Modello</a:t>
            </a:r>
            <a:r>
              <a:rPr lang="it-IT" sz="2800" dirty="0"/>
              <a:t>: L'algoritmo analizza i dati per identificare pattern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800" b="1" dirty="0"/>
              <a:t>Validazione</a:t>
            </a:r>
            <a:r>
              <a:rPr lang="it-IT" sz="2800" dirty="0"/>
              <a:t>: Test del modello su dati non utilizzati durante il training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800" b="1" dirty="0"/>
              <a:t>Predizione</a:t>
            </a:r>
            <a:r>
              <a:rPr lang="it-IT" sz="2800" dirty="0"/>
              <a:t>: Applicazione del modello a nuovi dati per generare previsioni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2800" b="1" dirty="0"/>
              <a:t>Monitoraggio</a:t>
            </a:r>
            <a:r>
              <a:rPr lang="it-IT" sz="2800" dirty="0"/>
              <a:t>: Valutazione continua dell'accuratezza e aggiornamento del modello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174217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BA08906-8D4F-823D-1403-DCF80071C0A9}"/>
              </a:ext>
            </a:extLst>
          </p:cNvPr>
          <p:cNvSpPr txBox="1"/>
          <p:nvPr/>
        </p:nvSpPr>
        <p:spPr>
          <a:xfrm>
            <a:off x="2406581" y="2659559"/>
            <a:ext cx="641587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50"/>
              </a:spcAft>
            </a:pPr>
            <a:r>
              <a:rPr lang="it-IT" sz="4400" b="1" dirty="0">
                <a:effectLst/>
                <a:latin typeface="+mj-lt"/>
              </a:rPr>
              <a:t>Algoritmi Principali</a:t>
            </a:r>
            <a:endParaRPr lang="it-IT" sz="4400" dirty="0"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792626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007E141-4CBD-377F-6706-579D8AEF00BE}"/>
              </a:ext>
            </a:extLst>
          </p:cNvPr>
          <p:cNvSpPr txBox="1"/>
          <p:nvPr/>
        </p:nvSpPr>
        <p:spPr>
          <a:xfrm>
            <a:off x="2408003" y="823964"/>
            <a:ext cx="737599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err="1">
                <a:latin typeface="+mj-lt"/>
              </a:rPr>
              <a:t>Previsioni</a:t>
            </a:r>
            <a:r>
              <a:rPr lang="en-GB" sz="4000" b="1" dirty="0">
                <a:latin typeface="+mj-lt"/>
              </a:rPr>
              <a:t> </a:t>
            </a:r>
            <a:r>
              <a:rPr lang="en-GB" sz="4000" b="1" dirty="0" err="1">
                <a:latin typeface="+mj-lt"/>
              </a:rPr>
              <a:t>Temporali</a:t>
            </a:r>
            <a:r>
              <a:rPr lang="en-GB" sz="4000" b="1" dirty="0">
                <a:latin typeface="+mj-lt"/>
              </a:rPr>
              <a:t> (Time Series)</a:t>
            </a:r>
            <a:endParaRPr lang="en-GB" sz="4000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9D9FCB-92D5-F618-4C5A-665B666F255A}"/>
              </a:ext>
            </a:extLst>
          </p:cNvPr>
          <p:cNvSpPr txBox="1"/>
          <p:nvPr/>
        </p:nvSpPr>
        <p:spPr>
          <a:xfrm>
            <a:off x="649793" y="2237174"/>
            <a:ext cx="1089241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800" dirty="0"/>
              <a:t>Le </a:t>
            </a:r>
            <a:r>
              <a:rPr lang="en-GB" sz="2800" dirty="0" err="1"/>
              <a:t>previsioni</a:t>
            </a:r>
            <a:r>
              <a:rPr lang="en-GB" sz="2800" dirty="0"/>
              <a:t> </a:t>
            </a:r>
            <a:r>
              <a:rPr lang="en-GB" sz="2800" dirty="0" err="1"/>
              <a:t>temporali</a:t>
            </a:r>
            <a:r>
              <a:rPr lang="en-GB" sz="2800" dirty="0"/>
              <a:t> </a:t>
            </a:r>
            <a:r>
              <a:rPr lang="en-GB" sz="2800" dirty="0" err="1"/>
              <a:t>analizzano</a:t>
            </a:r>
            <a:r>
              <a:rPr lang="en-GB" sz="2800" dirty="0"/>
              <a:t> </a:t>
            </a:r>
            <a:r>
              <a:rPr lang="en-GB" sz="2800" dirty="0" err="1"/>
              <a:t>dati</a:t>
            </a:r>
            <a:r>
              <a:rPr lang="en-GB" sz="2800" dirty="0"/>
              <a:t> </a:t>
            </a:r>
            <a:r>
              <a:rPr lang="en-GB" sz="2800" dirty="0" err="1"/>
              <a:t>che</a:t>
            </a:r>
            <a:r>
              <a:rPr lang="en-GB" sz="2800" dirty="0"/>
              <a:t> </a:t>
            </a:r>
            <a:r>
              <a:rPr lang="en-GB" sz="2800" dirty="0" err="1"/>
              <a:t>variano</a:t>
            </a:r>
            <a:r>
              <a:rPr lang="en-GB" sz="2800" dirty="0"/>
              <a:t> </a:t>
            </a:r>
            <a:r>
              <a:rPr lang="en-GB" sz="2800" dirty="0" err="1"/>
              <a:t>nel</a:t>
            </a:r>
            <a:r>
              <a:rPr lang="en-GB" sz="2800" dirty="0"/>
              <a:t> tempo per </a:t>
            </a:r>
            <a:r>
              <a:rPr lang="en-GB" sz="2800" dirty="0" err="1"/>
              <a:t>identificare</a:t>
            </a:r>
            <a:r>
              <a:rPr lang="en-GB" sz="2800" dirty="0"/>
              <a:t> trend, </a:t>
            </a:r>
            <a:r>
              <a:rPr lang="en-GB" sz="2800" dirty="0" err="1"/>
              <a:t>stagionalità</a:t>
            </a:r>
            <a:r>
              <a:rPr lang="en-GB" sz="2800" dirty="0"/>
              <a:t> e </a:t>
            </a:r>
            <a:r>
              <a:rPr lang="en-GB" sz="2800" dirty="0" err="1"/>
              <a:t>cicli</a:t>
            </a:r>
            <a:r>
              <a:rPr lang="en-GB" sz="2800" dirty="0"/>
              <a:t>. </a:t>
            </a:r>
            <a:r>
              <a:rPr lang="en-GB" sz="2800" dirty="0" err="1"/>
              <a:t>Questi</a:t>
            </a:r>
            <a:r>
              <a:rPr lang="en-GB" sz="2800" dirty="0"/>
              <a:t> </a:t>
            </a:r>
            <a:r>
              <a:rPr lang="en-GB" sz="2800" dirty="0" err="1"/>
              <a:t>modelli</a:t>
            </a:r>
            <a:r>
              <a:rPr lang="en-GB" sz="2800" dirty="0"/>
              <a:t> </a:t>
            </a:r>
            <a:r>
              <a:rPr lang="en-GB" sz="2800" dirty="0" err="1"/>
              <a:t>sono</a:t>
            </a:r>
            <a:r>
              <a:rPr lang="en-GB" sz="2800" dirty="0"/>
              <a:t> </a:t>
            </a:r>
            <a:r>
              <a:rPr lang="en-GB" sz="2800" dirty="0" err="1"/>
              <a:t>fondamentali</a:t>
            </a:r>
            <a:r>
              <a:rPr lang="en-GB" sz="2800" dirty="0"/>
              <a:t> per </a:t>
            </a:r>
            <a:r>
              <a:rPr lang="en-GB" sz="2800" dirty="0" err="1"/>
              <a:t>prevedere</a:t>
            </a:r>
            <a:r>
              <a:rPr lang="en-GB" sz="2800" dirty="0"/>
              <a:t> </a:t>
            </a:r>
            <a:r>
              <a:rPr lang="en-GB" sz="2800" dirty="0" err="1"/>
              <a:t>vendite</a:t>
            </a:r>
            <a:r>
              <a:rPr lang="en-GB" sz="2800" dirty="0"/>
              <a:t> future, </a:t>
            </a:r>
            <a:r>
              <a:rPr lang="en-GB" sz="2800" dirty="0" err="1"/>
              <a:t>domanda</a:t>
            </a:r>
            <a:r>
              <a:rPr lang="en-GB" sz="2800" dirty="0"/>
              <a:t> </a:t>
            </a:r>
            <a:r>
              <a:rPr lang="en-GB" sz="2800" dirty="0" err="1"/>
              <a:t>energetica</a:t>
            </a:r>
            <a:r>
              <a:rPr lang="en-GB" sz="2800" dirty="0"/>
              <a:t>, o </a:t>
            </a:r>
            <a:r>
              <a:rPr lang="en-GB" sz="2800" dirty="0" err="1"/>
              <a:t>fluttuazioni</a:t>
            </a:r>
            <a:r>
              <a:rPr lang="en-GB" sz="2800" dirty="0"/>
              <a:t> di </a:t>
            </a:r>
            <a:r>
              <a:rPr lang="en-GB" sz="2800" dirty="0" err="1"/>
              <a:t>mercato</a:t>
            </a:r>
            <a:r>
              <a:rPr lang="en-GB" sz="2800" dirty="0"/>
              <a:t>. La </a:t>
            </a:r>
            <a:r>
              <a:rPr lang="en-GB" sz="2800" dirty="0" err="1"/>
              <a:t>complessità</a:t>
            </a:r>
            <a:r>
              <a:rPr lang="en-GB" sz="2800" dirty="0"/>
              <a:t> </a:t>
            </a:r>
            <a:r>
              <a:rPr lang="en-GB" sz="2800" dirty="0" err="1"/>
              <a:t>risiede</a:t>
            </a:r>
            <a:r>
              <a:rPr lang="en-GB" sz="2800" dirty="0"/>
              <a:t> </a:t>
            </a:r>
            <a:r>
              <a:rPr lang="en-GB" sz="2800" dirty="0" err="1"/>
              <a:t>nel</a:t>
            </a:r>
            <a:r>
              <a:rPr lang="en-GB" sz="2800" dirty="0"/>
              <a:t> </a:t>
            </a:r>
            <a:r>
              <a:rPr lang="en-GB" sz="2800" dirty="0" err="1"/>
              <a:t>catturare</a:t>
            </a:r>
            <a:r>
              <a:rPr lang="en-GB" sz="2800" dirty="0"/>
              <a:t> pattern </a:t>
            </a:r>
            <a:r>
              <a:rPr lang="en-GB" sz="2800" dirty="0" err="1"/>
              <a:t>sia</a:t>
            </a:r>
            <a:r>
              <a:rPr lang="en-GB" sz="2800" dirty="0"/>
              <a:t> a breve </a:t>
            </a:r>
            <a:r>
              <a:rPr lang="en-GB" sz="2800" dirty="0" err="1"/>
              <a:t>che</a:t>
            </a:r>
            <a:r>
              <a:rPr lang="en-GB" sz="2800" dirty="0"/>
              <a:t> a </a:t>
            </a:r>
            <a:r>
              <a:rPr lang="en-GB" sz="2800" dirty="0" err="1"/>
              <a:t>lungo</a:t>
            </a:r>
            <a:r>
              <a:rPr lang="en-GB" sz="2800" dirty="0"/>
              <a:t> </a:t>
            </a:r>
            <a:r>
              <a:rPr lang="en-GB" sz="2800" dirty="0" err="1"/>
              <a:t>termine</a:t>
            </a:r>
            <a:r>
              <a:rPr lang="en-GB" sz="2800" dirty="0"/>
              <a:t>, </a:t>
            </a:r>
            <a:r>
              <a:rPr lang="en-GB" sz="2800" dirty="0" err="1"/>
              <a:t>considerando</a:t>
            </a:r>
            <a:r>
              <a:rPr lang="en-GB" sz="2800" dirty="0"/>
              <a:t> </a:t>
            </a:r>
            <a:r>
              <a:rPr lang="en-GB" sz="2800" dirty="0" err="1"/>
              <a:t>fattori</a:t>
            </a:r>
            <a:r>
              <a:rPr lang="en-GB" sz="2800" dirty="0"/>
              <a:t> </a:t>
            </a:r>
            <a:r>
              <a:rPr lang="en-GB" sz="2800" dirty="0" err="1"/>
              <a:t>esterni</a:t>
            </a:r>
            <a:r>
              <a:rPr lang="en-GB" sz="2800" dirty="0"/>
              <a:t> </a:t>
            </a:r>
            <a:r>
              <a:rPr lang="en-GB" sz="2800" dirty="0" err="1"/>
              <a:t>che</a:t>
            </a:r>
            <a:r>
              <a:rPr lang="en-GB" sz="2800" dirty="0"/>
              <a:t> </a:t>
            </a:r>
            <a:r>
              <a:rPr lang="en-GB" sz="2800" dirty="0" err="1"/>
              <a:t>possono</a:t>
            </a:r>
            <a:r>
              <a:rPr lang="en-GB" sz="2800" dirty="0"/>
              <a:t> </a:t>
            </a:r>
            <a:r>
              <a:rPr lang="en-GB" sz="2800" dirty="0" err="1"/>
              <a:t>influenzare</a:t>
            </a:r>
            <a:r>
              <a:rPr lang="en-GB" sz="2800" dirty="0"/>
              <a:t> le </a:t>
            </a:r>
            <a:r>
              <a:rPr lang="en-GB" sz="2800" dirty="0" err="1"/>
              <a:t>serie</a:t>
            </a:r>
            <a:r>
              <a:rPr lang="en-GB" sz="2800" dirty="0"/>
              <a:t> </a:t>
            </a:r>
            <a:r>
              <a:rPr lang="en-GB" sz="2800" dirty="0" err="1"/>
              <a:t>storiche</a:t>
            </a:r>
            <a:r>
              <a:rPr lang="en-GB" sz="2800" dirty="0"/>
              <a:t>.</a:t>
            </a:r>
          </a:p>
          <a:p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28796018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7AB827-950A-6FD9-EE8F-9EE396E863ED}"/>
              </a:ext>
            </a:extLst>
          </p:cNvPr>
          <p:cNvSpPr txBox="1"/>
          <p:nvPr/>
        </p:nvSpPr>
        <p:spPr>
          <a:xfrm>
            <a:off x="3368266" y="1135465"/>
            <a:ext cx="54554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err="1">
                <a:latin typeface="+mj-lt"/>
              </a:rPr>
              <a:t>Classificazione</a:t>
            </a:r>
            <a:r>
              <a:rPr lang="en-GB" sz="4000" b="1" dirty="0">
                <a:latin typeface="+mj-lt"/>
              </a:rPr>
              <a:t> </a:t>
            </a:r>
            <a:r>
              <a:rPr lang="en-GB" sz="4000" b="1" dirty="0" err="1">
                <a:latin typeface="+mj-lt"/>
              </a:rPr>
              <a:t>Predittiva</a:t>
            </a:r>
            <a:endParaRPr lang="en-GB" sz="4000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AE5A9C-5B37-B27A-84A0-06BEFA68E754}"/>
              </a:ext>
            </a:extLst>
          </p:cNvPr>
          <p:cNvSpPr txBox="1"/>
          <p:nvPr/>
        </p:nvSpPr>
        <p:spPr>
          <a:xfrm>
            <a:off x="1735409" y="2371411"/>
            <a:ext cx="8721182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800" dirty="0"/>
              <a:t>La </a:t>
            </a:r>
            <a:r>
              <a:rPr lang="en-GB" sz="2800" dirty="0" err="1"/>
              <a:t>classificazione</a:t>
            </a:r>
            <a:r>
              <a:rPr lang="en-GB" sz="2800" dirty="0"/>
              <a:t> </a:t>
            </a:r>
            <a:r>
              <a:rPr lang="en-GB" sz="2800" dirty="0" err="1"/>
              <a:t>predittiva</a:t>
            </a:r>
            <a:r>
              <a:rPr lang="en-GB" sz="2800" dirty="0"/>
              <a:t> </a:t>
            </a:r>
            <a:r>
              <a:rPr lang="en-GB" sz="2800" dirty="0" err="1"/>
              <a:t>assegna</a:t>
            </a:r>
            <a:r>
              <a:rPr lang="en-GB" sz="2800" dirty="0"/>
              <a:t> </a:t>
            </a:r>
            <a:r>
              <a:rPr lang="en-GB" sz="2800" dirty="0" err="1"/>
              <a:t>nuove</a:t>
            </a:r>
            <a:r>
              <a:rPr lang="en-GB" sz="2800" dirty="0"/>
              <a:t> </a:t>
            </a:r>
            <a:r>
              <a:rPr lang="en-GB" sz="2800" dirty="0" err="1"/>
              <a:t>osservazioni</a:t>
            </a:r>
            <a:r>
              <a:rPr lang="en-GB" sz="2800" dirty="0"/>
              <a:t> a </a:t>
            </a:r>
            <a:r>
              <a:rPr lang="en-GB" sz="2800" dirty="0" err="1"/>
              <a:t>categorie</a:t>
            </a:r>
            <a:r>
              <a:rPr lang="en-GB" sz="2800" dirty="0"/>
              <a:t> </a:t>
            </a:r>
            <a:r>
              <a:rPr lang="en-GB" sz="2800" dirty="0" err="1"/>
              <a:t>predefinite</a:t>
            </a:r>
            <a:r>
              <a:rPr lang="en-GB" sz="2800" dirty="0"/>
              <a:t> </a:t>
            </a:r>
            <a:r>
              <a:rPr lang="en-GB" sz="2800" dirty="0" err="1"/>
              <a:t>basandosi</a:t>
            </a:r>
            <a:r>
              <a:rPr lang="en-GB" sz="2800" dirty="0"/>
              <a:t> </a:t>
            </a:r>
            <a:r>
              <a:rPr lang="en-GB" sz="2800" dirty="0" err="1"/>
              <a:t>su</a:t>
            </a:r>
            <a:r>
              <a:rPr lang="en-GB" sz="2800" dirty="0"/>
              <a:t> </a:t>
            </a:r>
            <a:r>
              <a:rPr lang="en-GB" sz="2800" dirty="0" err="1"/>
              <a:t>caratteristiche</a:t>
            </a:r>
            <a:r>
              <a:rPr lang="en-GB" sz="2800" dirty="0"/>
              <a:t> </a:t>
            </a:r>
            <a:r>
              <a:rPr lang="en-GB" sz="2800" dirty="0" err="1"/>
              <a:t>specifiche</a:t>
            </a:r>
            <a:r>
              <a:rPr lang="en-GB" sz="2800" dirty="0"/>
              <a:t>. Un </a:t>
            </a:r>
            <a:r>
              <a:rPr lang="en-GB" sz="2800" dirty="0" err="1"/>
              <a:t>esempio</a:t>
            </a:r>
            <a:r>
              <a:rPr lang="en-GB" sz="2800" dirty="0"/>
              <a:t> classico </a:t>
            </a:r>
            <a:r>
              <a:rPr lang="en-GB" sz="2800" dirty="0" err="1"/>
              <a:t>è</a:t>
            </a:r>
            <a:r>
              <a:rPr lang="en-GB" sz="2800" dirty="0"/>
              <a:t> la </a:t>
            </a:r>
            <a:r>
              <a:rPr lang="en-GB" sz="2800" dirty="0" err="1"/>
              <a:t>classificazione</a:t>
            </a:r>
            <a:r>
              <a:rPr lang="en-GB" sz="2800" dirty="0"/>
              <a:t> di email come spam o non spam, ma </a:t>
            </a:r>
            <a:r>
              <a:rPr lang="en-GB" sz="2800" dirty="0" err="1"/>
              <a:t>si</a:t>
            </a:r>
            <a:r>
              <a:rPr lang="en-GB" sz="2800" dirty="0"/>
              <a:t> </a:t>
            </a:r>
            <a:r>
              <a:rPr lang="en-GB" sz="2800" dirty="0" err="1"/>
              <a:t>estende</a:t>
            </a:r>
            <a:r>
              <a:rPr lang="en-GB" sz="2800" dirty="0"/>
              <a:t> a </a:t>
            </a:r>
            <a:r>
              <a:rPr lang="en-GB" sz="2800" dirty="0" err="1"/>
              <a:t>decisioni</a:t>
            </a:r>
            <a:r>
              <a:rPr lang="en-GB" sz="2800" dirty="0"/>
              <a:t> </a:t>
            </a:r>
            <a:r>
              <a:rPr lang="en-GB" sz="2800" dirty="0" err="1"/>
              <a:t>più</a:t>
            </a:r>
            <a:r>
              <a:rPr lang="en-GB" sz="2800" dirty="0"/>
              <a:t> </a:t>
            </a:r>
            <a:r>
              <a:rPr lang="en-GB" sz="2800" dirty="0" err="1"/>
              <a:t>complesse</a:t>
            </a:r>
            <a:r>
              <a:rPr lang="en-GB" sz="2800" dirty="0"/>
              <a:t> come la </a:t>
            </a:r>
            <a:r>
              <a:rPr lang="en-GB" sz="2800" dirty="0" err="1"/>
              <a:t>valutazione</a:t>
            </a:r>
            <a:r>
              <a:rPr lang="en-GB" sz="2800" dirty="0"/>
              <a:t> del </a:t>
            </a:r>
            <a:r>
              <a:rPr lang="en-GB" sz="2800" dirty="0" err="1"/>
              <a:t>rischio</a:t>
            </a:r>
            <a:r>
              <a:rPr lang="en-GB" sz="2800" dirty="0"/>
              <a:t> </a:t>
            </a:r>
            <a:r>
              <a:rPr lang="en-GB" sz="2800" dirty="0" err="1"/>
              <a:t>creditizio</a:t>
            </a:r>
            <a:r>
              <a:rPr lang="en-GB" sz="2800" dirty="0"/>
              <a:t> o la </a:t>
            </a:r>
            <a:r>
              <a:rPr lang="en-GB" sz="2800" dirty="0" err="1"/>
              <a:t>diagnosi</a:t>
            </a:r>
            <a:r>
              <a:rPr lang="en-GB" sz="2800" dirty="0"/>
              <a:t> medica </a:t>
            </a:r>
            <a:r>
              <a:rPr lang="en-GB" sz="2800" dirty="0" err="1"/>
              <a:t>assistita</a:t>
            </a:r>
            <a:r>
              <a:rPr lang="en-GB" sz="2800" dirty="0"/>
              <a:t>.</a:t>
            </a:r>
          </a:p>
          <a:p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34876175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B4E58D7-51ED-C0E6-8B9E-8CCBE7D855EE}"/>
              </a:ext>
            </a:extLst>
          </p:cNvPr>
          <p:cNvSpPr txBox="1"/>
          <p:nvPr/>
        </p:nvSpPr>
        <p:spPr>
          <a:xfrm>
            <a:off x="3616860" y="1386673"/>
            <a:ext cx="49582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err="1">
                <a:latin typeface="+mj-lt"/>
              </a:rPr>
              <a:t>Regressione</a:t>
            </a:r>
            <a:r>
              <a:rPr lang="en-GB" sz="4000" b="1" dirty="0">
                <a:latin typeface="+mj-lt"/>
              </a:rPr>
              <a:t> </a:t>
            </a:r>
            <a:r>
              <a:rPr lang="en-GB" sz="4000" b="1" dirty="0" err="1">
                <a:latin typeface="+mj-lt"/>
              </a:rPr>
              <a:t>Predittiva</a:t>
            </a:r>
            <a:endParaRPr lang="en-GB" sz="4000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E0DB8A-8F20-BB85-148C-E8BB3FD74659}"/>
              </a:ext>
            </a:extLst>
          </p:cNvPr>
          <p:cNvSpPr txBox="1"/>
          <p:nvPr/>
        </p:nvSpPr>
        <p:spPr>
          <a:xfrm>
            <a:off x="1336432" y="2572378"/>
            <a:ext cx="102895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800" dirty="0"/>
              <a:t>La </a:t>
            </a:r>
            <a:r>
              <a:rPr lang="en-GB" sz="2800" dirty="0" err="1"/>
              <a:t>regressione</a:t>
            </a:r>
            <a:r>
              <a:rPr lang="en-GB" sz="2800" dirty="0"/>
              <a:t> </a:t>
            </a:r>
            <a:r>
              <a:rPr lang="en-GB" sz="2800" dirty="0" err="1"/>
              <a:t>predittiva</a:t>
            </a:r>
            <a:r>
              <a:rPr lang="en-GB" sz="2800" dirty="0"/>
              <a:t> </a:t>
            </a:r>
            <a:r>
              <a:rPr lang="en-GB" sz="2800" dirty="0" err="1"/>
              <a:t>stima</a:t>
            </a:r>
            <a:r>
              <a:rPr lang="en-GB" sz="2800" dirty="0"/>
              <a:t> </a:t>
            </a:r>
            <a:r>
              <a:rPr lang="en-GB" sz="2800" dirty="0" err="1"/>
              <a:t>valori</a:t>
            </a:r>
            <a:r>
              <a:rPr lang="en-GB" sz="2800" dirty="0"/>
              <a:t> </a:t>
            </a:r>
            <a:r>
              <a:rPr lang="en-GB" sz="2800" dirty="0" err="1"/>
              <a:t>numerici</a:t>
            </a:r>
            <a:r>
              <a:rPr lang="en-GB" sz="2800" dirty="0"/>
              <a:t> </a:t>
            </a:r>
            <a:r>
              <a:rPr lang="en-GB" sz="2800" dirty="0" err="1"/>
              <a:t>continui</a:t>
            </a:r>
            <a:r>
              <a:rPr lang="en-GB" sz="2800" dirty="0"/>
              <a:t> </a:t>
            </a:r>
            <a:r>
              <a:rPr lang="en-GB" sz="2800" dirty="0" err="1"/>
              <a:t>basandosi</a:t>
            </a:r>
            <a:r>
              <a:rPr lang="en-GB" sz="2800" dirty="0"/>
              <a:t> </a:t>
            </a:r>
            <a:r>
              <a:rPr lang="en-GB" sz="2800" dirty="0" err="1"/>
              <a:t>su</a:t>
            </a:r>
            <a:r>
              <a:rPr lang="en-GB" sz="2800" dirty="0"/>
              <a:t> </a:t>
            </a:r>
            <a:r>
              <a:rPr lang="en-GB" sz="2800" dirty="0" err="1"/>
              <a:t>variabili</a:t>
            </a:r>
            <a:r>
              <a:rPr lang="en-GB" sz="2800" dirty="0"/>
              <a:t> di input. A </a:t>
            </a:r>
            <a:r>
              <a:rPr lang="en-GB" sz="2800" dirty="0" err="1"/>
              <a:t>differenza</a:t>
            </a:r>
            <a:r>
              <a:rPr lang="en-GB" sz="2800" dirty="0"/>
              <a:t> </a:t>
            </a:r>
            <a:r>
              <a:rPr lang="en-GB" sz="2800" dirty="0" err="1"/>
              <a:t>della</a:t>
            </a:r>
            <a:r>
              <a:rPr lang="en-GB" sz="2800" dirty="0"/>
              <a:t> </a:t>
            </a:r>
            <a:r>
              <a:rPr lang="en-GB" sz="2800" dirty="0" err="1"/>
              <a:t>classificazione</a:t>
            </a:r>
            <a:r>
              <a:rPr lang="en-GB" sz="2800" dirty="0"/>
              <a:t> </a:t>
            </a:r>
            <a:r>
              <a:rPr lang="en-GB" sz="2800" dirty="0" err="1"/>
              <a:t>che</a:t>
            </a:r>
            <a:r>
              <a:rPr lang="en-GB" sz="2800" dirty="0"/>
              <a:t> </a:t>
            </a:r>
            <a:r>
              <a:rPr lang="en-GB" sz="2800" dirty="0" err="1"/>
              <a:t>fornisce</a:t>
            </a:r>
            <a:r>
              <a:rPr lang="en-GB" sz="2800" dirty="0"/>
              <a:t> </a:t>
            </a:r>
            <a:r>
              <a:rPr lang="en-GB" sz="2800" dirty="0" err="1"/>
              <a:t>categorie</a:t>
            </a:r>
            <a:r>
              <a:rPr lang="en-GB" sz="2800" dirty="0"/>
              <a:t> discrete, la </a:t>
            </a:r>
            <a:r>
              <a:rPr lang="en-GB" sz="2800" dirty="0" err="1"/>
              <a:t>regressione</a:t>
            </a:r>
            <a:r>
              <a:rPr lang="en-GB" sz="2800" dirty="0"/>
              <a:t> produce </a:t>
            </a:r>
            <a:r>
              <a:rPr lang="en-GB" sz="2800" dirty="0" err="1"/>
              <a:t>valori</a:t>
            </a:r>
            <a:r>
              <a:rPr lang="en-GB" sz="2800" dirty="0"/>
              <a:t> </a:t>
            </a:r>
            <a:r>
              <a:rPr lang="en-GB" sz="2800" dirty="0" err="1"/>
              <a:t>specifici</a:t>
            </a:r>
            <a:r>
              <a:rPr lang="en-GB" sz="2800" dirty="0"/>
              <a:t> come il </a:t>
            </a:r>
            <a:r>
              <a:rPr lang="en-GB" sz="2800" dirty="0" err="1"/>
              <a:t>prezzo</a:t>
            </a:r>
            <a:r>
              <a:rPr lang="en-GB" sz="2800" dirty="0"/>
              <a:t> di </a:t>
            </a:r>
            <a:r>
              <a:rPr lang="en-GB" sz="2800" dirty="0" err="1"/>
              <a:t>una</a:t>
            </a:r>
            <a:r>
              <a:rPr lang="en-GB" sz="2800" dirty="0"/>
              <a:t> casa, il tempo di </a:t>
            </a:r>
            <a:r>
              <a:rPr lang="en-GB" sz="2800" dirty="0" err="1"/>
              <a:t>consegna</a:t>
            </a:r>
            <a:r>
              <a:rPr lang="en-GB" sz="2800" dirty="0"/>
              <a:t> di un </a:t>
            </a:r>
            <a:r>
              <a:rPr lang="en-GB" sz="2800" dirty="0" err="1"/>
              <a:t>prodotto</a:t>
            </a:r>
            <a:r>
              <a:rPr lang="en-GB" sz="2800" dirty="0"/>
              <a:t>, o la </a:t>
            </a:r>
            <a:r>
              <a:rPr lang="en-GB" sz="2800" dirty="0" err="1"/>
              <a:t>quantità</a:t>
            </a:r>
            <a:r>
              <a:rPr lang="en-GB" sz="2800" dirty="0"/>
              <a:t> di </a:t>
            </a:r>
            <a:r>
              <a:rPr lang="en-GB" sz="2800" dirty="0" err="1"/>
              <a:t>energia</a:t>
            </a:r>
            <a:r>
              <a:rPr lang="en-GB" sz="2800" dirty="0"/>
              <a:t> </a:t>
            </a:r>
            <a:r>
              <a:rPr lang="en-GB" sz="2800" dirty="0" err="1"/>
              <a:t>che</a:t>
            </a:r>
            <a:r>
              <a:rPr lang="en-GB" sz="2800" dirty="0"/>
              <a:t> </a:t>
            </a:r>
            <a:r>
              <a:rPr lang="en-GB" sz="2800" dirty="0" err="1"/>
              <a:t>verrà</a:t>
            </a:r>
            <a:r>
              <a:rPr lang="en-GB" sz="2800" dirty="0"/>
              <a:t> </a:t>
            </a:r>
            <a:r>
              <a:rPr lang="en-GB" sz="2800" dirty="0" err="1"/>
              <a:t>consumata</a:t>
            </a:r>
            <a:r>
              <a:rPr lang="en-GB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980133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5782C23-07AE-82CD-521B-528C1DD89BF1}"/>
              </a:ext>
            </a:extLst>
          </p:cNvPr>
          <p:cNvSpPr txBox="1"/>
          <p:nvPr/>
        </p:nvSpPr>
        <p:spPr>
          <a:xfrm>
            <a:off x="3967051" y="1034980"/>
            <a:ext cx="42578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err="1">
                <a:latin typeface="+mj-lt"/>
              </a:rPr>
              <a:t>Analisi</a:t>
            </a:r>
            <a:r>
              <a:rPr lang="en-GB" sz="4000" b="1" dirty="0">
                <a:latin typeface="+mj-lt"/>
              </a:rPr>
              <a:t> di </a:t>
            </a:r>
            <a:r>
              <a:rPr lang="en-GB" sz="4000" b="1" dirty="0" err="1">
                <a:latin typeface="+mj-lt"/>
              </a:rPr>
              <a:t>Anomalie</a:t>
            </a:r>
            <a:endParaRPr lang="en-GB" sz="4000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9AC03C-6F6E-E693-1993-EBD23ED2AA20}"/>
              </a:ext>
            </a:extLst>
          </p:cNvPr>
          <p:cNvSpPr txBox="1"/>
          <p:nvPr/>
        </p:nvSpPr>
        <p:spPr>
          <a:xfrm>
            <a:off x="1907362" y="2481944"/>
            <a:ext cx="837727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800" dirty="0"/>
              <a:t>Questa </a:t>
            </a:r>
            <a:r>
              <a:rPr lang="en-GB" sz="2800" dirty="0" err="1"/>
              <a:t>tipologia</a:t>
            </a:r>
            <a:r>
              <a:rPr lang="en-GB" sz="2800" dirty="0"/>
              <a:t> </a:t>
            </a:r>
            <a:r>
              <a:rPr lang="en-GB" sz="2800" dirty="0" err="1"/>
              <a:t>si</a:t>
            </a:r>
            <a:r>
              <a:rPr lang="en-GB" sz="2800" dirty="0"/>
              <a:t> </a:t>
            </a:r>
            <a:r>
              <a:rPr lang="en-GB" sz="2800" dirty="0" err="1"/>
              <a:t>concentra</a:t>
            </a:r>
            <a:r>
              <a:rPr lang="en-GB" sz="2800" dirty="0"/>
              <a:t> </a:t>
            </a:r>
            <a:r>
              <a:rPr lang="en-GB" sz="2800" dirty="0" err="1"/>
              <a:t>sull'identificazione</a:t>
            </a:r>
            <a:r>
              <a:rPr lang="en-GB" sz="2800" dirty="0"/>
              <a:t> di </a:t>
            </a:r>
            <a:r>
              <a:rPr lang="en-GB" sz="2800" dirty="0" err="1"/>
              <a:t>comportamenti</a:t>
            </a:r>
            <a:r>
              <a:rPr lang="en-GB" sz="2800" dirty="0"/>
              <a:t> o </a:t>
            </a:r>
            <a:r>
              <a:rPr lang="en-GB" sz="2800" dirty="0" err="1"/>
              <a:t>eventi</a:t>
            </a:r>
            <a:r>
              <a:rPr lang="en-GB" sz="2800" dirty="0"/>
              <a:t> </a:t>
            </a:r>
            <a:r>
              <a:rPr lang="en-GB" sz="2800" dirty="0" err="1"/>
              <a:t>che</a:t>
            </a:r>
            <a:r>
              <a:rPr lang="en-GB" sz="2800" dirty="0"/>
              <a:t> </a:t>
            </a:r>
            <a:r>
              <a:rPr lang="en-GB" sz="2800" dirty="0" err="1"/>
              <a:t>deviano</a:t>
            </a:r>
            <a:r>
              <a:rPr lang="en-GB" sz="2800" dirty="0"/>
              <a:t> </a:t>
            </a:r>
            <a:r>
              <a:rPr lang="en-GB" sz="2800" dirty="0" err="1"/>
              <a:t>significativamente</a:t>
            </a:r>
            <a:r>
              <a:rPr lang="en-GB" sz="2800" dirty="0"/>
              <a:t> </a:t>
            </a:r>
            <a:r>
              <a:rPr lang="en-GB" sz="2800" dirty="0" err="1"/>
              <a:t>dai</a:t>
            </a:r>
            <a:r>
              <a:rPr lang="en-GB" sz="2800" dirty="0"/>
              <a:t> pattern </a:t>
            </a:r>
            <a:r>
              <a:rPr lang="en-GB" sz="2800" dirty="0" err="1"/>
              <a:t>normali</a:t>
            </a:r>
            <a:r>
              <a:rPr lang="en-GB" sz="2800" dirty="0"/>
              <a:t>. </a:t>
            </a:r>
            <a:r>
              <a:rPr lang="en-GB" sz="2800" dirty="0" err="1"/>
              <a:t>È</a:t>
            </a:r>
            <a:r>
              <a:rPr lang="en-GB" sz="2800" dirty="0"/>
              <a:t> </a:t>
            </a:r>
            <a:r>
              <a:rPr lang="en-GB" sz="2800" dirty="0" err="1"/>
              <a:t>particolarmente</a:t>
            </a:r>
            <a:r>
              <a:rPr lang="en-GB" sz="2800" dirty="0"/>
              <a:t> utile per il </a:t>
            </a:r>
            <a:r>
              <a:rPr lang="en-GB" sz="2800" dirty="0" err="1"/>
              <a:t>rilevamento</a:t>
            </a:r>
            <a:r>
              <a:rPr lang="en-GB" sz="2800" dirty="0"/>
              <a:t> di </a:t>
            </a:r>
            <a:r>
              <a:rPr lang="en-GB" sz="2800" dirty="0" err="1"/>
              <a:t>frodi</a:t>
            </a:r>
            <a:r>
              <a:rPr lang="en-GB" sz="2800" dirty="0"/>
              <a:t>, </a:t>
            </a:r>
            <a:r>
              <a:rPr lang="en-GB" sz="2800" dirty="0" err="1"/>
              <a:t>malfunzionamenti</a:t>
            </a:r>
            <a:r>
              <a:rPr lang="en-GB" sz="2800" dirty="0"/>
              <a:t> di </a:t>
            </a:r>
            <a:r>
              <a:rPr lang="en-GB" sz="2800" dirty="0" err="1"/>
              <a:t>sistema</a:t>
            </a:r>
            <a:r>
              <a:rPr lang="en-GB" sz="2800" dirty="0"/>
              <a:t>, o </a:t>
            </a:r>
            <a:r>
              <a:rPr lang="en-GB" sz="2800" dirty="0" err="1"/>
              <a:t>eventi</a:t>
            </a:r>
            <a:r>
              <a:rPr lang="en-GB" sz="2800" dirty="0"/>
              <a:t> </a:t>
            </a:r>
            <a:r>
              <a:rPr lang="en-GB" sz="2800" dirty="0" err="1"/>
              <a:t>eccezionali</a:t>
            </a:r>
            <a:r>
              <a:rPr lang="en-GB" sz="2800" dirty="0"/>
              <a:t> </a:t>
            </a:r>
            <a:r>
              <a:rPr lang="en-GB" sz="2800" dirty="0" err="1"/>
              <a:t>che</a:t>
            </a:r>
            <a:r>
              <a:rPr lang="en-GB" sz="2800" dirty="0"/>
              <a:t> </a:t>
            </a:r>
            <a:r>
              <a:rPr lang="en-GB" sz="2800" dirty="0" err="1"/>
              <a:t>richiedono</a:t>
            </a:r>
            <a:r>
              <a:rPr lang="en-GB" sz="2800" dirty="0"/>
              <a:t> </a:t>
            </a:r>
            <a:r>
              <a:rPr lang="en-GB" sz="2800" dirty="0" err="1"/>
              <a:t>attenzione</a:t>
            </a:r>
            <a:r>
              <a:rPr lang="en-GB" sz="2800" dirty="0"/>
              <a:t> </a:t>
            </a:r>
            <a:r>
              <a:rPr lang="en-GB" sz="2800" dirty="0" err="1"/>
              <a:t>immediata</a:t>
            </a:r>
            <a:r>
              <a:rPr lang="en-GB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717012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3C0CAED-C688-4A7E-2C09-9F9E0A1A7721}"/>
              </a:ext>
            </a:extLst>
          </p:cNvPr>
          <p:cNvSpPr txBox="1"/>
          <p:nvPr/>
        </p:nvSpPr>
        <p:spPr>
          <a:xfrm>
            <a:off x="3768568" y="2733151"/>
            <a:ext cx="465486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b="1" dirty="0" err="1">
                <a:latin typeface="+mj-lt"/>
              </a:rPr>
              <a:t>Vantaggi</a:t>
            </a:r>
            <a:r>
              <a:rPr lang="en-GB" sz="4400" b="1" dirty="0">
                <a:latin typeface="+mj-lt"/>
              </a:rPr>
              <a:t> e </a:t>
            </a:r>
            <a:r>
              <a:rPr lang="en-GB" sz="4400" b="1" dirty="0" err="1">
                <a:latin typeface="+mj-lt"/>
              </a:rPr>
              <a:t>Benefici</a:t>
            </a:r>
            <a:endParaRPr lang="en-GB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600692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86BA7FC-1C93-2CE7-D600-CE11D66C5966}"/>
              </a:ext>
            </a:extLst>
          </p:cNvPr>
          <p:cNvSpPr txBox="1"/>
          <p:nvPr/>
        </p:nvSpPr>
        <p:spPr>
          <a:xfrm>
            <a:off x="1360000" y="739782"/>
            <a:ext cx="81054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err="1">
                <a:latin typeface="+mj-lt"/>
              </a:rPr>
              <a:t>Efficienza</a:t>
            </a:r>
            <a:r>
              <a:rPr lang="en-GB" sz="4000" b="1" dirty="0">
                <a:latin typeface="+mj-lt"/>
              </a:rPr>
              <a:t> </a:t>
            </a:r>
            <a:r>
              <a:rPr lang="en-GB" sz="4000" b="1" dirty="0" err="1">
                <a:latin typeface="+mj-lt"/>
              </a:rPr>
              <a:t>Operativa</a:t>
            </a:r>
            <a:r>
              <a:rPr lang="en-GB" sz="4000" b="1" dirty="0">
                <a:latin typeface="+mj-lt"/>
              </a:rPr>
              <a:t> e </a:t>
            </a:r>
            <a:r>
              <a:rPr lang="en-GB" sz="4000" b="1" dirty="0" err="1">
                <a:latin typeface="+mj-lt"/>
              </a:rPr>
              <a:t>Ottimizzazione</a:t>
            </a:r>
            <a:endParaRPr lang="en-GB" sz="4000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69220E-E572-2E23-B534-3044CB41387C}"/>
              </a:ext>
            </a:extLst>
          </p:cNvPr>
          <p:cNvSpPr txBox="1"/>
          <p:nvPr/>
        </p:nvSpPr>
        <p:spPr>
          <a:xfrm>
            <a:off x="1360000" y="2113225"/>
            <a:ext cx="944557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800" dirty="0"/>
              <a:t>L'IA </a:t>
            </a:r>
            <a:r>
              <a:rPr lang="en-GB" sz="2800" dirty="0" err="1"/>
              <a:t>predittiva</a:t>
            </a:r>
            <a:r>
              <a:rPr lang="en-GB" sz="2800" dirty="0"/>
              <a:t> </a:t>
            </a:r>
            <a:r>
              <a:rPr lang="en-GB" sz="2800" dirty="0" err="1"/>
              <a:t>trasforma</a:t>
            </a:r>
            <a:r>
              <a:rPr lang="en-GB" sz="2800" dirty="0"/>
              <a:t> il modo in cui le </a:t>
            </a:r>
            <a:r>
              <a:rPr lang="en-GB" sz="2800" dirty="0" err="1"/>
              <a:t>organizzazioni</a:t>
            </a:r>
            <a:r>
              <a:rPr lang="en-GB" sz="2800" dirty="0"/>
              <a:t> </a:t>
            </a:r>
            <a:r>
              <a:rPr lang="en-GB" sz="2800" dirty="0" err="1"/>
              <a:t>gestiscono</a:t>
            </a:r>
            <a:r>
              <a:rPr lang="en-GB" sz="2800" dirty="0"/>
              <a:t> le </a:t>
            </a:r>
            <a:r>
              <a:rPr lang="en-GB" sz="2800" dirty="0" err="1"/>
              <a:t>proprie</a:t>
            </a:r>
            <a:r>
              <a:rPr lang="en-GB" sz="2800" dirty="0"/>
              <a:t> </a:t>
            </a:r>
            <a:r>
              <a:rPr lang="en-GB" sz="2800" dirty="0" err="1"/>
              <a:t>risorse</a:t>
            </a:r>
            <a:r>
              <a:rPr lang="en-GB" sz="2800" dirty="0"/>
              <a:t>, </a:t>
            </a:r>
            <a:r>
              <a:rPr lang="en-GB" sz="2800" dirty="0" err="1"/>
              <a:t>permettendo</a:t>
            </a:r>
            <a:r>
              <a:rPr lang="en-GB" sz="2800" dirty="0"/>
              <a:t> </a:t>
            </a:r>
            <a:r>
              <a:rPr lang="en-GB" sz="2800" dirty="0" err="1"/>
              <a:t>una</a:t>
            </a:r>
            <a:r>
              <a:rPr lang="en-GB" sz="2800" dirty="0"/>
              <a:t> </a:t>
            </a:r>
            <a:r>
              <a:rPr lang="en-GB" sz="2800" dirty="0" err="1"/>
              <a:t>transizione</a:t>
            </a:r>
            <a:r>
              <a:rPr lang="en-GB" sz="2800" dirty="0"/>
              <a:t> da un </a:t>
            </a:r>
            <a:r>
              <a:rPr lang="en-GB" sz="2800" dirty="0" err="1"/>
              <a:t>approccio</a:t>
            </a:r>
            <a:r>
              <a:rPr lang="en-GB" sz="2800" dirty="0"/>
              <a:t> </a:t>
            </a:r>
            <a:r>
              <a:rPr lang="en-GB" sz="2800" dirty="0" err="1"/>
              <a:t>reattivo</a:t>
            </a:r>
            <a:r>
              <a:rPr lang="en-GB" sz="2800" dirty="0"/>
              <a:t> a uno </a:t>
            </a:r>
            <a:r>
              <a:rPr lang="en-GB" sz="2800" dirty="0" err="1"/>
              <a:t>proattivo</a:t>
            </a:r>
            <a:r>
              <a:rPr lang="en-GB" sz="2800" dirty="0"/>
              <a:t>. </a:t>
            </a:r>
            <a:r>
              <a:rPr lang="en-GB" sz="2800" dirty="0" err="1"/>
              <a:t>Invece</a:t>
            </a:r>
            <a:r>
              <a:rPr lang="en-GB" sz="2800" dirty="0"/>
              <a:t> di </a:t>
            </a:r>
            <a:r>
              <a:rPr lang="en-GB" sz="2800" dirty="0" err="1"/>
              <a:t>rispondere</a:t>
            </a:r>
            <a:r>
              <a:rPr lang="en-GB" sz="2800" dirty="0"/>
              <a:t> ai </a:t>
            </a:r>
            <a:r>
              <a:rPr lang="en-GB" sz="2800" dirty="0" err="1"/>
              <a:t>problemi</a:t>
            </a:r>
            <a:r>
              <a:rPr lang="en-GB" sz="2800" dirty="0"/>
              <a:t> dopo </a:t>
            </a:r>
            <a:r>
              <a:rPr lang="en-GB" sz="2800" dirty="0" err="1"/>
              <a:t>che</a:t>
            </a:r>
            <a:r>
              <a:rPr lang="en-GB" sz="2800" dirty="0"/>
              <a:t> </a:t>
            </a:r>
            <a:r>
              <a:rPr lang="en-GB" sz="2800" dirty="0" err="1"/>
              <a:t>si</a:t>
            </a:r>
            <a:r>
              <a:rPr lang="en-GB" sz="2800" dirty="0"/>
              <a:t> </a:t>
            </a:r>
            <a:r>
              <a:rPr lang="en-GB" sz="2800" dirty="0" err="1"/>
              <a:t>sono</a:t>
            </a:r>
            <a:r>
              <a:rPr lang="en-GB" sz="2800" dirty="0"/>
              <a:t> </a:t>
            </a:r>
            <a:r>
              <a:rPr lang="en-GB" sz="2800" dirty="0" err="1"/>
              <a:t>verificati</a:t>
            </a:r>
            <a:r>
              <a:rPr lang="en-GB" sz="2800" dirty="0"/>
              <a:t>, le </a:t>
            </a:r>
            <a:r>
              <a:rPr lang="en-GB" sz="2800" dirty="0" err="1"/>
              <a:t>aziende</a:t>
            </a:r>
            <a:r>
              <a:rPr lang="en-GB" sz="2800" dirty="0"/>
              <a:t> </a:t>
            </a:r>
            <a:r>
              <a:rPr lang="en-GB" sz="2800" dirty="0" err="1"/>
              <a:t>possono</a:t>
            </a:r>
            <a:r>
              <a:rPr lang="en-GB" sz="2800" dirty="0"/>
              <a:t> </a:t>
            </a:r>
            <a:r>
              <a:rPr lang="en-GB" sz="2800" dirty="0" err="1"/>
              <a:t>anticipare</a:t>
            </a:r>
            <a:r>
              <a:rPr lang="en-GB" sz="2800" dirty="0"/>
              <a:t> le </a:t>
            </a:r>
            <a:r>
              <a:rPr lang="en-GB" sz="2800" dirty="0" err="1"/>
              <a:t>necessità</a:t>
            </a:r>
            <a:r>
              <a:rPr lang="en-GB" sz="2800" dirty="0"/>
              <a:t>, </a:t>
            </a:r>
            <a:r>
              <a:rPr lang="en-GB" sz="2800" dirty="0" err="1"/>
              <a:t>ottimizzare</a:t>
            </a:r>
            <a:r>
              <a:rPr lang="en-GB" sz="2800" dirty="0"/>
              <a:t> </a:t>
            </a:r>
            <a:r>
              <a:rPr lang="en-GB" sz="2800" dirty="0" err="1"/>
              <a:t>l'allocazione</a:t>
            </a:r>
            <a:r>
              <a:rPr lang="en-GB" sz="2800" dirty="0"/>
              <a:t> </a:t>
            </a:r>
            <a:r>
              <a:rPr lang="en-GB" sz="2800" dirty="0" err="1"/>
              <a:t>delle</a:t>
            </a:r>
            <a:r>
              <a:rPr lang="en-GB" sz="2800" dirty="0"/>
              <a:t> </a:t>
            </a:r>
            <a:r>
              <a:rPr lang="en-GB" sz="2800" dirty="0" err="1"/>
              <a:t>risorse</a:t>
            </a:r>
            <a:r>
              <a:rPr lang="en-GB" sz="2800" dirty="0"/>
              <a:t> e </a:t>
            </a:r>
            <a:r>
              <a:rPr lang="en-GB" sz="2800" dirty="0" err="1"/>
              <a:t>ridurre</a:t>
            </a:r>
            <a:r>
              <a:rPr lang="en-GB" sz="2800" dirty="0"/>
              <a:t> </a:t>
            </a:r>
            <a:r>
              <a:rPr lang="en-GB" sz="2800" dirty="0" err="1"/>
              <a:t>significativamente</a:t>
            </a:r>
            <a:r>
              <a:rPr lang="en-GB" sz="2800" dirty="0"/>
              <a:t> </a:t>
            </a:r>
            <a:r>
              <a:rPr lang="en-GB" sz="2800" dirty="0" err="1"/>
              <a:t>gli</a:t>
            </a:r>
            <a:r>
              <a:rPr lang="en-GB" sz="2800" dirty="0"/>
              <a:t> </a:t>
            </a:r>
            <a:r>
              <a:rPr lang="en-GB" sz="2800" dirty="0" err="1"/>
              <a:t>sprechi</a:t>
            </a:r>
            <a:r>
              <a:rPr lang="en-GB" sz="2800" dirty="0"/>
              <a:t>. Questa </a:t>
            </a:r>
            <a:r>
              <a:rPr lang="en-GB" sz="2800" dirty="0" err="1"/>
              <a:t>capacità</a:t>
            </a:r>
            <a:r>
              <a:rPr lang="en-GB" sz="2800" dirty="0"/>
              <a:t> di </a:t>
            </a:r>
            <a:r>
              <a:rPr lang="en-GB" sz="2800" dirty="0" err="1"/>
              <a:t>previsione</a:t>
            </a:r>
            <a:r>
              <a:rPr lang="en-GB" sz="2800" dirty="0"/>
              <a:t> </a:t>
            </a:r>
            <a:r>
              <a:rPr lang="en-GB" sz="2800" dirty="0" err="1"/>
              <a:t>si</a:t>
            </a:r>
            <a:r>
              <a:rPr lang="en-GB" sz="2800" dirty="0"/>
              <a:t> traduce in </a:t>
            </a:r>
            <a:r>
              <a:rPr lang="en-GB" sz="2800" dirty="0" err="1"/>
              <a:t>una</a:t>
            </a:r>
            <a:r>
              <a:rPr lang="en-GB" sz="2800" dirty="0"/>
              <a:t> </a:t>
            </a:r>
            <a:r>
              <a:rPr lang="en-GB" sz="2800" dirty="0" err="1"/>
              <a:t>riduzione</a:t>
            </a:r>
            <a:r>
              <a:rPr lang="en-GB" sz="2800" dirty="0"/>
              <a:t> </a:t>
            </a:r>
            <a:r>
              <a:rPr lang="en-GB" sz="2800" dirty="0" err="1"/>
              <a:t>dei</a:t>
            </a:r>
            <a:r>
              <a:rPr lang="en-GB" sz="2800" dirty="0"/>
              <a:t> </a:t>
            </a:r>
            <a:r>
              <a:rPr lang="en-GB" sz="2800" dirty="0" err="1"/>
              <a:t>costi</a:t>
            </a:r>
            <a:r>
              <a:rPr lang="en-GB" sz="2800" dirty="0"/>
              <a:t> </a:t>
            </a:r>
            <a:r>
              <a:rPr lang="en-GB" sz="2800" dirty="0" err="1"/>
              <a:t>operativi</a:t>
            </a:r>
            <a:r>
              <a:rPr lang="en-GB" sz="2800" dirty="0"/>
              <a:t> e un </a:t>
            </a:r>
            <a:r>
              <a:rPr lang="en-GB" sz="2800" dirty="0" err="1"/>
              <a:t>miglioramento</a:t>
            </a:r>
            <a:r>
              <a:rPr lang="en-GB" sz="2800" dirty="0"/>
              <a:t> </a:t>
            </a:r>
            <a:r>
              <a:rPr lang="en-GB" sz="2800" dirty="0" err="1"/>
              <a:t>dell'efficienza</a:t>
            </a:r>
            <a:r>
              <a:rPr lang="en-GB" sz="2800" dirty="0"/>
              <a:t> </a:t>
            </a:r>
            <a:r>
              <a:rPr lang="en-GB" sz="2800" dirty="0" err="1"/>
              <a:t>complessiva</a:t>
            </a:r>
            <a:r>
              <a:rPr lang="en-GB" sz="2800" dirty="0"/>
              <a:t> </a:t>
            </a:r>
            <a:r>
              <a:rPr lang="en-GB" sz="2800" dirty="0" err="1"/>
              <a:t>dei</a:t>
            </a:r>
            <a:r>
              <a:rPr lang="en-GB" sz="2800" dirty="0"/>
              <a:t> </a:t>
            </a:r>
            <a:r>
              <a:rPr lang="en-GB" sz="2800" dirty="0" err="1"/>
              <a:t>processi</a:t>
            </a:r>
            <a:r>
              <a:rPr lang="en-GB" sz="2800" dirty="0"/>
              <a:t> </a:t>
            </a:r>
            <a:r>
              <a:rPr lang="en-GB" sz="2800" dirty="0" err="1"/>
              <a:t>aziendali</a:t>
            </a:r>
            <a:r>
              <a:rPr lang="en-GB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476412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D1B912B-0C7E-9574-29A3-2434F56F0850}"/>
              </a:ext>
            </a:extLst>
          </p:cNvPr>
          <p:cNvSpPr txBox="1"/>
          <p:nvPr/>
        </p:nvSpPr>
        <p:spPr>
          <a:xfrm>
            <a:off x="3101270" y="944545"/>
            <a:ext cx="59894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err="1">
                <a:latin typeface="+mj-lt"/>
              </a:rPr>
              <a:t>Personalizzazione</a:t>
            </a:r>
            <a:r>
              <a:rPr lang="en-GB" sz="4000" b="1" dirty="0">
                <a:latin typeface="+mj-lt"/>
              </a:rPr>
              <a:t> </a:t>
            </a:r>
            <a:r>
              <a:rPr lang="en-GB" sz="4000" b="1" dirty="0" err="1">
                <a:latin typeface="+mj-lt"/>
              </a:rPr>
              <a:t>Avanzata</a:t>
            </a:r>
            <a:endParaRPr lang="en-GB" sz="4000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1CC1AE-461C-96D4-1D7A-9996CCB4884B}"/>
              </a:ext>
            </a:extLst>
          </p:cNvPr>
          <p:cNvSpPr txBox="1"/>
          <p:nvPr/>
        </p:nvSpPr>
        <p:spPr>
          <a:xfrm>
            <a:off x="1992085" y="1954927"/>
            <a:ext cx="820782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800" dirty="0"/>
              <a:t>La </a:t>
            </a:r>
            <a:r>
              <a:rPr lang="en-GB" sz="2800" dirty="0" err="1"/>
              <a:t>personalizzazione</a:t>
            </a:r>
            <a:r>
              <a:rPr lang="en-GB" sz="2800" dirty="0"/>
              <a:t> </a:t>
            </a:r>
            <a:r>
              <a:rPr lang="en-GB" sz="2800" dirty="0" err="1"/>
              <a:t>abilitata</a:t>
            </a:r>
            <a:r>
              <a:rPr lang="en-GB" sz="2800" dirty="0"/>
              <a:t> </a:t>
            </a:r>
            <a:r>
              <a:rPr lang="en-GB" sz="2800" dirty="0" err="1"/>
              <a:t>dall'IA</a:t>
            </a:r>
            <a:r>
              <a:rPr lang="en-GB" sz="2800" dirty="0"/>
              <a:t> </a:t>
            </a:r>
            <a:r>
              <a:rPr lang="en-GB" sz="2800" dirty="0" err="1"/>
              <a:t>predittiva</a:t>
            </a:r>
            <a:r>
              <a:rPr lang="en-GB" sz="2800" dirty="0"/>
              <a:t> </a:t>
            </a:r>
            <a:r>
              <a:rPr lang="en-GB" sz="2800" dirty="0" err="1"/>
              <a:t>va</a:t>
            </a:r>
            <a:r>
              <a:rPr lang="en-GB" sz="2800" dirty="0"/>
              <a:t> </a:t>
            </a:r>
            <a:r>
              <a:rPr lang="en-GB" sz="2800" dirty="0" err="1"/>
              <a:t>oltre</a:t>
            </a:r>
            <a:r>
              <a:rPr lang="en-GB" sz="2800" dirty="0"/>
              <a:t> la semplice </a:t>
            </a:r>
            <a:r>
              <a:rPr lang="en-GB" sz="2800" dirty="0" err="1"/>
              <a:t>segmentazione</a:t>
            </a:r>
            <a:r>
              <a:rPr lang="en-GB" sz="2800" dirty="0"/>
              <a:t> </a:t>
            </a:r>
            <a:r>
              <a:rPr lang="en-GB" sz="2800" dirty="0" err="1"/>
              <a:t>demografica</a:t>
            </a:r>
            <a:r>
              <a:rPr lang="en-GB" sz="2800" dirty="0"/>
              <a:t>, </a:t>
            </a:r>
            <a:r>
              <a:rPr lang="en-GB" sz="2800" dirty="0" err="1"/>
              <a:t>creando</a:t>
            </a:r>
            <a:r>
              <a:rPr lang="en-GB" sz="2800" dirty="0"/>
              <a:t> </a:t>
            </a:r>
            <a:r>
              <a:rPr lang="en-GB" sz="2800" dirty="0" err="1"/>
              <a:t>esperienze</a:t>
            </a:r>
            <a:r>
              <a:rPr lang="en-GB" sz="2800" dirty="0"/>
              <a:t> </a:t>
            </a:r>
            <a:r>
              <a:rPr lang="en-GB" sz="2800" dirty="0" err="1"/>
              <a:t>uniche</a:t>
            </a:r>
            <a:r>
              <a:rPr lang="en-GB" sz="2800" dirty="0"/>
              <a:t> per ogni </a:t>
            </a:r>
            <a:r>
              <a:rPr lang="en-GB" sz="2800" dirty="0" err="1"/>
              <a:t>individuo</a:t>
            </a:r>
            <a:r>
              <a:rPr lang="en-GB" sz="2800" dirty="0"/>
              <a:t>. </a:t>
            </a:r>
            <a:r>
              <a:rPr lang="en-GB" sz="2800" dirty="0" err="1"/>
              <a:t>Analizzando</a:t>
            </a:r>
            <a:r>
              <a:rPr lang="en-GB" sz="2800" dirty="0"/>
              <a:t> </a:t>
            </a:r>
            <a:r>
              <a:rPr lang="en-GB" sz="2800" dirty="0" err="1"/>
              <a:t>comportamenti</a:t>
            </a:r>
            <a:r>
              <a:rPr lang="en-GB" sz="2800" dirty="0"/>
              <a:t> </a:t>
            </a:r>
            <a:r>
              <a:rPr lang="en-GB" sz="2800" dirty="0" err="1"/>
              <a:t>passati</a:t>
            </a:r>
            <a:r>
              <a:rPr lang="en-GB" sz="2800" dirty="0"/>
              <a:t>, </a:t>
            </a:r>
            <a:r>
              <a:rPr lang="en-GB" sz="2800" dirty="0" err="1"/>
              <a:t>preferenze</a:t>
            </a:r>
            <a:r>
              <a:rPr lang="en-GB" sz="2800" dirty="0"/>
              <a:t> </a:t>
            </a:r>
            <a:r>
              <a:rPr lang="en-GB" sz="2800" dirty="0" err="1"/>
              <a:t>implicite</a:t>
            </a:r>
            <a:r>
              <a:rPr lang="en-GB" sz="2800" dirty="0"/>
              <a:t> e </a:t>
            </a:r>
            <a:r>
              <a:rPr lang="en-GB" sz="2800" dirty="0" err="1"/>
              <a:t>contesto</a:t>
            </a:r>
            <a:r>
              <a:rPr lang="en-GB" sz="2800" dirty="0"/>
              <a:t> </a:t>
            </a:r>
            <a:r>
              <a:rPr lang="en-GB" sz="2800" dirty="0" err="1"/>
              <a:t>situazionale</a:t>
            </a:r>
            <a:r>
              <a:rPr lang="en-GB" sz="2800" dirty="0"/>
              <a:t>, </a:t>
            </a:r>
            <a:r>
              <a:rPr lang="en-GB" sz="2800" dirty="0" err="1"/>
              <a:t>i</a:t>
            </a:r>
            <a:r>
              <a:rPr lang="en-GB" sz="2800" dirty="0"/>
              <a:t> </a:t>
            </a:r>
            <a:r>
              <a:rPr lang="en-GB" sz="2800" dirty="0" err="1"/>
              <a:t>sistemi</a:t>
            </a:r>
            <a:r>
              <a:rPr lang="en-GB" sz="2800" dirty="0"/>
              <a:t> </a:t>
            </a:r>
            <a:r>
              <a:rPr lang="en-GB" sz="2800" dirty="0" err="1"/>
              <a:t>possono</a:t>
            </a:r>
            <a:r>
              <a:rPr lang="en-GB" sz="2800" dirty="0"/>
              <a:t> </a:t>
            </a:r>
            <a:r>
              <a:rPr lang="en-GB" sz="2800" dirty="0" err="1"/>
              <a:t>prevedere</a:t>
            </a:r>
            <a:r>
              <a:rPr lang="en-GB" sz="2800" dirty="0"/>
              <a:t> </a:t>
            </a:r>
            <a:r>
              <a:rPr lang="en-GB" sz="2800" dirty="0" err="1"/>
              <a:t>cosa</a:t>
            </a:r>
            <a:r>
              <a:rPr lang="en-GB" sz="2800" dirty="0"/>
              <a:t> </a:t>
            </a:r>
            <a:r>
              <a:rPr lang="en-GB" sz="2800" dirty="0" err="1"/>
              <a:t>potrebbe</a:t>
            </a:r>
            <a:r>
              <a:rPr lang="en-GB" sz="2800" dirty="0"/>
              <a:t> </a:t>
            </a:r>
            <a:r>
              <a:rPr lang="en-GB" sz="2800" dirty="0" err="1"/>
              <a:t>interessare</a:t>
            </a:r>
            <a:r>
              <a:rPr lang="en-GB" sz="2800" dirty="0"/>
              <a:t> a </a:t>
            </a:r>
            <a:r>
              <a:rPr lang="en-GB" sz="2800" dirty="0" err="1"/>
              <a:t>una</a:t>
            </a:r>
            <a:r>
              <a:rPr lang="en-GB" sz="2800" dirty="0"/>
              <a:t> persona in un </a:t>
            </a:r>
            <a:r>
              <a:rPr lang="en-GB" sz="2800" dirty="0" err="1"/>
              <a:t>momento</a:t>
            </a:r>
            <a:r>
              <a:rPr lang="en-GB" sz="2800" dirty="0"/>
              <a:t> </a:t>
            </a:r>
            <a:r>
              <a:rPr lang="en-GB" sz="2800" dirty="0" err="1"/>
              <a:t>specifico</a:t>
            </a:r>
            <a:r>
              <a:rPr lang="en-GB" sz="2800" dirty="0"/>
              <a:t>. </a:t>
            </a:r>
            <a:r>
              <a:rPr lang="en-GB" sz="2800" dirty="0" err="1"/>
              <a:t>Questo</a:t>
            </a:r>
            <a:r>
              <a:rPr lang="en-GB" sz="2800" dirty="0"/>
              <a:t> </a:t>
            </a:r>
            <a:r>
              <a:rPr lang="en-GB" sz="2800" dirty="0" err="1"/>
              <a:t>livello</a:t>
            </a:r>
            <a:r>
              <a:rPr lang="en-GB" sz="2800" dirty="0"/>
              <a:t> di </a:t>
            </a:r>
            <a:r>
              <a:rPr lang="en-GB" sz="2800" dirty="0" err="1"/>
              <a:t>personalizzazione</a:t>
            </a:r>
            <a:r>
              <a:rPr lang="en-GB" sz="2800" dirty="0"/>
              <a:t> non solo </a:t>
            </a:r>
            <a:r>
              <a:rPr lang="en-GB" sz="2800" dirty="0" err="1"/>
              <a:t>migliora</a:t>
            </a:r>
            <a:r>
              <a:rPr lang="en-GB" sz="2800" dirty="0"/>
              <a:t> </a:t>
            </a:r>
            <a:r>
              <a:rPr lang="en-GB" sz="2800" dirty="0" err="1"/>
              <a:t>l'esperienza</a:t>
            </a:r>
            <a:r>
              <a:rPr lang="en-GB" sz="2800" dirty="0"/>
              <a:t> </a:t>
            </a:r>
            <a:r>
              <a:rPr lang="en-GB" sz="2800" dirty="0" err="1"/>
              <a:t>utente</a:t>
            </a:r>
            <a:r>
              <a:rPr lang="en-GB" sz="2800" dirty="0"/>
              <a:t> ma </a:t>
            </a:r>
            <a:r>
              <a:rPr lang="en-GB" sz="2800" dirty="0" err="1"/>
              <a:t>aumenta</a:t>
            </a:r>
            <a:r>
              <a:rPr lang="en-GB" sz="2800" dirty="0"/>
              <a:t> </a:t>
            </a:r>
            <a:r>
              <a:rPr lang="en-GB" sz="2800" dirty="0" err="1"/>
              <a:t>anche</a:t>
            </a:r>
            <a:r>
              <a:rPr lang="en-GB" sz="2800" dirty="0"/>
              <a:t> </a:t>
            </a:r>
            <a:r>
              <a:rPr lang="en-GB" sz="2800" dirty="0" err="1"/>
              <a:t>l'engagement</a:t>
            </a:r>
            <a:r>
              <a:rPr lang="en-GB" sz="2800" dirty="0"/>
              <a:t> e la </a:t>
            </a:r>
            <a:r>
              <a:rPr lang="en-GB" sz="2800" dirty="0" err="1"/>
              <a:t>fedeltà</a:t>
            </a:r>
            <a:r>
              <a:rPr lang="en-GB" sz="2800" dirty="0"/>
              <a:t>.</a:t>
            </a:r>
          </a:p>
          <a:p>
            <a:endParaRPr lang="en-IT" sz="2800" dirty="0"/>
          </a:p>
        </p:txBody>
      </p:sp>
    </p:spTree>
    <p:extLst>
      <p:ext uri="{BB962C8B-B14F-4D97-AF65-F5344CB8AC3E}">
        <p14:creationId xmlns:p14="http://schemas.microsoft.com/office/powerpoint/2010/main" val="6777325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4AB95F6-1DB5-9491-5CDF-28CA514E95C2}"/>
              </a:ext>
            </a:extLst>
          </p:cNvPr>
          <p:cNvSpPr txBox="1"/>
          <p:nvPr/>
        </p:nvSpPr>
        <p:spPr>
          <a:xfrm>
            <a:off x="1665877" y="1206799"/>
            <a:ext cx="88602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err="1">
                <a:latin typeface="+mj-lt"/>
              </a:rPr>
              <a:t>Riduzione</a:t>
            </a:r>
            <a:r>
              <a:rPr lang="en-GB" sz="4000" b="1" dirty="0">
                <a:latin typeface="+mj-lt"/>
              </a:rPr>
              <a:t> </a:t>
            </a:r>
            <a:r>
              <a:rPr lang="en-GB" sz="4000" b="1" dirty="0" err="1">
                <a:latin typeface="+mj-lt"/>
              </a:rPr>
              <a:t>dei</a:t>
            </a:r>
            <a:r>
              <a:rPr lang="en-GB" sz="4000" b="1" dirty="0">
                <a:latin typeface="+mj-lt"/>
              </a:rPr>
              <a:t> Rischi e </a:t>
            </a:r>
            <a:r>
              <a:rPr lang="en-GB" sz="4000" b="1" dirty="0" err="1">
                <a:latin typeface="+mj-lt"/>
              </a:rPr>
              <a:t>Gestione</a:t>
            </a:r>
            <a:r>
              <a:rPr lang="en-GB" sz="4000" b="1" dirty="0">
                <a:latin typeface="+mj-lt"/>
              </a:rPr>
              <a:t> </a:t>
            </a:r>
            <a:r>
              <a:rPr lang="en-GB" sz="4000" b="1" dirty="0" err="1">
                <a:latin typeface="+mj-lt"/>
              </a:rPr>
              <a:t>Proattiva</a:t>
            </a:r>
            <a:endParaRPr lang="en-GB" sz="4000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862987-2FAF-4924-2FBD-6FCC4BB46DAC}"/>
              </a:ext>
            </a:extLst>
          </p:cNvPr>
          <p:cNvSpPr txBox="1"/>
          <p:nvPr/>
        </p:nvSpPr>
        <p:spPr>
          <a:xfrm>
            <a:off x="391886" y="2619602"/>
            <a:ext cx="1117376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800" dirty="0"/>
              <a:t>Una </a:t>
            </a:r>
            <a:r>
              <a:rPr lang="en-GB" sz="2800" dirty="0" err="1"/>
              <a:t>delle</a:t>
            </a:r>
            <a:r>
              <a:rPr lang="en-GB" sz="2800" dirty="0"/>
              <a:t> </a:t>
            </a:r>
            <a:r>
              <a:rPr lang="en-GB" sz="2800" dirty="0" err="1"/>
              <a:t>applicazioni</a:t>
            </a:r>
            <a:r>
              <a:rPr lang="en-GB" sz="2800" dirty="0"/>
              <a:t> </a:t>
            </a:r>
            <a:r>
              <a:rPr lang="en-GB" sz="2800" dirty="0" err="1"/>
              <a:t>più</a:t>
            </a:r>
            <a:r>
              <a:rPr lang="en-GB" sz="2800" dirty="0"/>
              <a:t> </a:t>
            </a:r>
            <a:r>
              <a:rPr lang="en-GB" sz="2800" dirty="0" err="1"/>
              <a:t>potenti</a:t>
            </a:r>
            <a:r>
              <a:rPr lang="en-GB" sz="2800" dirty="0"/>
              <a:t> </a:t>
            </a:r>
            <a:r>
              <a:rPr lang="en-GB" sz="2800" dirty="0" err="1"/>
              <a:t>dell'IA</a:t>
            </a:r>
            <a:r>
              <a:rPr lang="en-GB" sz="2800" dirty="0"/>
              <a:t> </a:t>
            </a:r>
            <a:r>
              <a:rPr lang="en-GB" sz="2800" dirty="0" err="1"/>
              <a:t>predittiva</a:t>
            </a:r>
            <a:r>
              <a:rPr lang="en-GB" sz="2800" dirty="0"/>
              <a:t> </a:t>
            </a:r>
            <a:r>
              <a:rPr lang="en-GB" sz="2800" dirty="0" err="1"/>
              <a:t>è</a:t>
            </a:r>
            <a:r>
              <a:rPr lang="en-GB" sz="2800" dirty="0"/>
              <a:t> la </a:t>
            </a:r>
            <a:r>
              <a:rPr lang="en-GB" sz="2800" dirty="0" err="1"/>
              <a:t>sua</a:t>
            </a:r>
            <a:r>
              <a:rPr lang="en-GB" sz="2800" dirty="0"/>
              <a:t> </a:t>
            </a:r>
            <a:r>
              <a:rPr lang="en-GB" sz="2800" dirty="0" err="1"/>
              <a:t>capacità</a:t>
            </a:r>
            <a:r>
              <a:rPr lang="en-GB" sz="2800" dirty="0"/>
              <a:t> di </a:t>
            </a:r>
            <a:r>
              <a:rPr lang="en-GB" sz="2800" dirty="0" err="1"/>
              <a:t>identificare</a:t>
            </a:r>
            <a:r>
              <a:rPr lang="en-GB" sz="2800" dirty="0"/>
              <a:t> </a:t>
            </a:r>
            <a:r>
              <a:rPr lang="en-GB" sz="2800" dirty="0" err="1"/>
              <a:t>potenziali</a:t>
            </a:r>
            <a:r>
              <a:rPr lang="en-GB" sz="2800" dirty="0"/>
              <a:t> </a:t>
            </a:r>
            <a:r>
              <a:rPr lang="en-GB" sz="2800" dirty="0" err="1"/>
              <a:t>rischi</a:t>
            </a:r>
            <a:r>
              <a:rPr lang="en-GB" sz="2800" dirty="0"/>
              <a:t> prima </a:t>
            </a:r>
            <a:r>
              <a:rPr lang="en-GB" sz="2800" dirty="0" err="1"/>
              <a:t>che</a:t>
            </a:r>
            <a:r>
              <a:rPr lang="en-GB" sz="2800" dirty="0"/>
              <a:t> </a:t>
            </a:r>
            <a:r>
              <a:rPr lang="en-GB" sz="2800" dirty="0" err="1"/>
              <a:t>si</a:t>
            </a:r>
            <a:r>
              <a:rPr lang="en-GB" sz="2800" dirty="0"/>
              <a:t> </a:t>
            </a:r>
            <a:r>
              <a:rPr lang="en-GB" sz="2800" dirty="0" err="1"/>
              <a:t>materializzino</a:t>
            </a:r>
            <a:r>
              <a:rPr lang="en-GB" sz="2800" dirty="0"/>
              <a:t>. </a:t>
            </a:r>
            <a:r>
              <a:rPr lang="en-GB" sz="2800" dirty="0" err="1"/>
              <a:t>Questo</a:t>
            </a:r>
            <a:r>
              <a:rPr lang="en-GB" sz="2800" dirty="0"/>
              <a:t> </a:t>
            </a:r>
            <a:r>
              <a:rPr lang="en-GB" sz="2800" dirty="0" err="1"/>
              <a:t>approccio</a:t>
            </a:r>
            <a:r>
              <a:rPr lang="en-GB" sz="2800" dirty="0"/>
              <a:t> </a:t>
            </a:r>
            <a:r>
              <a:rPr lang="en-GB" sz="2800" dirty="0" err="1"/>
              <a:t>preventivo</a:t>
            </a:r>
            <a:r>
              <a:rPr lang="en-GB" sz="2800" dirty="0"/>
              <a:t> </a:t>
            </a:r>
            <a:r>
              <a:rPr lang="en-GB" sz="2800" dirty="0" err="1"/>
              <a:t>permette</a:t>
            </a:r>
            <a:r>
              <a:rPr lang="en-GB" sz="2800" dirty="0"/>
              <a:t> alle </a:t>
            </a:r>
            <a:r>
              <a:rPr lang="en-GB" sz="2800" dirty="0" err="1"/>
              <a:t>organizzazioni</a:t>
            </a:r>
            <a:r>
              <a:rPr lang="en-GB" sz="2800" dirty="0"/>
              <a:t> di </a:t>
            </a:r>
            <a:r>
              <a:rPr lang="en-GB" sz="2800" dirty="0" err="1"/>
              <a:t>implementare</a:t>
            </a:r>
            <a:r>
              <a:rPr lang="en-GB" sz="2800" dirty="0"/>
              <a:t> </a:t>
            </a:r>
            <a:r>
              <a:rPr lang="en-GB" sz="2800" dirty="0" err="1"/>
              <a:t>misure</a:t>
            </a:r>
            <a:r>
              <a:rPr lang="en-GB" sz="2800" dirty="0"/>
              <a:t> </a:t>
            </a:r>
            <a:r>
              <a:rPr lang="en-GB" sz="2800" dirty="0" err="1"/>
              <a:t>correttive</a:t>
            </a:r>
            <a:r>
              <a:rPr lang="en-GB" sz="2800" dirty="0"/>
              <a:t> tempestive, </a:t>
            </a:r>
            <a:r>
              <a:rPr lang="en-GB" sz="2800" dirty="0" err="1"/>
              <a:t>riducendo</a:t>
            </a:r>
            <a:r>
              <a:rPr lang="en-GB" sz="2800" dirty="0"/>
              <a:t> </a:t>
            </a:r>
            <a:r>
              <a:rPr lang="en-GB" sz="2800" dirty="0" err="1"/>
              <a:t>l'impatto</a:t>
            </a:r>
            <a:r>
              <a:rPr lang="en-GB" sz="2800" dirty="0"/>
              <a:t> di </a:t>
            </a:r>
            <a:r>
              <a:rPr lang="en-GB" sz="2800" dirty="0" err="1"/>
              <a:t>eventi</a:t>
            </a:r>
            <a:r>
              <a:rPr lang="en-GB" sz="2800" dirty="0"/>
              <a:t> </a:t>
            </a:r>
            <a:r>
              <a:rPr lang="en-GB" sz="2800" dirty="0" err="1"/>
              <a:t>negativi</a:t>
            </a:r>
            <a:r>
              <a:rPr lang="en-GB" sz="2800" dirty="0"/>
              <a:t>. La </a:t>
            </a:r>
            <a:r>
              <a:rPr lang="en-GB" sz="2800" dirty="0" err="1"/>
              <a:t>gestione</a:t>
            </a:r>
            <a:r>
              <a:rPr lang="en-GB" sz="2800" dirty="0"/>
              <a:t> </a:t>
            </a:r>
            <a:r>
              <a:rPr lang="en-GB" sz="2800" dirty="0" err="1"/>
              <a:t>proattiva</a:t>
            </a:r>
            <a:r>
              <a:rPr lang="en-GB" sz="2800" dirty="0"/>
              <a:t> </a:t>
            </a:r>
            <a:r>
              <a:rPr lang="en-GB" sz="2800" dirty="0" err="1"/>
              <a:t>dei</a:t>
            </a:r>
            <a:r>
              <a:rPr lang="en-GB" sz="2800" dirty="0"/>
              <a:t> </a:t>
            </a:r>
            <a:r>
              <a:rPr lang="en-GB" sz="2800" dirty="0" err="1"/>
              <a:t>rischi</a:t>
            </a:r>
            <a:r>
              <a:rPr lang="en-GB" sz="2800" dirty="0"/>
              <a:t> </a:t>
            </a:r>
            <a:r>
              <a:rPr lang="en-GB" sz="2800" dirty="0" err="1"/>
              <a:t>si</a:t>
            </a:r>
            <a:r>
              <a:rPr lang="en-GB" sz="2800" dirty="0"/>
              <a:t> traduce in </a:t>
            </a:r>
            <a:r>
              <a:rPr lang="en-GB" sz="2800" dirty="0" err="1"/>
              <a:t>maggiore</a:t>
            </a:r>
            <a:r>
              <a:rPr lang="en-GB" sz="2800" dirty="0"/>
              <a:t> </a:t>
            </a:r>
            <a:r>
              <a:rPr lang="en-GB" sz="2800" dirty="0" err="1"/>
              <a:t>stabilità</a:t>
            </a:r>
            <a:r>
              <a:rPr lang="en-GB" sz="2800" dirty="0"/>
              <a:t> </a:t>
            </a:r>
            <a:r>
              <a:rPr lang="en-GB" sz="2800" dirty="0" err="1"/>
              <a:t>operativa</a:t>
            </a:r>
            <a:r>
              <a:rPr lang="en-GB" sz="2800" dirty="0"/>
              <a:t> e </a:t>
            </a:r>
            <a:r>
              <a:rPr lang="en-GB" sz="2800" dirty="0" err="1"/>
              <a:t>protezione</a:t>
            </a:r>
            <a:r>
              <a:rPr lang="en-GB" sz="2800" dirty="0"/>
              <a:t> del </a:t>
            </a:r>
            <a:r>
              <a:rPr lang="en-GB" sz="2800" dirty="0" err="1"/>
              <a:t>valore</a:t>
            </a:r>
            <a:r>
              <a:rPr lang="en-GB" sz="2800" dirty="0"/>
              <a:t> </a:t>
            </a:r>
            <a:r>
              <a:rPr lang="en-GB" sz="2800" dirty="0" err="1"/>
              <a:t>aziendale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1800884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D329B0-AB95-3BD8-2104-21506DAB2257}"/>
              </a:ext>
            </a:extLst>
          </p:cNvPr>
          <p:cNvSpPr txBox="1"/>
          <p:nvPr/>
        </p:nvSpPr>
        <p:spPr>
          <a:xfrm>
            <a:off x="2299159" y="1205802"/>
            <a:ext cx="75936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latin typeface="+mj-lt"/>
              </a:rPr>
              <a:t>Supporto alle </a:t>
            </a:r>
            <a:r>
              <a:rPr lang="en-GB" sz="4000" b="1" dirty="0" err="1">
                <a:latin typeface="+mj-lt"/>
              </a:rPr>
              <a:t>Decisioni</a:t>
            </a:r>
            <a:r>
              <a:rPr lang="en-GB" sz="4000" b="1" dirty="0">
                <a:latin typeface="+mj-lt"/>
              </a:rPr>
              <a:t> </a:t>
            </a:r>
            <a:r>
              <a:rPr lang="en-GB" sz="4000" b="1" dirty="0" err="1">
                <a:latin typeface="+mj-lt"/>
              </a:rPr>
              <a:t>Strategiche</a:t>
            </a:r>
            <a:endParaRPr lang="en-GB" sz="4000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8C8DC0-1871-D897-6601-DB5435887A09}"/>
              </a:ext>
            </a:extLst>
          </p:cNvPr>
          <p:cNvSpPr txBox="1"/>
          <p:nvPr/>
        </p:nvSpPr>
        <p:spPr>
          <a:xfrm>
            <a:off x="612950" y="2612570"/>
            <a:ext cx="1075173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800" dirty="0"/>
              <a:t>L'IA </a:t>
            </a:r>
            <a:r>
              <a:rPr lang="en-GB" sz="2800" dirty="0" err="1"/>
              <a:t>predittiva</a:t>
            </a:r>
            <a:r>
              <a:rPr lang="en-GB" sz="2800" dirty="0"/>
              <a:t> </a:t>
            </a:r>
            <a:r>
              <a:rPr lang="en-GB" sz="2800" dirty="0" err="1"/>
              <a:t>fornisce</a:t>
            </a:r>
            <a:r>
              <a:rPr lang="en-GB" sz="2800" dirty="0"/>
              <a:t> ai decision maker </a:t>
            </a:r>
            <a:r>
              <a:rPr lang="en-GB" sz="2800" dirty="0" err="1"/>
              <a:t>strumenti</a:t>
            </a:r>
            <a:r>
              <a:rPr lang="en-GB" sz="2800" dirty="0"/>
              <a:t> per </a:t>
            </a:r>
            <a:r>
              <a:rPr lang="en-GB" sz="2800" dirty="0" err="1"/>
              <a:t>esplorare</a:t>
            </a:r>
            <a:r>
              <a:rPr lang="en-GB" sz="2800" dirty="0"/>
              <a:t> </a:t>
            </a:r>
            <a:r>
              <a:rPr lang="en-GB" sz="2800" dirty="0" err="1"/>
              <a:t>scenari</a:t>
            </a:r>
            <a:r>
              <a:rPr lang="en-GB" sz="2800" dirty="0"/>
              <a:t> </a:t>
            </a:r>
            <a:r>
              <a:rPr lang="en-GB" sz="2800" dirty="0" err="1"/>
              <a:t>futuri</a:t>
            </a:r>
            <a:r>
              <a:rPr lang="en-GB" sz="2800" dirty="0"/>
              <a:t> e </a:t>
            </a:r>
            <a:r>
              <a:rPr lang="en-GB" sz="2800" dirty="0" err="1"/>
              <a:t>valutare</a:t>
            </a:r>
            <a:r>
              <a:rPr lang="en-GB" sz="2800" dirty="0"/>
              <a:t> </a:t>
            </a:r>
            <a:r>
              <a:rPr lang="en-GB" sz="2800" dirty="0" err="1"/>
              <a:t>l'impatto</a:t>
            </a:r>
            <a:r>
              <a:rPr lang="en-GB" sz="2800" dirty="0"/>
              <a:t> </a:t>
            </a:r>
            <a:r>
              <a:rPr lang="en-GB" sz="2800" dirty="0" err="1"/>
              <a:t>potenziale</a:t>
            </a:r>
            <a:r>
              <a:rPr lang="en-GB" sz="2800" dirty="0"/>
              <a:t> di diverse </a:t>
            </a:r>
            <a:r>
              <a:rPr lang="en-GB" sz="2800" dirty="0" err="1"/>
              <a:t>strategie</a:t>
            </a:r>
            <a:r>
              <a:rPr lang="en-GB" sz="2800" dirty="0"/>
              <a:t>. Questa </a:t>
            </a:r>
            <a:r>
              <a:rPr lang="en-GB" sz="2800" dirty="0" err="1"/>
              <a:t>capacità</a:t>
            </a:r>
            <a:r>
              <a:rPr lang="en-GB" sz="2800" dirty="0"/>
              <a:t> di </a:t>
            </a:r>
            <a:r>
              <a:rPr lang="en-GB" sz="2800" dirty="0" err="1"/>
              <a:t>simulazione</a:t>
            </a:r>
            <a:r>
              <a:rPr lang="en-GB" sz="2800" dirty="0"/>
              <a:t> </a:t>
            </a:r>
            <a:r>
              <a:rPr lang="en-GB" sz="2800" dirty="0" err="1"/>
              <a:t>permette</a:t>
            </a:r>
            <a:r>
              <a:rPr lang="en-GB" sz="2800" dirty="0"/>
              <a:t> di </a:t>
            </a:r>
            <a:r>
              <a:rPr lang="en-GB" sz="2800" dirty="0" err="1"/>
              <a:t>prendere</a:t>
            </a:r>
            <a:r>
              <a:rPr lang="en-GB" sz="2800" dirty="0"/>
              <a:t> </a:t>
            </a:r>
            <a:r>
              <a:rPr lang="en-GB" sz="2800" dirty="0" err="1"/>
              <a:t>decisioni</a:t>
            </a:r>
            <a:r>
              <a:rPr lang="en-GB" sz="2800" dirty="0"/>
              <a:t> </a:t>
            </a:r>
            <a:r>
              <a:rPr lang="en-GB" sz="2800" dirty="0" err="1"/>
              <a:t>più</a:t>
            </a:r>
            <a:r>
              <a:rPr lang="en-GB" sz="2800" dirty="0"/>
              <a:t> </a:t>
            </a:r>
            <a:r>
              <a:rPr lang="en-GB" sz="2800" dirty="0" err="1"/>
              <a:t>informate</a:t>
            </a:r>
            <a:r>
              <a:rPr lang="en-GB" sz="2800" dirty="0"/>
              <a:t>, </a:t>
            </a:r>
            <a:r>
              <a:rPr lang="en-GB" sz="2800" dirty="0" err="1"/>
              <a:t>riducendo</a:t>
            </a:r>
            <a:r>
              <a:rPr lang="en-GB" sz="2800" dirty="0"/>
              <a:t> </a:t>
            </a:r>
            <a:r>
              <a:rPr lang="en-GB" sz="2800" dirty="0" err="1"/>
              <a:t>l'incertezza</a:t>
            </a:r>
            <a:r>
              <a:rPr lang="en-GB" sz="2800" dirty="0"/>
              <a:t> e </a:t>
            </a:r>
            <a:r>
              <a:rPr lang="en-GB" sz="2800" dirty="0" err="1"/>
              <a:t>aumentando</a:t>
            </a:r>
            <a:r>
              <a:rPr lang="en-GB" sz="2800" dirty="0"/>
              <a:t> la </a:t>
            </a:r>
            <a:r>
              <a:rPr lang="en-GB" sz="2800" dirty="0" err="1"/>
              <a:t>probabilità</a:t>
            </a:r>
            <a:r>
              <a:rPr lang="en-GB" sz="2800" dirty="0"/>
              <a:t> di </a:t>
            </a:r>
            <a:r>
              <a:rPr lang="en-GB" sz="2800" dirty="0" err="1"/>
              <a:t>successo</a:t>
            </a:r>
            <a:r>
              <a:rPr lang="en-GB" sz="2800" dirty="0"/>
              <a:t> </a:t>
            </a:r>
            <a:r>
              <a:rPr lang="en-GB" sz="2800" dirty="0" err="1"/>
              <a:t>delle</a:t>
            </a:r>
            <a:r>
              <a:rPr lang="en-GB" sz="2800" dirty="0"/>
              <a:t> </a:t>
            </a:r>
            <a:r>
              <a:rPr lang="en-GB" sz="2800" dirty="0" err="1"/>
              <a:t>iniziative</a:t>
            </a:r>
            <a:r>
              <a:rPr lang="en-GB" sz="2800" dirty="0"/>
              <a:t> </a:t>
            </a:r>
            <a:r>
              <a:rPr lang="en-GB" sz="2800" dirty="0" err="1"/>
              <a:t>aziendali</a:t>
            </a:r>
            <a:r>
              <a:rPr lang="en-GB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027625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38EE90B-2232-E6F1-FE7B-5F298C78865B}"/>
              </a:ext>
            </a:extLst>
          </p:cNvPr>
          <p:cNvSpPr txBox="1"/>
          <p:nvPr/>
        </p:nvSpPr>
        <p:spPr>
          <a:xfrm>
            <a:off x="3875231" y="2659559"/>
            <a:ext cx="444153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b="1" dirty="0" err="1">
                <a:latin typeface="+mj-lt"/>
              </a:rPr>
              <a:t>Sfide</a:t>
            </a:r>
            <a:r>
              <a:rPr lang="en-GB" sz="4400" b="1" dirty="0">
                <a:latin typeface="+mj-lt"/>
              </a:rPr>
              <a:t> e </a:t>
            </a:r>
            <a:r>
              <a:rPr lang="en-GB" sz="4400" b="1" dirty="0" err="1">
                <a:latin typeface="+mj-lt"/>
              </a:rPr>
              <a:t>Limitazioni</a:t>
            </a:r>
            <a:endParaRPr lang="en-GB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645322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A6F2776-DF61-5859-1EF5-648968C79B91}"/>
              </a:ext>
            </a:extLst>
          </p:cNvPr>
          <p:cNvSpPr txBox="1"/>
          <p:nvPr/>
        </p:nvSpPr>
        <p:spPr>
          <a:xfrm>
            <a:off x="2623731" y="1028399"/>
            <a:ext cx="65894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err="1">
                <a:latin typeface="+mj-lt"/>
              </a:rPr>
              <a:t>Qualità</a:t>
            </a:r>
            <a:r>
              <a:rPr lang="en-GB" sz="4000" b="1" dirty="0">
                <a:latin typeface="+mj-lt"/>
              </a:rPr>
              <a:t> e Governance </a:t>
            </a:r>
            <a:r>
              <a:rPr lang="en-GB" sz="4000" b="1" dirty="0" err="1">
                <a:latin typeface="+mj-lt"/>
              </a:rPr>
              <a:t>dei</a:t>
            </a:r>
            <a:r>
              <a:rPr lang="en-GB" sz="4000" b="1" dirty="0">
                <a:latin typeface="+mj-lt"/>
              </a:rPr>
              <a:t> Dati</a:t>
            </a:r>
            <a:endParaRPr lang="en-GB" sz="4000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1F6F57-43A6-0F6D-59D5-AC69754562AB}"/>
              </a:ext>
            </a:extLst>
          </p:cNvPr>
          <p:cNvSpPr txBox="1"/>
          <p:nvPr/>
        </p:nvSpPr>
        <p:spPr>
          <a:xfrm>
            <a:off x="622998" y="2069264"/>
            <a:ext cx="109728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800" dirty="0" err="1"/>
              <a:t>L'accuratezza</a:t>
            </a:r>
            <a:r>
              <a:rPr lang="en-GB" sz="2800" dirty="0"/>
              <a:t> </a:t>
            </a:r>
            <a:r>
              <a:rPr lang="en-GB" sz="2800" dirty="0" err="1"/>
              <a:t>delle</a:t>
            </a:r>
            <a:r>
              <a:rPr lang="en-GB" sz="2800" dirty="0"/>
              <a:t> </a:t>
            </a:r>
            <a:r>
              <a:rPr lang="en-GB" sz="2800" dirty="0" err="1"/>
              <a:t>previsioni</a:t>
            </a:r>
            <a:r>
              <a:rPr lang="en-GB" sz="2800" dirty="0"/>
              <a:t> </a:t>
            </a:r>
            <a:r>
              <a:rPr lang="en-GB" sz="2800" dirty="0" err="1"/>
              <a:t>dipende</a:t>
            </a:r>
            <a:r>
              <a:rPr lang="en-GB" sz="2800" dirty="0"/>
              <a:t> </a:t>
            </a:r>
            <a:r>
              <a:rPr lang="en-GB" sz="2800" dirty="0" err="1"/>
              <a:t>fondamentalmente</a:t>
            </a:r>
            <a:r>
              <a:rPr lang="en-GB" sz="2800" dirty="0"/>
              <a:t> </a:t>
            </a:r>
            <a:r>
              <a:rPr lang="en-GB" sz="2800" dirty="0" err="1"/>
              <a:t>dalla</a:t>
            </a:r>
            <a:r>
              <a:rPr lang="en-GB" sz="2800" dirty="0"/>
              <a:t> </a:t>
            </a:r>
            <a:r>
              <a:rPr lang="en-GB" sz="2800" dirty="0" err="1"/>
              <a:t>qualità</a:t>
            </a:r>
            <a:r>
              <a:rPr lang="en-GB" sz="2800" dirty="0"/>
              <a:t> </a:t>
            </a:r>
            <a:r>
              <a:rPr lang="en-GB" sz="2800" dirty="0" err="1"/>
              <a:t>dei</a:t>
            </a:r>
            <a:r>
              <a:rPr lang="en-GB" sz="2800" dirty="0"/>
              <a:t> </a:t>
            </a:r>
            <a:r>
              <a:rPr lang="en-GB" sz="2800" dirty="0" err="1"/>
              <a:t>dati</a:t>
            </a:r>
            <a:r>
              <a:rPr lang="en-GB" sz="2800" dirty="0"/>
              <a:t> </a:t>
            </a:r>
            <a:r>
              <a:rPr lang="en-GB" sz="2800" dirty="0" err="1"/>
              <a:t>utilizzati</a:t>
            </a:r>
            <a:r>
              <a:rPr lang="en-GB" sz="2800" dirty="0"/>
              <a:t> per </a:t>
            </a:r>
            <a:r>
              <a:rPr lang="en-GB" sz="2800" dirty="0" err="1"/>
              <a:t>addestrare</a:t>
            </a:r>
            <a:r>
              <a:rPr lang="en-GB" sz="2800" dirty="0"/>
              <a:t> </a:t>
            </a:r>
            <a:r>
              <a:rPr lang="en-GB" sz="2800" dirty="0" err="1"/>
              <a:t>i</a:t>
            </a:r>
            <a:r>
              <a:rPr lang="en-GB" sz="2800" dirty="0"/>
              <a:t> </a:t>
            </a:r>
            <a:r>
              <a:rPr lang="en-GB" sz="2800" dirty="0" err="1"/>
              <a:t>modelli</a:t>
            </a:r>
            <a:r>
              <a:rPr lang="en-GB" sz="2800" dirty="0"/>
              <a:t>. Dati </a:t>
            </a:r>
            <a:r>
              <a:rPr lang="en-GB" sz="2800" dirty="0" err="1"/>
              <a:t>incompleti</a:t>
            </a:r>
            <a:r>
              <a:rPr lang="en-GB" sz="2800" dirty="0"/>
              <a:t>, </a:t>
            </a:r>
            <a:r>
              <a:rPr lang="en-GB" sz="2800" dirty="0" err="1"/>
              <a:t>inconsistenti</a:t>
            </a:r>
            <a:r>
              <a:rPr lang="en-GB" sz="2800" dirty="0"/>
              <a:t> o non </a:t>
            </a:r>
            <a:r>
              <a:rPr lang="en-GB" sz="2800" dirty="0" err="1"/>
              <a:t>rappresentativi</a:t>
            </a:r>
            <a:r>
              <a:rPr lang="en-GB" sz="2800" dirty="0"/>
              <a:t> </a:t>
            </a:r>
            <a:r>
              <a:rPr lang="en-GB" sz="2800" dirty="0" err="1"/>
              <a:t>possono</a:t>
            </a:r>
            <a:r>
              <a:rPr lang="en-GB" sz="2800" dirty="0"/>
              <a:t> </a:t>
            </a:r>
            <a:r>
              <a:rPr lang="en-GB" sz="2800" dirty="0" err="1"/>
              <a:t>portare</a:t>
            </a:r>
            <a:r>
              <a:rPr lang="en-GB" sz="2800" dirty="0"/>
              <a:t> a </a:t>
            </a:r>
            <a:r>
              <a:rPr lang="en-GB" sz="2800" dirty="0" err="1"/>
              <a:t>previsioni</a:t>
            </a:r>
            <a:r>
              <a:rPr lang="en-GB" sz="2800" dirty="0"/>
              <a:t> </a:t>
            </a:r>
            <a:r>
              <a:rPr lang="en-GB" sz="2800" dirty="0" err="1"/>
              <a:t>fuorvianti</a:t>
            </a:r>
            <a:r>
              <a:rPr lang="en-GB" sz="2800" dirty="0"/>
              <a:t> </a:t>
            </a:r>
            <a:r>
              <a:rPr lang="en-GB" sz="2800" dirty="0" err="1"/>
              <a:t>che</a:t>
            </a:r>
            <a:r>
              <a:rPr lang="en-GB" sz="2800" dirty="0"/>
              <a:t>, </a:t>
            </a:r>
            <a:r>
              <a:rPr lang="en-GB" sz="2800" dirty="0" err="1"/>
              <a:t>invece</a:t>
            </a:r>
            <a:r>
              <a:rPr lang="en-GB" sz="2800" dirty="0"/>
              <a:t> di </a:t>
            </a:r>
            <a:r>
              <a:rPr lang="en-GB" sz="2800" dirty="0" err="1"/>
              <a:t>aiutare</a:t>
            </a:r>
            <a:r>
              <a:rPr lang="en-GB" sz="2800" dirty="0"/>
              <a:t>, </a:t>
            </a:r>
            <a:r>
              <a:rPr lang="en-GB" sz="2800" dirty="0" err="1"/>
              <a:t>possono</a:t>
            </a:r>
            <a:r>
              <a:rPr lang="en-GB" sz="2800" dirty="0"/>
              <a:t> </a:t>
            </a:r>
            <a:r>
              <a:rPr lang="en-GB" sz="2800" dirty="0" err="1"/>
              <a:t>danneggiare</a:t>
            </a:r>
            <a:r>
              <a:rPr lang="en-GB" sz="2800" dirty="0"/>
              <a:t> le </a:t>
            </a:r>
            <a:r>
              <a:rPr lang="en-GB" sz="2800" dirty="0" err="1"/>
              <a:t>decisioni</a:t>
            </a:r>
            <a:r>
              <a:rPr lang="en-GB" sz="2800" dirty="0"/>
              <a:t> </a:t>
            </a:r>
            <a:r>
              <a:rPr lang="en-GB" sz="2800" dirty="0" err="1"/>
              <a:t>aziendali</a:t>
            </a:r>
            <a:r>
              <a:rPr lang="en-GB" sz="2800" dirty="0"/>
              <a:t>. La governance </a:t>
            </a:r>
            <a:r>
              <a:rPr lang="en-GB" sz="2800" dirty="0" err="1"/>
              <a:t>dei</a:t>
            </a:r>
            <a:r>
              <a:rPr lang="en-GB" sz="2800" dirty="0"/>
              <a:t> </a:t>
            </a:r>
            <a:r>
              <a:rPr lang="en-GB" sz="2800" dirty="0" err="1"/>
              <a:t>dati</a:t>
            </a:r>
            <a:r>
              <a:rPr lang="en-GB" sz="2800" dirty="0"/>
              <a:t> </a:t>
            </a:r>
            <a:r>
              <a:rPr lang="en-GB" sz="2800" dirty="0" err="1"/>
              <a:t>diventa</a:t>
            </a:r>
            <a:r>
              <a:rPr lang="en-GB" sz="2800" dirty="0"/>
              <a:t> </a:t>
            </a:r>
            <a:r>
              <a:rPr lang="en-GB" sz="2800" dirty="0" err="1"/>
              <a:t>quindi</a:t>
            </a:r>
            <a:r>
              <a:rPr lang="en-GB" sz="2800" dirty="0"/>
              <a:t> </a:t>
            </a:r>
            <a:r>
              <a:rPr lang="en-GB" sz="2800" dirty="0" err="1"/>
              <a:t>cruciale</a:t>
            </a:r>
            <a:r>
              <a:rPr lang="en-GB" sz="2800" dirty="0"/>
              <a:t>, </a:t>
            </a:r>
            <a:r>
              <a:rPr lang="en-GB" sz="2800" dirty="0" err="1"/>
              <a:t>richiedendo</a:t>
            </a:r>
            <a:r>
              <a:rPr lang="en-GB" sz="2800" dirty="0"/>
              <a:t> </a:t>
            </a:r>
            <a:r>
              <a:rPr lang="en-GB" sz="2800" dirty="0" err="1"/>
              <a:t>processi</a:t>
            </a:r>
            <a:r>
              <a:rPr lang="en-GB" sz="2800" dirty="0"/>
              <a:t> </a:t>
            </a:r>
            <a:r>
              <a:rPr lang="en-GB" sz="2800" dirty="0" err="1"/>
              <a:t>strutturati</a:t>
            </a:r>
            <a:r>
              <a:rPr lang="en-GB" sz="2800" dirty="0"/>
              <a:t> per la </a:t>
            </a:r>
            <a:r>
              <a:rPr lang="en-GB" sz="2800" dirty="0" err="1"/>
              <a:t>raccolta</a:t>
            </a:r>
            <a:r>
              <a:rPr lang="en-GB" sz="2800" dirty="0"/>
              <a:t>, </a:t>
            </a:r>
            <a:r>
              <a:rPr lang="en-GB" sz="2800" dirty="0" err="1"/>
              <a:t>pulizia</a:t>
            </a:r>
            <a:r>
              <a:rPr lang="en-GB" sz="2800" dirty="0"/>
              <a:t>, </a:t>
            </a:r>
            <a:r>
              <a:rPr lang="en-GB" sz="2800" dirty="0" err="1"/>
              <a:t>validazione</a:t>
            </a:r>
            <a:r>
              <a:rPr lang="en-GB" sz="2800" dirty="0"/>
              <a:t> e aggiornamento continuo </a:t>
            </a:r>
            <a:r>
              <a:rPr lang="en-GB" sz="2800" dirty="0" err="1"/>
              <a:t>delle</a:t>
            </a:r>
            <a:r>
              <a:rPr lang="en-GB" sz="2800" dirty="0"/>
              <a:t> </a:t>
            </a:r>
            <a:r>
              <a:rPr lang="en-GB" sz="2800" dirty="0" err="1"/>
              <a:t>informazioni</a:t>
            </a:r>
            <a:r>
              <a:rPr lang="en-GB" sz="2800" dirty="0"/>
              <a:t>. </a:t>
            </a:r>
            <a:r>
              <a:rPr lang="en-GB" sz="2800" dirty="0" err="1"/>
              <a:t>Inoltre</a:t>
            </a:r>
            <a:r>
              <a:rPr lang="en-GB" sz="2800" dirty="0"/>
              <a:t>, la </a:t>
            </a:r>
            <a:r>
              <a:rPr lang="en-GB" sz="2800" dirty="0" err="1"/>
              <a:t>rappresentatività</a:t>
            </a:r>
            <a:r>
              <a:rPr lang="en-GB" sz="2800" dirty="0"/>
              <a:t> </a:t>
            </a:r>
            <a:r>
              <a:rPr lang="en-GB" sz="2800" dirty="0" err="1"/>
              <a:t>temporale</a:t>
            </a:r>
            <a:r>
              <a:rPr lang="en-GB" sz="2800" dirty="0"/>
              <a:t> </a:t>
            </a:r>
            <a:r>
              <a:rPr lang="en-GB" sz="2800" dirty="0" err="1"/>
              <a:t>dei</a:t>
            </a:r>
            <a:r>
              <a:rPr lang="en-GB" sz="2800" dirty="0"/>
              <a:t> </a:t>
            </a:r>
            <a:r>
              <a:rPr lang="en-GB" sz="2800" dirty="0" err="1"/>
              <a:t>dati</a:t>
            </a:r>
            <a:r>
              <a:rPr lang="en-GB" sz="2800" dirty="0"/>
              <a:t> </a:t>
            </a:r>
            <a:r>
              <a:rPr lang="en-GB" sz="2800" dirty="0" err="1"/>
              <a:t>è</a:t>
            </a:r>
            <a:r>
              <a:rPr lang="en-GB" sz="2800" dirty="0"/>
              <a:t> </a:t>
            </a:r>
            <a:r>
              <a:rPr lang="en-GB" sz="2800" dirty="0" err="1"/>
              <a:t>fondamentale</a:t>
            </a:r>
            <a:r>
              <a:rPr lang="en-GB" sz="2800" dirty="0"/>
              <a:t>: </a:t>
            </a:r>
            <a:r>
              <a:rPr lang="en-GB" sz="2800" dirty="0" err="1"/>
              <a:t>modelli</a:t>
            </a:r>
            <a:r>
              <a:rPr lang="en-GB" sz="2800" dirty="0"/>
              <a:t> </a:t>
            </a:r>
            <a:r>
              <a:rPr lang="en-GB" sz="2800" dirty="0" err="1"/>
              <a:t>addestrati</a:t>
            </a:r>
            <a:r>
              <a:rPr lang="en-GB" sz="2800" dirty="0"/>
              <a:t> </a:t>
            </a:r>
            <a:r>
              <a:rPr lang="en-GB" sz="2800" dirty="0" err="1"/>
              <a:t>su</a:t>
            </a:r>
            <a:r>
              <a:rPr lang="en-GB" sz="2800" dirty="0"/>
              <a:t> </a:t>
            </a:r>
            <a:r>
              <a:rPr lang="en-GB" sz="2800" dirty="0" err="1"/>
              <a:t>dati</a:t>
            </a:r>
            <a:r>
              <a:rPr lang="en-GB" sz="2800" dirty="0"/>
              <a:t> </a:t>
            </a:r>
            <a:r>
              <a:rPr lang="en-GB" sz="2800" dirty="0" err="1"/>
              <a:t>obsoleti</a:t>
            </a:r>
            <a:r>
              <a:rPr lang="en-GB" sz="2800" dirty="0"/>
              <a:t> </a:t>
            </a:r>
            <a:r>
              <a:rPr lang="en-GB" sz="2800" dirty="0" err="1"/>
              <a:t>possono</a:t>
            </a:r>
            <a:r>
              <a:rPr lang="en-GB" sz="2800" dirty="0"/>
              <a:t> non </a:t>
            </a:r>
            <a:r>
              <a:rPr lang="en-GB" sz="2800" dirty="0" err="1"/>
              <a:t>catturare</a:t>
            </a:r>
            <a:r>
              <a:rPr lang="en-GB" sz="2800" dirty="0"/>
              <a:t> </a:t>
            </a:r>
            <a:r>
              <a:rPr lang="en-GB" sz="2800" dirty="0" err="1"/>
              <a:t>i</a:t>
            </a:r>
            <a:r>
              <a:rPr lang="en-GB" sz="2800" dirty="0"/>
              <a:t> </a:t>
            </a:r>
            <a:r>
              <a:rPr lang="en-GB" sz="2800" dirty="0" err="1"/>
              <a:t>cambiamenti</a:t>
            </a:r>
            <a:r>
              <a:rPr lang="en-GB" sz="2800" dirty="0"/>
              <a:t> </a:t>
            </a:r>
            <a:r>
              <a:rPr lang="en-GB" sz="2800" dirty="0" err="1"/>
              <a:t>nel</a:t>
            </a:r>
            <a:r>
              <a:rPr lang="en-GB" sz="2800" dirty="0"/>
              <a:t> </a:t>
            </a:r>
            <a:r>
              <a:rPr lang="en-GB" sz="2800" dirty="0" err="1"/>
              <a:t>comportamento</a:t>
            </a:r>
            <a:r>
              <a:rPr lang="en-GB" sz="2800" dirty="0"/>
              <a:t> o </a:t>
            </a:r>
            <a:r>
              <a:rPr lang="en-GB" sz="2800" dirty="0" err="1"/>
              <a:t>nelle</a:t>
            </a:r>
            <a:r>
              <a:rPr lang="en-GB" sz="2800" dirty="0"/>
              <a:t> </a:t>
            </a:r>
            <a:r>
              <a:rPr lang="en-GB" sz="2800" dirty="0" err="1"/>
              <a:t>condizioni</a:t>
            </a:r>
            <a:r>
              <a:rPr lang="en-GB" sz="2800" dirty="0"/>
              <a:t> di </a:t>
            </a:r>
            <a:r>
              <a:rPr lang="en-GB" sz="2800" dirty="0" err="1"/>
              <a:t>mercato</a:t>
            </a:r>
            <a:r>
              <a:rPr lang="en-GB" sz="2800" dirty="0"/>
              <a:t>.</a:t>
            </a:r>
          </a:p>
          <a:p>
            <a:endParaRPr lang="en-IT" dirty="0"/>
          </a:p>
        </p:txBody>
      </p:sp>
    </p:spTree>
    <p:extLst>
      <p:ext uri="{BB962C8B-B14F-4D97-AF65-F5344CB8AC3E}">
        <p14:creationId xmlns:p14="http://schemas.microsoft.com/office/powerpoint/2010/main" val="17474506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E4457E9-1910-B790-6DAE-264B0F9E4B63}"/>
              </a:ext>
            </a:extLst>
          </p:cNvPr>
          <p:cNvSpPr txBox="1"/>
          <p:nvPr/>
        </p:nvSpPr>
        <p:spPr>
          <a:xfrm>
            <a:off x="3189189" y="873055"/>
            <a:ext cx="564680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50"/>
              </a:spcAft>
            </a:pPr>
            <a:r>
              <a:rPr lang="en-GB" sz="4000" b="1" dirty="0">
                <a:effectLst/>
                <a:latin typeface="+mj-lt"/>
              </a:rPr>
              <a:t>Bias </a:t>
            </a:r>
            <a:r>
              <a:rPr lang="en-GB" sz="4000" b="1" dirty="0" err="1">
                <a:effectLst/>
                <a:latin typeface="+mj-lt"/>
              </a:rPr>
              <a:t>Algoritmico</a:t>
            </a:r>
            <a:r>
              <a:rPr lang="en-GB" sz="4000" b="1" dirty="0">
                <a:effectLst/>
                <a:latin typeface="+mj-lt"/>
              </a:rPr>
              <a:t> e </a:t>
            </a:r>
            <a:r>
              <a:rPr lang="en-GB" sz="4000" b="1" dirty="0" err="1">
                <a:effectLst/>
                <a:latin typeface="+mj-lt"/>
              </a:rPr>
              <a:t>Equità</a:t>
            </a:r>
            <a:endParaRPr lang="en-GB" sz="4000" dirty="0">
              <a:effectLst/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FB330D-557B-9278-B83E-D2121F0C762A}"/>
              </a:ext>
            </a:extLst>
          </p:cNvPr>
          <p:cNvSpPr txBox="1"/>
          <p:nvPr/>
        </p:nvSpPr>
        <p:spPr>
          <a:xfrm>
            <a:off x="293500" y="2100715"/>
            <a:ext cx="1160499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800" dirty="0"/>
              <a:t>I </a:t>
            </a:r>
            <a:r>
              <a:rPr lang="en-GB" sz="2800" dirty="0" err="1"/>
              <a:t>modelli</a:t>
            </a:r>
            <a:r>
              <a:rPr lang="en-GB" sz="2800" dirty="0"/>
              <a:t> </a:t>
            </a:r>
            <a:r>
              <a:rPr lang="en-GB" sz="2800" dirty="0" err="1"/>
              <a:t>predittivi</a:t>
            </a:r>
            <a:r>
              <a:rPr lang="en-GB" sz="2800" dirty="0"/>
              <a:t> </a:t>
            </a:r>
            <a:r>
              <a:rPr lang="en-GB" sz="2800" dirty="0" err="1"/>
              <a:t>possono</a:t>
            </a:r>
            <a:r>
              <a:rPr lang="en-GB" sz="2800" dirty="0"/>
              <a:t> </a:t>
            </a:r>
            <a:r>
              <a:rPr lang="en-GB" sz="2800" dirty="0" err="1"/>
              <a:t>perpetuare</a:t>
            </a:r>
            <a:r>
              <a:rPr lang="en-GB" sz="2800" dirty="0"/>
              <a:t> e </a:t>
            </a:r>
            <a:r>
              <a:rPr lang="en-GB" sz="2800" dirty="0" err="1"/>
              <a:t>amplificare</a:t>
            </a:r>
            <a:r>
              <a:rPr lang="en-GB" sz="2800" dirty="0"/>
              <a:t> bias </a:t>
            </a:r>
            <a:r>
              <a:rPr lang="en-GB" sz="2800" dirty="0" err="1"/>
              <a:t>esistenti</a:t>
            </a:r>
            <a:r>
              <a:rPr lang="en-GB" sz="2800" dirty="0"/>
              <a:t> </a:t>
            </a:r>
            <a:r>
              <a:rPr lang="en-GB" sz="2800" dirty="0" err="1"/>
              <a:t>nei</a:t>
            </a:r>
            <a:r>
              <a:rPr lang="en-GB" sz="2800" dirty="0"/>
              <a:t> </a:t>
            </a:r>
            <a:r>
              <a:rPr lang="en-GB" sz="2800" dirty="0" err="1"/>
              <a:t>dati</a:t>
            </a:r>
            <a:r>
              <a:rPr lang="en-GB" sz="2800" dirty="0"/>
              <a:t> </a:t>
            </a:r>
            <a:r>
              <a:rPr lang="en-GB" sz="2800" dirty="0" err="1"/>
              <a:t>storici</a:t>
            </a:r>
            <a:r>
              <a:rPr lang="en-GB" sz="2800" dirty="0"/>
              <a:t>, </a:t>
            </a:r>
            <a:r>
              <a:rPr lang="en-GB" sz="2800" dirty="0" err="1"/>
              <a:t>creando</a:t>
            </a:r>
            <a:r>
              <a:rPr lang="en-GB" sz="2800" dirty="0"/>
              <a:t> </a:t>
            </a:r>
            <a:r>
              <a:rPr lang="en-GB" sz="2800" dirty="0" err="1"/>
              <a:t>discriminazioni</a:t>
            </a:r>
            <a:r>
              <a:rPr lang="en-GB" sz="2800" dirty="0"/>
              <a:t> </a:t>
            </a:r>
            <a:r>
              <a:rPr lang="en-GB" sz="2800" dirty="0" err="1"/>
              <a:t>sistemiche</a:t>
            </a:r>
            <a:r>
              <a:rPr lang="en-GB" sz="2800" dirty="0"/>
              <a:t>. </a:t>
            </a:r>
            <a:r>
              <a:rPr lang="en-GB" sz="2800" dirty="0" err="1"/>
              <a:t>Questo</a:t>
            </a:r>
            <a:r>
              <a:rPr lang="en-GB" sz="2800" dirty="0"/>
              <a:t> </a:t>
            </a:r>
            <a:r>
              <a:rPr lang="en-GB" sz="2800" dirty="0" err="1"/>
              <a:t>problema</a:t>
            </a:r>
            <a:r>
              <a:rPr lang="en-GB" sz="2800" dirty="0"/>
              <a:t> </a:t>
            </a:r>
            <a:r>
              <a:rPr lang="en-GB" sz="2800" dirty="0" err="1"/>
              <a:t>è</a:t>
            </a:r>
            <a:r>
              <a:rPr lang="en-GB" sz="2800" dirty="0"/>
              <a:t> </a:t>
            </a:r>
            <a:r>
              <a:rPr lang="en-GB" sz="2800" dirty="0" err="1"/>
              <a:t>particolarmente</a:t>
            </a:r>
            <a:r>
              <a:rPr lang="en-GB" sz="2800" dirty="0"/>
              <a:t> </a:t>
            </a:r>
            <a:r>
              <a:rPr lang="en-GB" sz="2800" dirty="0" err="1"/>
              <a:t>critico</a:t>
            </a:r>
            <a:r>
              <a:rPr lang="en-GB" sz="2800" dirty="0"/>
              <a:t> </a:t>
            </a:r>
            <a:r>
              <a:rPr lang="en-GB" sz="2800" dirty="0" err="1"/>
              <a:t>quando</a:t>
            </a:r>
            <a:r>
              <a:rPr lang="en-GB" sz="2800" dirty="0"/>
              <a:t> le </a:t>
            </a:r>
            <a:r>
              <a:rPr lang="en-GB" sz="2800" dirty="0" err="1"/>
              <a:t>previsioni</a:t>
            </a:r>
            <a:r>
              <a:rPr lang="en-GB" sz="2800" dirty="0"/>
              <a:t> </a:t>
            </a:r>
            <a:r>
              <a:rPr lang="en-GB" sz="2800" dirty="0" err="1"/>
              <a:t>influenzano</a:t>
            </a:r>
            <a:r>
              <a:rPr lang="en-GB" sz="2800" dirty="0"/>
              <a:t> </a:t>
            </a:r>
            <a:r>
              <a:rPr lang="en-GB" sz="2800" dirty="0" err="1"/>
              <a:t>decisioni</a:t>
            </a:r>
            <a:r>
              <a:rPr lang="en-GB" sz="2800" dirty="0"/>
              <a:t> </a:t>
            </a:r>
            <a:r>
              <a:rPr lang="en-GB" sz="2800" dirty="0" err="1"/>
              <a:t>che</a:t>
            </a:r>
            <a:r>
              <a:rPr lang="en-GB" sz="2800" dirty="0"/>
              <a:t> </a:t>
            </a:r>
            <a:r>
              <a:rPr lang="en-GB" sz="2800" dirty="0" err="1"/>
              <a:t>impattano</a:t>
            </a:r>
            <a:r>
              <a:rPr lang="en-GB" sz="2800" dirty="0"/>
              <a:t> la vita </a:t>
            </a:r>
            <a:r>
              <a:rPr lang="en-GB" sz="2800" dirty="0" err="1"/>
              <a:t>delle</a:t>
            </a:r>
            <a:r>
              <a:rPr lang="en-GB" sz="2800" dirty="0"/>
              <a:t> </a:t>
            </a:r>
            <a:r>
              <a:rPr lang="en-GB" sz="2800" dirty="0" err="1"/>
              <a:t>persone</a:t>
            </a:r>
            <a:r>
              <a:rPr lang="en-GB" sz="2800" dirty="0"/>
              <a:t>, come </a:t>
            </a:r>
            <a:r>
              <a:rPr lang="en-GB" sz="2800" dirty="0" err="1"/>
              <a:t>assunzioni</a:t>
            </a:r>
            <a:r>
              <a:rPr lang="en-GB" sz="2800" dirty="0"/>
              <a:t>, </a:t>
            </a:r>
            <a:r>
              <a:rPr lang="en-GB" sz="2800" dirty="0" err="1"/>
              <a:t>prestiti</a:t>
            </a:r>
            <a:r>
              <a:rPr lang="en-GB" sz="2800" dirty="0"/>
              <a:t> o </a:t>
            </a:r>
            <a:r>
              <a:rPr lang="en-GB" sz="2800" dirty="0" err="1"/>
              <a:t>trattamenti</a:t>
            </a:r>
            <a:r>
              <a:rPr lang="en-GB" sz="2800" dirty="0"/>
              <a:t> </a:t>
            </a:r>
            <a:r>
              <a:rPr lang="en-GB" sz="2800" dirty="0" err="1"/>
              <a:t>medici</a:t>
            </a:r>
            <a:r>
              <a:rPr lang="en-GB" sz="2800" dirty="0"/>
              <a:t>. Il bias </a:t>
            </a:r>
            <a:r>
              <a:rPr lang="en-GB" sz="2800" dirty="0" err="1"/>
              <a:t>può</a:t>
            </a:r>
            <a:r>
              <a:rPr lang="en-GB" sz="2800" dirty="0"/>
              <a:t> </a:t>
            </a:r>
            <a:r>
              <a:rPr lang="en-GB" sz="2800" dirty="0" err="1"/>
              <a:t>manifestarsi</a:t>
            </a:r>
            <a:r>
              <a:rPr lang="en-GB" sz="2800" dirty="0"/>
              <a:t> in </a:t>
            </a:r>
            <a:r>
              <a:rPr lang="en-GB" sz="2800" dirty="0" err="1"/>
              <a:t>varie</a:t>
            </a:r>
            <a:r>
              <a:rPr lang="en-GB" sz="2800" dirty="0"/>
              <a:t> </a:t>
            </a:r>
            <a:r>
              <a:rPr lang="en-GB" sz="2800" dirty="0" err="1"/>
              <a:t>forme</a:t>
            </a:r>
            <a:r>
              <a:rPr lang="en-GB" sz="2800" dirty="0"/>
              <a:t>: bias di </a:t>
            </a:r>
            <a:r>
              <a:rPr lang="en-GB" sz="2800" dirty="0" err="1"/>
              <a:t>selezione</a:t>
            </a:r>
            <a:r>
              <a:rPr lang="en-GB" sz="2800" dirty="0"/>
              <a:t> </a:t>
            </a:r>
            <a:r>
              <a:rPr lang="en-GB" sz="2800" dirty="0" err="1"/>
              <a:t>quando</a:t>
            </a:r>
            <a:r>
              <a:rPr lang="en-GB" sz="2800" dirty="0"/>
              <a:t> </a:t>
            </a:r>
            <a:r>
              <a:rPr lang="en-GB" sz="2800" dirty="0" err="1"/>
              <a:t>i</a:t>
            </a:r>
            <a:r>
              <a:rPr lang="en-GB" sz="2800" dirty="0"/>
              <a:t> </a:t>
            </a:r>
            <a:r>
              <a:rPr lang="en-GB" sz="2800" dirty="0" err="1"/>
              <a:t>dati</a:t>
            </a:r>
            <a:r>
              <a:rPr lang="en-GB" sz="2800" dirty="0"/>
              <a:t> non </a:t>
            </a:r>
            <a:r>
              <a:rPr lang="en-GB" sz="2800" dirty="0" err="1"/>
              <a:t>rappresentano</a:t>
            </a:r>
            <a:r>
              <a:rPr lang="en-GB" sz="2800" dirty="0"/>
              <a:t> </a:t>
            </a:r>
            <a:r>
              <a:rPr lang="en-GB" sz="2800" dirty="0" err="1"/>
              <a:t>adeguatamente</a:t>
            </a:r>
            <a:r>
              <a:rPr lang="en-GB" sz="2800" dirty="0"/>
              <a:t> tutte le </a:t>
            </a:r>
            <a:r>
              <a:rPr lang="en-GB" sz="2800" dirty="0" err="1"/>
              <a:t>popolazioni</a:t>
            </a:r>
            <a:r>
              <a:rPr lang="en-GB" sz="2800" dirty="0"/>
              <a:t>, bias di </a:t>
            </a:r>
            <a:r>
              <a:rPr lang="en-GB" sz="2800" dirty="0" err="1"/>
              <a:t>conferma</a:t>
            </a:r>
            <a:r>
              <a:rPr lang="en-GB" sz="2800" dirty="0"/>
              <a:t> </a:t>
            </a:r>
            <a:r>
              <a:rPr lang="en-GB" sz="2800" dirty="0" err="1"/>
              <a:t>quando</a:t>
            </a:r>
            <a:r>
              <a:rPr lang="en-GB" sz="2800" dirty="0"/>
              <a:t> </a:t>
            </a:r>
            <a:r>
              <a:rPr lang="en-GB" sz="2800" dirty="0" err="1"/>
              <a:t>i</a:t>
            </a:r>
            <a:r>
              <a:rPr lang="en-GB" sz="2800" dirty="0"/>
              <a:t> </a:t>
            </a:r>
            <a:r>
              <a:rPr lang="en-GB" sz="2800" dirty="0" err="1"/>
              <a:t>modelli</a:t>
            </a:r>
            <a:r>
              <a:rPr lang="en-GB" sz="2800" dirty="0"/>
              <a:t> </a:t>
            </a:r>
            <a:r>
              <a:rPr lang="en-GB" sz="2800" dirty="0" err="1"/>
              <a:t>rafforzano</a:t>
            </a:r>
            <a:r>
              <a:rPr lang="en-GB" sz="2800" dirty="0"/>
              <a:t> </a:t>
            </a:r>
            <a:r>
              <a:rPr lang="en-GB" sz="2800" dirty="0" err="1"/>
              <a:t>pregiudizi</a:t>
            </a:r>
            <a:r>
              <a:rPr lang="en-GB" sz="2800" dirty="0"/>
              <a:t> </a:t>
            </a:r>
            <a:r>
              <a:rPr lang="en-GB" sz="2800" dirty="0" err="1"/>
              <a:t>esistenti</a:t>
            </a:r>
            <a:r>
              <a:rPr lang="en-GB" sz="2800" dirty="0"/>
              <a:t>, e bias </a:t>
            </a:r>
            <a:r>
              <a:rPr lang="en-GB" sz="2800" dirty="0" err="1"/>
              <a:t>algoritmico</a:t>
            </a:r>
            <a:r>
              <a:rPr lang="en-GB" sz="2800" dirty="0"/>
              <a:t> </a:t>
            </a:r>
            <a:r>
              <a:rPr lang="en-GB" sz="2800" dirty="0" err="1"/>
              <a:t>intrinseco</a:t>
            </a:r>
            <a:r>
              <a:rPr lang="en-GB" sz="2800" dirty="0"/>
              <a:t> </a:t>
            </a:r>
            <a:r>
              <a:rPr lang="en-GB" sz="2800" dirty="0" err="1"/>
              <a:t>dovuto</a:t>
            </a:r>
            <a:r>
              <a:rPr lang="en-GB" sz="2800" dirty="0"/>
              <a:t> </a:t>
            </a:r>
            <a:r>
              <a:rPr lang="en-GB" sz="2800" dirty="0" err="1"/>
              <a:t>alla</a:t>
            </a:r>
            <a:r>
              <a:rPr lang="en-GB" sz="2800" dirty="0"/>
              <a:t> </a:t>
            </a:r>
            <a:r>
              <a:rPr lang="en-GB" sz="2800" dirty="0" err="1"/>
              <a:t>struttura</a:t>
            </a:r>
            <a:r>
              <a:rPr lang="en-GB" sz="2800" dirty="0"/>
              <a:t> </a:t>
            </a:r>
            <a:r>
              <a:rPr lang="en-GB" sz="2800" dirty="0" err="1"/>
              <a:t>stessa</a:t>
            </a:r>
            <a:r>
              <a:rPr lang="en-GB" sz="2800" dirty="0"/>
              <a:t> </a:t>
            </a:r>
            <a:r>
              <a:rPr lang="en-GB" sz="2800" dirty="0" err="1"/>
              <a:t>degli</a:t>
            </a:r>
            <a:r>
              <a:rPr lang="en-GB" sz="2800" dirty="0"/>
              <a:t> </a:t>
            </a:r>
            <a:r>
              <a:rPr lang="en-GB" sz="2800" dirty="0" err="1"/>
              <a:t>algoritmi</a:t>
            </a:r>
            <a:r>
              <a:rPr lang="en-GB" sz="2800" dirty="0"/>
              <a:t> </a:t>
            </a:r>
            <a:r>
              <a:rPr lang="en-GB" sz="2800" dirty="0" err="1"/>
              <a:t>utilizzati</a:t>
            </a:r>
            <a:r>
              <a:rPr lang="en-GB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978101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14136C7-6884-9BD8-425C-1A62D47B7482}"/>
              </a:ext>
            </a:extLst>
          </p:cNvPr>
          <p:cNvSpPr txBox="1"/>
          <p:nvPr/>
        </p:nvSpPr>
        <p:spPr>
          <a:xfrm>
            <a:off x="2562435" y="1081308"/>
            <a:ext cx="70671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err="1">
                <a:latin typeface="+mj-lt"/>
              </a:rPr>
              <a:t>Complessità</a:t>
            </a:r>
            <a:r>
              <a:rPr lang="en-GB" sz="4000" b="1" dirty="0">
                <a:latin typeface="+mj-lt"/>
              </a:rPr>
              <a:t> </a:t>
            </a:r>
            <a:r>
              <a:rPr lang="en-GB" sz="4000" b="1" dirty="0" err="1">
                <a:latin typeface="+mj-lt"/>
              </a:rPr>
              <a:t>dell'Interpretabilità</a:t>
            </a:r>
            <a:endParaRPr lang="en-GB" sz="4000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EDEC4A-2095-ACF1-DD14-0B5DD387ACC5}"/>
              </a:ext>
            </a:extLst>
          </p:cNvPr>
          <p:cNvSpPr txBox="1"/>
          <p:nvPr/>
        </p:nvSpPr>
        <p:spPr>
          <a:xfrm>
            <a:off x="527783" y="2668149"/>
            <a:ext cx="1113642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Molti </a:t>
            </a:r>
            <a:r>
              <a:rPr lang="en-GB" sz="2800" dirty="0" err="1"/>
              <a:t>algoritmi</a:t>
            </a:r>
            <a:r>
              <a:rPr lang="en-GB" sz="2800" dirty="0"/>
              <a:t> </a:t>
            </a:r>
            <a:r>
              <a:rPr lang="en-GB" sz="2800" dirty="0" err="1"/>
              <a:t>avanzati</a:t>
            </a:r>
            <a:r>
              <a:rPr lang="en-GB" sz="2800" dirty="0"/>
              <a:t> di machine learning </a:t>
            </a:r>
            <a:r>
              <a:rPr lang="en-GB" sz="2800" dirty="0" err="1"/>
              <a:t>operano</a:t>
            </a:r>
            <a:r>
              <a:rPr lang="en-GB" sz="2800" dirty="0"/>
              <a:t> come "black box", </a:t>
            </a:r>
            <a:r>
              <a:rPr lang="en-GB" sz="2800" dirty="0" err="1"/>
              <a:t>producendo</a:t>
            </a:r>
            <a:r>
              <a:rPr lang="en-GB" sz="2800" dirty="0"/>
              <a:t> </a:t>
            </a:r>
            <a:r>
              <a:rPr lang="en-GB" sz="2800" dirty="0" err="1"/>
              <a:t>previsioni</a:t>
            </a:r>
            <a:r>
              <a:rPr lang="en-GB" sz="2800" dirty="0"/>
              <a:t> accurate ma senza </a:t>
            </a:r>
            <a:r>
              <a:rPr lang="en-GB" sz="2800" dirty="0" err="1"/>
              <a:t>fornire</a:t>
            </a:r>
            <a:r>
              <a:rPr lang="en-GB" sz="2800" dirty="0"/>
              <a:t> </a:t>
            </a:r>
            <a:r>
              <a:rPr lang="en-GB" sz="2800" dirty="0" err="1"/>
              <a:t>spiegazioni</a:t>
            </a:r>
            <a:r>
              <a:rPr lang="en-GB" sz="2800" dirty="0"/>
              <a:t> </a:t>
            </a:r>
            <a:r>
              <a:rPr lang="en-GB" sz="2800" dirty="0" err="1"/>
              <a:t>comprensibili</a:t>
            </a:r>
            <a:r>
              <a:rPr lang="en-GB" sz="2800" dirty="0"/>
              <a:t> </a:t>
            </a:r>
            <a:r>
              <a:rPr lang="en-GB" sz="2800" dirty="0" err="1"/>
              <a:t>su</a:t>
            </a:r>
            <a:r>
              <a:rPr lang="en-GB" sz="2800" dirty="0"/>
              <a:t> come </a:t>
            </a:r>
            <a:r>
              <a:rPr lang="en-GB" sz="2800" dirty="0" err="1"/>
              <a:t>arrivano</a:t>
            </a:r>
            <a:r>
              <a:rPr lang="en-GB" sz="2800" dirty="0"/>
              <a:t> alle loro </a:t>
            </a:r>
            <a:r>
              <a:rPr lang="en-GB" sz="2800" dirty="0" err="1"/>
              <a:t>conclusioni</a:t>
            </a:r>
            <a:r>
              <a:rPr lang="en-GB" sz="2800" dirty="0"/>
              <a:t>. Questa </a:t>
            </a:r>
            <a:r>
              <a:rPr lang="en-GB" sz="2800" dirty="0" err="1"/>
              <a:t>opacità</a:t>
            </a:r>
            <a:r>
              <a:rPr lang="en-GB" sz="2800" dirty="0"/>
              <a:t> </a:t>
            </a:r>
            <a:r>
              <a:rPr lang="en-GB" sz="2800" dirty="0" err="1"/>
              <a:t>crea</a:t>
            </a:r>
            <a:r>
              <a:rPr lang="en-GB" sz="2800" dirty="0"/>
              <a:t> </a:t>
            </a:r>
            <a:r>
              <a:rPr lang="en-GB" sz="2800" dirty="0" err="1"/>
              <a:t>problemi</a:t>
            </a:r>
            <a:r>
              <a:rPr lang="en-GB" sz="2800" dirty="0"/>
              <a:t> </a:t>
            </a:r>
            <a:r>
              <a:rPr lang="en-GB" sz="2800" dirty="0" err="1"/>
              <a:t>significativi</a:t>
            </a:r>
            <a:r>
              <a:rPr lang="en-GB" sz="2800" dirty="0"/>
              <a:t> in </a:t>
            </a:r>
            <a:r>
              <a:rPr lang="en-GB" sz="2800" dirty="0" err="1"/>
              <a:t>settori</a:t>
            </a:r>
            <a:r>
              <a:rPr lang="en-GB" sz="2800" dirty="0"/>
              <a:t> </a:t>
            </a:r>
            <a:r>
              <a:rPr lang="en-GB" sz="2800" dirty="0" err="1"/>
              <a:t>regolamentati</a:t>
            </a:r>
            <a:r>
              <a:rPr lang="en-GB" sz="2800" dirty="0"/>
              <a:t> o dove la fiducia </a:t>
            </a:r>
            <a:r>
              <a:rPr lang="en-GB" sz="2800" dirty="0" err="1"/>
              <a:t>è</a:t>
            </a:r>
            <a:r>
              <a:rPr lang="en-GB" sz="2800" dirty="0"/>
              <a:t> </a:t>
            </a:r>
            <a:r>
              <a:rPr lang="en-GB" sz="2800" dirty="0" err="1"/>
              <a:t>essenziale</a:t>
            </a:r>
            <a:r>
              <a:rPr lang="en-GB" sz="2800" dirty="0"/>
              <a:t>. La </a:t>
            </a:r>
            <a:r>
              <a:rPr lang="en-GB" sz="2800" dirty="0" err="1"/>
              <a:t>mancanza</a:t>
            </a:r>
            <a:r>
              <a:rPr lang="en-GB" sz="2800" dirty="0"/>
              <a:t> di </a:t>
            </a:r>
            <a:r>
              <a:rPr lang="en-GB" sz="2800" dirty="0" err="1"/>
              <a:t>interpretabilità</a:t>
            </a:r>
            <a:r>
              <a:rPr lang="en-GB" sz="2800" dirty="0"/>
              <a:t> </a:t>
            </a:r>
            <a:r>
              <a:rPr lang="en-GB" sz="2800" dirty="0" err="1"/>
              <a:t>limita</a:t>
            </a:r>
            <a:r>
              <a:rPr lang="en-GB" sz="2800" dirty="0"/>
              <a:t> la </a:t>
            </a:r>
            <a:r>
              <a:rPr lang="en-GB" sz="2800" dirty="0" err="1"/>
              <a:t>capacità</a:t>
            </a:r>
            <a:r>
              <a:rPr lang="en-GB" sz="2800" dirty="0"/>
              <a:t> di debug, </a:t>
            </a:r>
            <a:r>
              <a:rPr lang="en-GB" sz="2800" dirty="0" err="1"/>
              <a:t>validazione</a:t>
            </a:r>
            <a:r>
              <a:rPr lang="en-GB" sz="2800" dirty="0"/>
              <a:t> e </a:t>
            </a:r>
            <a:r>
              <a:rPr lang="en-GB" sz="2800" dirty="0" err="1"/>
              <a:t>miglioramento</a:t>
            </a:r>
            <a:r>
              <a:rPr lang="en-GB" sz="2800" dirty="0"/>
              <a:t> </a:t>
            </a:r>
            <a:r>
              <a:rPr lang="en-GB" sz="2800" dirty="0" err="1"/>
              <a:t>dei</a:t>
            </a:r>
            <a:r>
              <a:rPr lang="en-GB" sz="2800" dirty="0"/>
              <a:t> </a:t>
            </a:r>
            <a:r>
              <a:rPr lang="en-GB" sz="2800" dirty="0" err="1"/>
              <a:t>modelli</a:t>
            </a:r>
            <a:r>
              <a:rPr lang="en-GB" sz="2800" dirty="0"/>
              <a:t>, e </a:t>
            </a:r>
            <a:r>
              <a:rPr lang="en-GB" sz="2800" dirty="0" err="1"/>
              <a:t>può</a:t>
            </a:r>
            <a:r>
              <a:rPr lang="en-GB" sz="2800" dirty="0"/>
              <a:t> </a:t>
            </a:r>
            <a:r>
              <a:rPr lang="en-GB" sz="2800" dirty="0" err="1"/>
              <a:t>creare</a:t>
            </a:r>
            <a:r>
              <a:rPr lang="en-GB" sz="2800" dirty="0"/>
              <a:t> </a:t>
            </a:r>
            <a:r>
              <a:rPr lang="en-GB" sz="2800" dirty="0" err="1"/>
              <a:t>resistenza</a:t>
            </a:r>
            <a:r>
              <a:rPr lang="en-GB" sz="2800" dirty="0"/>
              <a:t> </a:t>
            </a:r>
            <a:r>
              <a:rPr lang="en-GB" sz="2800" dirty="0" err="1"/>
              <a:t>all'adozione</a:t>
            </a:r>
            <a:r>
              <a:rPr lang="en-GB" sz="2800" dirty="0"/>
              <a:t> da </a:t>
            </a:r>
            <a:r>
              <a:rPr lang="en-GB" sz="2800" dirty="0" err="1"/>
              <a:t>parte</a:t>
            </a:r>
            <a:r>
              <a:rPr lang="en-GB" sz="2800" dirty="0"/>
              <a:t> di </a:t>
            </a:r>
            <a:r>
              <a:rPr lang="en-GB" sz="2800" dirty="0" err="1"/>
              <a:t>utenti</a:t>
            </a:r>
            <a:r>
              <a:rPr lang="en-GB" sz="2800" dirty="0"/>
              <a:t> </a:t>
            </a:r>
            <a:r>
              <a:rPr lang="en-GB" sz="2800" dirty="0" err="1"/>
              <a:t>che</a:t>
            </a:r>
            <a:r>
              <a:rPr lang="en-GB" sz="2800" dirty="0"/>
              <a:t> non </a:t>
            </a:r>
            <a:r>
              <a:rPr lang="en-GB" sz="2800" dirty="0" err="1"/>
              <a:t>comprendono</a:t>
            </a:r>
            <a:r>
              <a:rPr lang="en-GB" sz="2800" dirty="0"/>
              <a:t> il </a:t>
            </a:r>
            <a:r>
              <a:rPr lang="en-GB" sz="2800" dirty="0" err="1"/>
              <a:t>processo</a:t>
            </a:r>
            <a:r>
              <a:rPr lang="en-GB" sz="2800" dirty="0"/>
              <a:t> </a:t>
            </a:r>
            <a:r>
              <a:rPr lang="en-GB" sz="2800" dirty="0" err="1"/>
              <a:t>decisionale</a:t>
            </a:r>
            <a:r>
              <a:rPr lang="en-GB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708597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E56C6B9-EB20-E48A-82F7-18C7E3F818AA}"/>
              </a:ext>
            </a:extLst>
          </p:cNvPr>
          <p:cNvSpPr txBox="1"/>
          <p:nvPr/>
        </p:nvSpPr>
        <p:spPr>
          <a:xfrm>
            <a:off x="2736682" y="1136065"/>
            <a:ext cx="67186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err="1">
                <a:latin typeface="+mj-lt"/>
              </a:rPr>
              <a:t>Robustezza</a:t>
            </a:r>
            <a:r>
              <a:rPr lang="en-GB" sz="4000" b="1" dirty="0">
                <a:latin typeface="+mj-lt"/>
              </a:rPr>
              <a:t> e </a:t>
            </a:r>
            <a:r>
              <a:rPr lang="en-GB" sz="4000" b="1" dirty="0" err="1">
                <a:latin typeface="+mj-lt"/>
              </a:rPr>
              <a:t>Generalizzazione</a:t>
            </a:r>
            <a:endParaRPr lang="en-GB" sz="4000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FC6297-D17E-9CEC-8125-203CB453A573}"/>
              </a:ext>
            </a:extLst>
          </p:cNvPr>
          <p:cNvSpPr txBox="1"/>
          <p:nvPr/>
        </p:nvSpPr>
        <p:spPr>
          <a:xfrm>
            <a:off x="385627" y="2690336"/>
            <a:ext cx="1142074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I </a:t>
            </a:r>
            <a:r>
              <a:rPr lang="en-GB" sz="2800" dirty="0" err="1"/>
              <a:t>modelli</a:t>
            </a:r>
            <a:r>
              <a:rPr lang="en-GB" sz="2800" dirty="0"/>
              <a:t> </a:t>
            </a:r>
            <a:r>
              <a:rPr lang="en-GB" sz="2800" dirty="0" err="1"/>
              <a:t>predittivi</a:t>
            </a:r>
            <a:r>
              <a:rPr lang="en-GB" sz="2800" dirty="0"/>
              <a:t> </a:t>
            </a:r>
            <a:r>
              <a:rPr lang="en-GB" sz="2800" dirty="0" err="1"/>
              <a:t>possono</a:t>
            </a:r>
            <a:r>
              <a:rPr lang="en-GB" sz="2800" dirty="0"/>
              <a:t> </a:t>
            </a:r>
            <a:r>
              <a:rPr lang="en-GB" sz="2800" dirty="0" err="1"/>
              <a:t>essere</a:t>
            </a:r>
            <a:r>
              <a:rPr lang="en-GB" sz="2800" dirty="0"/>
              <a:t> </a:t>
            </a:r>
            <a:r>
              <a:rPr lang="en-GB" sz="2800" dirty="0" err="1"/>
              <a:t>fragili</a:t>
            </a:r>
            <a:r>
              <a:rPr lang="en-GB" sz="2800" dirty="0"/>
              <a:t> </a:t>
            </a:r>
            <a:r>
              <a:rPr lang="en-GB" sz="2800" dirty="0" err="1"/>
              <a:t>quando</a:t>
            </a:r>
            <a:r>
              <a:rPr lang="en-GB" sz="2800" dirty="0"/>
              <a:t> </a:t>
            </a:r>
            <a:r>
              <a:rPr lang="en-GB" sz="2800" dirty="0" err="1"/>
              <a:t>applicati</a:t>
            </a:r>
            <a:r>
              <a:rPr lang="en-GB" sz="2800" dirty="0"/>
              <a:t> a </a:t>
            </a:r>
            <a:r>
              <a:rPr lang="en-GB" sz="2800" dirty="0" err="1"/>
              <a:t>situazioni</a:t>
            </a:r>
            <a:r>
              <a:rPr lang="en-GB" sz="2800" dirty="0"/>
              <a:t> </a:t>
            </a:r>
            <a:r>
              <a:rPr lang="en-GB" sz="2800" dirty="0" err="1"/>
              <a:t>che</a:t>
            </a:r>
            <a:r>
              <a:rPr lang="en-GB" sz="2800" dirty="0"/>
              <a:t> </a:t>
            </a:r>
            <a:r>
              <a:rPr lang="en-GB" sz="2800" dirty="0" err="1"/>
              <a:t>differiscono</a:t>
            </a:r>
            <a:r>
              <a:rPr lang="en-GB" sz="2800" dirty="0"/>
              <a:t> </a:t>
            </a:r>
            <a:r>
              <a:rPr lang="en-GB" sz="2800" dirty="0" err="1"/>
              <a:t>dalle</a:t>
            </a:r>
            <a:r>
              <a:rPr lang="en-GB" sz="2800" dirty="0"/>
              <a:t> </a:t>
            </a:r>
            <a:r>
              <a:rPr lang="en-GB" sz="2800" dirty="0" err="1"/>
              <a:t>condizioni</a:t>
            </a:r>
            <a:r>
              <a:rPr lang="en-GB" sz="2800" dirty="0"/>
              <a:t> di training. </a:t>
            </a:r>
            <a:r>
              <a:rPr lang="en-GB" sz="2800" dirty="0" err="1"/>
              <a:t>Eventi</a:t>
            </a:r>
            <a:r>
              <a:rPr lang="en-GB" sz="2800" dirty="0"/>
              <a:t> </a:t>
            </a:r>
            <a:r>
              <a:rPr lang="en-GB" sz="2800" dirty="0" err="1"/>
              <a:t>inaspettati</a:t>
            </a:r>
            <a:r>
              <a:rPr lang="en-GB" sz="2800" dirty="0"/>
              <a:t>, </a:t>
            </a:r>
            <a:r>
              <a:rPr lang="en-GB" sz="2800" dirty="0" err="1"/>
              <a:t>cambiamenti</a:t>
            </a:r>
            <a:r>
              <a:rPr lang="en-GB" sz="2800" dirty="0"/>
              <a:t> </a:t>
            </a:r>
            <a:r>
              <a:rPr lang="en-GB" sz="2800" dirty="0" err="1"/>
              <a:t>nel</a:t>
            </a:r>
            <a:r>
              <a:rPr lang="en-GB" sz="2800" dirty="0"/>
              <a:t> </a:t>
            </a:r>
            <a:r>
              <a:rPr lang="en-GB" sz="2800" dirty="0" err="1"/>
              <a:t>comportamento</a:t>
            </a:r>
            <a:r>
              <a:rPr lang="en-GB" sz="2800" dirty="0"/>
              <a:t> </a:t>
            </a:r>
            <a:r>
              <a:rPr lang="en-GB" sz="2800" dirty="0" err="1"/>
              <a:t>dei</a:t>
            </a:r>
            <a:r>
              <a:rPr lang="en-GB" sz="2800" dirty="0"/>
              <a:t> </a:t>
            </a:r>
            <a:r>
              <a:rPr lang="en-GB" sz="2800" dirty="0" err="1"/>
              <a:t>consumatori</a:t>
            </a:r>
            <a:r>
              <a:rPr lang="en-GB" sz="2800" dirty="0"/>
              <a:t>, o </a:t>
            </a:r>
            <a:r>
              <a:rPr lang="en-GB" sz="2800" dirty="0" err="1"/>
              <a:t>modifiche</a:t>
            </a:r>
            <a:r>
              <a:rPr lang="en-GB" sz="2800" dirty="0"/>
              <a:t> </a:t>
            </a:r>
            <a:r>
              <a:rPr lang="en-GB" sz="2800" dirty="0" err="1"/>
              <a:t>nelle</a:t>
            </a:r>
            <a:r>
              <a:rPr lang="en-GB" sz="2800" dirty="0"/>
              <a:t> </a:t>
            </a:r>
            <a:r>
              <a:rPr lang="en-GB" sz="2800" dirty="0" err="1"/>
              <a:t>condizioni</a:t>
            </a:r>
            <a:r>
              <a:rPr lang="en-GB" sz="2800" dirty="0"/>
              <a:t> di </a:t>
            </a:r>
            <a:r>
              <a:rPr lang="en-GB" sz="2800" dirty="0" err="1"/>
              <a:t>mercato</a:t>
            </a:r>
            <a:r>
              <a:rPr lang="en-GB" sz="2800" dirty="0"/>
              <a:t> </a:t>
            </a:r>
            <a:r>
              <a:rPr lang="en-GB" sz="2800" dirty="0" err="1"/>
              <a:t>possono</a:t>
            </a:r>
            <a:r>
              <a:rPr lang="en-GB" sz="2800" dirty="0"/>
              <a:t> </a:t>
            </a:r>
            <a:r>
              <a:rPr lang="en-GB" sz="2800" dirty="0" err="1"/>
              <a:t>rendere</a:t>
            </a:r>
            <a:r>
              <a:rPr lang="en-GB" sz="2800" dirty="0"/>
              <a:t> </a:t>
            </a:r>
            <a:r>
              <a:rPr lang="en-GB" sz="2800" dirty="0" err="1"/>
              <a:t>obsoleti</a:t>
            </a:r>
            <a:r>
              <a:rPr lang="en-GB" sz="2800" dirty="0"/>
              <a:t> </a:t>
            </a:r>
            <a:r>
              <a:rPr lang="en-GB" sz="2800" dirty="0" err="1"/>
              <a:t>modelli</a:t>
            </a:r>
            <a:r>
              <a:rPr lang="en-GB" sz="2800" dirty="0"/>
              <a:t> </a:t>
            </a:r>
            <a:r>
              <a:rPr lang="en-GB" sz="2800" dirty="0" err="1"/>
              <a:t>precedentemente</a:t>
            </a:r>
            <a:r>
              <a:rPr lang="en-GB" sz="2800" dirty="0"/>
              <a:t> </a:t>
            </a:r>
            <a:r>
              <a:rPr lang="en-GB" sz="2800" dirty="0" err="1"/>
              <a:t>accurati</a:t>
            </a:r>
            <a:r>
              <a:rPr lang="en-GB" sz="2800" dirty="0"/>
              <a:t>. La </a:t>
            </a:r>
            <a:r>
              <a:rPr lang="en-GB" sz="2800" dirty="0" err="1"/>
              <a:t>sfida</a:t>
            </a:r>
            <a:r>
              <a:rPr lang="en-GB" sz="2800" dirty="0"/>
              <a:t> </a:t>
            </a:r>
            <a:r>
              <a:rPr lang="en-GB" sz="2800" dirty="0" err="1"/>
              <a:t>della</a:t>
            </a:r>
            <a:r>
              <a:rPr lang="en-GB" sz="2800" dirty="0"/>
              <a:t> </a:t>
            </a:r>
            <a:r>
              <a:rPr lang="en-GB" sz="2800" dirty="0" err="1"/>
              <a:t>generalizzazione</a:t>
            </a:r>
            <a:r>
              <a:rPr lang="en-GB" sz="2800" dirty="0"/>
              <a:t> </a:t>
            </a:r>
            <a:r>
              <a:rPr lang="en-GB" sz="2800" dirty="0" err="1"/>
              <a:t>richiede</a:t>
            </a:r>
            <a:r>
              <a:rPr lang="en-GB" sz="2800" dirty="0"/>
              <a:t> </a:t>
            </a:r>
            <a:r>
              <a:rPr lang="en-GB" sz="2800" dirty="0" err="1"/>
              <a:t>tecniche</a:t>
            </a:r>
            <a:r>
              <a:rPr lang="en-GB" sz="2800" dirty="0"/>
              <a:t> </a:t>
            </a:r>
            <a:r>
              <a:rPr lang="en-GB" sz="2800" dirty="0" err="1"/>
              <a:t>sofisticate</a:t>
            </a:r>
            <a:r>
              <a:rPr lang="en-GB" sz="2800" dirty="0"/>
              <a:t> di </a:t>
            </a:r>
            <a:r>
              <a:rPr lang="en-GB" sz="2800" dirty="0" err="1"/>
              <a:t>validazione</a:t>
            </a:r>
            <a:r>
              <a:rPr lang="en-GB" sz="2800" dirty="0"/>
              <a:t> e la </a:t>
            </a:r>
            <a:r>
              <a:rPr lang="en-GB" sz="2800" dirty="0" err="1"/>
              <a:t>capacità</a:t>
            </a:r>
            <a:r>
              <a:rPr lang="en-GB" sz="2800" dirty="0"/>
              <a:t> di </a:t>
            </a:r>
            <a:r>
              <a:rPr lang="en-GB" sz="2800" dirty="0" err="1"/>
              <a:t>riconoscere</a:t>
            </a:r>
            <a:r>
              <a:rPr lang="en-GB" sz="2800" dirty="0"/>
              <a:t> </a:t>
            </a:r>
            <a:r>
              <a:rPr lang="en-GB" sz="2800" dirty="0" err="1"/>
              <a:t>quando</a:t>
            </a:r>
            <a:r>
              <a:rPr lang="en-GB" sz="2800" dirty="0"/>
              <a:t> un </a:t>
            </a:r>
            <a:r>
              <a:rPr lang="en-GB" sz="2800" dirty="0" err="1"/>
              <a:t>modello</a:t>
            </a:r>
            <a:r>
              <a:rPr lang="en-GB" sz="2800" dirty="0"/>
              <a:t> non </a:t>
            </a:r>
            <a:r>
              <a:rPr lang="en-GB" sz="2800" dirty="0" err="1"/>
              <a:t>è</a:t>
            </a:r>
            <a:r>
              <a:rPr lang="en-GB" sz="2800" dirty="0"/>
              <a:t> </a:t>
            </a:r>
            <a:r>
              <a:rPr lang="en-GB" sz="2800" dirty="0" err="1"/>
              <a:t>più</a:t>
            </a:r>
            <a:r>
              <a:rPr lang="en-GB" sz="2800" dirty="0"/>
              <a:t> </a:t>
            </a:r>
            <a:r>
              <a:rPr lang="en-GB" sz="2800" dirty="0" err="1"/>
              <a:t>affidabile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9597306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AE5B276-4C9A-548A-5C6D-10E67ABA53C2}"/>
              </a:ext>
            </a:extLst>
          </p:cNvPr>
          <p:cNvSpPr txBox="1"/>
          <p:nvPr/>
        </p:nvSpPr>
        <p:spPr>
          <a:xfrm>
            <a:off x="3046326" y="745071"/>
            <a:ext cx="609934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50"/>
              </a:spcAft>
            </a:pPr>
            <a:r>
              <a:rPr lang="en-GB" sz="4000" b="1" dirty="0" err="1">
                <a:effectLst/>
                <a:latin typeface="+mj-lt"/>
              </a:rPr>
              <a:t>Scalabilità</a:t>
            </a:r>
            <a:r>
              <a:rPr lang="en-GB" sz="4000" b="1" dirty="0">
                <a:effectLst/>
                <a:latin typeface="+mj-lt"/>
              </a:rPr>
              <a:t> e Performance</a:t>
            </a:r>
            <a:endParaRPr lang="en-GB" sz="4000" dirty="0">
              <a:effectLst/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7FB24B-CB87-0567-F258-44EF4D504E15}"/>
              </a:ext>
            </a:extLst>
          </p:cNvPr>
          <p:cNvSpPr txBox="1"/>
          <p:nvPr/>
        </p:nvSpPr>
        <p:spPr>
          <a:xfrm>
            <a:off x="842210" y="2230419"/>
            <a:ext cx="1050757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 err="1"/>
              <a:t>Implementare</a:t>
            </a:r>
            <a:r>
              <a:rPr lang="en-GB" sz="2800" dirty="0"/>
              <a:t> </a:t>
            </a:r>
            <a:r>
              <a:rPr lang="en-GB" sz="2800" dirty="0" err="1"/>
              <a:t>sistemi</a:t>
            </a:r>
            <a:r>
              <a:rPr lang="en-GB" sz="2800" dirty="0"/>
              <a:t> di IA </a:t>
            </a:r>
            <a:r>
              <a:rPr lang="en-GB" sz="2800" dirty="0" err="1"/>
              <a:t>predittiva</a:t>
            </a:r>
            <a:r>
              <a:rPr lang="en-GB" sz="2800" dirty="0"/>
              <a:t> </a:t>
            </a:r>
            <a:r>
              <a:rPr lang="en-GB" sz="2800" dirty="0" err="1"/>
              <a:t>su</a:t>
            </a:r>
            <a:r>
              <a:rPr lang="en-GB" sz="2800" dirty="0"/>
              <a:t> </a:t>
            </a:r>
            <a:r>
              <a:rPr lang="en-GB" sz="2800" dirty="0" err="1"/>
              <a:t>larga</a:t>
            </a:r>
            <a:r>
              <a:rPr lang="en-GB" sz="2800" dirty="0"/>
              <a:t> scala </a:t>
            </a:r>
            <a:r>
              <a:rPr lang="en-GB" sz="2800" dirty="0" err="1"/>
              <a:t>presenta</a:t>
            </a:r>
            <a:r>
              <a:rPr lang="en-GB" sz="2800" dirty="0"/>
              <a:t> </a:t>
            </a:r>
            <a:r>
              <a:rPr lang="en-GB" sz="2800" dirty="0" err="1"/>
              <a:t>sfide</a:t>
            </a:r>
            <a:r>
              <a:rPr lang="en-GB" sz="2800" dirty="0"/>
              <a:t> </a:t>
            </a:r>
            <a:r>
              <a:rPr lang="en-GB" sz="2800" dirty="0" err="1"/>
              <a:t>tecniche</a:t>
            </a:r>
            <a:r>
              <a:rPr lang="en-GB" sz="2800" dirty="0"/>
              <a:t> significative. I </a:t>
            </a:r>
            <a:r>
              <a:rPr lang="en-GB" sz="2800" dirty="0" err="1"/>
              <a:t>modelli</a:t>
            </a:r>
            <a:r>
              <a:rPr lang="en-GB" sz="2800" dirty="0"/>
              <a:t> </a:t>
            </a:r>
            <a:r>
              <a:rPr lang="en-GB" sz="2800" dirty="0" err="1"/>
              <a:t>devono</a:t>
            </a:r>
            <a:r>
              <a:rPr lang="en-GB" sz="2800" dirty="0"/>
              <a:t> </a:t>
            </a:r>
            <a:r>
              <a:rPr lang="en-GB" sz="2800" dirty="0" err="1"/>
              <a:t>essere</a:t>
            </a:r>
            <a:r>
              <a:rPr lang="en-GB" sz="2800" dirty="0"/>
              <a:t> in </a:t>
            </a:r>
            <a:r>
              <a:rPr lang="en-GB" sz="2800" dirty="0" err="1"/>
              <a:t>grado</a:t>
            </a:r>
            <a:r>
              <a:rPr lang="en-GB" sz="2800" dirty="0"/>
              <a:t> di </a:t>
            </a:r>
            <a:r>
              <a:rPr lang="en-GB" sz="2800" dirty="0" err="1"/>
              <a:t>processare</a:t>
            </a:r>
            <a:r>
              <a:rPr lang="en-GB" sz="2800" dirty="0"/>
              <a:t> </a:t>
            </a:r>
            <a:r>
              <a:rPr lang="en-GB" sz="2800" dirty="0" err="1"/>
              <a:t>grandi</a:t>
            </a:r>
            <a:r>
              <a:rPr lang="en-GB" sz="2800" dirty="0"/>
              <a:t> </a:t>
            </a:r>
            <a:r>
              <a:rPr lang="en-GB" sz="2800" dirty="0" err="1"/>
              <a:t>volumi</a:t>
            </a:r>
            <a:r>
              <a:rPr lang="en-GB" sz="2800" dirty="0"/>
              <a:t> di </a:t>
            </a:r>
            <a:r>
              <a:rPr lang="en-GB" sz="2800" dirty="0" err="1"/>
              <a:t>dati</a:t>
            </a:r>
            <a:r>
              <a:rPr lang="en-GB" sz="2800" dirty="0"/>
              <a:t> in tempo </a:t>
            </a:r>
            <a:r>
              <a:rPr lang="en-GB" sz="2800" dirty="0" err="1"/>
              <a:t>reale</a:t>
            </a:r>
            <a:r>
              <a:rPr lang="en-GB" sz="2800" dirty="0"/>
              <a:t> </a:t>
            </a:r>
            <a:r>
              <a:rPr lang="en-GB" sz="2800" dirty="0" err="1"/>
              <a:t>mantenendo</a:t>
            </a:r>
            <a:r>
              <a:rPr lang="en-GB" sz="2800" dirty="0"/>
              <a:t> </a:t>
            </a:r>
            <a:r>
              <a:rPr lang="en-GB" sz="2800" dirty="0" err="1"/>
              <a:t>prestazioni</a:t>
            </a:r>
            <a:r>
              <a:rPr lang="en-GB" sz="2800" dirty="0"/>
              <a:t> </a:t>
            </a:r>
            <a:r>
              <a:rPr lang="en-GB" sz="2800" dirty="0" err="1"/>
              <a:t>accettabili</a:t>
            </a:r>
            <a:r>
              <a:rPr lang="en-GB" sz="2800" dirty="0"/>
              <a:t>. </a:t>
            </a:r>
            <a:r>
              <a:rPr lang="en-GB" sz="2800" dirty="0" err="1"/>
              <a:t>Questo</a:t>
            </a:r>
            <a:r>
              <a:rPr lang="en-GB" sz="2800" dirty="0"/>
              <a:t> </a:t>
            </a:r>
            <a:r>
              <a:rPr lang="en-GB" sz="2800" dirty="0" err="1"/>
              <a:t>richiede</a:t>
            </a:r>
            <a:r>
              <a:rPr lang="en-GB" sz="2800" dirty="0"/>
              <a:t> </a:t>
            </a:r>
            <a:r>
              <a:rPr lang="en-GB" sz="2800" dirty="0" err="1"/>
              <a:t>architetture</a:t>
            </a:r>
            <a:r>
              <a:rPr lang="en-GB" sz="2800" dirty="0"/>
              <a:t> </a:t>
            </a:r>
            <a:r>
              <a:rPr lang="en-GB" sz="2800" dirty="0" err="1"/>
              <a:t>distribuite</a:t>
            </a:r>
            <a:r>
              <a:rPr lang="en-GB" sz="2800" dirty="0"/>
              <a:t>, </a:t>
            </a:r>
            <a:r>
              <a:rPr lang="en-GB" sz="2800" dirty="0" err="1"/>
              <a:t>ottimizzazione</a:t>
            </a:r>
            <a:r>
              <a:rPr lang="en-GB" sz="2800" dirty="0"/>
              <a:t> </a:t>
            </a:r>
            <a:r>
              <a:rPr lang="en-GB" sz="2800" dirty="0" err="1"/>
              <a:t>degli</a:t>
            </a:r>
            <a:r>
              <a:rPr lang="en-GB" sz="2800" dirty="0"/>
              <a:t> </a:t>
            </a:r>
            <a:r>
              <a:rPr lang="en-GB" sz="2800" dirty="0" err="1"/>
              <a:t>algoritmi</a:t>
            </a:r>
            <a:r>
              <a:rPr lang="en-GB" sz="2800" dirty="0"/>
              <a:t> e </a:t>
            </a:r>
            <a:r>
              <a:rPr lang="en-GB" sz="2800" dirty="0" err="1"/>
              <a:t>gestione</a:t>
            </a:r>
            <a:r>
              <a:rPr lang="en-GB" sz="2800" dirty="0"/>
              <a:t> </a:t>
            </a:r>
            <a:r>
              <a:rPr lang="en-GB" sz="2800" dirty="0" err="1"/>
              <a:t>efficiente</a:t>
            </a:r>
            <a:r>
              <a:rPr lang="en-GB" sz="2800" dirty="0"/>
              <a:t> </a:t>
            </a:r>
            <a:r>
              <a:rPr lang="en-GB" sz="2800" dirty="0" err="1"/>
              <a:t>delle</a:t>
            </a:r>
            <a:r>
              <a:rPr lang="en-GB" sz="2800" dirty="0"/>
              <a:t> </a:t>
            </a:r>
            <a:r>
              <a:rPr lang="en-GB" sz="2800" dirty="0" err="1"/>
              <a:t>risorse</a:t>
            </a:r>
            <a:r>
              <a:rPr lang="en-GB" sz="2800" dirty="0"/>
              <a:t> </a:t>
            </a:r>
            <a:r>
              <a:rPr lang="en-GB" sz="2800" dirty="0" err="1"/>
              <a:t>computazionali</a:t>
            </a:r>
            <a:r>
              <a:rPr lang="en-GB" sz="2800" dirty="0"/>
              <a:t>. La </a:t>
            </a:r>
            <a:r>
              <a:rPr lang="en-GB" sz="2800" dirty="0" err="1"/>
              <a:t>scalabilità</a:t>
            </a:r>
            <a:r>
              <a:rPr lang="en-GB" sz="2800" dirty="0"/>
              <a:t> non </a:t>
            </a:r>
            <a:r>
              <a:rPr lang="en-GB" sz="2800" dirty="0" err="1"/>
              <a:t>riguarda</a:t>
            </a:r>
            <a:r>
              <a:rPr lang="en-GB" sz="2800" dirty="0"/>
              <a:t> solo la </a:t>
            </a:r>
            <a:r>
              <a:rPr lang="en-GB" sz="2800" dirty="0" err="1"/>
              <a:t>capacità</a:t>
            </a:r>
            <a:r>
              <a:rPr lang="en-GB" sz="2800" dirty="0"/>
              <a:t> </a:t>
            </a:r>
            <a:r>
              <a:rPr lang="en-GB" sz="2800" dirty="0" err="1"/>
              <a:t>tecnica</a:t>
            </a:r>
            <a:r>
              <a:rPr lang="en-GB" sz="2800" dirty="0"/>
              <a:t> ma </a:t>
            </a:r>
            <a:r>
              <a:rPr lang="en-GB" sz="2800" dirty="0" err="1"/>
              <a:t>anche</a:t>
            </a:r>
            <a:r>
              <a:rPr lang="en-GB" sz="2800" dirty="0"/>
              <a:t> la </a:t>
            </a:r>
            <a:r>
              <a:rPr lang="en-GB" sz="2800" dirty="0" err="1"/>
              <a:t>gestione</a:t>
            </a:r>
            <a:r>
              <a:rPr lang="en-GB" sz="2800" dirty="0"/>
              <a:t> </a:t>
            </a:r>
            <a:r>
              <a:rPr lang="en-GB" sz="2800" dirty="0" err="1"/>
              <a:t>organizzativa</a:t>
            </a:r>
            <a:r>
              <a:rPr lang="en-GB" sz="2800" dirty="0"/>
              <a:t> </a:t>
            </a:r>
            <a:r>
              <a:rPr lang="en-GB" sz="2800" dirty="0" err="1"/>
              <a:t>della</a:t>
            </a:r>
            <a:r>
              <a:rPr lang="en-GB" sz="2800" dirty="0"/>
              <a:t> </a:t>
            </a:r>
            <a:r>
              <a:rPr lang="en-GB" sz="2800" dirty="0" err="1"/>
              <a:t>complessità</a:t>
            </a:r>
            <a:r>
              <a:rPr lang="en-GB" sz="2800" dirty="0"/>
              <a:t> </a:t>
            </a:r>
            <a:r>
              <a:rPr lang="en-GB" sz="2800" dirty="0" err="1"/>
              <a:t>crescente</a:t>
            </a:r>
            <a:r>
              <a:rPr lang="en-GB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784133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FE1A2A1-BDAC-D15E-F39A-0290F0E261B9}"/>
              </a:ext>
            </a:extLst>
          </p:cNvPr>
          <p:cNvSpPr txBox="1"/>
          <p:nvPr/>
        </p:nvSpPr>
        <p:spPr>
          <a:xfrm>
            <a:off x="3472782" y="2123269"/>
            <a:ext cx="524643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b="1" dirty="0" err="1">
                <a:latin typeface="+mj-lt"/>
              </a:rPr>
              <a:t>Considerazioni</a:t>
            </a:r>
            <a:r>
              <a:rPr lang="en-GB" sz="4400" b="1" dirty="0">
                <a:latin typeface="+mj-lt"/>
              </a:rPr>
              <a:t> </a:t>
            </a:r>
            <a:r>
              <a:rPr lang="en-GB" sz="4400" b="1" dirty="0" err="1">
                <a:latin typeface="+mj-lt"/>
              </a:rPr>
              <a:t>Etiche</a:t>
            </a:r>
            <a:endParaRPr lang="en-GB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013701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B8EF00-C0E1-F324-36DE-8346F598CF7F}"/>
              </a:ext>
            </a:extLst>
          </p:cNvPr>
          <p:cNvSpPr txBox="1"/>
          <p:nvPr/>
        </p:nvSpPr>
        <p:spPr>
          <a:xfrm>
            <a:off x="2709459" y="548640"/>
            <a:ext cx="63130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err="1">
                <a:latin typeface="+mj-lt"/>
              </a:rPr>
              <a:t>Trasparenza</a:t>
            </a:r>
            <a:r>
              <a:rPr lang="en-GB" sz="4000" b="1" dirty="0">
                <a:latin typeface="+mj-lt"/>
              </a:rPr>
              <a:t> e Accountability</a:t>
            </a:r>
            <a:endParaRPr lang="en-GB" sz="4000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D2126B-1364-CF09-0744-F67BAF1D886F}"/>
              </a:ext>
            </a:extLst>
          </p:cNvPr>
          <p:cNvSpPr txBox="1"/>
          <p:nvPr/>
        </p:nvSpPr>
        <p:spPr>
          <a:xfrm>
            <a:off x="1222338" y="1733709"/>
            <a:ext cx="974732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La </a:t>
            </a:r>
            <a:r>
              <a:rPr lang="en-GB" sz="2800" dirty="0" err="1"/>
              <a:t>trasparenza</a:t>
            </a:r>
            <a:r>
              <a:rPr lang="en-GB" sz="2800" dirty="0"/>
              <a:t> </a:t>
            </a:r>
            <a:r>
              <a:rPr lang="en-GB" sz="2800" dirty="0" err="1"/>
              <a:t>nell'uso</a:t>
            </a:r>
            <a:r>
              <a:rPr lang="en-GB" sz="2800" dirty="0"/>
              <a:t> </a:t>
            </a:r>
            <a:r>
              <a:rPr lang="en-GB" sz="2800" dirty="0" err="1"/>
              <a:t>dell'IA</a:t>
            </a:r>
            <a:r>
              <a:rPr lang="en-GB" sz="2800" dirty="0"/>
              <a:t> </a:t>
            </a:r>
            <a:r>
              <a:rPr lang="en-GB" sz="2800" dirty="0" err="1"/>
              <a:t>predittiva</a:t>
            </a:r>
            <a:r>
              <a:rPr lang="en-GB" sz="2800" dirty="0"/>
              <a:t> </a:t>
            </a:r>
            <a:r>
              <a:rPr lang="en-GB" sz="2800" dirty="0" err="1"/>
              <a:t>va</a:t>
            </a:r>
            <a:r>
              <a:rPr lang="en-GB" sz="2800" dirty="0"/>
              <a:t> </a:t>
            </a:r>
            <a:r>
              <a:rPr lang="en-GB" sz="2800" dirty="0" err="1"/>
              <a:t>oltre</a:t>
            </a:r>
            <a:r>
              <a:rPr lang="en-GB" sz="2800" dirty="0"/>
              <a:t> la semplice </a:t>
            </a:r>
            <a:r>
              <a:rPr lang="en-GB" sz="2800" dirty="0" err="1"/>
              <a:t>comunicazione</a:t>
            </a:r>
            <a:r>
              <a:rPr lang="en-GB" sz="2800" dirty="0"/>
              <a:t> </a:t>
            </a:r>
            <a:r>
              <a:rPr lang="en-GB" sz="2800" dirty="0" err="1"/>
              <a:t>dell'esistenza</a:t>
            </a:r>
            <a:r>
              <a:rPr lang="en-GB" sz="2800" dirty="0"/>
              <a:t> di </a:t>
            </a:r>
            <a:r>
              <a:rPr lang="en-GB" sz="2800" dirty="0" err="1"/>
              <a:t>questi</a:t>
            </a:r>
            <a:r>
              <a:rPr lang="en-GB" sz="2800" dirty="0"/>
              <a:t> </a:t>
            </a:r>
            <a:r>
              <a:rPr lang="en-GB" sz="2800" dirty="0" err="1"/>
              <a:t>sistemi</a:t>
            </a:r>
            <a:r>
              <a:rPr lang="en-GB" sz="2800" dirty="0"/>
              <a:t>. Include la </a:t>
            </a:r>
            <a:r>
              <a:rPr lang="en-GB" sz="2800" dirty="0" err="1"/>
              <a:t>spiegazione</a:t>
            </a:r>
            <a:r>
              <a:rPr lang="en-GB" sz="2800" dirty="0"/>
              <a:t> di come </a:t>
            </a:r>
            <a:r>
              <a:rPr lang="en-GB" sz="2800" dirty="0" err="1"/>
              <a:t>i</a:t>
            </a:r>
            <a:r>
              <a:rPr lang="en-GB" sz="2800" dirty="0"/>
              <a:t> </a:t>
            </a:r>
            <a:r>
              <a:rPr lang="en-GB" sz="2800" dirty="0" err="1"/>
              <a:t>modelli</a:t>
            </a:r>
            <a:r>
              <a:rPr lang="en-GB" sz="2800" dirty="0"/>
              <a:t> </a:t>
            </a:r>
            <a:r>
              <a:rPr lang="en-GB" sz="2800" dirty="0" err="1"/>
              <a:t>prendono</a:t>
            </a:r>
            <a:r>
              <a:rPr lang="en-GB" sz="2800" dirty="0"/>
              <a:t> </a:t>
            </a:r>
            <a:r>
              <a:rPr lang="en-GB" sz="2800" dirty="0" err="1"/>
              <a:t>decisioni</a:t>
            </a:r>
            <a:r>
              <a:rPr lang="en-GB" sz="2800" dirty="0"/>
              <a:t>, </a:t>
            </a:r>
            <a:r>
              <a:rPr lang="en-GB" sz="2800" dirty="0" err="1"/>
              <a:t>quali</a:t>
            </a:r>
            <a:r>
              <a:rPr lang="en-GB" sz="2800" dirty="0"/>
              <a:t> </a:t>
            </a:r>
            <a:r>
              <a:rPr lang="en-GB" sz="2800" dirty="0" err="1"/>
              <a:t>dati</a:t>
            </a:r>
            <a:r>
              <a:rPr lang="en-GB" sz="2800" dirty="0"/>
              <a:t> </a:t>
            </a:r>
            <a:r>
              <a:rPr lang="en-GB" sz="2800" dirty="0" err="1"/>
              <a:t>utilizzano</a:t>
            </a:r>
            <a:r>
              <a:rPr lang="en-GB" sz="2800" dirty="0"/>
              <a:t>, e come </a:t>
            </a:r>
            <a:r>
              <a:rPr lang="en-GB" sz="2800" dirty="0" err="1"/>
              <a:t>questi</a:t>
            </a:r>
            <a:r>
              <a:rPr lang="en-GB" sz="2800" dirty="0"/>
              <a:t> </a:t>
            </a:r>
            <a:r>
              <a:rPr lang="en-GB" sz="2800" dirty="0" err="1"/>
              <a:t>processi</a:t>
            </a:r>
            <a:r>
              <a:rPr lang="en-GB" sz="2800" dirty="0"/>
              <a:t> </a:t>
            </a:r>
            <a:r>
              <a:rPr lang="en-GB" sz="2800" dirty="0" err="1"/>
              <a:t>possono</a:t>
            </a:r>
            <a:r>
              <a:rPr lang="en-GB" sz="2800" dirty="0"/>
              <a:t> </a:t>
            </a:r>
            <a:r>
              <a:rPr lang="en-GB" sz="2800" dirty="0" err="1"/>
              <a:t>influenzare</a:t>
            </a:r>
            <a:r>
              <a:rPr lang="en-GB" sz="2800" dirty="0"/>
              <a:t> </a:t>
            </a:r>
            <a:r>
              <a:rPr lang="en-GB" sz="2800" dirty="0" err="1"/>
              <a:t>gli</a:t>
            </a:r>
            <a:r>
              <a:rPr lang="en-GB" sz="2800" dirty="0"/>
              <a:t> </a:t>
            </a:r>
            <a:r>
              <a:rPr lang="en-GB" sz="2800" dirty="0" err="1"/>
              <a:t>individui</a:t>
            </a:r>
            <a:r>
              <a:rPr lang="en-GB" sz="2800" dirty="0"/>
              <a:t>. </a:t>
            </a:r>
            <a:r>
              <a:rPr lang="en-GB" sz="2800" dirty="0" err="1"/>
              <a:t>L'accountability</a:t>
            </a:r>
            <a:r>
              <a:rPr lang="en-GB" sz="2800" dirty="0"/>
              <a:t> </a:t>
            </a:r>
            <a:r>
              <a:rPr lang="en-GB" sz="2800" dirty="0" err="1"/>
              <a:t>richiede</a:t>
            </a:r>
            <a:r>
              <a:rPr lang="en-GB" sz="2800" dirty="0"/>
              <a:t> </a:t>
            </a:r>
            <a:r>
              <a:rPr lang="en-GB" sz="2800" dirty="0" err="1"/>
              <a:t>meccanismi</a:t>
            </a:r>
            <a:r>
              <a:rPr lang="en-GB" sz="2800" dirty="0"/>
              <a:t> </a:t>
            </a:r>
            <a:r>
              <a:rPr lang="en-GB" sz="2800" dirty="0" err="1"/>
              <a:t>chiari</a:t>
            </a:r>
            <a:r>
              <a:rPr lang="en-GB" sz="2800" dirty="0"/>
              <a:t> per </a:t>
            </a:r>
            <a:r>
              <a:rPr lang="en-GB" sz="2800" dirty="0" err="1"/>
              <a:t>attribuire</a:t>
            </a:r>
            <a:r>
              <a:rPr lang="en-GB" sz="2800" dirty="0"/>
              <a:t> </a:t>
            </a:r>
            <a:r>
              <a:rPr lang="en-GB" sz="2800" dirty="0" err="1"/>
              <a:t>responsabilità</a:t>
            </a:r>
            <a:r>
              <a:rPr lang="en-GB" sz="2800" dirty="0"/>
              <a:t> </a:t>
            </a:r>
            <a:r>
              <a:rPr lang="en-GB" sz="2800" dirty="0" err="1"/>
              <a:t>quando</a:t>
            </a:r>
            <a:r>
              <a:rPr lang="en-GB" sz="2800" dirty="0"/>
              <a:t> </a:t>
            </a:r>
            <a:r>
              <a:rPr lang="en-GB" sz="2800" dirty="0" err="1"/>
              <a:t>i</a:t>
            </a:r>
            <a:r>
              <a:rPr lang="en-GB" sz="2800" dirty="0"/>
              <a:t> </a:t>
            </a:r>
            <a:r>
              <a:rPr lang="en-GB" sz="2800" dirty="0" err="1"/>
              <a:t>sistemi</a:t>
            </a:r>
            <a:r>
              <a:rPr lang="en-GB" sz="2800" dirty="0"/>
              <a:t> </a:t>
            </a:r>
            <a:r>
              <a:rPr lang="en-GB" sz="2800" dirty="0" err="1"/>
              <a:t>predittivi</a:t>
            </a:r>
            <a:r>
              <a:rPr lang="en-GB" sz="2800" dirty="0"/>
              <a:t> </a:t>
            </a:r>
            <a:r>
              <a:rPr lang="en-GB" sz="2800" dirty="0" err="1"/>
              <a:t>producono</a:t>
            </a:r>
            <a:r>
              <a:rPr lang="en-GB" sz="2800" dirty="0"/>
              <a:t> </a:t>
            </a:r>
            <a:r>
              <a:rPr lang="en-GB" sz="2800" dirty="0" err="1"/>
              <a:t>risultati</a:t>
            </a:r>
            <a:r>
              <a:rPr lang="en-GB" sz="2800" dirty="0"/>
              <a:t> </a:t>
            </a:r>
            <a:r>
              <a:rPr lang="en-GB" sz="2800" dirty="0" err="1"/>
              <a:t>problematici</a:t>
            </a:r>
            <a:r>
              <a:rPr lang="en-GB" sz="2800" dirty="0"/>
              <a:t> o </a:t>
            </a:r>
            <a:r>
              <a:rPr lang="en-GB" sz="2800" dirty="0" err="1"/>
              <a:t>errati</a:t>
            </a:r>
            <a:r>
              <a:rPr lang="en-GB" sz="2800" dirty="0"/>
              <a:t>. </a:t>
            </a:r>
            <a:r>
              <a:rPr lang="en-GB" sz="2800" dirty="0" err="1"/>
              <a:t>Questo</a:t>
            </a:r>
            <a:r>
              <a:rPr lang="en-GB" sz="2800" dirty="0"/>
              <a:t> </a:t>
            </a:r>
            <a:r>
              <a:rPr lang="en-GB" sz="2800" dirty="0" err="1"/>
              <a:t>è</a:t>
            </a:r>
            <a:r>
              <a:rPr lang="en-GB" sz="2800" dirty="0"/>
              <a:t> </a:t>
            </a:r>
            <a:r>
              <a:rPr lang="en-GB" sz="2800" dirty="0" err="1"/>
              <a:t>particolarmente</a:t>
            </a:r>
            <a:r>
              <a:rPr lang="en-GB" sz="2800" dirty="0"/>
              <a:t> </a:t>
            </a:r>
            <a:r>
              <a:rPr lang="en-GB" sz="2800" dirty="0" err="1"/>
              <a:t>importante</a:t>
            </a:r>
            <a:r>
              <a:rPr lang="en-GB" sz="2800" dirty="0"/>
              <a:t> in </a:t>
            </a:r>
            <a:r>
              <a:rPr lang="en-GB" sz="2800" dirty="0" err="1"/>
              <a:t>settori</a:t>
            </a:r>
            <a:r>
              <a:rPr lang="en-GB" sz="2800" dirty="0"/>
              <a:t> </a:t>
            </a:r>
            <a:r>
              <a:rPr lang="en-GB" sz="2800" dirty="0" err="1"/>
              <a:t>critici</a:t>
            </a:r>
            <a:r>
              <a:rPr lang="en-GB" sz="2800" dirty="0"/>
              <a:t> dove le </a:t>
            </a:r>
            <a:r>
              <a:rPr lang="en-GB" sz="2800" dirty="0" err="1"/>
              <a:t>decisioni</a:t>
            </a:r>
            <a:r>
              <a:rPr lang="en-GB" sz="2800" dirty="0"/>
              <a:t> </a:t>
            </a:r>
            <a:r>
              <a:rPr lang="en-GB" sz="2800" dirty="0" err="1"/>
              <a:t>automatizzate</a:t>
            </a:r>
            <a:r>
              <a:rPr lang="en-GB" sz="2800" dirty="0"/>
              <a:t> </a:t>
            </a:r>
            <a:r>
              <a:rPr lang="en-GB" sz="2800" dirty="0" err="1"/>
              <a:t>possono</a:t>
            </a:r>
            <a:r>
              <a:rPr lang="en-GB" sz="2800" dirty="0"/>
              <a:t> </a:t>
            </a:r>
            <a:r>
              <a:rPr lang="en-GB" sz="2800" dirty="0" err="1"/>
              <a:t>avere</a:t>
            </a:r>
            <a:r>
              <a:rPr lang="en-GB" sz="2800" dirty="0"/>
              <a:t> </a:t>
            </a:r>
            <a:r>
              <a:rPr lang="en-GB" sz="2800" dirty="0" err="1"/>
              <a:t>conseguenze</a:t>
            </a:r>
            <a:r>
              <a:rPr lang="en-GB" sz="2800" dirty="0"/>
              <a:t> significative </a:t>
            </a:r>
            <a:r>
              <a:rPr lang="en-GB" sz="2800" dirty="0" err="1"/>
              <a:t>sulla</a:t>
            </a:r>
            <a:r>
              <a:rPr lang="en-GB" sz="2800" dirty="0"/>
              <a:t> vita </a:t>
            </a:r>
            <a:r>
              <a:rPr lang="en-GB" sz="2800" dirty="0" err="1"/>
              <a:t>delle</a:t>
            </a:r>
            <a:r>
              <a:rPr lang="en-GB" sz="2800" dirty="0"/>
              <a:t> </a:t>
            </a:r>
            <a:r>
              <a:rPr lang="en-GB" sz="2800" dirty="0" err="1"/>
              <a:t>persone</a:t>
            </a:r>
            <a:r>
              <a:rPr lang="en-GB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120596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E6666F4-1A83-BB38-C2A6-B29ABC5EE8DB}"/>
              </a:ext>
            </a:extLst>
          </p:cNvPr>
          <p:cNvSpPr txBox="1"/>
          <p:nvPr/>
        </p:nvSpPr>
        <p:spPr>
          <a:xfrm>
            <a:off x="2191492" y="899168"/>
            <a:ext cx="73890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err="1">
                <a:latin typeface="+mj-lt"/>
              </a:rPr>
              <a:t>Autonomia</a:t>
            </a:r>
            <a:r>
              <a:rPr lang="en-GB" sz="4000" b="1" dirty="0">
                <a:latin typeface="+mj-lt"/>
              </a:rPr>
              <a:t> e </a:t>
            </a:r>
            <a:r>
              <a:rPr lang="en-GB" sz="4000" b="1" dirty="0" err="1">
                <a:latin typeface="+mj-lt"/>
              </a:rPr>
              <a:t>Consenso</a:t>
            </a:r>
            <a:r>
              <a:rPr lang="en-GB" sz="4000" b="1" dirty="0">
                <a:latin typeface="+mj-lt"/>
              </a:rPr>
              <a:t> </a:t>
            </a:r>
            <a:r>
              <a:rPr lang="en-GB" sz="4000" b="1" dirty="0" err="1">
                <a:latin typeface="+mj-lt"/>
              </a:rPr>
              <a:t>Informato</a:t>
            </a:r>
            <a:endParaRPr lang="en-GB" sz="4000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04FDA5-297E-5589-A710-F9FA7AFED237}"/>
              </a:ext>
            </a:extLst>
          </p:cNvPr>
          <p:cNvSpPr txBox="1"/>
          <p:nvPr/>
        </p:nvSpPr>
        <p:spPr>
          <a:xfrm>
            <a:off x="556238" y="2488605"/>
            <a:ext cx="1107952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800" dirty="0"/>
              <a:t>Il rispetto </a:t>
            </a:r>
            <a:r>
              <a:rPr lang="en-GB" sz="2800" dirty="0" err="1"/>
              <a:t>dell'autonomia</a:t>
            </a:r>
            <a:r>
              <a:rPr lang="en-GB" sz="2800" dirty="0"/>
              <a:t> </a:t>
            </a:r>
            <a:r>
              <a:rPr lang="en-GB" sz="2800" dirty="0" err="1"/>
              <a:t>individuale</a:t>
            </a:r>
            <a:r>
              <a:rPr lang="en-GB" sz="2800" dirty="0"/>
              <a:t> </a:t>
            </a:r>
            <a:r>
              <a:rPr lang="en-GB" sz="2800" dirty="0" err="1"/>
              <a:t>richiede</a:t>
            </a:r>
            <a:r>
              <a:rPr lang="en-GB" sz="2800" dirty="0"/>
              <a:t> </a:t>
            </a:r>
            <a:r>
              <a:rPr lang="en-GB" sz="2800" dirty="0" err="1"/>
              <a:t>che</a:t>
            </a:r>
            <a:r>
              <a:rPr lang="en-GB" sz="2800" dirty="0"/>
              <a:t> le </a:t>
            </a:r>
            <a:r>
              <a:rPr lang="en-GB" sz="2800" dirty="0" err="1"/>
              <a:t>persone</a:t>
            </a:r>
            <a:r>
              <a:rPr lang="en-GB" sz="2800" dirty="0"/>
              <a:t> </a:t>
            </a:r>
            <a:r>
              <a:rPr lang="en-GB" sz="2800" dirty="0" err="1"/>
              <a:t>abbiano</a:t>
            </a:r>
            <a:r>
              <a:rPr lang="en-GB" sz="2800" dirty="0"/>
              <a:t> </a:t>
            </a:r>
            <a:r>
              <a:rPr lang="en-GB" sz="2800" dirty="0" err="1"/>
              <a:t>controllo</a:t>
            </a:r>
            <a:r>
              <a:rPr lang="en-GB" sz="2800" dirty="0"/>
              <a:t> </a:t>
            </a:r>
            <a:r>
              <a:rPr lang="en-GB" sz="2800" dirty="0" err="1"/>
              <a:t>significativo</a:t>
            </a:r>
            <a:r>
              <a:rPr lang="en-GB" sz="2800" dirty="0"/>
              <a:t> </a:t>
            </a:r>
            <a:r>
              <a:rPr lang="en-GB" sz="2800" dirty="0" err="1"/>
              <a:t>su</a:t>
            </a:r>
            <a:r>
              <a:rPr lang="en-GB" sz="2800" dirty="0"/>
              <a:t> come </a:t>
            </a:r>
            <a:r>
              <a:rPr lang="en-GB" sz="2800" dirty="0" err="1"/>
              <a:t>i</a:t>
            </a:r>
            <a:r>
              <a:rPr lang="en-GB" sz="2800" dirty="0"/>
              <a:t> loro </a:t>
            </a:r>
            <a:r>
              <a:rPr lang="en-GB" sz="2800" dirty="0" err="1"/>
              <a:t>dati</a:t>
            </a:r>
            <a:r>
              <a:rPr lang="en-GB" sz="2800" dirty="0"/>
              <a:t> </a:t>
            </a:r>
            <a:r>
              <a:rPr lang="en-GB" sz="2800" dirty="0" err="1"/>
              <a:t>vengono</a:t>
            </a:r>
            <a:r>
              <a:rPr lang="en-GB" sz="2800" dirty="0"/>
              <a:t> </a:t>
            </a:r>
            <a:r>
              <a:rPr lang="en-GB" sz="2800" dirty="0" err="1"/>
              <a:t>utilizzati</a:t>
            </a:r>
            <a:r>
              <a:rPr lang="en-GB" sz="2800" dirty="0"/>
              <a:t> per fare </a:t>
            </a:r>
            <a:r>
              <a:rPr lang="en-GB" sz="2800" dirty="0" err="1"/>
              <a:t>previsioni</a:t>
            </a:r>
            <a:r>
              <a:rPr lang="en-GB" sz="2800" dirty="0"/>
              <a:t>. Il </a:t>
            </a:r>
            <a:r>
              <a:rPr lang="en-GB" sz="2800" dirty="0" err="1"/>
              <a:t>consenso</a:t>
            </a:r>
            <a:r>
              <a:rPr lang="en-GB" sz="2800" dirty="0"/>
              <a:t> </a:t>
            </a:r>
            <a:r>
              <a:rPr lang="en-GB" sz="2800" dirty="0" err="1"/>
              <a:t>informato</a:t>
            </a:r>
            <a:r>
              <a:rPr lang="en-GB" sz="2800" dirty="0"/>
              <a:t> </a:t>
            </a:r>
            <a:r>
              <a:rPr lang="en-GB" sz="2800" dirty="0" err="1"/>
              <a:t>va</a:t>
            </a:r>
            <a:r>
              <a:rPr lang="en-GB" sz="2800" dirty="0"/>
              <a:t> </a:t>
            </a:r>
            <a:r>
              <a:rPr lang="en-GB" sz="2800" dirty="0" err="1"/>
              <a:t>oltre</a:t>
            </a:r>
            <a:r>
              <a:rPr lang="en-GB" sz="2800" dirty="0"/>
              <a:t> la semplice </a:t>
            </a:r>
            <a:r>
              <a:rPr lang="en-GB" sz="2800" dirty="0" err="1"/>
              <a:t>accettazione</a:t>
            </a:r>
            <a:r>
              <a:rPr lang="en-GB" sz="2800" dirty="0"/>
              <a:t> di termini e </a:t>
            </a:r>
            <a:r>
              <a:rPr lang="en-GB" sz="2800" dirty="0" err="1"/>
              <a:t>condizioni</a:t>
            </a:r>
            <a:r>
              <a:rPr lang="en-GB" sz="2800" dirty="0"/>
              <a:t>, </a:t>
            </a:r>
            <a:r>
              <a:rPr lang="en-GB" sz="2800" dirty="0" err="1"/>
              <a:t>richiedendo</a:t>
            </a:r>
            <a:r>
              <a:rPr lang="en-GB" sz="2800" dirty="0"/>
              <a:t> </a:t>
            </a:r>
            <a:r>
              <a:rPr lang="en-GB" sz="2800" dirty="0" err="1"/>
              <a:t>una</a:t>
            </a:r>
            <a:r>
              <a:rPr lang="en-GB" sz="2800" dirty="0"/>
              <a:t> </a:t>
            </a:r>
            <a:r>
              <a:rPr lang="en-GB" sz="2800" dirty="0" err="1"/>
              <a:t>comprensione</a:t>
            </a:r>
            <a:r>
              <a:rPr lang="en-GB" sz="2800" dirty="0"/>
              <a:t> </a:t>
            </a:r>
            <a:r>
              <a:rPr lang="en-GB" sz="2800" dirty="0" err="1"/>
              <a:t>reale</a:t>
            </a:r>
            <a:r>
              <a:rPr lang="en-GB" sz="2800" dirty="0"/>
              <a:t> di </a:t>
            </a:r>
            <a:r>
              <a:rPr lang="en-GB" sz="2800" dirty="0" err="1"/>
              <a:t>cosa</a:t>
            </a:r>
            <a:r>
              <a:rPr lang="en-GB" sz="2800" dirty="0"/>
              <a:t> </a:t>
            </a:r>
            <a:r>
              <a:rPr lang="en-GB" sz="2800" dirty="0" err="1"/>
              <a:t>comporti</a:t>
            </a:r>
            <a:r>
              <a:rPr lang="en-GB" sz="2800" dirty="0"/>
              <a:t> </a:t>
            </a:r>
            <a:r>
              <a:rPr lang="en-GB" sz="2800" dirty="0" err="1"/>
              <a:t>l'uso</a:t>
            </a:r>
            <a:r>
              <a:rPr lang="en-GB" sz="2800" dirty="0"/>
              <a:t> </a:t>
            </a:r>
            <a:r>
              <a:rPr lang="en-GB" sz="2800" dirty="0" err="1"/>
              <a:t>dell'IA</a:t>
            </a:r>
            <a:r>
              <a:rPr lang="en-GB" sz="2800" dirty="0"/>
              <a:t> </a:t>
            </a:r>
            <a:r>
              <a:rPr lang="en-GB" sz="2800" dirty="0" err="1"/>
              <a:t>predittiva</a:t>
            </a:r>
            <a:r>
              <a:rPr lang="en-GB" sz="2800" dirty="0"/>
              <a:t>. Gli </a:t>
            </a:r>
            <a:r>
              <a:rPr lang="en-GB" sz="2800" dirty="0" err="1"/>
              <a:t>individui</a:t>
            </a:r>
            <a:r>
              <a:rPr lang="en-GB" sz="2800" dirty="0"/>
              <a:t> </a:t>
            </a:r>
            <a:r>
              <a:rPr lang="en-GB" sz="2800" dirty="0" err="1"/>
              <a:t>dovrebbero</a:t>
            </a:r>
            <a:r>
              <a:rPr lang="en-GB" sz="2800" dirty="0"/>
              <a:t> </a:t>
            </a:r>
            <a:r>
              <a:rPr lang="en-GB" sz="2800" dirty="0" err="1"/>
              <a:t>avere</a:t>
            </a:r>
            <a:r>
              <a:rPr lang="en-GB" sz="2800" dirty="0"/>
              <a:t> il </a:t>
            </a:r>
            <a:r>
              <a:rPr lang="en-GB" sz="2800" dirty="0" err="1"/>
              <a:t>diritto</a:t>
            </a:r>
            <a:r>
              <a:rPr lang="en-GB" sz="2800" dirty="0"/>
              <a:t> di </a:t>
            </a:r>
            <a:r>
              <a:rPr lang="en-GB" sz="2800" dirty="0" err="1"/>
              <a:t>accedere</a:t>
            </a:r>
            <a:r>
              <a:rPr lang="en-GB" sz="2800" dirty="0"/>
              <a:t> alle </a:t>
            </a:r>
            <a:r>
              <a:rPr lang="en-GB" sz="2800" dirty="0" err="1"/>
              <a:t>previsioni</a:t>
            </a:r>
            <a:r>
              <a:rPr lang="en-GB" sz="2800" dirty="0"/>
              <a:t> </a:t>
            </a:r>
            <a:r>
              <a:rPr lang="en-GB" sz="2800" dirty="0" err="1"/>
              <a:t>fatte</a:t>
            </a:r>
            <a:r>
              <a:rPr lang="en-GB" sz="2800" dirty="0"/>
              <a:t> </a:t>
            </a:r>
            <a:r>
              <a:rPr lang="en-GB" sz="2800" dirty="0" err="1"/>
              <a:t>su</a:t>
            </a:r>
            <a:r>
              <a:rPr lang="en-GB" sz="2800" dirty="0"/>
              <a:t> di loro, di </a:t>
            </a:r>
            <a:r>
              <a:rPr lang="en-GB" sz="2800" dirty="0" err="1"/>
              <a:t>contestarle</a:t>
            </a:r>
            <a:r>
              <a:rPr lang="en-GB" sz="2800" dirty="0"/>
              <a:t> e di </a:t>
            </a:r>
            <a:r>
              <a:rPr lang="en-GB" sz="2800" dirty="0" err="1"/>
              <a:t>richiedere</a:t>
            </a:r>
            <a:r>
              <a:rPr lang="en-GB" sz="2800" dirty="0"/>
              <a:t> </a:t>
            </a:r>
            <a:r>
              <a:rPr lang="en-GB" sz="2800" dirty="0" err="1"/>
              <a:t>correzioni</a:t>
            </a:r>
            <a:r>
              <a:rPr lang="en-GB" sz="2800" dirty="0"/>
              <a:t> </a:t>
            </a:r>
            <a:r>
              <a:rPr lang="en-GB" sz="2800" dirty="0" err="1"/>
              <a:t>quando</a:t>
            </a:r>
            <a:r>
              <a:rPr lang="en-GB" sz="2800" dirty="0"/>
              <a:t> appropriate.</a:t>
            </a:r>
          </a:p>
        </p:txBody>
      </p:sp>
    </p:spTree>
    <p:extLst>
      <p:ext uri="{BB962C8B-B14F-4D97-AF65-F5344CB8AC3E}">
        <p14:creationId xmlns:p14="http://schemas.microsoft.com/office/powerpoint/2010/main" val="19487879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19A941D-D824-7B05-0543-941E278278BB}"/>
              </a:ext>
            </a:extLst>
          </p:cNvPr>
          <p:cNvSpPr txBox="1"/>
          <p:nvPr/>
        </p:nvSpPr>
        <p:spPr>
          <a:xfrm>
            <a:off x="2870501" y="797945"/>
            <a:ext cx="64509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err="1">
                <a:latin typeface="+mj-lt"/>
              </a:rPr>
              <a:t>Equità</a:t>
            </a:r>
            <a:r>
              <a:rPr lang="en-GB" sz="4000" b="1" dirty="0">
                <a:latin typeface="+mj-lt"/>
              </a:rPr>
              <a:t> e </a:t>
            </a:r>
            <a:r>
              <a:rPr lang="en-GB" sz="4000" b="1" dirty="0" err="1">
                <a:latin typeface="+mj-lt"/>
              </a:rPr>
              <a:t>Giustizia</a:t>
            </a:r>
            <a:r>
              <a:rPr lang="en-GB" sz="4000" b="1" dirty="0">
                <a:latin typeface="+mj-lt"/>
              </a:rPr>
              <a:t> </a:t>
            </a:r>
            <a:r>
              <a:rPr lang="en-GB" sz="4000" b="1" dirty="0" err="1">
                <a:latin typeface="+mj-lt"/>
              </a:rPr>
              <a:t>Distributiva</a:t>
            </a:r>
            <a:endParaRPr lang="en-GB" sz="4000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3EF01B-AE47-6CFC-BF4E-C47B508A3A37}"/>
              </a:ext>
            </a:extLst>
          </p:cNvPr>
          <p:cNvSpPr txBox="1"/>
          <p:nvPr/>
        </p:nvSpPr>
        <p:spPr>
          <a:xfrm>
            <a:off x="718069" y="2273572"/>
            <a:ext cx="1075586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800" dirty="0"/>
              <a:t>L'IA </a:t>
            </a:r>
            <a:r>
              <a:rPr lang="en-GB" sz="2800" dirty="0" err="1"/>
              <a:t>predittiva</a:t>
            </a:r>
            <a:r>
              <a:rPr lang="en-GB" sz="2800" dirty="0"/>
              <a:t> </a:t>
            </a:r>
            <a:r>
              <a:rPr lang="en-GB" sz="2800" dirty="0" err="1"/>
              <a:t>può</a:t>
            </a:r>
            <a:r>
              <a:rPr lang="en-GB" sz="2800" dirty="0"/>
              <a:t> </a:t>
            </a:r>
            <a:r>
              <a:rPr lang="en-GB" sz="2800" dirty="0" err="1"/>
              <a:t>influenzare</a:t>
            </a:r>
            <a:r>
              <a:rPr lang="en-GB" sz="2800" dirty="0"/>
              <a:t> la </a:t>
            </a:r>
            <a:r>
              <a:rPr lang="en-GB" sz="2800" dirty="0" err="1"/>
              <a:t>distribuzione</a:t>
            </a:r>
            <a:r>
              <a:rPr lang="en-GB" sz="2800" dirty="0"/>
              <a:t> di </a:t>
            </a:r>
            <a:r>
              <a:rPr lang="en-GB" sz="2800" dirty="0" err="1"/>
              <a:t>opportunità</a:t>
            </a:r>
            <a:r>
              <a:rPr lang="en-GB" sz="2800" dirty="0"/>
              <a:t> e </a:t>
            </a:r>
            <a:r>
              <a:rPr lang="en-GB" sz="2800" dirty="0" err="1"/>
              <a:t>risorse</a:t>
            </a:r>
            <a:r>
              <a:rPr lang="en-GB" sz="2800" dirty="0"/>
              <a:t> </a:t>
            </a:r>
            <a:r>
              <a:rPr lang="en-GB" sz="2800" dirty="0" err="1"/>
              <a:t>nella</a:t>
            </a:r>
            <a:r>
              <a:rPr lang="en-GB" sz="2800" dirty="0"/>
              <a:t> </a:t>
            </a:r>
            <a:r>
              <a:rPr lang="en-GB" sz="2800" dirty="0" err="1"/>
              <a:t>società</a:t>
            </a:r>
            <a:r>
              <a:rPr lang="en-GB" sz="2800" dirty="0"/>
              <a:t>. </a:t>
            </a:r>
            <a:r>
              <a:rPr lang="en-GB" sz="2800" dirty="0" err="1"/>
              <a:t>È</a:t>
            </a:r>
            <a:r>
              <a:rPr lang="en-GB" sz="2800" dirty="0"/>
              <a:t> </a:t>
            </a:r>
            <a:r>
              <a:rPr lang="en-GB" sz="2800" dirty="0" err="1"/>
              <a:t>essenziale</a:t>
            </a:r>
            <a:r>
              <a:rPr lang="en-GB" sz="2800" dirty="0"/>
              <a:t> </a:t>
            </a:r>
            <a:r>
              <a:rPr lang="en-GB" sz="2800" dirty="0" err="1"/>
              <a:t>considerare</a:t>
            </a:r>
            <a:r>
              <a:rPr lang="en-GB" sz="2800" dirty="0"/>
              <a:t> come </a:t>
            </a:r>
            <a:r>
              <a:rPr lang="en-GB" sz="2800" dirty="0" err="1"/>
              <a:t>questi</a:t>
            </a:r>
            <a:r>
              <a:rPr lang="en-GB" sz="2800" dirty="0"/>
              <a:t> </a:t>
            </a:r>
            <a:r>
              <a:rPr lang="en-GB" sz="2800" dirty="0" err="1"/>
              <a:t>sistemi</a:t>
            </a:r>
            <a:r>
              <a:rPr lang="en-GB" sz="2800" dirty="0"/>
              <a:t> </a:t>
            </a:r>
            <a:r>
              <a:rPr lang="en-GB" sz="2800" dirty="0" err="1"/>
              <a:t>possano</a:t>
            </a:r>
            <a:r>
              <a:rPr lang="en-GB" sz="2800" dirty="0"/>
              <a:t> </a:t>
            </a:r>
            <a:r>
              <a:rPr lang="en-GB" sz="2800" dirty="0" err="1"/>
              <a:t>perpetuare</a:t>
            </a:r>
            <a:r>
              <a:rPr lang="en-GB" sz="2800" dirty="0"/>
              <a:t> o </a:t>
            </a:r>
            <a:r>
              <a:rPr lang="en-GB" sz="2800" dirty="0" err="1"/>
              <a:t>ridurre</a:t>
            </a:r>
            <a:r>
              <a:rPr lang="en-GB" sz="2800" dirty="0"/>
              <a:t> le </a:t>
            </a:r>
            <a:r>
              <a:rPr lang="en-GB" sz="2800" dirty="0" err="1"/>
              <a:t>disuguaglianze</a:t>
            </a:r>
            <a:r>
              <a:rPr lang="en-GB" sz="2800" dirty="0"/>
              <a:t> </a:t>
            </a:r>
            <a:r>
              <a:rPr lang="en-GB" sz="2800" dirty="0" err="1"/>
              <a:t>esistenti</a:t>
            </a:r>
            <a:r>
              <a:rPr lang="en-GB" sz="2800" dirty="0"/>
              <a:t>. </a:t>
            </a:r>
            <a:r>
              <a:rPr lang="en-GB" sz="2800" dirty="0" err="1"/>
              <a:t>L'equità</a:t>
            </a:r>
            <a:r>
              <a:rPr lang="en-GB" sz="2800" dirty="0"/>
              <a:t> non </a:t>
            </a:r>
            <a:r>
              <a:rPr lang="en-GB" sz="2800" dirty="0" err="1"/>
              <a:t>significa</a:t>
            </a:r>
            <a:r>
              <a:rPr lang="en-GB" sz="2800" dirty="0"/>
              <a:t> </a:t>
            </a:r>
            <a:r>
              <a:rPr lang="en-GB" sz="2800" dirty="0" err="1"/>
              <a:t>necessariamente</a:t>
            </a:r>
            <a:r>
              <a:rPr lang="en-GB" sz="2800" dirty="0"/>
              <a:t> </a:t>
            </a:r>
            <a:r>
              <a:rPr lang="en-GB" sz="2800" dirty="0" err="1"/>
              <a:t>trattare</a:t>
            </a:r>
            <a:r>
              <a:rPr lang="en-GB" sz="2800" dirty="0"/>
              <a:t> tutti </a:t>
            </a:r>
            <a:r>
              <a:rPr lang="en-GB" sz="2800" dirty="0" err="1"/>
              <a:t>allo</a:t>
            </a:r>
            <a:r>
              <a:rPr lang="en-GB" sz="2800" dirty="0"/>
              <a:t> </a:t>
            </a:r>
            <a:r>
              <a:rPr lang="en-GB" sz="2800" dirty="0" err="1"/>
              <a:t>stesso</a:t>
            </a:r>
            <a:r>
              <a:rPr lang="en-GB" sz="2800" dirty="0"/>
              <a:t> modo, ma </a:t>
            </a:r>
            <a:r>
              <a:rPr lang="en-GB" sz="2800" dirty="0" err="1"/>
              <a:t>piuttosto</a:t>
            </a:r>
            <a:r>
              <a:rPr lang="en-GB" sz="2800" dirty="0"/>
              <a:t> </a:t>
            </a:r>
            <a:r>
              <a:rPr lang="en-GB" sz="2800" dirty="0" err="1"/>
              <a:t>garantire</a:t>
            </a:r>
            <a:r>
              <a:rPr lang="en-GB" sz="2800" dirty="0"/>
              <a:t> </a:t>
            </a:r>
            <a:r>
              <a:rPr lang="en-GB" sz="2800" dirty="0" err="1"/>
              <a:t>che</a:t>
            </a:r>
            <a:r>
              <a:rPr lang="en-GB" sz="2800" dirty="0"/>
              <a:t> </a:t>
            </a:r>
            <a:r>
              <a:rPr lang="en-GB" sz="2800" dirty="0" err="1"/>
              <a:t>i</a:t>
            </a:r>
            <a:r>
              <a:rPr lang="en-GB" sz="2800" dirty="0"/>
              <a:t> </a:t>
            </a:r>
            <a:r>
              <a:rPr lang="en-GB" sz="2800" dirty="0" err="1"/>
              <a:t>sistemi</a:t>
            </a:r>
            <a:r>
              <a:rPr lang="en-GB" sz="2800" dirty="0"/>
              <a:t> </a:t>
            </a:r>
            <a:r>
              <a:rPr lang="en-GB" sz="2800" dirty="0" err="1"/>
              <a:t>predittivi</a:t>
            </a:r>
            <a:r>
              <a:rPr lang="en-GB" sz="2800" dirty="0"/>
              <a:t> non </a:t>
            </a:r>
            <a:r>
              <a:rPr lang="en-GB" sz="2800" dirty="0" err="1"/>
              <a:t>creino</a:t>
            </a:r>
            <a:r>
              <a:rPr lang="en-GB" sz="2800" dirty="0"/>
              <a:t> </a:t>
            </a:r>
            <a:r>
              <a:rPr lang="en-GB" sz="2800" dirty="0" err="1"/>
              <a:t>vantaggi</a:t>
            </a:r>
            <a:r>
              <a:rPr lang="en-GB" sz="2800" dirty="0"/>
              <a:t> o </a:t>
            </a:r>
            <a:r>
              <a:rPr lang="en-GB" sz="2800" dirty="0" err="1"/>
              <a:t>svantaggi</a:t>
            </a:r>
            <a:r>
              <a:rPr lang="en-GB" sz="2800" dirty="0"/>
              <a:t> </a:t>
            </a:r>
            <a:r>
              <a:rPr lang="en-GB" sz="2800" dirty="0" err="1"/>
              <a:t>ingiusti</a:t>
            </a:r>
            <a:r>
              <a:rPr lang="en-GB" sz="2800" dirty="0"/>
              <a:t> per </a:t>
            </a:r>
            <a:r>
              <a:rPr lang="en-GB" sz="2800" dirty="0" err="1"/>
              <a:t>gruppi</a:t>
            </a:r>
            <a:r>
              <a:rPr lang="en-GB" sz="2800" dirty="0"/>
              <a:t> </a:t>
            </a:r>
            <a:r>
              <a:rPr lang="en-GB" sz="2800" dirty="0" err="1"/>
              <a:t>specifici</a:t>
            </a:r>
            <a:r>
              <a:rPr lang="en-GB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619641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E5C5BE1-6803-4D4D-3E4C-889B3BEBB495}"/>
              </a:ext>
            </a:extLst>
          </p:cNvPr>
          <p:cNvSpPr txBox="1"/>
          <p:nvPr/>
        </p:nvSpPr>
        <p:spPr>
          <a:xfrm>
            <a:off x="3443575" y="1056241"/>
            <a:ext cx="530485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latin typeface="+mj-lt"/>
              </a:rPr>
              <a:t>Governance </a:t>
            </a:r>
            <a:r>
              <a:rPr lang="en-GB" sz="4000" b="1" dirty="0" err="1">
                <a:latin typeface="+mj-lt"/>
              </a:rPr>
              <a:t>Algoritmica</a:t>
            </a:r>
            <a:endParaRPr lang="en-GB" sz="4000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D32E70-5980-057D-6250-DE849B65D6A7}"/>
              </a:ext>
            </a:extLst>
          </p:cNvPr>
          <p:cNvSpPr txBox="1"/>
          <p:nvPr/>
        </p:nvSpPr>
        <p:spPr>
          <a:xfrm>
            <a:off x="652755" y="2880914"/>
            <a:ext cx="1088649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Lo </a:t>
            </a:r>
            <a:r>
              <a:rPr lang="en-GB" sz="2800" dirty="0" err="1"/>
              <a:t>sviluppo</a:t>
            </a:r>
            <a:r>
              <a:rPr lang="en-GB" sz="2800" dirty="0"/>
              <a:t> di framework di governance per </a:t>
            </a:r>
            <a:r>
              <a:rPr lang="en-GB" sz="2800" dirty="0" err="1"/>
              <a:t>l'IA</a:t>
            </a:r>
            <a:r>
              <a:rPr lang="en-GB" sz="2800" dirty="0"/>
              <a:t> </a:t>
            </a:r>
            <a:r>
              <a:rPr lang="en-GB" sz="2800" dirty="0" err="1"/>
              <a:t>predittiva</a:t>
            </a:r>
            <a:r>
              <a:rPr lang="en-GB" sz="2800" dirty="0"/>
              <a:t> </a:t>
            </a:r>
            <a:r>
              <a:rPr lang="en-GB" sz="2800" dirty="0" err="1"/>
              <a:t>richiede</a:t>
            </a:r>
            <a:r>
              <a:rPr lang="en-GB" sz="2800" dirty="0"/>
              <a:t> la </a:t>
            </a:r>
            <a:r>
              <a:rPr lang="en-GB" sz="2800" dirty="0" err="1"/>
              <a:t>collaborazione</a:t>
            </a:r>
            <a:r>
              <a:rPr lang="en-GB" sz="2800" dirty="0"/>
              <a:t> </a:t>
            </a:r>
            <a:r>
              <a:rPr lang="en-GB" sz="2800" dirty="0" err="1"/>
              <a:t>tra</a:t>
            </a:r>
            <a:r>
              <a:rPr lang="en-GB" sz="2800" dirty="0"/>
              <a:t> </a:t>
            </a:r>
            <a:r>
              <a:rPr lang="en-GB" sz="2800" dirty="0" err="1"/>
              <a:t>tecnologi</a:t>
            </a:r>
            <a:r>
              <a:rPr lang="en-GB" sz="2800" dirty="0"/>
              <a:t>, policy maker, </a:t>
            </a:r>
            <a:r>
              <a:rPr lang="en-GB" sz="2800" dirty="0" err="1"/>
              <a:t>esperti</a:t>
            </a:r>
            <a:r>
              <a:rPr lang="en-GB" sz="2800" dirty="0"/>
              <a:t> </a:t>
            </a:r>
            <a:r>
              <a:rPr lang="en-GB" sz="2800" dirty="0" err="1"/>
              <a:t>legali</a:t>
            </a:r>
            <a:r>
              <a:rPr lang="en-GB" sz="2800" dirty="0"/>
              <a:t> e </a:t>
            </a:r>
            <a:r>
              <a:rPr lang="en-GB" sz="2800" dirty="0" err="1"/>
              <a:t>rappresentanti</a:t>
            </a:r>
            <a:r>
              <a:rPr lang="en-GB" sz="2800" dirty="0"/>
              <a:t> </a:t>
            </a:r>
            <a:r>
              <a:rPr lang="en-GB" sz="2800" dirty="0" err="1"/>
              <a:t>della</a:t>
            </a:r>
            <a:r>
              <a:rPr lang="en-GB" sz="2800" dirty="0"/>
              <a:t> </a:t>
            </a:r>
            <a:r>
              <a:rPr lang="en-GB" sz="2800" dirty="0" err="1"/>
              <a:t>società</a:t>
            </a:r>
            <a:r>
              <a:rPr lang="en-GB" sz="2800" dirty="0"/>
              <a:t> civile. </a:t>
            </a:r>
            <a:r>
              <a:rPr lang="en-GB" sz="2800" dirty="0" err="1"/>
              <a:t>Questi</a:t>
            </a:r>
            <a:r>
              <a:rPr lang="en-GB" sz="2800" dirty="0"/>
              <a:t> framework </a:t>
            </a:r>
            <a:r>
              <a:rPr lang="en-GB" sz="2800" dirty="0" err="1"/>
              <a:t>devono</a:t>
            </a:r>
            <a:r>
              <a:rPr lang="en-GB" sz="2800" dirty="0"/>
              <a:t> </a:t>
            </a:r>
            <a:r>
              <a:rPr lang="en-GB" sz="2800" dirty="0" err="1"/>
              <a:t>bilanciare</a:t>
            </a:r>
            <a:r>
              <a:rPr lang="en-GB" sz="2800" dirty="0"/>
              <a:t> </a:t>
            </a:r>
            <a:r>
              <a:rPr lang="en-GB" sz="2800" dirty="0" err="1"/>
              <a:t>innovazione</a:t>
            </a:r>
            <a:r>
              <a:rPr lang="en-GB" sz="2800" dirty="0"/>
              <a:t> e </a:t>
            </a:r>
            <a:r>
              <a:rPr lang="en-GB" sz="2800" dirty="0" err="1"/>
              <a:t>protezione</a:t>
            </a:r>
            <a:r>
              <a:rPr lang="en-GB" sz="2800" dirty="0"/>
              <a:t>, </a:t>
            </a:r>
            <a:r>
              <a:rPr lang="en-GB" sz="2800" dirty="0" err="1"/>
              <a:t>fornendo</a:t>
            </a:r>
            <a:r>
              <a:rPr lang="en-GB" sz="2800" dirty="0"/>
              <a:t> </a:t>
            </a:r>
            <a:r>
              <a:rPr lang="en-GB" sz="2800" dirty="0" err="1"/>
              <a:t>linee</a:t>
            </a:r>
            <a:r>
              <a:rPr lang="en-GB" sz="2800" dirty="0"/>
              <a:t> </a:t>
            </a:r>
            <a:r>
              <a:rPr lang="en-GB" sz="2800" dirty="0" err="1"/>
              <a:t>guida</a:t>
            </a:r>
            <a:r>
              <a:rPr lang="en-GB" sz="2800" dirty="0"/>
              <a:t> </a:t>
            </a:r>
            <a:r>
              <a:rPr lang="en-GB" sz="2800" dirty="0" err="1"/>
              <a:t>chiare</a:t>
            </a:r>
            <a:r>
              <a:rPr lang="en-GB" sz="2800" dirty="0"/>
              <a:t> per lo </a:t>
            </a:r>
            <a:r>
              <a:rPr lang="en-GB" sz="2800" dirty="0" err="1"/>
              <a:t>sviluppo</a:t>
            </a:r>
            <a:r>
              <a:rPr lang="en-GB" sz="2800" dirty="0"/>
              <a:t> </a:t>
            </a:r>
            <a:r>
              <a:rPr lang="en-GB" sz="2800" dirty="0" err="1"/>
              <a:t>responsabile</a:t>
            </a:r>
            <a:r>
              <a:rPr lang="en-GB" sz="2800" dirty="0"/>
              <a:t> senza </a:t>
            </a:r>
            <a:r>
              <a:rPr lang="en-GB" sz="2800" dirty="0" err="1"/>
              <a:t>soffocare</a:t>
            </a:r>
            <a:r>
              <a:rPr lang="en-GB" sz="2800" dirty="0"/>
              <a:t> il </a:t>
            </a:r>
            <a:r>
              <a:rPr lang="en-GB" sz="2800" dirty="0" err="1"/>
              <a:t>progresso</a:t>
            </a:r>
            <a:r>
              <a:rPr lang="en-GB" sz="2800" dirty="0"/>
              <a:t> </a:t>
            </a:r>
            <a:r>
              <a:rPr lang="en-GB" sz="2800" dirty="0" err="1"/>
              <a:t>tecnologico</a:t>
            </a:r>
            <a:r>
              <a:rPr lang="en-GB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18130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E9E0083-6D2C-9B0E-E494-1F0CC9D50B4A}"/>
              </a:ext>
            </a:extLst>
          </p:cNvPr>
          <p:cNvSpPr txBox="1"/>
          <p:nvPr/>
        </p:nvSpPr>
        <p:spPr>
          <a:xfrm>
            <a:off x="1500801" y="1460396"/>
            <a:ext cx="96414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latin typeface="+mj-lt"/>
              </a:rPr>
              <a:t>AI </a:t>
            </a:r>
            <a:r>
              <a:rPr lang="en-GB" sz="4000" b="1" dirty="0" err="1">
                <a:latin typeface="+mj-lt"/>
              </a:rPr>
              <a:t>Predittiva</a:t>
            </a:r>
            <a:r>
              <a:rPr lang="en-GB" sz="4000" b="1" dirty="0">
                <a:latin typeface="+mj-lt"/>
              </a:rPr>
              <a:t> </a:t>
            </a:r>
            <a:r>
              <a:rPr lang="en-GB" sz="4000" b="1" dirty="0" err="1">
                <a:latin typeface="+mj-lt"/>
              </a:rPr>
              <a:t>nella</a:t>
            </a:r>
            <a:r>
              <a:rPr lang="en-GB" sz="4000" b="1" dirty="0">
                <a:latin typeface="+mj-lt"/>
              </a:rPr>
              <a:t> </a:t>
            </a:r>
            <a:r>
              <a:rPr lang="en-GB" sz="4000" b="1" dirty="0" err="1">
                <a:latin typeface="+mj-lt"/>
              </a:rPr>
              <a:t>Pubblica</a:t>
            </a:r>
            <a:r>
              <a:rPr lang="en-GB" sz="4000" b="1" dirty="0">
                <a:latin typeface="+mj-lt"/>
              </a:rPr>
              <a:t> </a:t>
            </a:r>
            <a:r>
              <a:rPr lang="en-GB" sz="4000" b="1" dirty="0" err="1">
                <a:latin typeface="+mj-lt"/>
              </a:rPr>
              <a:t>Amministrazione</a:t>
            </a:r>
            <a:endParaRPr lang="en-GB" sz="4000" b="1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1A66F5-F1B0-3C5C-510A-C7426474F99D}"/>
              </a:ext>
            </a:extLst>
          </p:cNvPr>
          <p:cNvSpPr txBox="1"/>
          <p:nvPr/>
        </p:nvSpPr>
        <p:spPr>
          <a:xfrm>
            <a:off x="2402226" y="3053372"/>
            <a:ext cx="73875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800" dirty="0"/>
              <a:t>L'AI </a:t>
            </a:r>
            <a:r>
              <a:rPr lang="en-GB" sz="2800" dirty="0" err="1"/>
              <a:t>predittiva</a:t>
            </a:r>
            <a:r>
              <a:rPr lang="en-GB" sz="2800" dirty="0"/>
              <a:t> </a:t>
            </a:r>
            <a:r>
              <a:rPr lang="en-GB" sz="2800" dirty="0" err="1"/>
              <a:t>può</a:t>
            </a:r>
            <a:r>
              <a:rPr lang="en-GB" sz="2800" dirty="0"/>
              <a:t> </a:t>
            </a:r>
            <a:r>
              <a:rPr lang="en-GB" sz="2800" dirty="0" err="1"/>
              <a:t>trasformare</a:t>
            </a:r>
            <a:r>
              <a:rPr lang="en-GB" sz="2800" dirty="0"/>
              <a:t> </a:t>
            </a:r>
            <a:r>
              <a:rPr lang="en-GB" sz="2800" dirty="0" err="1"/>
              <a:t>significativamente</a:t>
            </a:r>
            <a:r>
              <a:rPr lang="en-GB" sz="2800" dirty="0"/>
              <a:t> la </a:t>
            </a:r>
            <a:r>
              <a:rPr lang="en-GB" sz="2800" dirty="0" err="1"/>
              <a:t>pubblica</a:t>
            </a:r>
            <a:r>
              <a:rPr lang="en-GB" sz="2800" dirty="0"/>
              <a:t> </a:t>
            </a:r>
            <a:r>
              <a:rPr lang="en-GB" sz="2800" dirty="0" err="1"/>
              <a:t>amministrazione</a:t>
            </a:r>
            <a:r>
              <a:rPr lang="en-GB" sz="2800" dirty="0"/>
              <a:t> </a:t>
            </a:r>
            <a:r>
              <a:rPr lang="en-GB" sz="2800" dirty="0" err="1"/>
              <a:t>italiana</a:t>
            </a:r>
            <a:r>
              <a:rPr lang="en-GB" sz="2800" dirty="0"/>
              <a:t>, </a:t>
            </a:r>
            <a:r>
              <a:rPr lang="en-GB" sz="2800" dirty="0" err="1"/>
              <a:t>rendendo</a:t>
            </a:r>
            <a:r>
              <a:rPr lang="en-GB" sz="2800" dirty="0"/>
              <a:t> </a:t>
            </a:r>
            <a:r>
              <a:rPr lang="en-GB" sz="2800" dirty="0" err="1"/>
              <a:t>i</a:t>
            </a:r>
            <a:r>
              <a:rPr lang="en-GB" sz="2800" dirty="0"/>
              <a:t> </a:t>
            </a:r>
            <a:r>
              <a:rPr lang="en-GB" sz="2800" dirty="0" err="1"/>
              <a:t>servizi</a:t>
            </a:r>
            <a:r>
              <a:rPr lang="en-GB" sz="2800" dirty="0"/>
              <a:t> </a:t>
            </a:r>
            <a:r>
              <a:rPr lang="en-GB" sz="2800" dirty="0" err="1"/>
              <a:t>più</a:t>
            </a:r>
            <a:r>
              <a:rPr lang="en-GB" sz="2800" dirty="0"/>
              <a:t> </a:t>
            </a:r>
            <a:r>
              <a:rPr lang="en-GB" sz="2800" dirty="0" err="1"/>
              <a:t>efficienti</a:t>
            </a:r>
            <a:r>
              <a:rPr lang="en-GB" sz="2800" dirty="0"/>
              <a:t> e </a:t>
            </a:r>
            <a:r>
              <a:rPr lang="en-GB" sz="2800" dirty="0" err="1"/>
              <a:t>proattivi</a:t>
            </a:r>
            <a:r>
              <a:rPr lang="en-GB" sz="2800" dirty="0"/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23345351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25E2DBB-8574-99BF-C452-5CCAF6D33E4F}"/>
              </a:ext>
            </a:extLst>
          </p:cNvPr>
          <p:cNvSpPr txBox="1"/>
          <p:nvPr/>
        </p:nvSpPr>
        <p:spPr>
          <a:xfrm>
            <a:off x="2622740" y="1014672"/>
            <a:ext cx="69465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err="1">
                <a:latin typeface="+mj-lt"/>
              </a:rPr>
              <a:t>Gestione</a:t>
            </a:r>
            <a:r>
              <a:rPr lang="en-GB" sz="4000" b="1" dirty="0">
                <a:latin typeface="+mj-lt"/>
              </a:rPr>
              <a:t> del </a:t>
            </a:r>
            <a:r>
              <a:rPr lang="en-GB" sz="4000" b="1" dirty="0" err="1">
                <a:latin typeface="+mj-lt"/>
              </a:rPr>
              <a:t>Traffico</a:t>
            </a:r>
            <a:r>
              <a:rPr lang="en-GB" sz="4000" b="1" dirty="0">
                <a:latin typeface="+mj-lt"/>
              </a:rPr>
              <a:t> e </a:t>
            </a:r>
            <a:r>
              <a:rPr lang="en-GB" sz="4000" b="1" dirty="0" err="1">
                <a:latin typeface="+mj-lt"/>
              </a:rPr>
              <a:t>Trasporti</a:t>
            </a:r>
            <a:endParaRPr lang="en-GB" sz="4000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F1934E-0BE3-1EF7-D8BC-4253A7707760}"/>
              </a:ext>
            </a:extLst>
          </p:cNvPr>
          <p:cNvSpPr txBox="1"/>
          <p:nvPr/>
        </p:nvSpPr>
        <p:spPr>
          <a:xfrm>
            <a:off x="134432" y="2736502"/>
            <a:ext cx="1192313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2800" dirty="0" err="1"/>
              <a:t>Prevedere</a:t>
            </a:r>
            <a:r>
              <a:rPr lang="en-GB" sz="2800" dirty="0"/>
              <a:t> </a:t>
            </a:r>
            <a:r>
              <a:rPr lang="en-GB" sz="2800" dirty="0" err="1"/>
              <a:t>i</a:t>
            </a:r>
            <a:r>
              <a:rPr lang="en-GB" sz="2800" dirty="0"/>
              <a:t> </a:t>
            </a:r>
            <a:r>
              <a:rPr lang="en-GB" sz="2800" dirty="0" err="1"/>
              <a:t>flussi</a:t>
            </a:r>
            <a:r>
              <a:rPr lang="en-GB" sz="2800" dirty="0"/>
              <a:t> di </a:t>
            </a:r>
            <a:r>
              <a:rPr lang="en-GB" sz="2800" dirty="0" err="1"/>
              <a:t>traffico</a:t>
            </a:r>
            <a:r>
              <a:rPr lang="en-GB" sz="2800" dirty="0"/>
              <a:t> per </a:t>
            </a:r>
            <a:r>
              <a:rPr lang="en-GB" sz="2800" dirty="0" err="1"/>
              <a:t>ottimizzare</a:t>
            </a:r>
            <a:r>
              <a:rPr lang="en-GB" sz="2800" dirty="0"/>
              <a:t> </a:t>
            </a:r>
            <a:r>
              <a:rPr lang="en-GB" sz="2800" dirty="0" err="1"/>
              <a:t>i</a:t>
            </a:r>
            <a:r>
              <a:rPr lang="en-GB" sz="2800" dirty="0"/>
              <a:t> </a:t>
            </a:r>
            <a:r>
              <a:rPr lang="en-GB" sz="2800" dirty="0" err="1"/>
              <a:t>semafori</a:t>
            </a:r>
            <a:r>
              <a:rPr lang="en-GB" sz="2800" dirty="0"/>
              <a:t> e </a:t>
            </a:r>
            <a:r>
              <a:rPr lang="en-GB" sz="2800" dirty="0" err="1"/>
              <a:t>ridurre</a:t>
            </a:r>
            <a:r>
              <a:rPr lang="en-GB" sz="2800" dirty="0"/>
              <a:t> la </a:t>
            </a:r>
            <a:r>
              <a:rPr lang="en-GB" sz="2800" dirty="0" err="1"/>
              <a:t>congestione</a:t>
            </a:r>
            <a:endParaRPr lang="en-GB" sz="28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2800" dirty="0" err="1"/>
              <a:t>Anticipare</a:t>
            </a:r>
            <a:r>
              <a:rPr lang="en-GB" sz="2800" dirty="0"/>
              <a:t> la </a:t>
            </a:r>
            <a:r>
              <a:rPr lang="en-GB" sz="2800" dirty="0" err="1"/>
              <a:t>domanda</a:t>
            </a:r>
            <a:r>
              <a:rPr lang="en-GB" sz="2800" dirty="0"/>
              <a:t> di </a:t>
            </a:r>
            <a:r>
              <a:rPr lang="en-GB" sz="2800" dirty="0" err="1"/>
              <a:t>trasporto</a:t>
            </a:r>
            <a:r>
              <a:rPr lang="en-GB" sz="2800" dirty="0"/>
              <a:t> </a:t>
            </a:r>
            <a:r>
              <a:rPr lang="en-GB" sz="2800" dirty="0" err="1"/>
              <a:t>pubblico</a:t>
            </a:r>
            <a:r>
              <a:rPr lang="en-GB" sz="2800" dirty="0"/>
              <a:t> per </a:t>
            </a:r>
            <a:r>
              <a:rPr lang="en-GB" sz="2800" dirty="0" err="1"/>
              <a:t>pianificare</a:t>
            </a:r>
            <a:r>
              <a:rPr lang="en-GB" sz="2800" dirty="0"/>
              <a:t> </a:t>
            </a:r>
            <a:r>
              <a:rPr lang="en-GB" sz="2800" dirty="0" err="1"/>
              <a:t>corse</a:t>
            </a:r>
            <a:r>
              <a:rPr lang="en-GB" sz="2800" dirty="0"/>
              <a:t> e </a:t>
            </a:r>
            <a:r>
              <a:rPr lang="en-GB" sz="2800" dirty="0" err="1"/>
              <a:t>percorsi</a:t>
            </a:r>
            <a:endParaRPr lang="en-GB" sz="28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2800" dirty="0" err="1"/>
              <a:t>Identificare</a:t>
            </a:r>
            <a:r>
              <a:rPr lang="en-GB" sz="2800" dirty="0"/>
              <a:t> dove e </a:t>
            </a:r>
            <a:r>
              <a:rPr lang="en-GB" sz="2800" dirty="0" err="1"/>
              <a:t>quando</a:t>
            </a:r>
            <a:r>
              <a:rPr lang="en-GB" sz="2800" dirty="0"/>
              <a:t> </a:t>
            </a:r>
            <a:r>
              <a:rPr lang="en-GB" sz="2800" dirty="0" err="1"/>
              <a:t>è</a:t>
            </a:r>
            <a:r>
              <a:rPr lang="en-GB" sz="2800" dirty="0"/>
              <a:t> </a:t>
            </a:r>
            <a:r>
              <a:rPr lang="en-GB" sz="2800" dirty="0" err="1"/>
              <a:t>più</a:t>
            </a:r>
            <a:r>
              <a:rPr lang="en-GB" sz="2800" dirty="0"/>
              <a:t> </a:t>
            </a:r>
            <a:r>
              <a:rPr lang="en-GB" sz="2800" dirty="0" err="1"/>
              <a:t>probabile</a:t>
            </a:r>
            <a:r>
              <a:rPr lang="en-GB" sz="2800" dirty="0"/>
              <a:t> </a:t>
            </a:r>
            <a:r>
              <a:rPr lang="en-GB" sz="2800" dirty="0" err="1"/>
              <a:t>che</a:t>
            </a:r>
            <a:r>
              <a:rPr lang="en-GB" sz="2800" dirty="0"/>
              <a:t> </a:t>
            </a:r>
            <a:r>
              <a:rPr lang="en-GB" sz="2800" dirty="0" err="1"/>
              <a:t>si</a:t>
            </a:r>
            <a:r>
              <a:rPr lang="en-GB" sz="2800" dirty="0"/>
              <a:t> </a:t>
            </a:r>
            <a:r>
              <a:rPr lang="en-GB" sz="2800" dirty="0" err="1"/>
              <a:t>verifichino</a:t>
            </a:r>
            <a:r>
              <a:rPr lang="en-GB" sz="2800" dirty="0"/>
              <a:t> </a:t>
            </a:r>
            <a:r>
              <a:rPr lang="en-GB" sz="2800" dirty="0" err="1"/>
              <a:t>incidenti</a:t>
            </a:r>
            <a:r>
              <a:rPr lang="en-GB" sz="2800" dirty="0"/>
              <a:t> </a:t>
            </a:r>
            <a:r>
              <a:rPr lang="en-GB" sz="2800" dirty="0" err="1"/>
              <a:t>stradali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6856271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7C9FF39-1345-0213-7EAC-4D83D8214A51}"/>
              </a:ext>
            </a:extLst>
          </p:cNvPr>
          <p:cNvSpPr txBox="1"/>
          <p:nvPr/>
        </p:nvSpPr>
        <p:spPr>
          <a:xfrm>
            <a:off x="4375016" y="928679"/>
            <a:ext cx="34419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latin typeface="+mj-lt"/>
              </a:rPr>
              <a:t>Sanità </a:t>
            </a:r>
            <a:r>
              <a:rPr lang="en-GB" sz="4000" b="1" dirty="0" err="1">
                <a:latin typeface="+mj-lt"/>
              </a:rPr>
              <a:t>Pubblica</a:t>
            </a:r>
            <a:endParaRPr lang="en-GB" sz="4000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9830BB-499B-F88C-1BC0-3C6B9CEA3025}"/>
              </a:ext>
            </a:extLst>
          </p:cNvPr>
          <p:cNvSpPr txBox="1"/>
          <p:nvPr/>
        </p:nvSpPr>
        <p:spPr>
          <a:xfrm>
            <a:off x="754204" y="2260944"/>
            <a:ext cx="1050735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2800" dirty="0" err="1"/>
              <a:t>Prevedere</a:t>
            </a:r>
            <a:r>
              <a:rPr lang="en-GB" sz="2800" dirty="0"/>
              <a:t> </a:t>
            </a:r>
            <a:r>
              <a:rPr lang="en-GB" sz="2800" dirty="0" err="1"/>
              <a:t>picchi</a:t>
            </a:r>
            <a:r>
              <a:rPr lang="en-GB" sz="2800" dirty="0"/>
              <a:t> di </a:t>
            </a:r>
            <a:r>
              <a:rPr lang="en-GB" sz="2800" dirty="0" err="1"/>
              <a:t>domanda</a:t>
            </a:r>
            <a:r>
              <a:rPr lang="en-GB" sz="2800" dirty="0"/>
              <a:t> </a:t>
            </a:r>
            <a:r>
              <a:rPr lang="en-GB" sz="2800" dirty="0" err="1"/>
              <a:t>nei</a:t>
            </a:r>
            <a:r>
              <a:rPr lang="en-GB" sz="2800" dirty="0"/>
              <a:t> pronto </a:t>
            </a:r>
            <a:r>
              <a:rPr lang="en-GB" sz="2800" dirty="0" err="1"/>
              <a:t>soccorso</a:t>
            </a:r>
            <a:r>
              <a:rPr lang="en-GB" sz="2800" dirty="0"/>
              <a:t> per </a:t>
            </a:r>
            <a:r>
              <a:rPr lang="en-GB" sz="2800" dirty="0" err="1"/>
              <a:t>gestire</a:t>
            </a:r>
            <a:r>
              <a:rPr lang="en-GB" sz="2800" dirty="0"/>
              <a:t> </a:t>
            </a:r>
            <a:r>
              <a:rPr lang="en-GB" sz="2800" dirty="0" err="1"/>
              <a:t>meglio</a:t>
            </a:r>
            <a:r>
              <a:rPr lang="en-GB" sz="2800" dirty="0"/>
              <a:t> il </a:t>
            </a:r>
            <a:r>
              <a:rPr lang="en-GB" sz="2800" dirty="0" err="1"/>
              <a:t>personale</a:t>
            </a:r>
            <a:endParaRPr lang="en-GB" sz="28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2800" dirty="0" err="1"/>
              <a:t>Identificare</a:t>
            </a:r>
            <a:r>
              <a:rPr lang="en-GB" sz="2800" dirty="0"/>
              <a:t> </a:t>
            </a:r>
            <a:r>
              <a:rPr lang="en-GB" sz="2800" dirty="0" err="1"/>
              <a:t>pazienti</a:t>
            </a:r>
            <a:r>
              <a:rPr lang="en-GB" sz="2800" dirty="0"/>
              <a:t> a </a:t>
            </a:r>
            <a:r>
              <a:rPr lang="en-GB" sz="2800" dirty="0" err="1"/>
              <a:t>rischio</a:t>
            </a:r>
            <a:r>
              <a:rPr lang="en-GB" sz="2800" dirty="0"/>
              <a:t> di </a:t>
            </a:r>
            <a:r>
              <a:rPr lang="en-GB" sz="2800" dirty="0" err="1"/>
              <a:t>riammissione</a:t>
            </a:r>
            <a:r>
              <a:rPr lang="en-GB" sz="2800" dirty="0"/>
              <a:t> </a:t>
            </a:r>
            <a:r>
              <a:rPr lang="en-GB" sz="2800" dirty="0" err="1"/>
              <a:t>ospedaliera</a:t>
            </a:r>
            <a:endParaRPr lang="en-GB" sz="28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2800" dirty="0" err="1"/>
              <a:t>Anticipare</a:t>
            </a:r>
            <a:r>
              <a:rPr lang="en-GB" sz="2800" dirty="0"/>
              <a:t> </a:t>
            </a:r>
            <a:r>
              <a:rPr lang="en-GB" sz="2800" dirty="0" err="1"/>
              <a:t>focolai</a:t>
            </a:r>
            <a:r>
              <a:rPr lang="en-GB" sz="2800" dirty="0"/>
              <a:t> di </a:t>
            </a:r>
            <a:r>
              <a:rPr lang="en-GB" sz="2800" dirty="0" err="1"/>
              <a:t>malattie</a:t>
            </a:r>
            <a:r>
              <a:rPr lang="en-GB" sz="2800" dirty="0"/>
              <a:t> </a:t>
            </a:r>
            <a:r>
              <a:rPr lang="en-GB" sz="2800" dirty="0" err="1"/>
              <a:t>infettive</a:t>
            </a:r>
            <a:r>
              <a:rPr lang="en-GB" sz="2800" dirty="0"/>
              <a:t> </a:t>
            </a:r>
            <a:r>
              <a:rPr lang="en-GB" sz="2800" dirty="0" err="1"/>
              <a:t>analizzando</a:t>
            </a:r>
            <a:r>
              <a:rPr lang="en-GB" sz="2800" dirty="0"/>
              <a:t> </a:t>
            </a:r>
            <a:r>
              <a:rPr lang="en-GB" sz="2800" dirty="0" err="1"/>
              <a:t>i</a:t>
            </a:r>
            <a:r>
              <a:rPr lang="en-GB" sz="2800" dirty="0"/>
              <a:t> </a:t>
            </a:r>
            <a:r>
              <a:rPr lang="en-GB" sz="2800" dirty="0" err="1"/>
              <a:t>dati</a:t>
            </a:r>
            <a:r>
              <a:rPr lang="en-GB" sz="2800" dirty="0"/>
              <a:t> </a:t>
            </a:r>
            <a:r>
              <a:rPr lang="en-GB" sz="2800" dirty="0" err="1"/>
              <a:t>epidemiologici</a:t>
            </a:r>
            <a:endParaRPr lang="en-GB" sz="2800" dirty="0"/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GB" sz="2800" dirty="0" err="1"/>
              <a:t>Ottimizzare</a:t>
            </a:r>
            <a:r>
              <a:rPr lang="en-GB" sz="2800" dirty="0"/>
              <a:t> le </a:t>
            </a:r>
            <a:r>
              <a:rPr lang="en-GB" sz="2800" dirty="0" err="1"/>
              <a:t>liste</a:t>
            </a:r>
            <a:r>
              <a:rPr lang="en-GB" sz="2800" dirty="0"/>
              <a:t> </a:t>
            </a:r>
            <a:r>
              <a:rPr lang="en-GB" sz="2800" dirty="0" err="1"/>
              <a:t>d'attesa</a:t>
            </a:r>
            <a:r>
              <a:rPr lang="en-GB" sz="2800" dirty="0"/>
              <a:t> </a:t>
            </a:r>
            <a:r>
              <a:rPr lang="en-GB" sz="2800" dirty="0" err="1"/>
              <a:t>prevedendo</a:t>
            </a:r>
            <a:r>
              <a:rPr lang="en-GB" sz="2800" dirty="0"/>
              <a:t> </a:t>
            </a:r>
            <a:r>
              <a:rPr lang="en-GB" sz="2800" dirty="0" err="1"/>
              <a:t>cancellazioni</a:t>
            </a:r>
            <a:r>
              <a:rPr lang="en-GB" sz="2800" dirty="0"/>
              <a:t> e no-show.</a:t>
            </a:r>
          </a:p>
        </p:txBody>
      </p:sp>
    </p:spTree>
    <p:extLst>
      <p:ext uri="{BB962C8B-B14F-4D97-AF65-F5344CB8AC3E}">
        <p14:creationId xmlns:p14="http://schemas.microsoft.com/office/powerpoint/2010/main" val="24772202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31A1BA-8486-104D-518C-11B64F89AD8E}"/>
              </a:ext>
            </a:extLst>
          </p:cNvPr>
          <p:cNvSpPr txBox="1"/>
          <p:nvPr/>
        </p:nvSpPr>
        <p:spPr>
          <a:xfrm>
            <a:off x="4569941" y="795829"/>
            <a:ext cx="30521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err="1">
                <a:latin typeface="+mj-lt"/>
              </a:rPr>
              <a:t>Servizi</a:t>
            </a:r>
            <a:r>
              <a:rPr lang="en-GB" sz="4000" b="1" dirty="0">
                <a:latin typeface="+mj-lt"/>
              </a:rPr>
              <a:t> </a:t>
            </a:r>
            <a:r>
              <a:rPr lang="en-GB" sz="4000" b="1" dirty="0" err="1">
                <a:latin typeface="+mj-lt"/>
              </a:rPr>
              <a:t>Sociali</a:t>
            </a:r>
            <a:endParaRPr lang="en-GB" sz="4000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0BF9EAD-E7F6-AE7C-74DB-CA6CA31A9123}"/>
              </a:ext>
            </a:extLst>
          </p:cNvPr>
          <p:cNvSpPr txBox="1"/>
          <p:nvPr/>
        </p:nvSpPr>
        <p:spPr>
          <a:xfrm>
            <a:off x="849756" y="2596177"/>
            <a:ext cx="1049248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err="1"/>
              <a:t>Identificare</a:t>
            </a:r>
            <a:r>
              <a:rPr lang="en-GB" sz="2800" dirty="0"/>
              <a:t> </a:t>
            </a:r>
            <a:r>
              <a:rPr lang="en-GB" sz="2800" dirty="0" err="1"/>
              <a:t>famiglie</a:t>
            </a:r>
            <a:r>
              <a:rPr lang="en-GB" sz="2800" dirty="0"/>
              <a:t> a </a:t>
            </a:r>
            <a:r>
              <a:rPr lang="en-GB" sz="2800" dirty="0" err="1"/>
              <a:t>rischio</a:t>
            </a:r>
            <a:r>
              <a:rPr lang="en-GB" sz="2800" dirty="0"/>
              <a:t> </a:t>
            </a:r>
            <a:r>
              <a:rPr lang="en-GB" sz="2800" dirty="0" err="1"/>
              <a:t>che</a:t>
            </a:r>
            <a:r>
              <a:rPr lang="en-GB" sz="2800" dirty="0"/>
              <a:t> </a:t>
            </a:r>
            <a:r>
              <a:rPr lang="en-GB" sz="2800" dirty="0" err="1"/>
              <a:t>potrebbero</a:t>
            </a:r>
            <a:r>
              <a:rPr lang="en-GB" sz="2800" dirty="0"/>
              <a:t> </a:t>
            </a:r>
            <a:r>
              <a:rPr lang="en-GB" sz="2800" dirty="0" err="1"/>
              <a:t>necessitare</a:t>
            </a:r>
            <a:r>
              <a:rPr lang="en-GB" sz="2800" dirty="0"/>
              <a:t> di </a:t>
            </a:r>
            <a:r>
              <a:rPr lang="en-GB" sz="2800" dirty="0" err="1"/>
              <a:t>supporto</a:t>
            </a: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err="1"/>
              <a:t>Prevedere</a:t>
            </a:r>
            <a:r>
              <a:rPr lang="en-GB" sz="2800" dirty="0"/>
              <a:t> la </a:t>
            </a:r>
            <a:r>
              <a:rPr lang="en-GB" sz="2800" dirty="0" err="1"/>
              <a:t>domanda</a:t>
            </a:r>
            <a:r>
              <a:rPr lang="en-GB" sz="2800" dirty="0"/>
              <a:t> di </a:t>
            </a:r>
            <a:r>
              <a:rPr lang="en-GB" sz="2800" dirty="0" err="1"/>
              <a:t>servizi</a:t>
            </a:r>
            <a:r>
              <a:rPr lang="en-GB" sz="2800" dirty="0"/>
              <a:t> </a:t>
            </a:r>
            <a:r>
              <a:rPr lang="en-GB" sz="2800" dirty="0" err="1"/>
              <a:t>sociali</a:t>
            </a:r>
            <a:r>
              <a:rPr lang="en-GB" sz="2800" dirty="0"/>
              <a:t> in diverse </a:t>
            </a:r>
            <a:r>
              <a:rPr lang="en-GB" sz="2800" dirty="0" err="1"/>
              <a:t>aree</a:t>
            </a:r>
            <a:r>
              <a:rPr lang="en-GB" sz="2800" dirty="0"/>
              <a:t> </a:t>
            </a:r>
            <a:r>
              <a:rPr lang="en-GB" sz="2800" dirty="0" err="1"/>
              <a:t>della</a:t>
            </a:r>
            <a:r>
              <a:rPr lang="en-GB" sz="2800" dirty="0"/>
              <a:t> </a:t>
            </a:r>
            <a:r>
              <a:rPr lang="en-GB" sz="2800" dirty="0" err="1"/>
              <a:t>città</a:t>
            </a: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err="1"/>
              <a:t>Anticipare</a:t>
            </a:r>
            <a:r>
              <a:rPr lang="en-GB" sz="2800" dirty="0"/>
              <a:t> </a:t>
            </a:r>
            <a:r>
              <a:rPr lang="en-GB" sz="2800" dirty="0" err="1"/>
              <a:t>l'abbandono</a:t>
            </a:r>
            <a:r>
              <a:rPr lang="en-GB" sz="2800" dirty="0"/>
              <a:t> </a:t>
            </a:r>
            <a:r>
              <a:rPr lang="en-GB" sz="2800" dirty="0" err="1"/>
              <a:t>scolastico</a:t>
            </a:r>
            <a:r>
              <a:rPr lang="en-GB" sz="2800" dirty="0"/>
              <a:t> per </a:t>
            </a:r>
            <a:r>
              <a:rPr lang="en-GB" sz="2800" dirty="0" err="1"/>
              <a:t>interventi</a:t>
            </a:r>
            <a:r>
              <a:rPr lang="en-GB" sz="2800" dirty="0"/>
              <a:t> </a:t>
            </a:r>
            <a:r>
              <a:rPr lang="en-GB" sz="2800" dirty="0" err="1"/>
              <a:t>preventivi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4210580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9311A4C-EA19-225A-F34D-4EE834FE798F}"/>
              </a:ext>
            </a:extLst>
          </p:cNvPr>
          <p:cNvSpPr txBox="1"/>
          <p:nvPr/>
        </p:nvSpPr>
        <p:spPr>
          <a:xfrm>
            <a:off x="3629748" y="828196"/>
            <a:ext cx="493250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err="1">
                <a:latin typeface="+mj-lt"/>
              </a:rPr>
              <a:t>Gestione</a:t>
            </a:r>
            <a:r>
              <a:rPr lang="en-GB" sz="4000" b="1" dirty="0">
                <a:latin typeface="+mj-lt"/>
              </a:rPr>
              <a:t> </a:t>
            </a:r>
            <a:r>
              <a:rPr lang="en-GB" sz="4000" b="1" dirty="0" err="1">
                <a:latin typeface="+mj-lt"/>
              </a:rPr>
              <a:t>delle</a:t>
            </a:r>
            <a:r>
              <a:rPr lang="en-GB" sz="4000" b="1" dirty="0">
                <a:latin typeface="+mj-lt"/>
              </a:rPr>
              <a:t> </a:t>
            </a:r>
            <a:r>
              <a:rPr lang="en-GB" sz="4000" b="1" dirty="0" err="1">
                <a:latin typeface="+mj-lt"/>
              </a:rPr>
              <a:t>Risorse</a:t>
            </a:r>
            <a:endParaRPr lang="en-GB" sz="4000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00E925A-CE1B-2F9D-F0BD-5B67B7488164}"/>
              </a:ext>
            </a:extLst>
          </p:cNvPr>
          <p:cNvSpPr txBox="1"/>
          <p:nvPr/>
        </p:nvSpPr>
        <p:spPr>
          <a:xfrm>
            <a:off x="947773" y="2443970"/>
            <a:ext cx="1029645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 err="1"/>
              <a:t>Prevedere</a:t>
            </a:r>
            <a:r>
              <a:rPr lang="en-GB" sz="2800" dirty="0"/>
              <a:t> il </a:t>
            </a:r>
            <a:r>
              <a:rPr lang="en-GB" sz="2800" dirty="0" err="1"/>
              <a:t>consumo</a:t>
            </a:r>
            <a:r>
              <a:rPr lang="en-GB" sz="2800" dirty="0"/>
              <a:t> </a:t>
            </a:r>
            <a:r>
              <a:rPr lang="en-GB" sz="2800" dirty="0" err="1"/>
              <a:t>energetico</a:t>
            </a:r>
            <a:r>
              <a:rPr lang="en-GB" sz="2800" dirty="0"/>
              <a:t> </a:t>
            </a:r>
            <a:r>
              <a:rPr lang="en-GB" sz="2800" dirty="0" err="1"/>
              <a:t>degli</a:t>
            </a:r>
            <a:r>
              <a:rPr lang="en-GB" sz="2800" dirty="0"/>
              <a:t> </a:t>
            </a:r>
            <a:r>
              <a:rPr lang="en-GB" sz="2800" dirty="0" err="1"/>
              <a:t>edifici</a:t>
            </a:r>
            <a:r>
              <a:rPr lang="en-GB" sz="2800" dirty="0"/>
              <a:t> </a:t>
            </a:r>
            <a:r>
              <a:rPr lang="en-GB" sz="2800" dirty="0" err="1"/>
              <a:t>pubblici</a:t>
            </a:r>
            <a:r>
              <a:rPr lang="en-GB" sz="2800" dirty="0"/>
              <a:t> per </a:t>
            </a:r>
            <a:r>
              <a:rPr lang="en-GB" sz="2800" dirty="0" err="1"/>
              <a:t>ottimizzare</a:t>
            </a:r>
            <a:r>
              <a:rPr lang="en-GB" sz="2800" dirty="0"/>
              <a:t> </a:t>
            </a:r>
            <a:r>
              <a:rPr lang="en-GB" sz="2800" dirty="0" err="1"/>
              <a:t>i</a:t>
            </a:r>
            <a:r>
              <a:rPr lang="en-GB" sz="2800" dirty="0"/>
              <a:t> </a:t>
            </a:r>
            <a:r>
              <a:rPr lang="en-GB" sz="2800" dirty="0" err="1"/>
              <a:t>costi</a:t>
            </a: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 err="1"/>
              <a:t>Anticipare</a:t>
            </a:r>
            <a:r>
              <a:rPr lang="en-GB" sz="2800" dirty="0"/>
              <a:t> </a:t>
            </a:r>
            <a:r>
              <a:rPr lang="en-GB" sz="2800" dirty="0" err="1"/>
              <a:t>guasti</a:t>
            </a:r>
            <a:r>
              <a:rPr lang="en-GB" sz="2800" dirty="0"/>
              <a:t> </a:t>
            </a:r>
            <a:r>
              <a:rPr lang="en-GB" sz="2800" dirty="0" err="1"/>
              <a:t>nelle</a:t>
            </a:r>
            <a:r>
              <a:rPr lang="en-GB" sz="2800" dirty="0"/>
              <a:t> </a:t>
            </a:r>
            <a:r>
              <a:rPr lang="en-GB" sz="2800" dirty="0" err="1"/>
              <a:t>infrastrutture</a:t>
            </a:r>
            <a:r>
              <a:rPr lang="en-GB" sz="2800" dirty="0"/>
              <a:t> (</a:t>
            </a:r>
            <a:r>
              <a:rPr lang="en-GB" sz="2800" dirty="0" err="1"/>
              <a:t>tubature</a:t>
            </a:r>
            <a:r>
              <a:rPr lang="en-GB" sz="2800" dirty="0"/>
              <a:t>, </a:t>
            </a:r>
            <a:r>
              <a:rPr lang="en-GB" sz="2800" dirty="0" err="1"/>
              <a:t>ponti</a:t>
            </a:r>
            <a:r>
              <a:rPr lang="en-GB" sz="2800" dirty="0"/>
              <a:t>, </a:t>
            </a:r>
            <a:r>
              <a:rPr lang="en-GB" sz="2800" dirty="0" err="1"/>
              <a:t>strade</a:t>
            </a:r>
            <a:r>
              <a:rPr lang="en-GB" sz="2800" dirty="0"/>
              <a:t>) per </a:t>
            </a:r>
            <a:r>
              <a:rPr lang="en-GB" sz="2800" dirty="0" err="1"/>
              <a:t>manutenzione</a:t>
            </a:r>
            <a:r>
              <a:rPr lang="en-GB" sz="2800" dirty="0"/>
              <a:t> </a:t>
            </a:r>
            <a:r>
              <a:rPr lang="en-GB" sz="2800" dirty="0" err="1"/>
              <a:t>preventiva</a:t>
            </a:r>
            <a:endParaRPr lang="en-GB" sz="2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800" dirty="0" err="1"/>
              <a:t>Ottimizzare</a:t>
            </a:r>
            <a:r>
              <a:rPr lang="en-GB" sz="2800" dirty="0"/>
              <a:t> la </a:t>
            </a:r>
            <a:r>
              <a:rPr lang="en-GB" sz="2800" dirty="0" err="1"/>
              <a:t>raccolta</a:t>
            </a:r>
            <a:r>
              <a:rPr lang="en-GB" sz="2800" dirty="0"/>
              <a:t> </a:t>
            </a:r>
            <a:r>
              <a:rPr lang="en-GB" sz="2800" dirty="0" err="1"/>
              <a:t>rifiuti</a:t>
            </a:r>
            <a:r>
              <a:rPr lang="en-GB" sz="2800" dirty="0"/>
              <a:t> </a:t>
            </a:r>
            <a:r>
              <a:rPr lang="en-GB" sz="2800" dirty="0" err="1"/>
              <a:t>prevedendo</a:t>
            </a:r>
            <a:r>
              <a:rPr lang="en-GB" sz="2800" dirty="0"/>
              <a:t> </a:t>
            </a:r>
            <a:r>
              <a:rPr lang="en-GB" sz="2800" dirty="0" err="1"/>
              <a:t>i</a:t>
            </a:r>
            <a:r>
              <a:rPr lang="en-GB" sz="2800" dirty="0"/>
              <a:t> </a:t>
            </a:r>
            <a:r>
              <a:rPr lang="en-GB" sz="2800" dirty="0" err="1"/>
              <a:t>volumi</a:t>
            </a:r>
            <a:r>
              <a:rPr lang="en-GB" sz="2800" dirty="0"/>
              <a:t> in diverse zone</a:t>
            </a:r>
          </a:p>
        </p:txBody>
      </p:sp>
    </p:spTree>
    <p:extLst>
      <p:ext uri="{BB962C8B-B14F-4D97-AF65-F5344CB8AC3E}">
        <p14:creationId xmlns:p14="http://schemas.microsoft.com/office/powerpoint/2010/main" val="17895929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1F20D12-B87D-DA4C-84D4-F7910071CCB8}"/>
              </a:ext>
            </a:extLst>
          </p:cNvPr>
          <p:cNvSpPr txBox="1"/>
          <p:nvPr/>
        </p:nvSpPr>
        <p:spPr>
          <a:xfrm>
            <a:off x="3052506" y="1230764"/>
            <a:ext cx="608698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err="1">
                <a:latin typeface="+mj-lt"/>
              </a:rPr>
              <a:t>Sicurezza</a:t>
            </a:r>
            <a:r>
              <a:rPr lang="en-GB" sz="4000" b="1" dirty="0">
                <a:latin typeface="+mj-lt"/>
              </a:rPr>
              <a:t> e </a:t>
            </a:r>
            <a:r>
              <a:rPr lang="en-GB" sz="4000" b="1" dirty="0" err="1">
                <a:latin typeface="+mj-lt"/>
              </a:rPr>
              <a:t>Ordine</a:t>
            </a:r>
            <a:r>
              <a:rPr lang="en-GB" sz="4000" b="1" dirty="0">
                <a:latin typeface="+mj-lt"/>
              </a:rPr>
              <a:t> </a:t>
            </a:r>
            <a:r>
              <a:rPr lang="en-GB" sz="4000" b="1" dirty="0" err="1">
                <a:latin typeface="+mj-lt"/>
              </a:rPr>
              <a:t>Pubblico</a:t>
            </a:r>
            <a:endParaRPr lang="en-GB" sz="4000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1BD0AE-F04A-FF2E-8302-5CB8F31F6048}"/>
              </a:ext>
            </a:extLst>
          </p:cNvPr>
          <p:cNvSpPr txBox="1"/>
          <p:nvPr/>
        </p:nvSpPr>
        <p:spPr>
          <a:xfrm>
            <a:off x="1499517" y="2891386"/>
            <a:ext cx="919296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err="1"/>
              <a:t>Analizzare</a:t>
            </a:r>
            <a:r>
              <a:rPr lang="en-GB" sz="2800" dirty="0"/>
              <a:t> </a:t>
            </a:r>
            <a:r>
              <a:rPr lang="en-GB" sz="2800" dirty="0" err="1"/>
              <a:t>i</a:t>
            </a:r>
            <a:r>
              <a:rPr lang="en-GB" sz="2800" dirty="0"/>
              <a:t> pattern </a:t>
            </a:r>
            <a:r>
              <a:rPr lang="en-GB" sz="2800" dirty="0" err="1"/>
              <a:t>criminali</a:t>
            </a:r>
            <a:r>
              <a:rPr lang="en-GB" sz="2800" dirty="0"/>
              <a:t> per </a:t>
            </a:r>
            <a:r>
              <a:rPr lang="en-GB" sz="2800" dirty="0" err="1"/>
              <a:t>allocare</a:t>
            </a:r>
            <a:r>
              <a:rPr lang="en-GB" sz="2800" dirty="0"/>
              <a:t> </a:t>
            </a:r>
            <a:r>
              <a:rPr lang="en-GB" sz="2800" dirty="0" err="1"/>
              <a:t>meglio</a:t>
            </a:r>
            <a:r>
              <a:rPr lang="en-GB" sz="2800" dirty="0"/>
              <a:t> le </a:t>
            </a:r>
            <a:r>
              <a:rPr lang="en-GB" sz="2800" dirty="0" err="1"/>
              <a:t>pattuglie</a:t>
            </a: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err="1"/>
              <a:t>Prevedere</a:t>
            </a:r>
            <a:r>
              <a:rPr lang="en-GB" sz="2800" dirty="0"/>
              <a:t> </a:t>
            </a:r>
            <a:r>
              <a:rPr lang="en-GB" sz="2800" dirty="0" err="1"/>
              <a:t>aree</a:t>
            </a:r>
            <a:r>
              <a:rPr lang="en-GB" sz="2800" dirty="0"/>
              <a:t> a </a:t>
            </a:r>
            <a:r>
              <a:rPr lang="en-GB" sz="2800" dirty="0" err="1"/>
              <a:t>rischio</a:t>
            </a:r>
            <a:r>
              <a:rPr lang="en-GB" sz="2800" dirty="0"/>
              <a:t> di </a:t>
            </a:r>
            <a:r>
              <a:rPr lang="en-GB" sz="2800" dirty="0" err="1"/>
              <a:t>assembramenti</a:t>
            </a:r>
            <a:r>
              <a:rPr lang="en-GB" sz="2800" dirty="0"/>
              <a:t> o </a:t>
            </a:r>
            <a:r>
              <a:rPr lang="en-GB" sz="2800" dirty="0" err="1"/>
              <a:t>disordini</a:t>
            </a: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err="1"/>
              <a:t>Identificare</a:t>
            </a:r>
            <a:r>
              <a:rPr lang="en-GB" sz="2800" dirty="0"/>
              <a:t> zone </a:t>
            </a:r>
            <a:r>
              <a:rPr lang="en-GB" sz="2800" dirty="0" err="1"/>
              <a:t>più</a:t>
            </a:r>
            <a:r>
              <a:rPr lang="en-GB" sz="2800" dirty="0"/>
              <a:t> </a:t>
            </a:r>
            <a:r>
              <a:rPr lang="en-GB" sz="2800" dirty="0" err="1"/>
              <a:t>soggette</a:t>
            </a:r>
            <a:r>
              <a:rPr lang="en-GB" sz="2800" dirty="0"/>
              <a:t> a </a:t>
            </a:r>
            <a:r>
              <a:rPr lang="en-GB" sz="2800" dirty="0" err="1"/>
              <a:t>incidenti</a:t>
            </a:r>
            <a:r>
              <a:rPr lang="en-GB" sz="2800" dirty="0"/>
              <a:t> o </a:t>
            </a:r>
            <a:r>
              <a:rPr lang="en-GB" sz="2800" dirty="0" err="1"/>
              <a:t>emergenze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5400615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CB2D530-98A6-2936-1A78-CF00B6DB7725}"/>
              </a:ext>
            </a:extLst>
          </p:cNvPr>
          <p:cNvSpPr txBox="1"/>
          <p:nvPr/>
        </p:nvSpPr>
        <p:spPr>
          <a:xfrm>
            <a:off x="2813402" y="1045874"/>
            <a:ext cx="65651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GB" sz="4000" b="1" dirty="0" err="1">
                <a:latin typeface="+mj-lt"/>
              </a:rPr>
              <a:t>Amministrazione</a:t>
            </a:r>
            <a:r>
              <a:rPr lang="en-GB" sz="4000" b="1" dirty="0">
                <a:latin typeface="+mj-lt"/>
              </a:rPr>
              <a:t> e </a:t>
            </a:r>
            <a:r>
              <a:rPr lang="en-GB" sz="4000" b="1" dirty="0" err="1">
                <a:latin typeface="+mj-lt"/>
              </a:rPr>
              <a:t>Burocrazia</a:t>
            </a:r>
            <a:endParaRPr lang="en-GB" sz="4000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7DCA44-E089-5F27-09FE-188AFC1294B6}"/>
              </a:ext>
            </a:extLst>
          </p:cNvPr>
          <p:cNvSpPr txBox="1"/>
          <p:nvPr/>
        </p:nvSpPr>
        <p:spPr>
          <a:xfrm>
            <a:off x="267095" y="2736502"/>
            <a:ext cx="1165780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err="1"/>
              <a:t>Prevedere</a:t>
            </a:r>
            <a:r>
              <a:rPr lang="en-GB" sz="2800" dirty="0"/>
              <a:t> </a:t>
            </a:r>
            <a:r>
              <a:rPr lang="en-GB" sz="2800" dirty="0" err="1"/>
              <a:t>i</a:t>
            </a:r>
            <a:r>
              <a:rPr lang="en-GB" sz="2800" dirty="0"/>
              <a:t> tempi di </a:t>
            </a:r>
            <a:r>
              <a:rPr lang="en-GB" sz="2800" dirty="0" err="1"/>
              <a:t>elaborazione</a:t>
            </a:r>
            <a:r>
              <a:rPr lang="en-GB" sz="2800" dirty="0"/>
              <a:t> </a:t>
            </a:r>
            <a:r>
              <a:rPr lang="en-GB" sz="2800" dirty="0" err="1"/>
              <a:t>delle</a:t>
            </a:r>
            <a:r>
              <a:rPr lang="en-GB" sz="2800" dirty="0"/>
              <a:t> </a:t>
            </a:r>
            <a:r>
              <a:rPr lang="en-GB" sz="2800" dirty="0" err="1"/>
              <a:t>pratiche</a:t>
            </a: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err="1"/>
              <a:t>Anticipare</a:t>
            </a:r>
            <a:r>
              <a:rPr lang="en-GB" sz="2800" dirty="0"/>
              <a:t> </a:t>
            </a:r>
            <a:r>
              <a:rPr lang="en-GB" sz="2800" dirty="0" err="1"/>
              <a:t>i</a:t>
            </a:r>
            <a:r>
              <a:rPr lang="en-GB" sz="2800" dirty="0"/>
              <a:t> </a:t>
            </a:r>
            <a:r>
              <a:rPr lang="en-GB" sz="2800" dirty="0" err="1"/>
              <a:t>picchi</a:t>
            </a:r>
            <a:r>
              <a:rPr lang="en-GB" sz="2800" dirty="0"/>
              <a:t> di </a:t>
            </a:r>
            <a:r>
              <a:rPr lang="en-GB" sz="2800" dirty="0" err="1"/>
              <a:t>richieste</a:t>
            </a:r>
            <a:r>
              <a:rPr lang="en-GB" sz="2800" dirty="0"/>
              <a:t> per </a:t>
            </a:r>
            <a:r>
              <a:rPr lang="en-GB" sz="2800" dirty="0" err="1"/>
              <a:t>determinati</a:t>
            </a:r>
            <a:r>
              <a:rPr lang="en-GB" sz="2800" dirty="0"/>
              <a:t> </a:t>
            </a:r>
            <a:r>
              <a:rPr lang="en-GB" sz="2800" dirty="0" err="1"/>
              <a:t>servizi</a:t>
            </a:r>
            <a:r>
              <a:rPr lang="en-GB" sz="2800" dirty="0"/>
              <a:t> (es. </a:t>
            </a:r>
            <a:r>
              <a:rPr lang="en-GB" sz="2800" dirty="0" err="1"/>
              <a:t>rinnovo</a:t>
            </a:r>
            <a:r>
              <a:rPr lang="en-GB" sz="2800" dirty="0"/>
              <a:t> </a:t>
            </a:r>
            <a:r>
              <a:rPr lang="en-GB" sz="2800" dirty="0" err="1"/>
              <a:t>documenti</a:t>
            </a:r>
            <a:r>
              <a:rPr lang="en-GB" sz="2800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 err="1"/>
              <a:t>Identificare</a:t>
            </a:r>
            <a:r>
              <a:rPr lang="en-GB" sz="2800" dirty="0"/>
              <a:t> </a:t>
            </a:r>
            <a:r>
              <a:rPr lang="en-GB" sz="2800" dirty="0" err="1"/>
              <a:t>cittadini</a:t>
            </a:r>
            <a:r>
              <a:rPr lang="en-GB" sz="2800" dirty="0"/>
              <a:t> </a:t>
            </a:r>
            <a:r>
              <a:rPr lang="en-GB" sz="2800" dirty="0" err="1"/>
              <a:t>che</a:t>
            </a:r>
            <a:r>
              <a:rPr lang="en-GB" sz="2800" dirty="0"/>
              <a:t> </a:t>
            </a:r>
            <a:r>
              <a:rPr lang="en-GB" sz="2800" dirty="0" err="1"/>
              <a:t>potrebbero</a:t>
            </a:r>
            <a:r>
              <a:rPr lang="en-GB" sz="2800" dirty="0"/>
              <a:t> aver </a:t>
            </a:r>
            <a:r>
              <a:rPr lang="en-GB" sz="2800" dirty="0" err="1"/>
              <a:t>diritto</a:t>
            </a:r>
            <a:r>
              <a:rPr lang="en-GB" sz="2800" dirty="0"/>
              <a:t> a </a:t>
            </a:r>
            <a:r>
              <a:rPr lang="en-GB" sz="2800" dirty="0" err="1"/>
              <a:t>benefici</a:t>
            </a:r>
            <a:r>
              <a:rPr lang="en-GB" sz="2800" dirty="0"/>
              <a:t> non </a:t>
            </a:r>
            <a:r>
              <a:rPr lang="en-GB" sz="2800" dirty="0" err="1"/>
              <a:t>richiesti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38191390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50F51F-1219-9315-3ACA-F9A1C464117B}"/>
              </a:ext>
            </a:extLst>
          </p:cNvPr>
          <p:cNvSpPr txBox="1"/>
          <p:nvPr/>
        </p:nvSpPr>
        <p:spPr>
          <a:xfrm>
            <a:off x="3798544" y="1190677"/>
            <a:ext cx="459491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/>
            <a:r>
              <a:rPr lang="en-GB" sz="4000" b="1" dirty="0" err="1">
                <a:latin typeface="+mj-lt"/>
              </a:rPr>
              <a:t>Gestione</a:t>
            </a:r>
            <a:r>
              <a:rPr lang="en-GB" sz="4000" b="1" dirty="0">
                <a:latin typeface="+mj-lt"/>
              </a:rPr>
              <a:t> </a:t>
            </a:r>
            <a:r>
              <a:rPr lang="en-GB" sz="4000" b="1" dirty="0" err="1">
                <a:latin typeface="+mj-lt"/>
              </a:rPr>
              <a:t>Emergenze</a:t>
            </a:r>
            <a:endParaRPr lang="en-GB" sz="4000" dirty="0"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B98F49-C2CB-9DF5-524A-42B003944348}"/>
              </a:ext>
            </a:extLst>
          </p:cNvPr>
          <p:cNvSpPr txBox="1"/>
          <p:nvPr/>
        </p:nvSpPr>
        <p:spPr>
          <a:xfrm>
            <a:off x="1928705" y="2660380"/>
            <a:ext cx="833458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2800" dirty="0" err="1"/>
              <a:t>Prevedere</a:t>
            </a:r>
            <a:r>
              <a:rPr lang="en-GB" sz="2800" dirty="0"/>
              <a:t> </a:t>
            </a:r>
            <a:r>
              <a:rPr lang="en-GB" sz="2800" dirty="0" err="1"/>
              <a:t>l'impatto</a:t>
            </a:r>
            <a:r>
              <a:rPr lang="en-GB" sz="2800" dirty="0"/>
              <a:t> di </a:t>
            </a:r>
            <a:r>
              <a:rPr lang="en-GB" sz="2800" dirty="0" err="1"/>
              <a:t>eventi</a:t>
            </a:r>
            <a:r>
              <a:rPr lang="en-GB" sz="2800" dirty="0"/>
              <a:t> </a:t>
            </a:r>
            <a:r>
              <a:rPr lang="en-GB" sz="2800" dirty="0" err="1"/>
              <a:t>meteorologici</a:t>
            </a:r>
            <a:r>
              <a:rPr lang="en-GB" sz="2800" dirty="0"/>
              <a:t> </a:t>
            </a:r>
            <a:r>
              <a:rPr lang="en-GB" sz="2800" dirty="0" err="1"/>
              <a:t>estremi</a:t>
            </a:r>
            <a:endParaRPr lang="en-GB" sz="28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2800" dirty="0" err="1"/>
              <a:t>Simulare</a:t>
            </a:r>
            <a:r>
              <a:rPr lang="en-GB" sz="2800" dirty="0"/>
              <a:t> </a:t>
            </a:r>
            <a:r>
              <a:rPr lang="en-GB" sz="2800" dirty="0" err="1"/>
              <a:t>scenari</a:t>
            </a:r>
            <a:r>
              <a:rPr lang="en-GB" sz="2800" dirty="0"/>
              <a:t> di </a:t>
            </a:r>
            <a:r>
              <a:rPr lang="en-GB" sz="2800" dirty="0" err="1"/>
              <a:t>evacuazione</a:t>
            </a:r>
            <a:endParaRPr lang="en-GB" sz="28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2800" dirty="0" err="1"/>
              <a:t>Ottimizzare</a:t>
            </a:r>
            <a:r>
              <a:rPr lang="en-GB" sz="2800" dirty="0"/>
              <a:t> la </a:t>
            </a:r>
            <a:r>
              <a:rPr lang="en-GB" sz="2800" dirty="0" err="1"/>
              <a:t>distribuzione</a:t>
            </a:r>
            <a:r>
              <a:rPr lang="en-GB" sz="2800" dirty="0"/>
              <a:t> </a:t>
            </a:r>
            <a:r>
              <a:rPr lang="en-GB" sz="2800" dirty="0" err="1"/>
              <a:t>delle</a:t>
            </a:r>
            <a:r>
              <a:rPr lang="en-GB" sz="2800" dirty="0"/>
              <a:t> </a:t>
            </a:r>
            <a:r>
              <a:rPr lang="en-GB" sz="2800" dirty="0" err="1"/>
              <a:t>risorse</a:t>
            </a:r>
            <a:r>
              <a:rPr lang="en-GB" sz="2800" dirty="0"/>
              <a:t> di </a:t>
            </a:r>
            <a:r>
              <a:rPr lang="en-GB" sz="2800" dirty="0" err="1"/>
              <a:t>emergenza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6590638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8F8CA3D-A51A-72DF-DFB2-72137DEAC216}"/>
              </a:ext>
            </a:extLst>
          </p:cNvPr>
          <p:cNvSpPr txBox="1"/>
          <p:nvPr/>
        </p:nvSpPr>
        <p:spPr>
          <a:xfrm>
            <a:off x="2851612" y="1444434"/>
            <a:ext cx="675730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lang="en-GB" sz="4000" b="1" dirty="0" err="1">
                <a:effectLst/>
                <a:latin typeface="+mj-lt"/>
              </a:rPr>
              <a:t>Aspetti</a:t>
            </a:r>
            <a:r>
              <a:rPr lang="en-GB" sz="4000" b="1" dirty="0">
                <a:effectLst/>
                <a:latin typeface="+mj-lt"/>
              </a:rPr>
              <a:t> </a:t>
            </a:r>
            <a:r>
              <a:rPr lang="en-GB" sz="4000" b="1" dirty="0" err="1">
                <a:effectLst/>
                <a:latin typeface="+mj-lt"/>
              </a:rPr>
              <a:t>Critici</a:t>
            </a:r>
            <a:r>
              <a:rPr lang="en-GB" sz="4000" b="1" dirty="0">
                <a:effectLst/>
                <a:latin typeface="+mj-lt"/>
              </a:rPr>
              <a:t> da </a:t>
            </a:r>
            <a:r>
              <a:rPr lang="en-GB" sz="4000" b="1" dirty="0" err="1">
                <a:effectLst/>
                <a:latin typeface="+mj-lt"/>
              </a:rPr>
              <a:t>Considerare</a:t>
            </a:r>
            <a:r>
              <a:rPr lang="en-GB" sz="4000" b="1" dirty="0">
                <a:effectLst/>
                <a:latin typeface="+mj-lt"/>
              </a:rPr>
              <a:t>:</a:t>
            </a:r>
            <a:endParaRPr lang="en-GB" sz="4000" dirty="0">
              <a:effectLst/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71746D-FA51-C7CC-004F-F8DDFB5A55C9}"/>
              </a:ext>
            </a:extLst>
          </p:cNvPr>
          <p:cNvSpPr txBox="1"/>
          <p:nvPr/>
        </p:nvSpPr>
        <p:spPr>
          <a:xfrm>
            <a:off x="96566" y="3040103"/>
            <a:ext cx="1226739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/>
              <a:t>Privacy</a:t>
            </a:r>
            <a:r>
              <a:rPr lang="en-GB" sz="2800" dirty="0"/>
              <a:t>: </a:t>
            </a:r>
            <a:r>
              <a:rPr lang="en-GB" sz="2800" dirty="0" err="1"/>
              <a:t>Garantire</a:t>
            </a:r>
            <a:r>
              <a:rPr lang="en-GB" sz="2800" dirty="0"/>
              <a:t> la </a:t>
            </a:r>
            <a:r>
              <a:rPr lang="en-GB" sz="2800" dirty="0" err="1"/>
              <a:t>protezione</a:t>
            </a:r>
            <a:r>
              <a:rPr lang="en-GB" sz="2800" dirty="0"/>
              <a:t> </a:t>
            </a:r>
            <a:r>
              <a:rPr lang="en-GB" sz="2800" dirty="0" err="1"/>
              <a:t>dei</a:t>
            </a:r>
            <a:r>
              <a:rPr lang="en-GB" sz="2800" dirty="0"/>
              <a:t> </a:t>
            </a:r>
            <a:r>
              <a:rPr lang="en-GB" sz="2800" dirty="0" err="1"/>
              <a:t>dati</a:t>
            </a:r>
            <a:r>
              <a:rPr lang="en-GB" sz="2800" dirty="0"/>
              <a:t> </a:t>
            </a:r>
            <a:r>
              <a:rPr lang="en-GB" sz="2800" dirty="0" err="1"/>
              <a:t>personali</a:t>
            </a:r>
            <a:r>
              <a:rPr lang="en-GB" sz="2800" dirty="0"/>
              <a:t> secondo il GDPR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 err="1"/>
              <a:t>Trasparenza</a:t>
            </a:r>
            <a:r>
              <a:rPr lang="en-GB" sz="2800" dirty="0"/>
              <a:t>: I </a:t>
            </a:r>
            <a:r>
              <a:rPr lang="en-GB" sz="2800" dirty="0" err="1"/>
              <a:t>cittadini</a:t>
            </a:r>
            <a:r>
              <a:rPr lang="en-GB" sz="2800" dirty="0"/>
              <a:t> </a:t>
            </a:r>
            <a:r>
              <a:rPr lang="en-GB" sz="2800" dirty="0" err="1"/>
              <a:t>devono</a:t>
            </a:r>
            <a:r>
              <a:rPr lang="en-GB" sz="2800" dirty="0"/>
              <a:t> </a:t>
            </a:r>
            <a:r>
              <a:rPr lang="en-GB" sz="2800" dirty="0" err="1"/>
              <a:t>capire</a:t>
            </a:r>
            <a:r>
              <a:rPr lang="en-GB" sz="2800" dirty="0"/>
              <a:t> come </a:t>
            </a:r>
            <a:r>
              <a:rPr lang="en-GB" sz="2800" dirty="0" err="1"/>
              <a:t>vengono</a:t>
            </a:r>
            <a:r>
              <a:rPr lang="en-GB" sz="2800" dirty="0"/>
              <a:t> prese le </a:t>
            </a:r>
            <a:r>
              <a:rPr lang="en-GB" sz="2800" dirty="0" err="1"/>
              <a:t>decisioni</a:t>
            </a: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 err="1"/>
              <a:t>Equità</a:t>
            </a:r>
            <a:r>
              <a:rPr lang="en-GB" sz="2800" dirty="0"/>
              <a:t>: </a:t>
            </a:r>
            <a:r>
              <a:rPr lang="en-GB" sz="2800" dirty="0" err="1"/>
              <a:t>Evitare</a:t>
            </a:r>
            <a:r>
              <a:rPr lang="en-GB" sz="2800" dirty="0"/>
              <a:t> bias </a:t>
            </a:r>
            <a:r>
              <a:rPr lang="en-GB" sz="2800" dirty="0" err="1"/>
              <a:t>algoritmici</a:t>
            </a:r>
            <a:r>
              <a:rPr lang="en-GB" sz="2800" dirty="0"/>
              <a:t> </a:t>
            </a:r>
            <a:r>
              <a:rPr lang="en-GB" sz="2800" dirty="0" err="1"/>
              <a:t>che</a:t>
            </a:r>
            <a:r>
              <a:rPr lang="en-GB" sz="2800" dirty="0"/>
              <a:t> </a:t>
            </a:r>
            <a:r>
              <a:rPr lang="en-GB" sz="2800" dirty="0" err="1"/>
              <a:t>potrebbero</a:t>
            </a:r>
            <a:r>
              <a:rPr lang="en-GB" sz="2800" dirty="0"/>
              <a:t> </a:t>
            </a:r>
            <a:r>
              <a:rPr lang="en-GB" sz="2800" dirty="0" err="1"/>
              <a:t>discriminare</a:t>
            </a:r>
            <a:r>
              <a:rPr lang="en-GB" sz="2800" dirty="0"/>
              <a:t> </a:t>
            </a:r>
            <a:r>
              <a:rPr lang="en-GB" sz="2800" dirty="0" err="1"/>
              <a:t>alcuni</a:t>
            </a:r>
            <a:r>
              <a:rPr lang="en-GB" sz="2800" dirty="0"/>
              <a:t> </a:t>
            </a:r>
            <a:r>
              <a:rPr lang="en-GB" sz="2800" dirty="0" err="1"/>
              <a:t>gruppi</a:t>
            </a:r>
            <a:endParaRPr lang="en-GB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/>
              <a:t>Accountability</a:t>
            </a:r>
            <a:r>
              <a:rPr lang="en-GB" sz="2800" dirty="0"/>
              <a:t>: </a:t>
            </a:r>
            <a:r>
              <a:rPr lang="en-GB" sz="2800" dirty="0" err="1"/>
              <a:t>Mantenere</a:t>
            </a:r>
            <a:r>
              <a:rPr lang="en-GB" sz="2800" dirty="0"/>
              <a:t> sempre la </a:t>
            </a:r>
            <a:r>
              <a:rPr lang="en-GB" sz="2800" dirty="0" err="1"/>
              <a:t>responsabilità</a:t>
            </a:r>
            <a:r>
              <a:rPr lang="en-GB" sz="2800" dirty="0"/>
              <a:t> </a:t>
            </a:r>
            <a:r>
              <a:rPr lang="en-GB" sz="2800" dirty="0" err="1"/>
              <a:t>umana</a:t>
            </a:r>
            <a:r>
              <a:rPr lang="en-GB" sz="2800" dirty="0"/>
              <a:t> </a:t>
            </a:r>
            <a:r>
              <a:rPr lang="en-GB" sz="2800" dirty="0" err="1"/>
              <a:t>nelle</a:t>
            </a:r>
            <a:r>
              <a:rPr lang="en-GB" sz="2800" dirty="0"/>
              <a:t> </a:t>
            </a:r>
            <a:r>
              <a:rPr lang="en-GB" sz="2800" dirty="0" err="1"/>
              <a:t>decisioni</a:t>
            </a:r>
            <a:r>
              <a:rPr lang="en-GB" sz="2800" dirty="0"/>
              <a:t> </a:t>
            </a:r>
            <a:r>
              <a:rPr lang="en-GB" sz="2800" dirty="0" err="1"/>
              <a:t>finali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231878494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6CDA509-820E-8130-B7CD-4CD14DE220DB}"/>
              </a:ext>
            </a:extLst>
          </p:cNvPr>
          <p:cNvSpPr txBox="1"/>
          <p:nvPr/>
        </p:nvSpPr>
        <p:spPr>
          <a:xfrm>
            <a:off x="442125" y="2723105"/>
            <a:ext cx="1084217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800" dirty="0" err="1"/>
              <a:t>L'implementazione</a:t>
            </a:r>
            <a:r>
              <a:rPr lang="en-GB" sz="2800" dirty="0"/>
              <a:t> </a:t>
            </a:r>
            <a:r>
              <a:rPr lang="en-GB" sz="2800" dirty="0" err="1"/>
              <a:t>richiede</a:t>
            </a:r>
            <a:r>
              <a:rPr lang="en-GB" sz="2800" dirty="0"/>
              <a:t> </a:t>
            </a:r>
            <a:r>
              <a:rPr lang="en-GB" sz="2800" dirty="0" err="1"/>
              <a:t>investimenti</a:t>
            </a:r>
            <a:r>
              <a:rPr lang="en-GB" sz="2800" dirty="0"/>
              <a:t> in </a:t>
            </a:r>
            <a:r>
              <a:rPr lang="en-GB" sz="2800" dirty="0" err="1"/>
              <a:t>infrastrutture</a:t>
            </a:r>
            <a:r>
              <a:rPr lang="en-GB" sz="2800" dirty="0"/>
              <a:t> </a:t>
            </a:r>
            <a:r>
              <a:rPr lang="en-GB" sz="2800" dirty="0" err="1"/>
              <a:t>digitali</a:t>
            </a:r>
            <a:r>
              <a:rPr lang="en-GB" sz="2800" dirty="0"/>
              <a:t>, </a:t>
            </a:r>
            <a:r>
              <a:rPr lang="en-GB" sz="2800" dirty="0" err="1"/>
              <a:t>formazione</a:t>
            </a:r>
            <a:r>
              <a:rPr lang="en-GB" sz="2800" dirty="0"/>
              <a:t> del </a:t>
            </a:r>
            <a:r>
              <a:rPr lang="en-GB" sz="2800" dirty="0" err="1"/>
              <a:t>personale</a:t>
            </a:r>
            <a:r>
              <a:rPr lang="en-GB" sz="2800" dirty="0"/>
              <a:t> e un </a:t>
            </a:r>
            <a:r>
              <a:rPr lang="en-GB" sz="2800" dirty="0" err="1"/>
              <a:t>approccio</a:t>
            </a:r>
            <a:r>
              <a:rPr lang="en-GB" sz="2800" dirty="0"/>
              <a:t> </a:t>
            </a:r>
            <a:r>
              <a:rPr lang="en-GB" sz="2800" dirty="0" err="1"/>
              <a:t>graduale</a:t>
            </a:r>
            <a:r>
              <a:rPr lang="en-GB" sz="2800" dirty="0"/>
              <a:t> </a:t>
            </a:r>
            <a:r>
              <a:rPr lang="en-GB" sz="2800" dirty="0" err="1"/>
              <a:t>che</a:t>
            </a:r>
            <a:r>
              <a:rPr lang="en-GB" sz="2800" dirty="0"/>
              <a:t> </a:t>
            </a:r>
            <a:r>
              <a:rPr lang="en-GB" sz="2800" dirty="0" err="1"/>
              <a:t>parta</a:t>
            </a:r>
            <a:r>
              <a:rPr lang="en-GB" sz="2800" dirty="0"/>
              <a:t> da </a:t>
            </a:r>
            <a:r>
              <a:rPr lang="en-GB" sz="2800" dirty="0" err="1"/>
              <a:t>progetti</a:t>
            </a:r>
            <a:r>
              <a:rPr lang="en-GB" sz="2800" dirty="0"/>
              <a:t> </a:t>
            </a:r>
            <a:r>
              <a:rPr lang="en-GB" sz="2800" dirty="0" err="1"/>
              <a:t>pilota</a:t>
            </a:r>
            <a:r>
              <a:rPr lang="en-GB" sz="2800" dirty="0"/>
              <a:t> per </a:t>
            </a:r>
            <a:r>
              <a:rPr lang="en-GB" sz="2800" dirty="0" err="1"/>
              <a:t>valutare</a:t>
            </a:r>
            <a:r>
              <a:rPr lang="en-GB" sz="2800" dirty="0"/>
              <a:t> </a:t>
            </a:r>
            <a:r>
              <a:rPr lang="en-GB" sz="2800" dirty="0" err="1"/>
              <a:t>efficacia</a:t>
            </a:r>
            <a:r>
              <a:rPr lang="en-GB" sz="2800" dirty="0"/>
              <a:t> e </a:t>
            </a:r>
            <a:r>
              <a:rPr lang="en-GB" sz="2800" dirty="0" err="1"/>
              <a:t>accettazione</a:t>
            </a:r>
            <a:r>
              <a:rPr lang="en-GB" sz="2800" dirty="0"/>
              <a:t> </a:t>
            </a:r>
            <a:r>
              <a:rPr lang="en-GB" sz="2800" dirty="0" err="1"/>
              <a:t>pubblica</a:t>
            </a:r>
            <a:r>
              <a:rPr lang="en-GB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5085973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intelligentiae" id="{35A2038D-16CC-DC4A-ACD6-840578D04705}" vid="{59369104-B4CC-C147-AC52-8EE2443C65C2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 di Office</Template>
  <TotalTime>155</TotalTime>
  <Words>1879</Words>
  <Application>Microsoft Macintosh PowerPoint</Application>
  <PresentationFormat>Widescreen</PresentationFormat>
  <Paragraphs>103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Aptos</vt:lpstr>
      <vt:lpstr>Arial</vt:lpstr>
      <vt:lpstr>Calibri</vt:lpstr>
      <vt:lpstr>Calibri Light</vt:lpstr>
      <vt:lpstr>Tema di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Marco Isopi</dc:creator>
  <cp:lastModifiedBy>Marco Isopi</cp:lastModifiedBy>
  <cp:revision>12</cp:revision>
  <cp:lastPrinted>2025-05-16T12:50:54Z</cp:lastPrinted>
  <dcterms:created xsi:type="dcterms:W3CDTF">2025-06-11T09:59:55Z</dcterms:created>
  <dcterms:modified xsi:type="dcterms:W3CDTF">2025-06-11T12:53:50Z</dcterms:modified>
</cp:coreProperties>
</file>