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4" r:id="rId2"/>
    <p:sldMasterId id="2147483662" r:id="rId3"/>
    <p:sldMasterId id="2147483650" r:id="rId4"/>
  </p:sldMasterIdLst>
  <p:notesMasterIdLst>
    <p:notesMasterId r:id="rId50"/>
  </p:notesMasterIdLst>
  <p:sldIdLst>
    <p:sldId id="271" r:id="rId5"/>
    <p:sldId id="272" r:id="rId6"/>
    <p:sldId id="4499" r:id="rId7"/>
    <p:sldId id="312" r:id="rId8"/>
    <p:sldId id="4500" r:id="rId9"/>
    <p:sldId id="4502" r:id="rId10"/>
    <p:sldId id="4503" r:id="rId11"/>
    <p:sldId id="4504" r:id="rId12"/>
    <p:sldId id="4505" r:id="rId13"/>
    <p:sldId id="4506" r:id="rId14"/>
    <p:sldId id="4507" r:id="rId15"/>
    <p:sldId id="4508" r:id="rId16"/>
    <p:sldId id="4509" r:id="rId17"/>
    <p:sldId id="4510" r:id="rId18"/>
    <p:sldId id="4511" r:id="rId19"/>
    <p:sldId id="4514" r:id="rId20"/>
    <p:sldId id="4515" r:id="rId21"/>
    <p:sldId id="4513" r:id="rId22"/>
    <p:sldId id="4516" r:id="rId23"/>
    <p:sldId id="4517" r:id="rId24"/>
    <p:sldId id="4518" r:id="rId25"/>
    <p:sldId id="4519" r:id="rId26"/>
    <p:sldId id="4520" r:id="rId27"/>
    <p:sldId id="4521" r:id="rId28"/>
    <p:sldId id="4522" r:id="rId29"/>
    <p:sldId id="4523" r:id="rId30"/>
    <p:sldId id="4524" r:id="rId31"/>
    <p:sldId id="4525" r:id="rId32"/>
    <p:sldId id="4526" r:id="rId33"/>
    <p:sldId id="4527" r:id="rId34"/>
    <p:sldId id="4528" r:id="rId35"/>
    <p:sldId id="4529" r:id="rId36"/>
    <p:sldId id="4530" r:id="rId37"/>
    <p:sldId id="4531" r:id="rId38"/>
    <p:sldId id="4532" r:id="rId39"/>
    <p:sldId id="4533" r:id="rId40"/>
    <p:sldId id="4534" r:id="rId41"/>
    <p:sldId id="4535" r:id="rId42"/>
    <p:sldId id="4537" r:id="rId43"/>
    <p:sldId id="4538" r:id="rId44"/>
    <p:sldId id="4539" r:id="rId45"/>
    <p:sldId id="4540" r:id="rId46"/>
    <p:sldId id="4542" r:id="rId47"/>
    <p:sldId id="4541" r:id="rId48"/>
    <p:sldId id="261" r:id="rId4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1pPr>
    <a:lvl2pPr marL="0" marR="0" indent="2286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2pPr>
    <a:lvl3pPr marL="0" marR="0" indent="4572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3pPr>
    <a:lvl4pPr marL="0" marR="0" indent="6858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4pPr>
    <a:lvl5pPr marL="0" marR="0" indent="9144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5pPr>
    <a:lvl6pPr marL="0" marR="0" indent="11430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6pPr>
    <a:lvl7pPr marL="0" marR="0" indent="13716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7pPr>
    <a:lvl8pPr marL="0" marR="0" indent="16002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8pPr>
    <a:lvl9pPr marL="0" marR="0" indent="18288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6565"/>
    <a:srgbClr val="727272"/>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NowDisplay-Regular"/>
          <a:ea typeface="HelveticaNowDisplay-Regular"/>
          <a:cs typeface="HelveticaNowDisplay-Regular"/>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NowDisplay-Bold"/>
          <a:ea typeface="HelveticaNowDisplay-Bold"/>
          <a:cs typeface="HelveticaNowDisplay-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NowDisplay-Regular"/>
          <a:ea typeface="HelveticaNowDisplay-Regular"/>
          <a:cs typeface="HelveticaNowDisplay-Regular"/>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NowDisplay-Bold"/>
          <a:ea typeface="HelveticaNowDisplay-Bold"/>
          <a:cs typeface="HelveticaNowDisplay-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NowDisplay-Regular"/>
          <a:ea typeface="HelveticaNowDisplay-Regular"/>
          <a:cs typeface="HelveticaNowDisplay-Regular"/>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NowDisplay-Regular"/>
          <a:ea typeface="HelveticaNowDisplay-Regular"/>
          <a:cs typeface="HelveticaNowDisplay-Regular"/>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NowDisplay-Hairline"/>
          <a:ea typeface="HelveticaNowDisplay-Hairline"/>
          <a:cs typeface="HelveticaNowDisplay-Hairline"/>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NowDisplay-Regular"/>
          <a:ea typeface="HelveticaNowDisplay-Regular"/>
          <a:cs typeface="HelveticaNowDisplay-Regular"/>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NowDisplay-Bold"/>
          <a:ea typeface="HelveticaNowDisplay-Bold"/>
          <a:cs typeface="HelveticaNowDisplay-Bold"/>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NowDisplay-Bold"/>
          <a:ea typeface="HelveticaNowDisplay-Bold"/>
          <a:cs typeface="HelveticaNowDisplay-Bold"/>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NowDisplay-Bold"/>
          <a:ea typeface="HelveticaNowDisplay-Bold"/>
          <a:cs typeface="HelveticaNowDisplay-Bold"/>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NowDisplay-Regular"/>
          <a:ea typeface="HelveticaNowDisplay-Regular"/>
          <a:cs typeface="HelveticaNowDisplay-Regular"/>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NowDisplay-Bold"/>
          <a:ea typeface="HelveticaNowDisplay-Bold"/>
          <a:cs typeface="HelveticaNowDisplay-Bold"/>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NowDisplay-Bold"/>
          <a:ea typeface="HelveticaNowDisplay-Bold"/>
          <a:cs typeface="HelveticaNowDisplay-Bold"/>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NowDisplay-Bold"/>
          <a:ea typeface="HelveticaNowDisplay-Bold"/>
          <a:cs typeface="HelveticaNowDisplay-Bold"/>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NowDisplay-Regular"/>
          <a:ea typeface="HelveticaNowDisplay-Regular"/>
          <a:cs typeface="HelveticaNowDisplay-Regular"/>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NowDisplay-Bold"/>
          <a:ea typeface="HelveticaNowDisplay-Bold"/>
          <a:cs typeface="HelveticaNowDisplay-Bold"/>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NowDisplay-Bold"/>
          <a:ea typeface="HelveticaNowDisplay-Bold"/>
          <a:cs typeface="HelveticaNowDisplay-Bold"/>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NowDisplay-Bold"/>
          <a:ea typeface="HelveticaNowDisplay-Bold"/>
          <a:cs typeface="HelveticaNowDisplay-Bold"/>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92"/>
    <p:restoredTop sz="94658"/>
  </p:normalViewPr>
  <p:slideViewPr>
    <p:cSldViewPr snapToGrid="0">
      <p:cViewPr varScale="1">
        <p:scale>
          <a:sx n="54" d="100"/>
          <a:sy n="54" d="100"/>
        </p:scale>
        <p:origin x="1029" y="36"/>
      </p:cViewPr>
      <p:guideLst/>
    </p:cSldViewPr>
  </p:slideViewPr>
  <p:notesTextViewPr>
    <p:cViewPr>
      <p:scale>
        <a:sx n="1" d="1"/>
        <a:sy n="1" d="1"/>
      </p:scale>
      <p:origin x="0" y="0"/>
    </p:cViewPr>
  </p:notesTextViewPr>
  <p:sorterViewPr>
    <p:cViewPr>
      <p:scale>
        <a:sx n="100" d="100"/>
        <a:sy n="100" d="100"/>
      </p:scale>
      <p:origin x="0" y="-80520"/>
    </p:cViewPr>
  </p:sorter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NowDisplay-Regular"/>
        <a:ea typeface="HelveticaNowDisplay-Regular"/>
        <a:cs typeface="HelveticaNowDisplay-Regular"/>
        <a:sym typeface="HelveticaNowDisplay-Regular"/>
      </a:defRPr>
    </a:lvl1pPr>
    <a:lvl2pPr indent="228600" defTabSz="457200" latinLnBrk="0">
      <a:lnSpc>
        <a:spcPct val="117999"/>
      </a:lnSpc>
      <a:defRPr sz="2200">
        <a:latin typeface="HelveticaNowDisplay-Regular"/>
        <a:ea typeface="HelveticaNowDisplay-Regular"/>
        <a:cs typeface="HelveticaNowDisplay-Regular"/>
        <a:sym typeface="HelveticaNowDisplay-Regular"/>
      </a:defRPr>
    </a:lvl2pPr>
    <a:lvl3pPr indent="457200" defTabSz="457200" latinLnBrk="0">
      <a:lnSpc>
        <a:spcPct val="117999"/>
      </a:lnSpc>
      <a:defRPr sz="2200">
        <a:latin typeface="HelveticaNowDisplay-Regular"/>
        <a:ea typeface="HelveticaNowDisplay-Regular"/>
        <a:cs typeface="HelveticaNowDisplay-Regular"/>
        <a:sym typeface="HelveticaNowDisplay-Regular"/>
      </a:defRPr>
    </a:lvl3pPr>
    <a:lvl4pPr indent="685800" defTabSz="457200" latinLnBrk="0">
      <a:lnSpc>
        <a:spcPct val="117999"/>
      </a:lnSpc>
      <a:defRPr sz="2200">
        <a:latin typeface="HelveticaNowDisplay-Regular"/>
        <a:ea typeface="HelveticaNowDisplay-Regular"/>
        <a:cs typeface="HelveticaNowDisplay-Regular"/>
        <a:sym typeface="HelveticaNowDisplay-Regular"/>
      </a:defRPr>
    </a:lvl4pPr>
    <a:lvl5pPr indent="914400" defTabSz="457200" latinLnBrk="0">
      <a:lnSpc>
        <a:spcPct val="117999"/>
      </a:lnSpc>
      <a:defRPr sz="2200">
        <a:latin typeface="HelveticaNowDisplay-Regular"/>
        <a:ea typeface="HelveticaNowDisplay-Regular"/>
        <a:cs typeface="HelveticaNowDisplay-Regular"/>
        <a:sym typeface="HelveticaNowDisplay-Regular"/>
      </a:defRPr>
    </a:lvl5pPr>
    <a:lvl6pPr indent="1143000" defTabSz="457200" latinLnBrk="0">
      <a:lnSpc>
        <a:spcPct val="117999"/>
      </a:lnSpc>
      <a:defRPr sz="2200">
        <a:latin typeface="HelveticaNowDisplay-Regular"/>
        <a:ea typeface="HelveticaNowDisplay-Regular"/>
        <a:cs typeface="HelveticaNowDisplay-Regular"/>
        <a:sym typeface="HelveticaNowDisplay-Regular"/>
      </a:defRPr>
    </a:lvl6pPr>
    <a:lvl7pPr indent="1371600" defTabSz="457200" latinLnBrk="0">
      <a:lnSpc>
        <a:spcPct val="117999"/>
      </a:lnSpc>
      <a:defRPr sz="2200">
        <a:latin typeface="HelveticaNowDisplay-Regular"/>
        <a:ea typeface="HelveticaNowDisplay-Regular"/>
        <a:cs typeface="HelveticaNowDisplay-Regular"/>
        <a:sym typeface="HelveticaNowDisplay-Regular"/>
      </a:defRPr>
    </a:lvl7pPr>
    <a:lvl8pPr indent="1600200" defTabSz="457200" latinLnBrk="0">
      <a:lnSpc>
        <a:spcPct val="117999"/>
      </a:lnSpc>
      <a:defRPr sz="2200">
        <a:latin typeface="HelveticaNowDisplay-Regular"/>
        <a:ea typeface="HelveticaNowDisplay-Regular"/>
        <a:cs typeface="HelveticaNowDisplay-Regular"/>
        <a:sym typeface="HelveticaNowDisplay-Regular"/>
      </a:defRPr>
    </a:lvl8pPr>
    <a:lvl9pPr indent="1828800" defTabSz="457200" latinLnBrk="0">
      <a:lnSpc>
        <a:spcPct val="117999"/>
      </a:lnSpc>
      <a:defRPr sz="2200">
        <a:latin typeface="HelveticaNowDisplay-Regular"/>
        <a:ea typeface="HelveticaNowDisplay-Regular"/>
        <a:cs typeface="HelveticaNowDisplay-Regular"/>
        <a:sym typeface="HelveticaNowDisplay-Regular"/>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marL="342900" lvl="0" indent="-342900">
              <a:buFont typeface="Calibri" panose="020F0502020204030204" pitchFamily="34" charset="0"/>
              <a:buChar char="-"/>
            </a:pP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it-IT" sz="1800" kern="100" dirty="0">
                <a:effectLst/>
                <a:latin typeface="Calibri" panose="020F0502020204030204" pitchFamily="34" charset="0"/>
                <a:ea typeface="Calibri" panose="020F0502020204030204" pitchFamily="34" charset="0"/>
                <a:cs typeface="Times New Roman" panose="02020603050405020304" pitchFamily="18" charset="0"/>
              </a:rPr>
              <a:t>Buongiorno / Benvenuti / Vi Ringrazio davvero per il tempo che ci dedicate oggi , qui al Museo dell’Alfa Romeo</a:t>
            </a:r>
          </a:p>
          <a:p>
            <a:pPr marL="342900" lvl="0" indent="-342900">
              <a:buFont typeface="Calibri" panose="020F0502020204030204" pitchFamily="34" charset="0"/>
              <a:buChar char="-"/>
            </a:pPr>
            <a:r>
              <a:rPr lang="it-IT"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buFont typeface="Calibri" panose="020F0502020204030204" pitchFamily="34" charset="0"/>
              <a:buChar char="-"/>
            </a:pP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it-IT" sz="1800" kern="100" dirty="0">
                <a:effectLst/>
                <a:latin typeface="Calibri" panose="020F0502020204030204" pitchFamily="34" charset="0"/>
                <a:ea typeface="Calibri" panose="020F0502020204030204" pitchFamily="34" charset="0"/>
                <a:cs typeface="Times New Roman" panose="02020603050405020304" pitchFamily="18" charset="0"/>
              </a:rPr>
              <a:t>Anche qui c’è un bel pezzo di storia del nostro Paese, storia di ingegno, operosità, lavoro</a:t>
            </a:r>
          </a:p>
          <a:p>
            <a:pPr marL="342900" lvl="0" indent="-342900">
              <a:buFont typeface="Calibri" panose="020F0502020204030204" pitchFamily="34" charset="0"/>
              <a:buChar char="-"/>
            </a:pPr>
            <a:r>
              <a:rPr lang="it-IT"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buFont typeface="Calibri" panose="020F0502020204030204" pitchFamily="34" charset="0"/>
              <a:buChar char="-"/>
            </a:pP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Bene, provo a darvi la chiave di lettura di questa nostra giornata</a:t>
            </a:r>
            <a:r>
              <a:rPr lang="it-IT" dirty="0">
                <a:effectLst/>
              </a:rPr>
              <a:t> </a:t>
            </a:r>
            <a:endParaRPr lang="it-IT" dirty="0"/>
          </a:p>
        </p:txBody>
      </p:sp>
    </p:spTree>
    <p:extLst>
      <p:ext uri="{BB962C8B-B14F-4D97-AF65-F5344CB8AC3E}">
        <p14:creationId xmlns:p14="http://schemas.microsoft.com/office/powerpoint/2010/main" val="3136310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534058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1434C-F41B-5EE0-3F7F-A26AD8A86D0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E0ECFF-7D4E-EF8B-6606-040BDFB43B93}"/>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6545AF92-9191-83CA-5392-C3BEA2742D44}"/>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4768250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vuota">
    <p:spTree>
      <p:nvGrpSpPr>
        <p:cNvPr id="1" name=""/>
        <p:cNvGrpSpPr/>
        <p:nvPr/>
      </p:nvGrpSpPr>
      <p:grpSpPr>
        <a:xfrm>
          <a:off x="0" y="0"/>
          <a:ext cx="0" cy="0"/>
          <a:chOff x="0" y="0"/>
          <a:chExt cx="0" cy="0"/>
        </a:xfrm>
      </p:grpSpPr>
      <p:sp>
        <p:nvSpPr>
          <p:cNvPr id="11"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
        <p:nvSpPr>
          <p:cNvPr id="5" name="Rettangolo 4">
            <a:extLst>
              <a:ext uri="{FF2B5EF4-FFF2-40B4-BE49-F238E27FC236}">
                <a16:creationId xmlns:a16="http://schemas.microsoft.com/office/drawing/2014/main" id="{F3E5C16B-F051-C59C-DB89-027365B54E84}"/>
              </a:ext>
            </a:extLst>
          </p:cNvPr>
          <p:cNvSpPr/>
          <p:nvPr userDrawn="1"/>
        </p:nvSpPr>
        <p:spPr>
          <a:xfrm>
            <a:off x="0" y="12796940"/>
            <a:ext cx="24384000" cy="919060"/>
          </a:xfrm>
          <a:prstGeom prst="rect">
            <a:avLst/>
          </a:prstGeom>
          <a:solidFill>
            <a:srgbClr val="65656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200" b="0" i="0" u="none" strike="noStrike" cap="none" spc="0" normalizeH="0" baseline="0" dirty="0">
              <a:ln>
                <a:noFill/>
              </a:ln>
              <a:solidFill>
                <a:srgbClr val="FFFFFF"/>
              </a:solidFill>
              <a:effectLst/>
              <a:uFillTx/>
              <a:latin typeface="+mn-lt"/>
              <a:ea typeface="+mn-ea"/>
              <a:cs typeface="+mn-cs"/>
              <a:sym typeface="HelveticaNowDisplay-Medium"/>
            </a:endParaRPr>
          </a:p>
        </p:txBody>
      </p:sp>
      <p:sp>
        <p:nvSpPr>
          <p:cNvPr id="6" name="Riunione Agenti JODO">
            <a:extLst>
              <a:ext uri="{FF2B5EF4-FFF2-40B4-BE49-F238E27FC236}">
                <a16:creationId xmlns:a16="http://schemas.microsoft.com/office/drawing/2014/main" id="{E5BCA19C-13DC-F40C-1B0D-848DEF78F6CD}"/>
              </a:ext>
            </a:extLst>
          </p:cNvPr>
          <p:cNvSpPr txBox="1"/>
          <p:nvPr userDrawn="1"/>
        </p:nvSpPr>
        <p:spPr>
          <a:xfrm>
            <a:off x="1150735" y="13072586"/>
            <a:ext cx="12714352"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a:defRPr sz="1800" spc="53">
                <a:solidFill>
                  <a:srgbClr val="5E5E5E"/>
                </a:solidFill>
                <a:latin typeface="Helvetica Light"/>
                <a:ea typeface="Helvetica Light"/>
                <a:cs typeface="Helvetica Light"/>
                <a:sym typeface="Helvetica Light"/>
              </a:defRPr>
            </a:lvl1pPr>
          </a:lstStyle>
          <a:p>
            <a:r>
              <a:rPr lang="it-IT" sz="2000" dirty="0">
                <a:solidFill>
                  <a:schemeClr val="bg1"/>
                </a:solidFill>
              </a:rPr>
              <a:t>Ing. Michele Sansoni</a:t>
            </a:r>
            <a:endParaRPr sz="1200" dirty="0">
              <a:solidFill>
                <a:schemeClr val="bg1"/>
              </a:solidFill>
            </a:endParaRPr>
          </a:p>
        </p:txBody>
      </p:sp>
      <p:pic>
        <p:nvPicPr>
          <p:cNvPr id="7" name="Immagine" descr="Immagine">
            <a:extLst>
              <a:ext uri="{FF2B5EF4-FFF2-40B4-BE49-F238E27FC236}">
                <a16:creationId xmlns:a16="http://schemas.microsoft.com/office/drawing/2014/main" id="{7772038A-9CC5-61C9-67B7-A321E4264C97}"/>
              </a:ext>
            </a:extLst>
          </p:cNvPr>
          <p:cNvPicPr>
            <a:picLocks noChangeAspect="1"/>
          </p:cNvPicPr>
          <p:nvPr userDrawn="1"/>
        </p:nvPicPr>
        <p:blipFill>
          <a:blip r:embed="rId2"/>
          <a:stretch>
            <a:fillRect/>
          </a:stretch>
        </p:blipFill>
        <p:spPr>
          <a:xfrm>
            <a:off x="21382734" y="12901909"/>
            <a:ext cx="1636588" cy="605008"/>
          </a:xfrm>
          <a:prstGeom prst="rect">
            <a:avLst/>
          </a:prstGeom>
          <a:ln w="12700">
            <a:miter lim="400000"/>
          </a:ln>
        </p:spPr>
      </p:pic>
      <p:sp>
        <p:nvSpPr>
          <p:cNvPr id="8" name="Riunione Agenti JODO">
            <a:extLst>
              <a:ext uri="{FF2B5EF4-FFF2-40B4-BE49-F238E27FC236}">
                <a16:creationId xmlns:a16="http://schemas.microsoft.com/office/drawing/2014/main" id="{15C4AEC4-9D0E-2DFD-CDD2-7A5A8841554C}"/>
              </a:ext>
            </a:extLst>
          </p:cNvPr>
          <p:cNvSpPr txBox="1"/>
          <p:nvPr userDrawn="1"/>
        </p:nvSpPr>
        <p:spPr>
          <a:xfrm>
            <a:off x="15015822" y="13098933"/>
            <a:ext cx="9594831"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a:defRPr sz="1800" spc="53">
                <a:solidFill>
                  <a:srgbClr val="5E5E5E"/>
                </a:solidFill>
                <a:latin typeface="Helvetica Light"/>
                <a:ea typeface="Helvetica Light"/>
                <a:cs typeface="Helvetica Light"/>
                <a:sym typeface="Helvetica Light"/>
              </a:defRPr>
            </a:lvl1pPr>
          </a:lstStyle>
          <a:p>
            <a:r>
              <a:rPr lang="it-IT" sz="1800" b="0" i="0" dirty="0">
                <a:solidFill>
                  <a:schemeClr val="bg1"/>
                </a:solidFill>
                <a:latin typeface="Arial" panose="020B0604020202020204" pitchFamily="34" charset="0"/>
                <a:cs typeface="Arial" panose="020B0604020202020204" pitchFamily="34" charset="0"/>
              </a:rPr>
              <a:t>SISTEMI PER LA </a:t>
            </a:r>
            <a:r>
              <a:rPr lang="it-IT" sz="1800" b="1" i="0" dirty="0">
                <a:solidFill>
                  <a:schemeClr val="bg1"/>
                </a:solidFill>
                <a:latin typeface="Arial" panose="020B0604020202020204" pitchFamily="34" charset="0"/>
                <a:cs typeface="Arial" panose="020B0604020202020204" pitchFamily="34" charset="0"/>
              </a:rPr>
              <a:t>CLIMATIZZAZIONE ECOLOGICA</a:t>
            </a:r>
            <a:endParaRPr sz="1800" b="1" i="0" dirty="0">
              <a:solidFill>
                <a:schemeClr val="bg1"/>
              </a:solidFill>
              <a:latin typeface="Arial" panose="020B0604020202020204" pitchFamily="34" charset="0"/>
              <a:cs typeface="Arial" panose="020B0604020202020204" pitchFamily="34" charset="0"/>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61ADB8CA-2A23-8BC1-3546-E2F5A10AC838}"/>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E61F9030-2E12-2CFA-8E8E-7155B6AE44F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6A15F6A-BC1B-5F2E-1B46-4518C285B44A}"/>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415288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0BF4C6-9DCC-0380-4869-73FFE92BDE8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7DE66A5-B7FB-3A93-029C-3D5634366027}"/>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3769584-BE4E-B9CA-FF79-6BC7C371F89E}"/>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369912EB-7BA1-C46E-9FDB-2A7A218443D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DEDFAFF-7E65-1CA3-4378-B4FF92BB6365}"/>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428204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CADADD-1EA2-A2C5-BD0E-2A397E6AA581}"/>
              </a:ext>
            </a:extLst>
          </p:cNvPr>
          <p:cNvSpPr>
            <a:spLocks noGrp="1"/>
          </p:cNvSpPr>
          <p:nvPr>
            <p:ph type="title"/>
          </p:nvPr>
        </p:nvSpPr>
        <p:spPr>
          <a:xfrm>
            <a:off x="1663700" y="3419475"/>
            <a:ext cx="21031200" cy="5705475"/>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A730CB25-91D5-3C2A-DA92-9E06C4BC2B40}"/>
              </a:ext>
            </a:extLst>
          </p:cNvPr>
          <p:cNvSpPr>
            <a:spLocks noGrp="1"/>
          </p:cNvSpPr>
          <p:nvPr>
            <p:ph type="body" idx="1"/>
          </p:nvPr>
        </p:nvSpPr>
        <p:spPr>
          <a:xfrm>
            <a:off x="1663700" y="9178925"/>
            <a:ext cx="2103120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23389637-9852-F80B-9520-C0CF7C40FC53}"/>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39C65818-38E7-3E2E-0C61-35C8195214C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B0D5885-7F9F-2FF8-E6D8-E0E9ECCF61A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572766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76F97E-9A7D-3742-8924-47A8AC9E6C6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6420083-305D-81DC-C94A-70149EB4CE7F}"/>
              </a:ext>
            </a:extLst>
          </p:cNvPr>
          <p:cNvSpPr>
            <a:spLocks noGrp="1"/>
          </p:cNvSpPr>
          <p:nvPr>
            <p:ph sz="half" idx="1"/>
          </p:nvPr>
        </p:nvSpPr>
        <p:spPr>
          <a:xfrm>
            <a:off x="1676400" y="3651250"/>
            <a:ext cx="10439400" cy="87026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374171F1-96AF-7322-62DC-1AC35B469695}"/>
              </a:ext>
            </a:extLst>
          </p:cNvPr>
          <p:cNvSpPr>
            <a:spLocks noGrp="1"/>
          </p:cNvSpPr>
          <p:nvPr>
            <p:ph sz="half" idx="2"/>
          </p:nvPr>
        </p:nvSpPr>
        <p:spPr>
          <a:xfrm>
            <a:off x="12268200" y="3651250"/>
            <a:ext cx="10439400" cy="87026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C14F485E-D45D-9FED-C5FD-531191E1DA1F}"/>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6" name="Segnaposto piè di pagina 5">
            <a:extLst>
              <a:ext uri="{FF2B5EF4-FFF2-40B4-BE49-F238E27FC236}">
                <a16:creationId xmlns:a16="http://schemas.microsoft.com/office/drawing/2014/main" id="{47AA4110-8675-4C3E-D4D0-8C2A7881529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D4F5EE6-67CC-4835-1D66-A9649435ED42}"/>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444501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D64C95-FB36-5D04-9DB0-E60BA6A20FF4}"/>
              </a:ext>
            </a:extLst>
          </p:cNvPr>
          <p:cNvSpPr>
            <a:spLocks noGrp="1"/>
          </p:cNvSpPr>
          <p:nvPr>
            <p:ph type="title"/>
          </p:nvPr>
        </p:nvSpPr>
        <p:spPr>
          <a:xfrm>
            <a:off x="1679575" y="730250"/>
            <a:ext cx="21031200" cy="2651125"/>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ED051DD-53D6-DFD2-1864-EC07A1E6813B}"/>
              </a:ext>
            </a:extLst>
          </p:cNvPr>
          <p:cNvSpPr>
            <a:spLocks noGrp="1"/>
          </p:cNvSpPr>
          <p:nvPr>
            <p:ph type="body" idx="1"/>
          </p:nvPr>
        </p:nvSpPr>
        <p:spPr>
          <a:xfrm>
            <a:off x="1679575" y="3362325"/>
            <a:ext cx="103155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5D9332B3-BC11-9D85-4C66-DD4B5C9477E5}"/>
              </a:ext>
            </a:extLst>
          </p:cNvPr>
          <p:cNvSpPr>
            <a:spLocks noGrp="1"/>
          </p:cNvSpPr>
          <p:nvPr>
            <p:ph sz="half" idx="2"/>
          </p:nvPr>
        </p:nvSpPr>
        <p:spPr>
          <a:xfrm>
            <a:off x="1679575" y="5010150"/>
            <a:ext cx="10315575" cy="73691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9CA8DAF3-8BE4-0EB1-D6CA-856B529D7315}"/>
              </a:ext>
            </a:extLst>
          </p:cNvPr>
          <p:cNvSpPr>
            <a:spLocks noGrp="1"/>
          </p:cNvSpPr>
          <p:nvPr>
            <p:ph type="body" sz="quarter" idx="3"/>
          </p:nvPr>
        </p:nvSpPr>
        <p:spPr>
          <a:xfrm>
            <a:off x="12344400" y="3362325"/>
            <a:ext cx="103663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98249AB-A58B-8A43-5982-553834B5107A}"/>
              </a:ext>
            </a:extLst>
          </p:cNvPr>
          <p:cNvSpPr>
            <a:spLocks noGrp="1"/>
          </p:cNvSpPr>
          <p:nvPr>
            <p:ph sz="quarter" idx="4"/>
          </p:nvPr>
        </p:nvSpPr>
        <p:spPr>
          <a:xfrm>
            <a:off x="12344400" y="5010150"/>
            <a:ext cx="10366375" cy="73691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1A73EC71-4AFE-65C6-DEDE-012598C1440D}"/>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8" name="Segnaposto piè di pagina 7">
            <a:extLst>
              <a:ext uri="{FF2B5EF4-FFF2-40B4-BE49-F238E27FC236}">
                <a16:creationId xmlns:a16="http://schemas.microsoft.com/office/drawing/2014/main" id="{C9D783E1-96AA-9D5F-7F47-E3028CB334D0}"/>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0D9420A7-A2B0-AE9A-0C40-848514BBD836}"/>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4089365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34E962-F398-40D1-EB0D-389D02895FE6}"/>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8260913-837B-1093-DFFE-389338C478F2}"/>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4" name="Segnaposto piè di pagina 3">
            <a:extLst>
              <a:ext uri="{FF2B5EF4-FFF2-40B4-BE49-F238E27FC236}">
                <a16:creationId xmlns:a16="http://schemas.microsoft.com/office/drawing/2014/main" id="{9C217A63-0B87-02EA-6BBE-62BC825C7DD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908A1D7-7A85-2725-0BB5-AD4AFE75207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918668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69222BE0-C067-0D30-8331-3DEF82736101}"/>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3" name="Segnaposto piè di pagina 2">
            <a:extLst>
              <a:ext uri="{FF2B5EF4-FFF2-40B4-BE49-F238E27FC236}">
                <a16:creationId xmlns:a16="http://schemas.microsoft.com/office/drawing/2014/main" id="{9AB41CC9-4F4D-E3F0-C062-DFF9F76B73A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92E240A-438C-3CAA-E943-736C63E367FA}"/>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880836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1AD84F-340B-6C3B-990F-251C2DB4BFF2}"/>
              </a:ext>
            </a:extLst>
          </p:cNvPr>
          <p:cNvSpPr>
            <a:spLocks noGrp="1"/>
          </p:cNvSpPr>
          <p:nvPr>
            <p:ph type="title"/>
          </p:nvPr>
        </p:nvSpPr>
        <p:spPr>
          <a:xfrm>
            <a:off x="1679575" y="914400"/>
            <a:ext cx="7864475" cy="32004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D0270C0-CC26-3790-A699-9B554CBA4BC5}"/>
              </a:ext>
            </a:extLst>
          </p:cNvPr>
          <p:cNvSpPr>
            <a:spLocks noGrp="1"/>
          </p:cNvSpPr>
          <p:nvPr>
            <p:ph idx="1"/>
          </p:nvPr>
        </p:nvSpPr>
        <p:spPr>
          <a:xfrm>
            <a:off x="10366375" y="1974850"/>
            <a:ext cx="12344400"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B02213DE-4C00-D66C-3D70-D93484779747}"/>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3BC40231-4253-6EF7-7448-9CD05BF6E8E7}"/>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6" name="Segnaposto piè di pagina 5">
            <a:extLst>
              <a:ext uri="{FF2B5EF4-FFF2-40B4-BE49-F238E27FC236}">
                <a16:creationId xmlns:a16="http://schemas.microsoft.com/office/drawing/2014/main" id="{DAE7C1FC-6D25-59AE-0669-5C5720E2422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14C7184-0D9C-E0EC-92B6-EDAF8B18D18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632588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9FE114-7657-EAC1-F0AB-ABDE954FC7EB}"/>
              </a:ext>
            </a:extLst>
          </p:cNvPr>
          <p:cNvSpPr>
            <a:spLocks noGrp="1"/>
          </p:cNvSpPr>
          <p:nvPr>
            <p:ph type="title"/>
          </p:nvPr>
        </p:nvSpPr>
        <p:spPr>
          <a:xfrm>
            <a:off x="1679575" y="914400"/>
            <a:ext cx="7864475" cy="32004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F29D249C-1C85-6CAF-9DFB-DB83D1AA35B8}"/>
              </a:ext>
            </a:extLst>
          </p:cNvPr>
          <p:cNvSpPr>
            <a:spLocks noGrp="1"/>
          </p:cNvSpPr>
          <p:nvPr>
            <p:ph type="pic" idx="1"/>
          </p:nvPr>
        </p:nvSpPr>
        <p:spPr>
          <a:xfrm>
            <a:off x="10366375" y="1974850"/>
            <a:ext cx="12344400"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504EE76-3D02-C417-1727-FC550192D176}"/>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E943926-8350-7BB8-7BF8-78D35CD6B582}"/>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6" name="Segnaposto piè di pagina 5">
            <a:extLst>
              <a:ext uri="{FF2B5EF4-FFF2-40B4-BE49-F238E27FC236}">
                <a16:creationId xmlns:a16="http://schemas.microsoft.com/office/drawing/2014/main" id="{39E1252D-6929-4FE0-3A2D-9AA8363AB36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AF61C97-B251-EF15-6E39-5E6B49B8C4F7}"/>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729637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6FF4B5-28CA-0D35-966C-23C4FA3050A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DF246DC-DF8C-EF41-08D8-9AD0FF8A835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41E2309-FFAF-8059-F81D-64C4AF104C3C}"/>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1A42F41C-07B6-B20B-CCCB-2D95838A98F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F12BF52-7500-D367-C5FF-992DBE2EED97}"/>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27311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D17FDFE-9F3A-3068-5F83-433CE4467B61}"/>
              </a:ext>
            </a:extLst>
          </p:cNvPr>
          <p:cNvSpPr>
            <a:spLocks noGrp="1"/>
          </p:cNvSpPr>
          <p:nvPr>
            <p:ph type="title" orient="vert"/>
          </p:nvPr>
        </p:nvSpPr>
        <p:spPr>
          <a:xfrm>
            <a:off x="17449800" y="730250"/>
            <a:ext cx="5257800" cy="11623675"/>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CE5B76E-179A-16A4-0112-6A757096B5AA}"/>
              </a:ext>
            </a:extLst>
          </p:cNvPr>
          <p:cNvSpPr>
            <a:spLocks noGrp="1"/>
          </p:cNvSpPr>
          <p:nvPr>
            <p:ph type="body" orient="vert" idx="1"/>
          </p:nvPr>
        </p:nvSpPr>
        <p:spPr>
          <a:xfrm>
            <a:off x="1676400" y="730250"/>
            <a:ext cx="15621000" cy="1162367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F5B15B3-C44A-ED57-1DD3-2E11E57999C3}"/>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3A7EE2A3-E56F-1890-8F5C-3B01B5E4C86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2A1731F-C379-DA76-0C3E-72E9957097A6}"/>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6793159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61ADB8CA-2A23-8BC1-3546-E2F5A10AC838}"/>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E61F9030-2E12-2CFA-8E8E-7155B6AE44F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6A15F6A-BC1B-5F2E-1B46-4518C285B44A}"/>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833967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0BF4C6-9DCC-0380-4869-73FFE92BDE8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7DE66A5-B7FB-3A93-029C-3D5634366027}"/>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3769584-BE4E-B9CA-FF79-6BC7C371F89E}"/>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369912EB-7BA1-C46E-9FDB-2A7A218443D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DEDFAFF-7E65-1CA3-4378-B4FF92BB6365}"/>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831948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CADADD-1EA2-A2C5-BD0E-2A397E6AA581}"/>
              </a:ext>
            </a:extLst>
          </p:cNvPr>
          <p:cNvSpPr>
            <a:spLocks noGrp="1"/>
          </p:cNvSpPr>
          <p:nvPr>
            <p:ph type="title"/>
          </p:nvPr>
        </p:nvSpPr>
        <p:spPr>
          <a:xfrm>
            <a:off x="1663700" y="3419475"/>
            <a:ext cx="21031200" cy="5705475"/>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A730CB25-91D5-3C2A-DA92-9E06C4BC2B40}"/>
              </a:ext>
            </a:extLst>
          </p:cNvPr>
          <p:cNvSpPr>
            <a:spLocks noGrp="1"/>
          </p:cNvSpPr>
          <p:nvPr>
            <p:ph type="body" idx="1"/>
          </p:nvPr>
        </p:nvSpPr>
        <p:spPr>
          <a:xfrm>
            <a:off x="1663700" y="9178925"/>
            <a:ext cx="2103120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23389637-9852-F80B-9520-C0CF7C40FC53}"/>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39C65818-38E7-3E2E-0C61-35C8195214C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B0D5885-7F9F-2FF8-E6D8-E0E9ECCF61A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096436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76F97E-9A7D-3742-8924-47A8AC9E6C6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6420083-305D-81DC-C94A-70149EB4CE7F}"/>
              </a:ext>
            </a:extLst>
          </p:cNvPr>
          <p:cNvSpPr>
            <a:spLocks noGrp="1"/>
          </p:cNvSpPr>
          <p:nvPr>
            <p:ph sz="half" idx="1"/>
          </p:nvPr>
        </p:nvSpPr>
        <p:spPr>
          <a:xfrm>
            <a:off x="1676400" y="3651250"/>
            <a:ext cx="10439400" cy="87026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374171F1-96AF-7322-62DC-1AC35B469695}"/>
              </a:ext>
            </a:extLst>
          </p:cNvPr>
          <p:cNvSpPr>
            <a:spLocks noGrp="1"/>
          </p:cNvSpPr>
          <p:nvPr>
            <p:ph sz="half" idx="2"/>
          </p:nvPr>
        </p:nvSpPr>
        <p:spPr>
          <a:xfrm>
            <a:off x="12268200" y="3651250"/>
            <a:ext cx="10439400" cy="87026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C14F485E-D45D-9FED-C5FD-531191E1DA1F}"/>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6" name="Segnaposto piè di pagina 5">
            <a:extLst>
              <a:ext uri="{FF2B5EF4-FFF2-40B4-BE49-F238E27FC236}">
                <a16:creationId xmlns:a16="http://schemas.microsoft.com/office/drawing/2014/main" id="{47AA4110-8675-4C3E-D4D0-8C2A7881529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D4F5EE6-67CC-4835-1D66-A9649435ED42}"/>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4220670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D64C95-FB36-5D04-9DB0-E60BA6A20FF4}"/>
              </a:ext>
            </a:extLst>
          </p:cNvPr>
          <p:cNvSpPr>
            <a:spLocks noGrp="1"/>
          </p:cNvSpPr>
          <p:nvPr>
            <p:ph type="title"/>
          </p:nvPr>
        </p:nvSpPr>
        <p:spPr>
          <a:xfrm>
            <a:off x="1679575" y="730250"/>
            <a:ext cx="21031200" cy="2651125"/>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ED051DD-53D6-DFD2-1864-EC07A1E6813B}"/>
              </a:ext>
            </a:extLst>
          </p:cNvPr>
          <p:cNvSpPr>
            <a:spLocks noGrp="1"/>
          </p:cNvSpPr>
          <p:nvPr>
            <p:ph type="body" idx="1"/>
          </p:nvPr>
        </p:nvSpPr>
        <p:spPr>
          <a:xfrm>
            <a:off x="1679575" y="3362325"/>
            <a:ext cx="103155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5D9332B3-BC11-9D85-4C66-DD4B5C9477E5}"/>
              </a:ext>
            </a:extLst>
          </p:cNvPr>
          <p:cNvSpPr>
            <a:spLocks noGrp="1"/>
          </p:cNvSpPr>
          <p:nvPr>
            <p:ph sz="half" idx="2"/>
          </p:nvPr>
        </p:nvSpPr>
        <p:spPr>
          <a:xfrm>
            <a:off x="1679575" y="5010150"/>
            <a:ext cx="10315575" cy="73691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9CA8DAF3-8BE4-0EB1-D6CA-856B529D7315}"/>
              </a:ext>
            </a:extLst>
          </p:cNvPr>
          <p:cNvSpPr>
            <a:spLocks noGrp="1"/>
          </p:cNvSpPr>
          <p:nvPr>
            <p:ph type="body" sz="quarter" idx="3"/>
          </p:nvPr>
        </p:nvSpPr>
        <p:spPr>
          <a:xfrm>
            <a:off x="12344400" y="3362325"/>
            <a:ext cx="103663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98249AB-A58B-8A43-5982-553834B5107A}"/>
              </a:ext>
            </a:extLst>
          </p:cNvPr>
          <p:cNvSpPr>
            <a:spLocks noGrp="1"/>
          </p:cNvSpPr>
          <p:nvPr>
            <p:ph sz="quarter" idx="4"/>
          </p:nvPr>
        </p:nvSpPr>
        <p:spPr>
          <a:xfrm>
            <a:off x="12344400" y="5010150"/>
            <a:ext cx="10366375" cy="73691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1A73EC71-4AFE-65C6-DEDE-012598C1440D}"/>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8" name="Segnaposto piè di pagina 7">
            <a:extLst>
              <a:ext uri="{FF2B5EF4-FFF2-40B4-BE49-F238E27FC236}">
                <a16:creationId xmlns:a16="http://schemas.microsoft.com/office/drawing/2014/main" id="{C9D783E1-96AA-9D5F-7F47-E3028CB334D0}"/>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0D9420A7-A2B0-AE9A-0C40-848514BBD836}"/>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2650836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34E962-F398-40D1-EB0D-389D02895FE6}"/>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8260913-837B-1093-DFFE-389338C478F2}"/>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4" name="Segnaposto piè di pagina 3">
            <a:extLst>
              <a:ext uri="{FF2B5EF4-FFF2-40B4-BE49-F238E27FC236}">
                <a16:creationId xmlns:a16="http://schemas.microsoft.com/office/drawing/2014/main" id="{9C217A63-0B87-02EA-6BBE-62BC825C7DD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908A1D7-7A85-2725-0BB5-AD4AFE75207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3483452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69222BE0-C067-0D30-8331-3DEF82736101}"/>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3" name="Segnaposto piè di pagina 2">
            <a:extLst>
              <a:ext uri="{FF2B5EF4-FFF2-40B4-BE49-F238E27FC236}">
                <a16:creationId xmlns:a16="http://schemas.microsoft.com/office/drawing/2014/main" id="{9AB41CC9-4F4D-E3F0-C062-DFF9F76B73A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92E240A-438C-3CAA-E943-736C63E367FA}"/>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41505329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1AD84F-340B-6C3B-990F-251C2DB4BFF2}"/>
              </a:ext>
            </a:extLst>
          </p:cNvPr>
          <p:cNvSpPr>
            <a:spLocks noGrp="1"/>
          </p:cNvSpPr>
          <p:nvPr>
            <p:ph type="title"/>
          </p:nvPr>
        </p:nvSpPr>
        <p:spPr>
          <a:xfrm>
            <a:off x="1679575" y="914400"/>
            <a:ext cx="7864475" cy="32004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D0270C0-CC26-3790-A699-9B554CBA4BC5}"/>
              </a:ext>
            </a:extLst>
          </p:cNvPr>
          <p:cNvSpPr>
            <a:spLocks noGrp="1"/>
          </p:cNvSpPr>
          <p:nvPr>
            <p:ph idx="1"/>
          </p:nvPr>
        </p:nvSpPr>
        <p:spPr>
          <a:xfrm>
            <a:off x="10366375" y="1974850"/>
            <a:ext cx="12344400"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B02213DE-4C00-D66C-3D70-D93484779747}"/>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3BC40231-4253-6EF7-7448-9CD05BF6E8E7}"/>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6" name="Segnaposto piè di pagina 5">
            <a:extLst>
              <a:ext uri="{FF2B5EF4-FFF2-40B4-BE49-F238E27FC236}">
                <a16:creationId xmlns:a16="http://schemas.microsoft.com/office/drawing/2014/main" id="{DAE7C1FC-6D25-59AE-0669-5C5720E2422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14C7184-0D9C-E0EC-92B6-EDAF8B18D18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20106421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9FE114-7657-EAC1-F0AB-ABDE954FC7EB}"/>
              </a:ext>
            </a:extLst>
          </p:cNvPr>
          <p:cNvSpPr>
            <a:spLocks noGrp="1"/>
          </p:cNvSpPr>
          <p:nvPr>
            <p:ph type="title"/>
          </p:nvPr>
        </p:nvSpPr>
        <p:spPr>
          <a:xfrm>
            <a:off x="1679575" y="914400"/>
            <a:ext cx="7864475" cy="32004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F29D249C-1C85-6CAF-9DFB-DB83D1AA35B8}"/>
              </a:ext>
            </a:extLst>
          </p:cNvPr>
          <p:cNvSpPr>
            <a:spLocks noGrp="1"/>
          </p:cNvSpPr>
          <p:nvPr>
            <p:ph type="pic" idx="1"/>
          </p:nvPr>
        </p:nvSpPr>
        <p:spPr>
          <a:xfrm>
            <a:off x="10366375" y="1974850"/>
            <a:ext cx="12344400"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504EE76-3D02-C417-1727-FC550192D176}"/>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E943926-8350-7BB8-7BF8-78D35CD6B582}"/>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6" name="Segnaposto piè di pagina 5">
            <a:extLst>
              <a:ext uri="{FF2B5EF4-FFF2-40B4-BE49-F238E27FC236}">
                <a16:creationId xmlns:a16="http://schemas.microsoft.com/office/drawing/2014/main" id="{39E1252D-6929-4FE0-3A2D-9AA8363AB36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AF61C97-B251-EF15-6E39-5E6B49B8C4F7}"/>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24994522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6FF4B5-28CA-0D35-966C-23C4FA3050A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DF246DC-DF8C-EF41-08D8-9AD0FF8A835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41E2309-FFAF-8059-F81D-64C4AF104C3C}"/>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1A42F41C-07B6-B20B-CCCB-2D95838A98F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F12BF52-7500-D367-C5FF-992DBE2EED97}"/>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4441242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D17FDFE-9F3A-3068-5F83-433CE4467B61}"/>
              </a:ext>
            </a:extLst>
          </p:cNvPr>
          <p:cNvSpPr>
            <a:spLocks noGrp="1"/>
          </p:cNvSpPr>
          <p:nvPr>
            <p:ph type="title" orient="vert"/>
          </p:nvPr>
        </p:nvSpPr>
        <p:spPr>
          <a:xfrm>
            <a:off x="17449800" y="730250"/>
            <a:ext cx="5257800" cy="11623675"/>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CE5B76E-179A-16A4-0112-6A757096B5AA}"/>
              </a:ext>
            </a:extLst>
          </p:cNvPr>
          <p:cNvSpPr>
            <a:spLocks noGrp="1"/>
          </p:cNvSpPr>
          <p:nvPr>
            <p:ph type="body" orient="vert" idx="1"/>
          </p:nvPr>
        </p:nvSpPr>
        <p:spPr>
          <a:xfrm>
            <a:off x="1676400" y="730250"/>
            <a:ext cx="15621000" cy="1162367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F5B15B3-C44A-ED57-1DD3-2E11E57999C3}"/>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3A7EE2A3-E56F-1890-8F5C-3B01B5E4C86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2A1731F-C379-DA76-0C3E-72E9957097A6}"/>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1986100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61ADB8CA-2A23-8BC1-3546-E2F5A10AC838}"/>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E61F9030-2E12-2CFA-8E8E-7155B6AE44F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6A15F6A-BC1B-5F2E-1B46-4518C285B44A}"/>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40661913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0BF4C6-9DCC-0380-4869-73FFE92BDE8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7DE66A5-B7FB-3A93-029C-3D5634366027}"/>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3769584-BE4E-B9CA-FF79-6BC7C371F89E}"/>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369912EB-7BA1-C46E-9FDB-2A7A218443D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DEDFAFF-7E65-1CA3-4378-B4FF92BB6365}"/>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0872225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CADADD-1EA2-A2C5-BD0E-2A397E6AA581}"/>
              </a:ext>
            </a:extLst>
          </p:cNvPr>
          <p:cNvSpPr>
            <a:spLocks noGrp="1"/>
          </p:cNvSpPr>
          <p:nvPr>
            <p:ph type="title"/>
          </p:nvPr>
        </p:nvSpPr>
        <p:spPr>
          <a:xfrm>
            <a:off x="1663700" y="3419475"/>
            <a:ext cx="21031200" cy="5705475"/>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A730CB25-91D5-3C2A-DA92-9E06C4BC2B40}"/>
              </a:ext>
            </a:extLst>
          </p:cNvPr>
          <p:cNvSpPr>
            <a:spLocks noGrp="1"/>
          </p:cNvSpPr>
          <p:nvPr>
            <p:ph type="body" idx="1"/>
          </p:nvPr>
        </p:nvSpPr>
        <p:spPr>
          <a:xfrm>
            <a:off x="1663700" y="9178925"/>
            <a:ext cx="2103120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23389637-9852-F80B-9520-C0CF7C40FC53}"/>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39C65818-38E7-3E2E-0C61-35C8195214C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B0D5885-7F9F-2FF8-E6D8-E0E9ECCF61A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8472478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76F97E-9A7D-3742-8924-47A8AC9E6C6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6420083-305D-81DC-C94A-70149EB4CE7F}"/>
              </a:ext>
            </a:extLst>
          </p:cNvPr>
          <p:cNvSpPr>
            <a:spLocks noGrp="1"/>
          </p:cNvSpPr>
          <p:nvPr>
            <p:ph sz="half" idx="1"/>
          </p:nvPr>
        </p:nvSpPr>
        <p:spPr>
          <a:xfrm>
            <a:off x="1676400" y="3651250"/>
            <a:ext cx="10439400" cy="87026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374171F1-96AF-7322-62DC-1AC35B469695}"/>
              </a:ext>
            </a:extLst>
          </p:cNvPr>
          <p:cNvSpPr>
            <a:spLocks noGrp="1"/>
          </p:cNvSpPr>
          <p:nvPr>
            <p:ph sz="half" idx="2"/>
          </p:nvPr>
        </p:nvSpPr>
        <p:spPr>
          <a:xfrm>
            <a:off x="12268200" y="3651250"/>
            <a:ext cx="10439400" cy="87026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C14F485E-D45D-9FED-C5FD-531191E1DA1F}"/>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6" name="Segnaposto piè di pagina 5">
            <a:extLst>
              <a:ext uri="{FF2B5EF4-FFF2-40B4-BE49-F238E27FC236}">
                <a16:creationId xmlns:a16="http://schemas.microsoft.com/office/drawing/2014/main" id="{47AA4110-8675-4C3E-D4D0-8C2A7881529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D4F5EE6-67CC-4835-1D66-A9649435ED42}"/>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5627986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D64C95-FB36-5D04-9DB0-E60BA6A20FF4}"/>
              </a:ext>
            </a:extLst>
          </p:cNvPr>
          <p:cNvSpPr>
            <a:spLocks noGrp="1"/>
          </p:cNvSpPr>
          <p:nvPr>
            <p:ph type="title"/>
          </p:nvPr>
        </p:nvSpPr>
        <p:spPr>
          <a:xfrm>
            <a:off x="1679575" y="730250"/>
            <a:ext cx="21031200" cy="2651125"/>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ED051DD-53D6-DFD2-1864-EC07A1E6813B}"/>
              </a:ext>
            </a:extLst>
          </p:cNvPr>
          <p:cNvSpPr>
            <a:spLocks noGrp="1"/>
          </p:cNvSpPr>
          <p:nvPr>
            <p:ph type="body" idx="1"/>
          </p:nvPr>
        </p:nvSpPr>
        <p:spPr>
          <a:xfrm>
            <a:off x="1679575" y="3362325"/>
            <a:ext cx="103155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5D9332B3-BC11-9D85-4C66-DD4B5C9477E5}"/>
              </a:ext>
            </a:extLst>
          </p:cNvPr>
          <p:cNvSpPr>
            <a:spLocks noGrp="1"/>
          </p:cNvSpPr>
          <p:nvPr>
            <p:ph sz="half" idx="2"/>
          </p:nvPr>
        </p:nvSpPr>
        <p:spPr>
          <a:xfrm>
            <a:off x="1679575" y="5010150"/>
            <a:ext cx="10315575" cy="73691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9CA8DAF3-8BE4-0EB1-D6CA-856B529D7315}"/>
              </a:ext>
            </a:extLst>
          </p:cNvPr>
          <p:cNvSpPr>
            <a:spLocks noGrp="1"/>
          </p:cNvSpPr>
          <p:nvPr>
            <p:ph type="body" sz="quarter" idx="3"/>
          </p:nvPr>
        </p:nvSpPr>
        <p:spPr>
          <a:xfrm>
            <a:off x="12344400" y="3362325"/>
            <a:ext cx="103663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98249AB-A58B-8A43-5982-553834B5107A}"/>
              </a:ext>
            </a:extLst>
          </p:cNvPr>
          <p:cNvSpPr>
            <a:spLocks noGrp="1"/>
          </p:cNvSpPr>
          <p:nvPr>
            <p:ph sz="quarter" idx="4"/>
          </p:nvPr>
        </p:nvSpPr>
        <p:spPr>
          <a:xfrm>
            <a:off x="12344400" y="5010150"/>
            <a:ext cx="10366375" cy="73691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1A73EC71-4AFE-65C6-DEDE-012598C1440D}"/>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8" name="Segnaposto piè di pagina 7">
            <a:extLst>
              <a:ext uri="{FF2B5EF4-FFF2-40B4-BE49-F238E27FC236}">
                <a16:creationId xmlns:a16="http://schemas.microsoft.com/office/drawing/2014/main" id="{C9D783E1-96AA-9D5F-7F47-E3028CB334D0}"/>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0D9420A7-A2B0-AE9A-0C40-848514BBD836}"/>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9764502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34E962-F398-40D1-EB0D-389D02895FE6}"/>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8260913-837B-1093-DFFE-389338C478F2}"/>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4" name="Segnaposto piè di pagina 3">
            <a:extLst>
              <a:ext uri="{FF2B5EF4-FFF2-40B4-BE49-F238E27FC236}">
                <a16:creationId xmlns:a16="http://schemas.microsoft.com/office/drawing/2014/main" id="{9C217A63-0B87-02EA-6BBE-62BC825C7DD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908A1D7-7A85-2725-0BB5-AD4AFE75207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516895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69222BE0-C067-0D30-8331-3DEF82736101}"/>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3" name="Segnaposto piè di pagina 2">
            <a:extLst>
              <a:ext uri="{FF2B5EF4-FFF2-40B4-BE49-F238E27FC236}">
                <a16:creationId xmlns:a16="http://schemas.microsoft.com/office/drawing/2014/main" id="{9AB41CC9-4F4D-E3F0-C062-DFF9F76B73A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92E240A-438C-3CAA-E943-736C63E367FA}"/>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22624245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1AD84F-340B-6C3B-990F-251C2DB4BFF2}"/>
              </a:ext>
            </a:extLst>
          </p:cNvPr>
          <p:cNvSpPr>
            <a:spLocks noGrp="1"/>
          </p:cNvSpPr>
          <p:nvPr>
            <p:ph type="title"/>
          </p:nvPr>
        </p:nvSpPr>
        <p:spPr>
          <a:xfrm>
            <a:off x="1679575" y="914400"/>
            <a:ext cx="7864475" cy="32004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D0270C0-CC26-3790-A699-9B554CBA4BC5}"/>
              </a:ext>
            </a:extLst>
          </p:cNvPr>
          <p:cNvSpPr>
            <a:spLocks noGrp="1"/>
          </p:cNvSpPr>
          <p:nvPr>
            <p:ph idx="1"/>
          </p:nvPr>
        </p:nvSpPr>
        <p:spPr>
          <a:xfrm>
            <a:off x="10366375" y="1974850"/>
            <a:ext cx="12344400"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B02213DE-4C00-D66C-3D70-D93484779747}"/>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3BC40231-4253-6EF7-7448-9CD05BF6E8E7}"/>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6" name="Segnaposto piè di pagina 5">
            <a:extLst>
              <a:ext uri="{FF2B5EF4-FFF2-40B4-BE49-F238E27FC236}">
                <a16:creationId xmlns:a16="http://schemas.microsoft.com/office/drawing/2014/main" id="{DAE7C1FC-6D25-59AE-0669-5C5720E2422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14C7184-0D9C-E0EC-92B6-EDAF8B18D18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21965099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9FE114-7657-EAC1-F0AB-ABDE954FC7EB}"/>
              </a:ext>
            </a:extLst>
          </p:cNvPr>
          <p:cNvSpPr>
            <a:spLocks noGrp="1"/>
          </p:cNvSpPr>
          <p:nvPr>
            <p:ph type="title"/>
          </p:nvPr>
        </p:nvSpPr>
        <p:spPr>
          <a:xfrm>
            <a:off x="1679575" y="914400"/>
            <a:ext cx="7864475" cy="32004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F29D249C-1C85-6CAF-9DFB-DB83D1AA35B8}"/>
              </a:ext>
            </a:extLst>
          </p:cNvPr>
          <p:cNvSpPr>
            <a:spLocks noGrp="1"/>
          </p:cNvSpPr>
          <p:nvPr>
            <p:ph type="pic" idx="1"/>
          </p:nvPr>
        </p:nvSpPr>
        <p:spPr>
          <a:xfrm>
            <a:off x="10366375" y="1974850"/>
            <a:ext cx="12344400"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504EE76-3D02-C417-1727-FC550192D176}"/>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E943926-8350-7BB8-7BF8-78D35CD6B582}"/>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6" name="Segnaposto piè di pagina 5">
            <a:extLst>
              <a:ext uri="{FF2B5EF4-FFF2-40B4-BE49-F238E27FC236}">
                <a16:creationId xmlns:a16="http://schemas.microsoft.com/office/drawing/2014/main" id="{39E1252D-6929-4FE0-3A2D-9AA8363AB36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AF61C97-B251-EF15-6E39-5E6B49B8C4F7}"/>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29649053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6FF4B5-28CA-0D35-966C-23C4FA3050A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DF246DC-DF8C-EF41-08D8-9AD0FF8A835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41E2309-FFAF-8059-F81D-64C4AF104C3C}"/>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1A42F41C-07B6-B20B-CCCB-2D95838A98F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F12BF52-7500-D367-C5FF-992DBE2EED97}"/>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2079506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D17FDFE-9F3A-3068-5F83-433CE4467B61}"/>
              </a:ext>
            </a:extLst>
          </p:cNvPr>
          <p:cNvSpPr>
            <a:spLocks noGrp="1"/>
          </p:cNvSpPr>
          <p:nvPr>
            <p:ph type="title" orient="vert"/>
          </p:nvPr>
        </p:nvSpPr>
        <p:spPr>
          <a:xfrm>
            <a:off x="17449800" y="730250"/>
            <a:ext cx="5257800" cy="11623675"/>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CE5B76E-179A-16A4-0112-6A757096B5AA}"/>
              </a:ext>
            </a:extLst>
          </p:cNvPr>
          <p:cNvSpPr>
            <a:spLocks noGrp="1"/>
          </p:cNvSpPr>
          <p:nvPr>
            <p:ph type="body" orient="vert" idx="1"/>
          </p:nvPr>
        </p:nvSpPr>
        <p:spPr>
          <a:xfrm>
            <a:off x="1676400" y="730250"/>
            <a:ext cx="15621000" cy="1162367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F5B15B3-C44A-ED57-1DD3-2E11E57999C3}"/>
              </a:ext>
            </a:extLst>
          </p:cNvPr>
          <p:cNvSpPr>
            <a:spLocks noGrp="1"/>
          </p:cNvSpPr>
          <p:nvPr>
            <p:ph type="dt" sz="half" idx="10"/>
          </p:nvPr>
        </p:nvSpPr>
        <p:spPr/>
        <p:txBody>
          <a:body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3A7EE2A3-E56F-1890-8F5C-3B01B5E4C86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2A1731F-C379-DA76-0C3E-72E9957097A6}"/>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8538449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2.jpe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3.pn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2.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olo Testo"/>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Titolo Testo</a:t>
            </a:r>
          </a:p>
        </p:txBody>
      </p:sp>
      <p:sp>
        <p:nvSpPr>
          <p:cNvPr id="3" name="Corpo livello uno…"/>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4" name="Numero diapositiva"/>
          <p:cNvSpPr txBox="1">
            <a:spLocks noGrp="1"/>
          </p:cNvSpPr>
          <p:nvPr>
            <p:ph type="sldNum" sz="quarter" idx="2"/>
          </p:nvPr>
        </p:nvSpPr>
        <p:spPr>
          <a:xfrm>
            <a:off x="23374181" y="13241481"/>
            <a:ext cx="269990" cy="342901"/>
          </a:xfrm>
          <a:prstGeom prst="rect">
            <a:avLst/>
          </a:prstGeom>
          <a:ln w="12700">
            <a:miter lim="400000"/>
          </a:ln>
        </p:spPr>
        <p:txBody>
          <a:bodyPr wrap="none" lIns="50800" tIns="50800" rIns="50800" bIns="50800">
            <a:spAutoFit/>
          </a:bodyPr>
          <a:lstStyle>
            <a:lvl1pPr>
              <a:defRPr sz="1300">
                <a:latin typeface="HelveticaNowDisplay-Regular"/>
                <a:ea typeface="HelveticaNowDisplay-Regular"/>
                <a:cs typeface="HelveticaNowDisplay-Regular"/>
                <a:sym typeface="HelveticaNowDisplay-Regular"/>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9pPr>
    </p:titleStyle>
    <p:bodyStyle>
      <a:lvl1pPr marL="63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1pPr>
      <a:lvl2pPr marL="127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2pPr>
      <a:lvl3pPr marL="190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3pPr>
      <a:lvl4pPr marL="254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4pPr>
      <a:lvl5pPr marL="317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5pPr>
      <a:lvl6pPr marL="381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6pPr>
      <a:lvl7pPr marL="444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7pPr>
      <a:lvl8pPr marL="508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8pPr>
      <a:lvl9pPr marL="571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9pPr>
    </p:bodyStyle>
    <p:otherStyle>
      <a:lvl1pPr marL="0" marR="0" indent="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1pPr>
      <a:lvl2pPr marL="0" marR="0" indent="2286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2pPr>
      <a:lvl3pPr marL="0" marR="0" indent="4572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3pPr>
      <a:lvl4pPr marL="0" marR="0" indent="6858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4pPr>
      <a:lvl5pPr marL="0" marR="0" indent="9144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5pPr>
      <a:lvl6pPr marL="0" marR="0" indent="11430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6pPr>
      <a:lvl7pPr marL="0" marR="0" indent="13716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7pPr>
      <a:lvl8pPr marL="0" marR="0" indent="16002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8pPr>
      <a:lvl9pPr marL="0" marR="0" indent="18288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CC65807-9D97-BC87-F567-BAA9A1FA268D}"/>
              </a:ext>
            </a:extLst>
          </p:cNvPr>
          <p:cNvSpPr>
            <a:spLocks noGrp="1"/>
          </p:cNvSpPr>
          <p:nvPr>
            <p:ph type="title"/>
          </p:nvPr>
        </p:nvSpPr>
        <p:spPr>
          <a:xfrm>
            <a:off x="1676400" y="730250"/>
            <a:ext cx="21031200" cy="2651125"/>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5F218D8-F921-AE10-1987-CB1D881AC5D4}"/>
              </a:ext>
            </a:extLst>
          </p:cNvPr>
          <p:cNvSpPr>
            <a:spLocks noGrp="1"/>
          </p:cNvSpPr>
          <p:nvPr>
            <p:ph type="body" idx="1"/>
          </p:nvPr>
        </p:nvSpPr>
        <p:spPr>
          <a:xfrm>
            <a:off x="1676400" y="3651250"/>
            <a:ext cx="21031200" cy="8702675"/>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A10DAC3-F1F6-1169-9D82-A9973CDEB03A}"/>
              </a:ext>
            </a:extLst>
          </p:cNvPr>
          <p:cNvSpPr>
            <a:spLocks noGrp="1"/>
          </p:cNvSpPr>
          <p:nvPr>
            <p:ph type="dt" sz="half" idx="2"/>
          </p:nvPr>
        </p:nvSpPr>
        <p:spPr>
          <a:xfrm>
            <a:off x="1676400" y="12712700"/>
            <a:ext cx="5486400"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7C1B395D-97CA-F96D-E3F6-8C4CBED51002}"/>
              </a:ext>
            </a:extLst>
          </p:cNvPr>
          <p:cNvSpPr>
            <a:spLocks noGrp="1"/>
          </p:cNvSpPr>
          <p:nvPr>
            <p:ph type="ftr" sz="quarter" idx="3"/>
          </p:nvPr>
        </p:nvSpPr>
        <p:spPr>
          <a:xfrm>
            <a:off x="8077200" y="12712700"/>
            <a:ext cx="8229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0C81898F-3E41-9568-744F-4538A17F1C05}"/>
              </a:ext>
            </a:extLst>
          </p:cNvPr>
          <p:cNvSpPr>
            <a:spLocks noGrp="1"/>
          </p:cNvSpPr>
          <p:nvPr>
            <p:ph type="sldNum" sz="quarter" idx="4"/>
          </p:nvPr>
        </p:nvSpPr>
        <p:spPr>
          <a:xfrm>
            <a:off x="17221200" y="12712700"/>
            <a:ext cx="5486400"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3A0A3C8B-9A8F-F845-AF89-015935A55F66}" type="slidenum">
              <a:rPr lang="it-IT" smtClean="0"/>
              <a:t>‹N›</a:t>
            </a:fld>
            <a:endParaRPr lang="it-IT"/>
          </a:p>
        </p:txBody>
      </p:sp>
      <p:pic>
        <p:nvPicPr>
          <p:cNvPr id="7" name="img-cover.jpg" descr="img-cover.jpg">
            <a:extLst>
              <a:ext uri="{FF2B5EF4-FFF2-40B4-BE49-F238E27FC236}">
                <a16:creationId xmlns:a16="http://schemas.microsoft.com/office/drawing/2014/main" id="{6D87A813-4340-82BD-62D0-D58E2049F983}"/>
              </a:ext>
            </a:extLst>
          </p:cNvPr>
          <p:cNvPicPr>
            <a:picLocks noChangeAspect="1"/>
          </p:cNvPicPr>
          <p:nvPr userDrawn="1"/>
        </p:nvPicPr>
        <p:blipFill>
          <a:blip r:embed="rId13"/>
          <a:stretch>
            <a:fillRect/>
          </a:stretch>
        </p:blipFill>
        <p:spPr>
          <a:xfrm>
            <a:off x="0" y="0"/>
            <a:ext cx="24384000" cy="13716000"/>
          </a:xfrm>
          <a:prstGeom prst="rect">
            <a:avLst/>
          </a:prstGeom>
          <a:ln w="12700">
            <a:miter lim="400000"/>
          </a:ln>
        </p:spPr>
      </p:pic>
      <p:pic>
        <p:nvPicPr>
          <p:cNvPr id="8" name="Immagine" descr="Immagine">
            <a:extLst>
              <a:ext uri="{FF2B5EF4-FFF2-40B4-BE49-F238E27FC236}">
                <a16:creationId xmlns:a16="http://schemas.microsoft.com/office/drawing/2014/main" id="{53CCC980-AA1C-72A3-FB1B-1F75C82FF756}"/>
              </a:ext>
            </a:extLst>
          </p:cNvPr>
          <p:cNvPicPr>
            <a:picLocks noChangeAspect="1"/>
          </p:cNvPicPr>
          <p:nvPr userDrawn="1"/>
        </p:nvPicPr>
        <p:blipFill>
          <a:blip r:embed="rId14"/>
          <a:stretch>
            <a:fillRect/>
          </a:stretch>
        </p:blipFill>
        <p:spPr>
          <a:xfrm>
            <a:off x="1780545" y="816218"/>
            <a:ext cx="3099819" cy="1145932"/>
          </a:xfrm>
          <a:prstGeom prst="rect">
            <a:avLst/>
          </a:prstGeom>
          <a:ln w="12700">
            <a:miter lim="400000"/>
          </a:ln>
        </p:spPr>
      </p:pic>
      <p:sp>
        <p:nvSpPr>
          <p:cNvPr id="10" name="Linea">
            <a:extLst>
              <a:ext uri="{FF2B5EF4-FFF2-40B4-BE49-F238E27FC236}">
                <a16:creationId xmlns:a16="http://schemas.microsoft.com/office/drawing/2014/main" id="{031C27F9-1DC0-A1FA-79E6-4E62AAE78065}"/>
              </a:ext>
            </a:extLst>
          </p:cNvPr>
          <p:cNvSpPr/>
          <p:nvPr userDrawn="1"/>
        </p:nvSpPr>
        <p:spPr>
          <a:xfrm flipV="1">
            <a:off x="1818644" y="2666260"/>
            <a:ext cx="20126955" cy="57890"/>
          </a:xfrm>
          <a:prstGeom prst="line">
            <a:avLst/>
          </a:prstGeom>
          <a:ln w="12700">
            <a:solidFill>
              <a:srgbClr val="FFFFFF">
                <a:alpha val="49746"/>
              </a:srgbClr>
            </a:solidFill>
            <a:miter lim="400000"/>
          </a:ln>
        </p:spPr>
        <p:txBody>
          <a:bodyPr lIns="0" tIns="0" rIns="0" bIns="0" anchor="ctr"/>
          <a:lstStyle/>
          <a:p>
            <a:pPr algn="l">
              <a:defRPr sz="3200">
                <a:solidFill>
                  <a:srgbClr val="FFFFFF"/>
                </a:solidFill>
                <a:latin typeface="+mn-lt"/>
                <a:ea typeface="+mn-ea"/>
                <a:cs typeface="+mn-cs"/>
                <a:sym typeface="HelveticaNowDisplay-Medium"/>
              </a:defRPr>
            </a:pPr>
            <a:endParaRPr/>
          </a:p>
        </p:txBody>
      </p:sp>
      <p:pic>
        <p:nvPicPr>
          <p:cNvPr id="11" name="Immagine 10">
            <a:extLst>
              <a:ext uri="{FF2B5EF4-FFF2-40B4-BE49-F238E27FC236}">
                <a16:creationId xmlns:a16="http://schemas.microsoft.com/office/drawing/2014/main" id="{B544BCD3-E13F-C05C-A7B7-B8A1433F5EBA}"/>
              </a:ext>
            </a:extLst>
          </p:cNvPr>
          <p:cNvPicPr>
            <a:picLocks noChangeAspect="1"/>
          </p:cNvPicPr>
          <p:nvPr userDrawn="1"/>
        </p:nvPicPr>
        <p:blipFill>
          <a:blip r:embed="rId15"/>
          <a:stretch>
            <a:fillRect/>
          </a:stretch>
        </p:blipFill>
        <p:spPr>
          <a:xfrm>
            <a:off x="5437622" y="1029511"/>
            <a:ext cx="2256720" cy="841595"/>
          </a:xfrm>
          <a:prstGeom prst="rect">
            <a:avLst/>
          </a:prstGeom>
        </p:spPr>
      </p:pic>
    </p:spTree>
    <p:extLst>
      <p:ext uri="{BB962C8B-B14F-4D97-AF65-F5344CB8AC3E}">
        <p14:creationId xmlns:p14="http://schemas.microsoft.com/office/powerpoint/2010/main" val="140532019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CC65807-9D97-BC87-F567-BAA9A1FA268D}"/>
              </a:ext>
            </a:extLst>
          </p:cNvPr>
          <p:cNvSpPr>
            <a:spLocks noGrp="1"/>
          </p:cNvSpPr>
          <p:nvPr>
            <p:ph type="title"/>
          </p:nvPr>
        </p:nvSpPr>
        <p:spPr>
          <a:xfrm>
            <a:off x="1676400" y="730250"/>
            <a:ext cx="21031200" cy="2651125"/>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5F218D8-F921-AE10-1987-CB1D881AC5D4}"/>
              </a:ext>
            </a:extLst>
          </p:cNvPr>
          <p:cNvSpPr>
            <a:spLocks noGrp="1"/>
          </p:cNvSpPr>
          <p:nvPr>
            <p:ph type="body" idx="1"/>
          </p:nvPr>
        </p:nvSpPr>
        <p:spPr>
          <a:xfrm>
            <a:off x="1676400" y="3651250"/>
            <a:ext cx="21031200" cy="8702675"/>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A10DAC3-F1F6-1169-9D82-A9973CDEB03A}"/>
              </a:ext>
            </a:extLst>
          </p:cNvPr>
          <p:cNvSpPr>
            <a:spLocks noGrp="1"/>
          </p:cNvSpPr>
          <p:nvPr>
            <p:ph type="dt" sz="half" idx="2"/>
          </p:nvPr>
        </p:nvSpPr>
        <p:spPr>
          <a:xfrm>
            <a:off x="1676400" y="12712700"/>
            <a:ext cx="5486400"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7C1B395D-97CA-F96D-E3F6-8C4CBED51002}"/>
              </a:ext>
            </a:extLst>
          </p:cNvPr>
          <p:cNvSpPr>
            <a:spLocks noGrp="1"/>
          </p:cNvSpPr>
          <p:nvPr>
            <p:ph type="ftr" sz="quarter" idx="3"/>
          </p:nvPr>
        </p:nvSpPr>
        <p:spPr>
          <a:xfrm>
            <a:off x="8077200" y="12712700"/>
            <a:ext cx="8229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0C81898F-3E41-9568-744F-4538A17F1C05}"/>
              </a:ext>
            </a:extLst>
          </p:cNvPr>
          <p:cNvSpPr>
            <a:spLocks noGrp="1"/>
          </p:cNvSpPr>
          <p:nvPr>
            <p:ph type="sldNum" sz="quarter" idx="4"/>
          </p:nvPr>
        </p:nvSpPr>
        <p:spPr>
          <a:xfrm>
            <a:off x="17221200" y="12712700"/>
            <a:ext cx="5486400"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3A0A3C8B-9A8F-F845-AF89-015935A55F66}" type="slidenum">
              <a:rPr lang="it-IT" smtClean="0"/>
              <a:t>‹N›</a:t>
            </a:fld>
            <a:endParaRPr lang="it-IT"/>
          </a:p>
        </p:txBody>
      </p:sp>
      <p:pic>
        <p:nvPicPr>
          <p:cNvPr id="7" name="img-cover.jpg" descr="img-cover.jpg">
            <a:extLst>
              <a:ext uri="{FF2B5EF4-FFF2-40B4-BE49-F238E27FC236}">
                <a16:creationId xmlns:a16="http://schemas.microsoft.com/office/drawing/2014/main" id="{6D87A813-4340-82BD-62D0-D58E2049F983}"/>
              </a:ext>
            </a:extLst>
          </p:cNvPr>
          <p:cNvPicPr>
            <a:picLocks noChangeAspect="1"/>
          </p:cNvPicPr>
          <p:nvPr userDrawn="1"/>
        </p:nvPicPr>
        <p:blipFill>
          <a:blip r:embed="rId13"/>
          <a:stretch>
            <a:fillRect/>
          </a:stretch>
        </p:blipFill>
        <p:spPr>
          <a:xfrm>
            <a:off x="0" y="0"/>
            <a:ext cx="24384000" cy="13716000"/>
          </a:xfrm>
          <a:prstGeom prst="rect">
            <a:avLst/>
          </a:prstGeom>
          <a:ln w="12700">
            <a:miter lim="400000"/>
          </a:ln>
        </p:spPr>
      </p:pic>
      <p:pic>
        <p:nvPicPr>
          <p:cNvPr id="8" name="Immagine" descr="Immagine">
            <a:extLst>
              <a:ext uri="{FF2B5EF4-FFF2-40B4-BE49-F238E27FC236}">
                <a16:creationId xmlns:a16="http://schemas.microsoft.com/office/drawing/2014/main" id="{53CCC980-AA1C-72A3-FB1B-1F75C82FF756}"/>
              </a:ext>
            </a:extLst>
          </p:cNvPr>
          <p:cNvPicPr>
            <a:picLocks noChangeAspect="1"/>
          </p:cNvPicPr>
          <p:nvPr userDrawn="1"/>
        </p:nvPicPr>
        <p:blipFill>
          <a:blip r:embed="rId14"/>
          <a:stretch>
            <a:fillRect/>
          </a:stretch>
        </p:blipFill>
        <p:spPr>
          <a:xfrm>
            <a:off x="1780545" y="816218"/>
            <a:ext cx="3099819" cy="1145932"/>
          </a:xfrm>
          <a:prstGeom prst="rect">
            <a:avLst/>
          </a:prstGeom>
          <a:ln w="12700">
            <a:miter lim="400000"/>
          </a:ln>
        </p:spPr>
      </p:pic>
      <p:sp>
        <p:nvSpPr>
          <p:cNvPr id="10" name="Linea">
            <a:extLst>
              <a:ext uri="{FF2B5EF4-FFF2-40B4-BE49-F238E27FC236}">
                <a16:creationId xmlns:a16="http://schemas.microsoft.com/office/drawing/2014/main" id="{031C27F9-1DC0-A1FA-79E6-4E62AAE78065}"/>
              </a:ext>
            </a:extLst>
          </p:cNvPr>
          <p:cNvSpPr/>
          <p:nvPr userDrawn="1"/>
        </p:nvSpPr>
        <p:spPr>
          <a:xfrm flipV="1">
            <a:off x="1818644" y="2666260"/>
            <a:ext cx="20126955" cy="57890"/>
          </a:xfrm>
          <a:prstGeom prst="line">
            <a:avLst/>
          </a:prstGeom>
          <a:ln w="12700">
            <a:solidFill>
              <a:srgbClr val="FFFFFF">
                <a:alpha val="49746"/>
              </a:srgbClr>
            </a:solidFill>
            <a:miter lim="400000"/>
          </a:ln>
        </p:spPr>
        <p:txBody>
          <a:bodyPr lIns="0" tIns="0" rIns="0" bIns="0" anchor="ctr"/>
          <a:lstStyle/>
          <a:p>
            <a:pPr algn="l">
              <a:defRPr sz="3200">
                <a:solidFill>
                  <a:srgbClr val="FFFFFF"/>
                </a:solidFill>
                <a:latin typeface="+mn-lt"/>
                <a:ea typeface="+mn-ea"/>
                <a:cs typeface="+mn-cs"/>
                <a:sym typeface="HelveticaNowDisplay-Medium"/>
              </a:defRPr>
            </a:pPr>
            <a:endParaRPr/>
          </a:p>
        </p:txBody>
      </p:sp>
      <p:pic>
        <p:nvPicPr>
          <p:cNvPr id="11" name="Immagine 10">
            <a:extLst>
              <a:ext uri="{FF2B5EF4-FFF2-40B4-BE49-F238E27FC236}">
                <a16:creationId xmlns:a16="http://schemas.microsoft.com/office/drawing/2014/main" id="{B544BCD3-E13F-C05C-A7B7-B8A1433F5EBA}"/>
              </a:ext>
            </a:extLst>
          </p:cNvPr>
          <p:cNvPicPr>
            <a:picLocks noChangeAspect="1"/>
          </p:cNvPicPr>
          <p:nvPr userDrawn="1"/>
        </p:nvPicPr>
        <p:blipFill>
          <a:blip r:embed="rId15"/>
          <a:stretch>
            <a:fillRect/>
          </a:stretch>
        </p:blipFill>
        <p:spPr>
          <a:xfrm>
            <a:off x="5437622" y="1029511"/>
            <a:ext cx="2256720" cy="841595"/>
          </a:xfrm>
          <a:prstGeom prst="rect">
            <a:avLst/>
          </a:prstGeom>
        </p:spPr>
      </p:pic>
    </p:spTree>
    <p:extLst>
      <p:ext uri="{BB962C8B-B14F-4D97-AF65-F5344CB8AC3E}">
        <p14:creationId xmlns:p14="http://schemas.microsoft.com/office/powerpoint/2010/main" val="242079439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CC65807-9D97-BC87-F567-BAA9A1FA268D}"/>
              </a:ext>
            </a:extLst>
          </p:cNvPr>
          <p:cNvSpPr>
            <a:spLocks noGrp="1"/>
          </p:cNvSpPr>
          <p:nvPr>
            <p:ph type="title"/>
          </p:nvPr>
        </p:nvSpPr>
        <p:spPr>
          <a:xfrm>
            <a:off x="1676400" y="730250"/>
            <a:ext cx="21031200" cy="2651125"/>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5F218D8-F921-AE10-1987-CB1D881AC5D4}"/>
              </a:ext>
            </a:extLst>
          </p:cNvPr>
          <p:cNvSpPr>
            <a:spLocks noGrp="1"/>
          </p:cNvSpPr>
          <p:nvPr>
            <p:ph type="body" idx="1"/>
          </p:nvPr>
        </p:nvSpPr>
        <p:spPr>
          <a:xfrm>
            <a:off x="1676400" y="3651250"/>
            <a:ext cx="21031200" cy="8702675"/>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A10DAC3-F1F6-1169-9D82-A9973CDEB03A}"/>
              </a:ext>
            </a:extLst>
          </p:cNvPr>
          <p:cNvSpPr>
            <a:spLocks noGrp="1"/>
          </p:cNvSpPr>
          <p:nvPr>
            <p:ph type="dt" sz="half" idx="2"/>
          </p:nvPr>
        </p:nvSpPr>
        <p:spPr>
          <a:xfrm>
            <a:off x="1676400" y="12712700"/>
            <a:ext cx="5486400"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6782EF25-7063-E64C-AB56-F0C88BCCC66D}" type="datetimeFigureOut">
              <a:rPr lang="it-IT" smtClean="0"/>
              <a:t>13/11/2025</a:t>
            </a:fld>
            <a:endParaRPr lang="it-IT"/>
          </a:p>
        </p:txBody>
      </p:sp>
      <p:sp>
        <p:nvSpPr>
          <p:cNvPr id="5" name="Segnaposto piè di pagina 4">
            <a:extLst>
              <a:ext uri="{FF2B5EF4-FFF2-40B4-BE49-F238E27FC236}">
                <a16:creationId xmlns:a16="http://schemas.microsoft.com/office/drawing/2014/main" id="{7C1B395D-97CA-F96D-E3F6-8C4CBED51002}"/>
              </a:ext>
            </a:extLst>
          </p:cNvPr>
          <p:cNvSpPr>
            <a:spLocks noGrp="1"/>
          </p:cNvSpPr>
          <p:nvPr>
            <p:ph type="ftr" sz="quarter" idx="3"/>
          </p:nvPr>
        </p:nvSpPr>
        <p:spPr>
          <a:xfrm>
            <a:off x="8077200" y="12712700"/>
            <a:ext cx="8229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0C81898F-3E41-9568-744F-4538A17F1C05}"/>
              </a:ext>
            </a:extLst>
          </p:cNvPr>
          <p:cNvSpPr>
            <a:spLocks noGrp="1"/>
          </p:cNvSpPr>
          <p:nvPr>
            <p:ph type="sldNum" sz="quarter" idx="4"/>
          </p:nvPr>
        </p:nvSpPr>
        <p:spPr>
          <a:xfrm>
            <a:off x="17221200" y="12712700"/>
            <a:ext cx="5486400"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3A0A3C8B-9A8F-F845-AF89-015935A55F66}" type="slidenum">
              <a:rPr lang="it-IT" smtClean="0"/>
              <a:t>‹N›</a:t>
            </a:fld>
            <a:endParaRPr lang="it-IT"/>
          </a:p>
        </p:txBody>
      </p:sp>
      <p:pic>
        <p:nvPicPr>
          <p:cNvPr id="7" name="img-cover.jpg" descr="img-cover.jpg">
            <a:extLst>
              <a:ext uri="{FF2B5EF4-FFF2-40B4-BE49-F238E27FC236}">
                <a16:creationId xmlns:a16="http://schemas.microsoft.com/office/drawing/2014/main" id="{6D87A813-4340-82BD-62D0-D58E2049F983}"/>
              </a:ext>
            </a:extLst>
          </p:cNvPr>
          <p:cNvPicPr>
            <a:picLocks noChangeAspect="1"/>
          </p:cNvPicPr>
          <p:nvPr userDrawn="1"/>
        </p:nvPicPr>
        <p:blipFill>
          <a:blip r:embed="rId13"/>
          <a:stretch>
            <a:fillRect/>
          </a:stretch>
        </p:blipFill>
        <p:spPr>
          <a:xfrm>
            <a:off x="0" y="0"/>
            <a:ext cx="24384000" cy="13716000"/>
          </a:xfrm>
          <a:prstGeom prst="rect">
            <a:avLst/>
          </a:prstGeom>
          <a:ln w="12700">
            <a:miter lim="400000"/>
          </a:ln>
        </p:spPr>
      </p:pic>
      <p:pic>
        <p:nvPicPr>
          <p:cNvPr id="8" name="Immagine" descr="Immagine">
            <a:extLst>
              <a:ext uri="{FF2B5EF4-FFF2-40B4-BE49-F238E27FC236}">
                <a16:creationId xmlns:a16="http://schemas.microsoft.com/office/drawing/2014/main" id="{53CCC980-AA1C-72A3-FB1B-1F75C82FF756}"/>
              </a:ext>
            </a:extLst>
          </p:cNvPr>
          <p:cNvPicPr>
            <a:picLocks noChangeAspect="1"/>
          </p:cNvPicPr>
          <p:nvPr userDrawn="1"/>
        </p:nvPicPr>
        <p:blipFill>
          <a:blip r:embed="rId14"/>
          <a:stretch>
            <a:fillRect/>
          </a:stretch>
        </p:blipFill>
        <p:spPr>
          <a:xfrm>
            <a:off x="1780545" y="816218"/>
            <a:ext cx="3099819" cy="1145932"/>
          </a:xfrm>
          <a:prstGeom prst="rect">
            <a:avLst/>
          </a:prstGeom>
          <a:ln w="12700">
            <a:miter lim="400000"/>
          </a:ln>
        </p:spPr>
      </p:pic>
      <p:sp>
        <p:nvSpPr>
          <p:cNvPr id="10" name="Linea">
            <a:extLst>
              <a:ext uri="{FF2B5EF4-FFF2-40B4-BE49-F238E27FC236}">
                <a16:creationId xmlns:a16="http://schemas.microsoft.com/office/drawing/2014/main" id="{031C27F9-1DC0-A1FA-79E6-4E62AAE78065}"/>
              </a:ext>
            </a:extLst>
          </p:cNvPr>
          <p:cNvSpPr/>
          <p:nvPr userDrawn="1"/>
        </p:nvSpPr>
        <p:spPr>
          <a:xfrm flipV="1">
            <a:off x="1818644" y="2666260"/>
            <a:ext cx="20126955" cy="57890"/>
          </a:xfrm>
          <a:prstGeom prst="line">
            <a:avLst/>
          </a:prstGeom>
          <a:ln w="12700">
            <a:solidFill>
              <a:srgbClr val="FFFFFF">
                <a:alpha val="49746"/>
              </a:srgbClr>
            </a:solidFill>
            <a:miter lim="400000"/>
          </a:ln>
        </p:spPr>
        <p:txBody>
          <a:bodyPr lIns="0" tIns="0" rIns="0" bIns="0" anchor="ctr"/>
          <a:lstStyle/>
          <a:p>
            <a:pPr algn="l">
              <a:defRPr sz="3200">
                <a:solidFill>
                  <a:srgbClr val="FFFFFF"/>
                </a:solidFill>
                <a:latin typeface="+mn-lt"/>
                <a:ea typeface="+mn-ea"/>
                <a:cs typeface="+mn-cs"/>
                <a:sym typeface="HelveticaNowDisplay-Medium"/>
              </a:defRPr>
            </a:pPr>
            <a:endParaRPr/>
          </a:p>
        </p:txBody>
      </p:sp>
      <p:pic>
        <p:nvPicPr>
          <p:cNvPr id="11" name="Immagine 10">
            <a:extLst>
              <a:ext uri="{FF2B5EF4-FFF2-40B4-BE49-F238E27FC236}">
                <a16:creationId xmlns:a16="http://schemas.microsoft.com/office/drawing/2014/main" id="{B544BCD3-E13F-C05C-A7B7-B8A1433F5EBA}"/>
              </a:ext>
            </a:extLst>
          </p:cNvPr>
          <p:cNvPicPr>
            <a:picLocks noChangeAspect="1"/>
          </p:cNvPicPr>
          <p:nvPr userDrawn="1"/>
        </p:nvPicPr>
        <p:blipFill>
          <a:blip r:embed="rId15"/>
          <a:stretch>
            <a:fillRect/>
          </a:stretch>
        </p:blipFill>
        <p:spPr>
          <a:xfrm>
            <a:off x="5437622" y="1029511"/>
            <a:ext cx="2256720" cy="841595"/>
          </a:xfrm>
          <a:prstGeom prst="rect">
            <a:avLst/>
          </a:prstGeom>
        </p:spPr>
      </p:pic>
    </p:spTree>
    <p:extLst>
      <p:ext uri="{BB962C8B-B14F-4D97-AF65-F5344CB8AC3E}">
        <p14:creationId xmlns:p14="http://schemas.microsoft.com/office/powerpoint/2010/main" val="3995832514"/>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g-cover.jpg" descr="img-cover.jpg"/>
          <p:cNvPicPr>
            <a:picLocks noChangeAspect="1"/>
          </p:cNvPicPr>
          <p:nvPr/>
        </p:nvPicPr>
        <p:blipFill>
          <a:blip r:embed="rId3"/>
          <a:stretch>
            <a:fillRect/>
          </a:stretch>
        </p:blipFill>
        <p:spPr>
          <a:xfrm>
            <a:off x="-2" y="-296888"/>
            <a:ext cx="24384000" cy="13716000"/>
          </a:xfrm>
          <a:prstGeom prst="rect">
            <a:avLst/>
          </a:prstGeom>
          <a:ln w="12700">
            <a:miter lim="400000"/>
          </a:ln>
        </p:spPr>
      </p:pic>
      <p:pic>
        <p:nvPicPr>
          <p:cNvPr id="28" name="Immagine" descr="Immagine"/>
          <p:cNvPicPr>
            <a:picLocks noChangeAspect="1"/>
          </p:cNvPicPr>
          <p:nvPr/>
        </p:nvPicPr>
        <p:blipFill>
          <a:blip r:embed="rId4"/>
          <a:stretch>
            <a:fillRect/>
          </a:stretch>
        </p:blipFill>
        <p:spPr>
          <a:xfrm>
            <a:off x="1861322" y="3929686"/>
            <a:ext cx="5893049" cy="2178524"/>
          </a:xfrm>
          <a:prstGeom prst="rect">
            <a:avLst/>
          </a:prstGeom>
          <a:ln w="12700">
            <a:miter lim="400000"/>
          </a:ln>
        </p:spPr>
      </p:pic>
      <p:sp>
        <p:nvSpPr>
          <p:cNvPr id="29" name="Linea"/>
          <p:cNvSpPr/>
          <p:nvPr/>
        </p:nvSpPr>
        <p:spPr>
          <a:xfrm flipV="1">
            <a:off x="9616278" y="4595683"/>
            <a:ext cx="1" cy="8148767"/>
          </a:xfrm>
          <a:prstGeom prst="line">
            <a:avLst/>
          </a:prstGeom>
          <a:ln w="12700">
            <a:solidFill>
              <a:srgbClr val="FFFFFF">
                <a:alpha val="49746"/>
              </a:srgbClr>
            </a:solidFill>
            <a:miter lim="400000"/>
          </a:ln>
        </p:spPr>
        <p:txBody>
          <a:bodyPr lIns="45718" tIns="45718" rIns="45718" bIns="45718"/>
          <a:lstStyle/>
          <a:p>
            <a:endParaRPr/>
          </a:p>
        </p:txBody>
      </p:sp>
      <p:sp>
        <p:nvSpPr>
          <p:cNvPr id="30" name="TITOLO DELL’EVENTO"/>
          <p:cNvSpPr txBox="1"/>
          <p:nvPr/>
        </p:nvSpPr>
        <p:spPr>
          <a:xfrm>
            <a:off x="10965110" y="4595683"/>
            <a:ext cx="12729775" cy="40995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l" defTabSz="457200">
              <a:lnSpc>
                <a:spcPct val="90000"/>
              </a:lnSpc>
              <a:defRPr sz="8500" cap="all" spc="170">
                <a:solidFill>
                  <a:srgbClr val="FFFFFF"/>
                </a:solidFill>
                <a:latin typeface="+mn-lt"/>
                <a:ea typeface="+mn-ea"/>
                <a:cs typeface="+mn-cs"/>
                <a:sym typeface="Helvetica"/>
              </a:defRPr>
            </a:pPr>
            <a:r>
              <a:rPr lang="it-IT" sz="6000" dirty="0"/>
              <a:t>ROMA 20 NOVEMBRE 2025</a:t>
            </a:r>
          </a:p>
          <a:p>
            <a:pPr algn="l" defTabSz="457200">
              <a:lnSpc>
                <a:spcPct val="90000"/>
              </a:lnSpc>
              <a:defRPr sz="8500" cap="all" spc="170">
                <a:solidFill>
                  <a:srgbClr val="FFFFFF"/>
                </a:solidFill>
                <a:latin typeface="+mn-lt"/>
                <a:ea typeface="+mn-ea"/>
                <a:cs typeface="+mn-cs"/>
                <a:sym typeface="Helvetica"/>
              </a:defRPr>
            </a:pPr>
            <a:endParaRPr lang="it-IT" dirty="0"/>
          </a:p>
          <a:p>
            <a:pPr algn="l" defTabSz="457200">
              <a:lnSpc>
                <a:spcPct val="90000"/>
              </a:lnSpc>
              <a:defRPr sz="8500" cap="all" spc="170">
                <a:solidFill>
                  <a:srgbClr val="FFFFFF"/>
                </a:solidFill>
                <a:latin typeface="+mn-lt"/>
                <a:ea typeface="+mn-ea"/>
                <a:cs typeface="+mn-cs"/>
                <a:sym typeface="Helvetica"/>
              </a:defRPr>
            </a:pPr>
            <a:endParaRPr lang="it-IT" dirty="0"/>
          </a:p>
          <a:p>
            <a:pPr algn="l" defTabSz="457200">
              <a:lnSpc>
                <a:spcPct val="90000"/>
              </a:lnSpc>
              <a:defRPr sz="8500" cap="all" spc="170">
                <a:solidFill>
                  <a:srgbClr val="FFFFFF"/>
                </a:solidFill>
                <a:latin typeface="+mn-lt"/>
                <a:ea typeface="+mn-ea"/>
                <a:cs typeface="+mn-cs"/>
                <a:sym typeface="Helvetica"/>
              </a:defRPr>
            </a:pPr>
            <a:r>
              <a:rPr lang="it-IT" sz="6600" dirty="0"/>
              <a:t>Benvenuti</a:t>
            </a:r>
            <a:endParaRPr sz="6600" dirty="0"/>
          </a:p>
        </p:txBody>
      </p:sp>
      <p:sp>
        <p:nvSpPr>
          <p:cNvPr id="31" name="CasellaDiTesto 2"/>
          <p:cNvSpPr txBox="1"/>
          <p:nvPr/>
        </p:nvSpPr>
        <p:spPr>
          <a:xfrm>
            <a:off x="11170255" y="971550"/>
            <a:ext cx="10839138" cy="487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2500">
                <a:solidFill>
                  <a:srgbClr val="D5D5D5"/>
                </a:solidFill>
                <a:latin typeface="Helvetica Light"/>
                <a:ea typeface="Helvetica Light"/>
                <a:cs typeface="Helvetica Light"/>
                <a:sym typeface="Helvetica Light"/>
              </a:defRPr>
            </a:pPr>
            <a:endParaRPr lang="it-IT" dirty="0"/>
          </a:p>
        </p:txBody>
      </p:sp>
      <p:sp>
        <p:nvSpPr>
          <p:cNvPr id="32" name="CasellaDiTesto 3"/>
          <p:cNvSpPr txBox="1"/>
          <p:nvPr/>
        </p:nvSpPr>
        <p:spPr>
          <a:xfrm>
            <a:off x="11170256" y="11394233"/>
            <a:ext cx="10839137"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2400">
                <a:solidFill>
                  <a:srgbClr val="C0C0C0"/>
                </a:solidFill>
                <a:latin typeface="Helvetica Light"/>
                <a:ea typeface="Helvetica Light"/>
                <a:cs typeface="Helvetica Light"/>
                <a:sym typeface="Helvetica Light"/>
              </a:defRPr>
            </a:lvl1pPr>
          </a:lstStyle>
          <a:p>
            <a:r>
              <a:rPr dirty="0" err="1"/>
              <a:t>Relatore</a:t>
            </a:r>
            <a:r>
              <a:rPr dirty="0"/>
              <a:t>: </a:t>
            </a:r>
            <a:r>
              <a:rPr lang="it-IT" dirty="0"/>
              <a:t>Ing. Michele Sansoni - </a:t>
            </a:r>
            <a:r>
              <a:rPr dirty="0"/>
              <a:t>J</a:t>
            </a:r>
            <a:r>
              <a:rPr lang="it-IT" dirty="0"/>
              <a:t>ODO</a:t>
            </a:r>
            <a:r>
              <a:rPr dirty="0"/>
              <a:t> Italia</a:t>
            </a:r>
          </a:p>
        </p:txBody>
      </p:sp>
      <p:pic>
        <p:nvPicPr>
          <p:cNvPr id="33" name="Immagine 10" descr="Immagine 10"/>
          <p:cNvPicPr>
            <a:picLocks noChangeAspect="1"/>
          </p:cNvPicPr>
          <p:nvPr/>
        </p:nvPicPr>
        <p:blipFill>
          <a:blip r:embed="rId5"/>
          <a:stretch>
            <a:fillRect/>
          </a:stretch>
        </p:blipFill>
        <p:spPr>
          <a:xfrm>
            <a:off x="1861323" y="6729647"/>
            <a:ext cx="4305940" cy="1605807"/>
          </a:xfrm>
          <a:prstGeom prst="rect">
            <a:avLst/>
          </a:prstGeom>
          <a:ln w="12700">
            <a:miter lim="400000"/>
          </a:ln>
        </p:spPr>
      </p:pic>
      <p:sp>
        <p:nvSpPr>
          <p:cNvPr id="34" name="CasellaDiTesto 1"/>
          <p:cNvSpPr txBox="1"/>
          <p:nvPr/>
        </p:nvSpPr>
        <p:spPr>
          <a:xfrm>
            <a:off x="25325608" y="8257988"/>
            <a:ext cx="196597"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latin typeface="HelveticaNowDisplay-Bold"/>
                <a:ea typeface="HelveticaNowDisplay-Bold"/>
                <a:cs typeface="HelveticaNowDisplay-Bold"/>
                <a:sym typeface="HelveticaNowDisplay-Bold"/>
              </a:defRPr>
            </a:lvl1pPr>
          </a:lstStyle>
          <a:p>
            <a:r>
              <a:t> </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a14="http://schemas.microsoft.com/office/drawing/2010/main" xmlns:m="http://schemas.openxmlformats.org/officeDocument/2006/math"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mg-cover.jpg" descr="img-cover.jpg"/>
          <p:cNvPicPr>
            <a:picLocks noChangeAspect="1"/>
          </p:cNvPicPr>
          <p:nvPr/>
        </p:nvPicPr>
        <p:blipFill>
          <a:blip r:embed="rId3"/>
          <a:stretch>
            <a:fillRect/>
          </a:stretch>
        </p:blipFill>
        <p:spPr>
          <a:xfrm>
            <a:off x="0" y="0"/>
            <a:ext cx="24384000" cy="13716000"/>
          </a:xfrm>
          <a:prstGeom prst="rect">
            <a:avLst/>
          </a:prstGeom>
          <a:ln w="12700">
            <a:miter lim="400000"/>
          </a:ln>
        </p:spPr>
      </p:pic>
      <p:pic>
        <p:nvPicPr>
          <p:cNvPr id="37" name="Immagine" descr="Immagine"/>
          <p:cNvPicPr>
            <a:picLocks noChangeAspect="1"/>
          </p:cNvPicPr>
          <p:nvPr/>
        </p:nvPicPr>
        <p:blipFill>
          <a:blip r:embed="rId4"/>
          <a:stretch>
            <a:fillRect/>
          </a:stretch>
        </p:blipFill>
        <p:spPr>
          <a:xfrm>
            <a:off x="1780544" y="816218"/>
            <a:ext cx="3099820" cy="1145932"/>
          </a:xfrm>
          <a:prstGeom prst="rect">
            <a:avLst/>
          </a:prstGeom>
          <a:ln w="12700">
            <a:miter lim="400000"/>
          </a:ln>
        </p:spPr>
      </p:pic>
      <p:sp>
        <p:nvSpPr>
          <p:cNvPr id="39" name="Linea"/>
          <p:cNvSpPr/>
          <p:nvPr/>
        </p:nvSpPr>
        <p:spPr>
          <a:xfrm flipV="1">
            <a:off x="1818643" y="2666259"/>
            <a:ext cx="20126956" cy="57891"/>
          </a:xfrm>
          <a:prstGeom prst="line">
            <a:avLst/>
          </a:prstGeom>
          <a:ln w="12700">
            <a:solidFill>
              <a:srgbClr val="FFFFFF">
                <a:alpha val="49746"/>
              </a:srgbClr>
            </a:solidFill>
            <a:miter lim="400000"/>
          </a:ln>
        </p:spPr>
        <p:txBody>
          <a:bodyPr lIns="45718" tIns="45718" rIns="45718" bIns="45718"/>
          <a:lstStyle/>
          <a:p>
            <a:endParaRPr/>
          </a:p>
        </p:txBody>
      </p:sp>
      <p:pic>
        <p:nvPicPr>
          <p:cNvPr id="40" name="Immagine 3" descr="Immagine 3"/>
          <p:cNvPicPr>
            <a:picLocks noChangeAspect="1"/>
          </p:cNvPicPr>
          <p:nvPr/>
        </p:nvPicPr>
        <p:blipFill>
          <a:blip r:embed="rId5"/>
          <a:stretch>
            <a:fillRect/>
          </a:stretch>
        </p:blipFill>
        <p:spPr>
          <a:xfrm>
            <a:off x="5437621" y="1029510"/>
            <a:ext cx="2256721" cy="841597"/>
          </a:xfrm>
          <a:prstGeom prst="rect">
            <a:avLst/>
          </a:prstGeom>
          <a:ln w="12700">
            <a:miter lim="400000"/>
          </a:ln>
        </p:spPr>
      </p:pic>
      <p:sp>
        <p:nvSpPr>
          <p:cNvPr id="2" name="TITOLO ARGOMENTO…">
            <a:extLst>
              <a:ext uri="{FF2B5EF4-FFF2-40B4-BE49-F238E27FC236}">
                <a16:creationId xmlns:a16="http://schemas.microsoft.com/office/drawing/2014/main" id="{F013809E-C4FD-33EF-C443-FA5DF61F5AA8}"/>
              </a:ext>
            </a:extLst>
          </p:cNvPr>
          <p:cNvSpPr txBox="1"/>
          <p:nvPr/>
        </p:nvSpPr>
        <p:spPr>
          <a:xfrm>
            <a:off x="1818643" y="4834531"/>
            <a:ext cx="20746713" cy="36933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r>
              <a:rPr lang="it-IT" sz="8000" kern="100" dirty="0">
                <a:solidFill>
                  <a:schemeClr val="bg1"/>
                </a:solidFill>
                <a:latin typeface="Helvetica" pitchFamily="2" charset="0"/>
                <a:ea typeface="Calibri" panose="020F0502020204030204" pitchFamily="34" charset="0"/>
                <a:cs typeface="Times New Roman" panose="02020603050405020304" pitchFamily="18" charset="0"/>
              </a:rPr>
              <a:t>Riqualificazione Energetica</a:t>
            </a:r>
          </a:p>
          <a:p>
            <a:r>
              <a:rPr lang="it-IT" sz="8000" kern="100" dirty="0">
                <a:solidFill>
                  <a:schemeClr val="bg1"/>
                </a:solidFill>
                <a:latin typeface="Helvetica" pitchFamily="2" charset="0"/>
                <a:ea typeface="Calibri" panose="020F0502020204030204" pitchFamily="34" charset="0"/>
                <a:cs typeface="Times New Roman" panose="02020603050405020304" pitchFamily="18" charset="0"/>
              </a:rPr>
              <a:t>            Impianti Centralizzati Innovativi </a:t>
            </a:r>
          </a:p>
          <a:p>
            <a:r>
              <a:rPr lang="it-IT" sz="8000" kern="100" dirty="0">
                <a:solidFill>
                  <a:schemeClr val="bg1"/>
                </a:solidFill>
                <a:latin typeface="Helvetica" pitchFamily="2" charset="0"/>
                <a:ea typeface="Calibri" panose="020F0502020204030204" pitchFamily="34" charset="0"/>
                <a:cs typeface="Times New Roman" panose="02020603050405020304" pitchFamily="18" charset="0"/>
              </a:rPr>
              <a:t>nei Condomini</a:t>
            </a:r>
          </a:p>
        </p:txBody>
      </p:sp>
    </p:spTree>
    <p:extLst>
      <p:ext uri="{BB962C8B-B14F-4D97-AF65-F5344CB8AC3E}">
        <p14:creationId xmlns:p14="http://schemas.microsoft.com/office/powerpoint/2010/main" val="3171666635"/>
      </p:ext>
    </p:extLst>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thruBlk="1"/>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EC0C0-F4CC-F657-EF61-B0EF4806BE52}"/>
            </a:ext>
          </a:extLst>
        </p:cNvPr>
        <p:cNvGrpSpPr/>
        <p:nvPr/>
      </p:nvGrpSpPr>
      <p:grpSpPr>
        <a:xfrm>
          <a:off x="0" y="0"/>
          <a:ext cx="0" cy="0"/>
          <a:chOff x="0" y="0"/>
          <a:chExt cx="0" cy="0"/>
        </a:xfrm>
      </p:grpSpPr>
      <p:pic>
        <p:nvPicPr>
          <p:cNvPr id="36" name="img-cover.jpg" descr="img-cover.jpg">
            <a:extLst>
              <a:ext uri="{FF2B5EF4-FFF2-40B4-BE49-F238E27FC236}">
                <a16:creationId xmlns:a16="http://schemas.microsoft.com/office/drawing/2014/main" id="{38C5F04E-619A-30E1-07BF-EC3A37D98807}"/>
              </a:ext>
            </a:extLst>
          </p:cNvPr>
          <p:cNvPicPr>
            <a:picLocks noChangeAspect="1"/>
          </p:cNvPicPr>
          <p:nvPr/>
        </p:nvPicPr>
        <p:blipFill>
          <a:blip r:embed="rId3"/>
          <a:stretch>
            <a:fillRect/>
          </a:stretch>
        </p:blipFill>
        <p:spPr>
          <a:xfrm>
            <a:off x="0" y="0"/>
            <a:ext cx="24384000" cy="13716000"/>
          </a:xfrm>
          <a:prstGeom prst="rect">
            <a:avLst/>
          </a:prstGeom>
          <a:ln w="12700">
            <a:miter lim="400000"/>
          </a:ln>
        </p:spPr>
      </p:pic>
      <p:pic>
        <p:nvPicPr>
          <p:cNvPr id="37" name="Immagine" descr="Immagine">
            <a:extLst>
              <a:ext uri="{FF2B5EF4-FFF2-40B4-BE49-F238E27FC236}">
                <a16:creationId xmlns:a16="http://schemas.microsoft.com/office/drawing/2014/main" id="{7A90D7A3-D4CC-F411-C91F-20FA5469B599}"/>
              </a:ext>
            </a:extLst>
          </p:cNvPr>
          <p:cNvPicPr>
            <a:picLocks noChangeAspect="1"/>
          </p:cNvPicPr>
          <p:nvPr/>
        </p:nvPicPr>
        <p:blipFill>
          <a:blip r:embed="rId4"/>
          <a:stretch>
            <a:fillRect/>
          </a:stretch>
        </p:blipFill>
        <p:spPr>
          <a:xfrm>
            <a:off x="1780544" y="816218"/>
            <a:ext cx="3099820" cy="1145932"/>
          </a:xfrm>
          <a:prstGeom prst="rect">
            <a:avLst/>
          </a:prstGeom>
          <a:ln w="12700">
            <a:miter lim="400000"/>
          </a:ln>
        </p:spPr>
      </p:pic>
      <p:sp>
        <p:nvSpPr>
          <p:cNvPr id="39" name="Linea">
            <a:extLst>
              <a:ext uri="{FF2B5EF4-FFF2-40B4-BE49-F238E27FC236}">
                <a16:creationId xmlns:a16="http://schemas.microsoft.com/office/drawing/2014/main" id="{811A1322-029D-2253-0248-E1B1C8C0485A}"/>
              </a:ext>
            </a:extLst>
          </p:cNvPr>
          <p:cNvSpPr/>
          <p:nvPr/>
        </p:nvSpPr>
        <p:spPr>
          <a:xfrm flipV="1">
            <a:off x="1818643" y="2666259"/>
            <a:ext cx="20126956" cy="57891"/>
          </a:xfrm>
          <a:prstGeom prst="line">
            <a:avLst/>
          </a:prstGeom>
          <a:ln w="12700">
            <a:solidFill>
              <a:srgbClr val="FFFFFF">
                <a:alpha val="49746"/>
              </a:srgbClr>
            </a:solidFill>
            <a:miter lim="400000"/>
          </a:ln>
        </p:spPr>
        <p:txBody>
          <a:bodyPr lIns="45718" tIns="45718" rIns="45718" bIns="45718"/>
          <a:lstStyle/>
          <a:p>
            <a:endParaRPr/>
          </a:p>
        </p:txBody>
      </p:sp>
      <p:pic>
        <p:nvPicPr>
          <p:cNvPr id="40" name="Immagine 3" descr="Immagine 3">
            <a:extLst>
              <a:ext uri="{FF2B5EF4-FFF2-40B4-BE49-F238E27FC236}">
                <a16:creationId xmlns:a16="http://schemas.microsoft.com/office/drawing/2014/main" id="{F672828B-524C-96E8-8D0D-E2869976452C}"/>
              </a:ext>
            </a:extLst>
          </p:cNvPr>
          <p:cNvPicPr>
            <a:picLocks noChangeAspect="1"/>
          </p:cNvPicPr>
          <p:nvPr/>
        </p:nvPicPr>
        <p:blipFill>
          <a:blip r:embed="rId5"/>
          <a:stretch>
            <a:fillRect/>
          </a:stretch>
        </p:blipFill>
        <p:spPr>
          <a:xfrm>
            <a:off x="5437621" y="1029510"/>
            <a:ext cx="2256721" cy="841597"/>
          </a:xfrm>
          <a:prstGeom prst="rect">
            <a:avLst/>
          </a:prstGeom>
          <a:ln w="12700">
            <a:miter lim="400000"/>
          </a:ln>
        </p:spPr>
      </p:pic>
      <p:sp>
        <p:nvSpPr>
          <p:cNvPr id="2" name="TITOLO ARGOMENTO…">
            <a:extLst>
              <a:ext uri="{FF2B5EF4-FFF2-40B4-BE49-F238E27FC236}">
                <a16:creationId xmlns:a16="http://schemas.microsoft.com/office/drawing/2014/main" id="{0D4546F6-DE68-C026-F0F5-FAD275641C4A}"/>
              </a:ext>
            </a:extLst>
          </p:cNvPr>
          <p:cNvSpPr txBox="1"/>
          <p:nvPr/>
        </p:nvSpPr>
        <p:spPr>
          <a:xfrm>
            <a:off x="1818643" y="4834531"/>
            <a:ext cx="20746713" cy="36933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p>
            <a:r>
              <a:rPr lang="it-IT" sz="8000" kern="100" dirty="0">
                <a:solidFill>
                  <a:schemeClr val="bg1"/>
                </a:solidFill>
                <a:latin typeface="Helvetica" pitchFamily="2" charset="0"/>
                <a:ea typeface="Calibri" panose="020F0502020204030204" pitchFamily="34" charset="0"/>
                <a:cs typeface="Times New Roman" panose="02020603050405020304" pitchFamily="18" charset="0"/>
              </a:rPr>
              <a:t>Esperienze sul campo </a:t>
            </a:r>
          </a:p>
          <a:p>
            <a:r>
              <a:rPr lang="it-IT" sz="8000" kern="100" dirty="0">
                <a:solidFill>
                  <a:schemeClr val="bg1"/>
                </a:solidFill>
                <a:latin typeface="Helvetica" pitchFamily="2" charset="0"/>
                <a:ea typeface="Calibri" panose="020F0502020204030204" pitchFamily="34" charset="0"/>
                <a:cs typeface="Times New Roman" panose="02020603050405020304" pitchFamily="18" charset="0"/>
              </a:rPr>
              <a:t>un modello di riqualificazione centralizzata</a:t>
            </a:r>
          </a:p>
          <a:p>
            <a:r>
              <a:rPr lang="it-IT" sz="8000" kern="100" dirty="0">
                <a:solidFill>
                  <a:schemeClr val="bg1"/>
                </a:solidFill>
                <a:latin typeface="Helvetica" pitchFamily="2" charset="0"/>
                <a:ea typeface="Calibri" panose="020F0502020204030204" pitchFamily="34" charset="0"/>
                <a:cs typeface="Times New Roman" panose="02020603050405020304" pitchFamily="18" charset="0"/>
              </a:rPr>
              <a:t>nei condomini</a:t>
            </a:r>
          </a:p>
        </p:txBody>
      </p:sp>
    </p:spTree>
    <p:extLst>
      <p:ext uri="{BB962C8B-B14F-4D97-AF65-F5344CB8AC3E}">
        <p14:creationId xmlns:p14="http://schemas.microsoft.com/office/powerpoint/2010/main" val="2760235329"/>
      </p:ext>
    </p:extLst>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thruBlk="1"/>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A43C1-C009-61D4-C13E-158904F12B04}"/>
            </a:ext>
          </a:extLst>
        </p:cNvPr>
        <p:cNvGrpSpPr/>
        <p:nvPr/>
      </p:nvGrpSpPr>
      <p:grpSpPr>
        <a:xfrm>
          <a:off x="0" y="0"/>
          <a:ext cx="0" cy="0"/>
          <a:chOff x="0" y="0"/>
          <a:chExt cx="0" cy="0"/>
        </a:xfrm>
      </p:grpSpPr>
      <p:sp>
        <p:nvSpPr>
          <p:cNvPr id="2"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8A6F39CE-CF44-AA03-58D6-8D7F1B221F7D}"/>
              </a:ext>
            </a:extLst>
          </p:cNvPr>
          <p:cNvSpPr txBox="1"/>
          <p:nvPr/>
        </p:nvSpPr>
        <p:spPr>
          <a:xfrm>
            <a:off x="1376039" y="2062259"/>
            <a:ext cx="21119977" cy="71107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pPr algn="ctr">
              <a:lnSpc>
                <a:spcPct val="100000"/>
              </a:lnSpc>
            </a:pPr>
            <a:endParaRPr lang="it-IT" sz="3600" b="1" dirty="0"/>
          </a:p>
          <a:p>
            <a:pPr algn="just">
              <a:lnSpc>
                <a:spcPct val="150000"/>
              </a:lnSpc>
            </a:pPr>
            <a:r>
              <a:rPr lang="it-IT" dirty="0">
                <a:latin typeface="Helvetica" panose="020B0604020202020204" pitchFamily="34" charset="0"/>
                <a:cs typeface="Helvetica" panose="020B0604020202020204" pitchFamily="34" charset="0"/>
              </a:rPr>
              <a:t>Nel presente elaborato verranno analizzati i consumi dell’impianto di generazione del calore e di produzione di acqua calda sanitaria (ACS) di un condominio sito nel nord-ovest d’Italia (zona climatica E), relativi</a:t>
            </a:r>
          </a:p>
          <a:p>
            <a:pPr algn="just">
              <a:lnSpc>
                <a:spcPct val="150000"/>
              </a:lnSpc>
            </a:pPr>
            <a:r>
              <a:rPr lang="it-IT" dirty="0">
                <a:latin typeface="Helvetica" panose="020B0604020202020204" pitchFamily="34" charset="0"/>
                <a:cs typeface="Helvetica" panose="020B0604020202020204" pitchFamily="34" charset="0"/>
              </a:rPr>
              <a:t>- alla stagione di riscaldamento 2023 – 2024 </a:t>
            </a:r>
          </a:p>
          <a:p>
            <a:pPr algn="just">
              <a:lnSpc>
                <a:spcPct val="150000"/>
              </a:lnSpc>
            </a:pPr>
            <a:r>
              <a:rPr lang="it-IT" dirty="0">
                <a:latin typeface="Helvetica" panose="020B0604020202020204" pitchFamily="34" charset="0"/>
                <a:cs typeface="Helvetica" panose="020B0604020202020204" pitchFamily="34" charset="0"/>
              </a:rPr>
              <a:t>- alla produzione di ACS del periodo maggio – settembre 2023 </a:t>
            </a:r>
          </a:p>
          <a:p>
            <a:pPr algn="just">
              <a:lnSpc>
                <a:spcPct val="150000"/>
              </a:lnSpc>
            </a:pPr>
            <a:endParaRPr lang="it-IT" dirty="0">
              <a:latin typeface="Helvetica" panose="020B0604020202020204" pitchFamily="34" charset="0"/>
              <a:cs typeface="Helvetica" panose="020B0604020202020204" pitchFamily="34" charset="0"/>
            </a:endParaRPr>
          </a:p>
          <a:p>
            <a:pPr algn="just">
              <a:lnSpc>
                <a:spcPct val="150000"/>
              </a:lnSpc>
            </a:pPr>
            <a:r>
              <a:rPr lang="it-IT" dirty="0">
                <a:latin typeface="Helvetica" panose="020B0604020202020204" pitchFamily="34" charset="0"/>
                <a:cs typeface="Helvetica" panose="020B0604020202020204" pitchFamily="34" charset="0"/>
              </a:rPr>
              <a:t>Il condominio è stato oggetto di una riqualificazione energetica che ha interessato l’impianto di condizionamento, caldo e freddo, e produzione di ACS mediante l’installazione di un impianto ibrido composto da:</a:t>
            </a:r>
          </a:p>
          <a:p>
            <a:pPr marL="571500" indent="-571500" algn="just">
              <a:lnSpc>
                <a:spcPct val="150000"/>
              </a:lnSpc>
              <a:buFontTx/>
              <a:buChar char="-"/>
            </a:pPr>
            <a:r>
              <a:rPr lang="it-IT" dirty="0">
                <a:latin typeface="Helvetica" panose="020B0604020202020204" pitchFamily="34" charset="0"/>
                <a:cs typeface="Helvetica" panose="020B0604020202020204" pitchFamily="34" charset="0"/>
              </a:rPr>
              <a:t>sei caldaie a condensazione murali </a:t>
            </a:r>
          </a:p>
          <a:p>
            <a:pPr marL="571500" indent="-571500" algn="just">
              <a:lnSpc>
                <a:spcPct val="150000"/>
              </a:lnSpc>
              <a:buFontTx/>
              <a:buChar char="-"/>
            </a:pPr>
            <a:r>
              <a:rPr lang="it-IT" dirty="0">
                <a:latin typeface="Helvetica" panose="020B0604020202020204" pitchFamily="34" charset="0"/>
                <a:cs typeface="Helvetica" panose="020B0604020202020204" pitchFamily="34" charset="0"/>
              </a:rPr>
              <a:t>due pompe di calore monoblocco aria – acqua </a:t>
            </a:r>
            <a:endParaRPr lang="it-IT" sz="3600" dirty="0">
              <a:latin typeface="Helvetica" panose="020B0604020202020204" pitchFamily="34" charset="0"/>
              <a:cs typeface="Helvetica" panose="020B0604020202020204" pitchFamily="34" charset="0"/>
            </a:endParaRPr>
          </a:p>
        </p:txBody>
      </p:sp>
      <p:sp>
        <p:nvSpPr>
          <p:cNvPr id="4" name="TITOLO DELLA SLIDE">
            <a:extLst>
              <a:ext uri="{FF2B5EF4-FFF2-40B4-BE49-F238E27FC236}">
                <a16:creationId xmlns:a16="http://schemas.microsoft.com/office/drawing/2014/main" id="{9E853FAA-3A9D-3B61-DE2D-E63B1E01B5D3}"/>
              </a:ext>
            </a:extLst>
          </p:cNvPr>
          <p:cNvSpPr txBox="1"/>
          <p:nvPr/>
        </p:nvSpPr>
        <p:spPr>
          <a:xfrm>
            <a:off x="832623" y="2544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Condomini: Esperienza sul campo</a:t>
            </a:r>
            <a:endParaRPr lang="it-IT" sz="4800" dirty="0"/>
          </a:p>
        </p:txBody>
      </p:sp>
    </p:spTree>
    <p:extLst>
      <p:ext uri="{BB962C8B-B14F-4D97-AF65-F5344CB8AC3E}">
        <p14:creationId xmlns:p14="http://schemas.microsoft.com/office/powerpoint/2010/main" val="148411697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777E2-40AE-7DDA-E816-EDD17D5E361B}"/>
            </a:ext>
          </a:extLst>
        </p:cNvPr>
        <p:cNvGrpSpPr/>
        <p:nvPr/>
      </p:nvGrpSpPr>
      <p:grpSpPr>
        <a:xfrm>
          <a:off x="0" y="0"/>
          <a:ext cx="0" cy="0"/>
          <a:chOff x="0" y="0"/>
          <a:chExt cx="0" cy="0"/>
        </a:xfrm>
      </p:grpSpPr>
      <p:sp>
        <p:nvSpPr>
          <p:cNvPr id="2"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EC58B2B8-6FDE-9D83-03A1-60897723D923}"/>
              </a:ext>
            </a:extLst>
          </p:cNvPr>
          <p:cNvSpPr txBox="1"/>
          <p:nvPr/>
        </p:nvSpPr>
        <p:spPr>
          <a:xfrm>
            <a:off x="1393794" y="2754793"/>
            <a:ext cx="21119977" cy="53256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pPr algn="just">
              <a:lnSpc>
                <a:spcPct val="100000"/>
              </a:lnSpc>
            </a:pPr>
            <a:r>
              <a:rPr lang="it-IT" dirty="0">
                <a:latin typeface="Helvetica" panose="020B0604020202020204" pitchFamily="34" charset="0"/>
                <a:cs typeface="Helvetica" panose="020B0604020202020204" pitchFamily="34" charset="0"/>
              </a:rPr>
              <a:t>Lo scopo di questa analisi è quello di verificare l’effettivo risparmio di energia primaria rispetto alla situazione ante intervento per la generazione del calore e di produzione di acqua calda sanitaria (ACS) . </a:t>
            </a:r>
          </a:p>
          <a:p>
            <a:pPr algn="just">
              <a:lnSpc>
                <a:spcPct val="100000"/>
              </a:lnSpc>
            </a:pPr>
            <a:endParaRPr lang="it-IT" dirty="0">
              <a:latin typeface="Helvetica" panose="020B0604020202020204" pitchFamily="34" charset="0"/>
              <a:cs typeface="Helvetica" panose="020B0604020202020204" pitchFamily="34" charset="0"/>
            </a:endParaRPr>
          </a:p>
          <a:p>
            <a:pPr algn="just">
              <a:lnSpc>
                <a:spcPct val="100000"/>
              </a:lnSpc>
            </a:pPr>
            <a:r>
              <a:rPr lang="it-IT" dirty="0">
                <a:latin typeface="Helvetica" panose="020B0604020202020204" pitchFamily="34" charset="0"/>
                <a:cs typeface="Helvetica" panose="020B0604020202020204" pitchFamily="34" charset="0"/>
              </a:rPr>
              <a:t> </a:t>
            </a:r>
          </a:p>
          <a:p>
            <a:pPr algn="just">
              <a:lnSpc>
                <a:spcPct val="100000"/>
              </a:lnSpc>
            </a:pPr>
            <a:r>
              <a:rPr lang="it-IT" dirty="0">
                <a:latin typeface="Helvetica" panose="020B0604020202020204" pitchFamily="34" charset="0"/>
                <a:cs typeface="Helvetica" panose="020B0604020202020204" pitchFamily="34" charset="0"/>
              </a:rPr>
              <a:t>L’analisi comparativa dei consumi è effettuata rispetto alle stagioni 2016-2017 e 2017-2018</a:t>
            </a:r>
          </a:p>
          <a:p>
            <a:pPr algn="just">
              <a:lnSpc>
                <a:spcPct val="150000"/>
              </a:lnSpc>
            </a:pPr>
            <a:endParaRPr lang="it-IT" dirty="0">
              <a:latin typeface="Helvetica" panose="020B0604020202020204" pitchFamily="34" charset="0"/>
              <a:cs typeface="Helvetica" panose="020B0604020202020204" pitchFamily="34" charset="0"/>
            </a:endParaRPr>
          </a:p>
          <a:p>
            <a:pPr algn="just">
              <a:lnSpc>
                <a:spcPct val="150000"/>
              </a:lnSpc>
            </a:pPr>
            <a:r>
              <a:rPr lang="it-IT" dirty="0">
                <a:latin typeface="Helvetica" panose="020B0604020202020204" pitchFamily="34" charset="0"/>
                <a:cs typeface="Helvetica" panose="020B0604020202020204" pitchFamily="34" charset="0"/>
              </a:rPr>
              <a:t>Il lavoro di raccolta delle misure e l’elaborazione dei dati è stato eseguito dallo</a:t>
            </a:r>
          </a:p>
          <a:p>
            <a:pPr algn="ctr">
              <a:lnSpc>
                <a:spcPct val="150000"/>
              </a:lnSpc>
            </a:pPr>
            <a:r>
              <a:rPr lang="it-IT" b="1" dirty="0">
                <a:latin typeface="Helvetica" panose="020B0604020202020204" pitchFamily="34" charset="0"/>
                <a:cs typeface="Helvetica" panose="020B0604020202020204" pitchFamily="34" charset="0"/>
              </a:rPr>
              <a:t> Studio Chiabrera</a:t>
            </a:r>
          </a:p>
          <a:p>
            <a:pPr algn="ctr">
              <a:lnSpc>
                <a:spcPct val="150000"/>
              </a:lnSpc>
            </a:pPr>
            <a:r>
              <a:rPr lang="it-IT" dirty="0">
                <a:latin typeface="Helvetica" panose="020B0604020202020204" pitchFamily="34" charset="0"/>
                <a:cs typeface="Helvetica" panose="020B0604020202020204" pitchFamily="34" charset="0"/>
              </a:rPr>
              <a:t>Architettura Ingegneria (Torino) </a:t>
            </a:r>
            <a:endParaRPr lang="it-IT" sz="2800" dirty="0">
              <a:latin typeface="Helvetica" panose="020B0604020202020204" pitchFamily="34" charset="0"/>
              <a:cs typeface="Helvetica" panose="020B0604020202020204" pitchFamily="34" charset="0"/>
            </a:endParaRPr>
          </a:p>
        </p:txBody>
      </p:sp>
      <p:sp>
        <p:nvSpPr>
          <p:cNvPr id="4" name="TITOLO DELLA SLIDE">
            <a:extLst>
              <a:ext uri="{FF2B5EF4-FFF2-40B4-BE49-F238E27FC236}">
                <a16:creationId xmlns:a16="http://schemas.microsoft.com/office/drawing/2014/main" id="{C19BFCEF-335C-4B63-069C-1CF74A63E007}"/>
              </a:ext>
            </a:extLst>
          </p:cNvPr>
          <p:cNvSpPr txBox="1"/>
          <p:nvPr/>
        </p:nvSpPr>
        <p:spPr>
          <a:xfrm>
            <a:off x="832623" y="2544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Condomini: </a:t>
            </a:r>
            <a:r>
              <a:rPr lang="it-IT" sz="4800" b="1" dirty="0" err="1"/>
              <a:t>EsperienzA</a:t>
            </a:r>
            <a:r>
              <a:rPr lang="it-IT" sz="4800" b="1" dirty="0"/>
              <a:t> sul campo</a:t>
            </a:r>
            <a:endParaRPr lang="it-IT" sz="4800" dirty="0"/>
          </a:p>
        </p:txBody>
      </p:sp>
    </p:spTree>
    <p:extLst>
      <p:ext uri="{BB962C8B-B14F-4D97-AF65-F5344CB8AC3E}">
        <p14:creationId xmlns:p14="http://schemas.microsoft.com/office/powerpoint/2010/main" val="100963658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D10DC-613F-211E-678E-81784EC8E619}"/>
            </a:ext>
          </a:extLst>
        </p:cNvPr>
        <p:cNvGrpSpPr/>
        <p:nvPr/>
      </p:nvGrpSpPr>
      <p:grpSpPr>
        <a:xfrm>
          <a:off x="0" y="0"/>
          <a:ext cx="0" cy="0"/>
          <a:chOff x="0" y="0"/>
          <a:chExt cx="0" cy="0"/>
        </a:xfrm>
      </p:grpSpPr>
      <p:sp>
        <p:nvSpPr>
          <p:cNvPr id="2"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EC3652A5-C06B-607D-F3D9-8D66BCF1FE55}"/>
              </a:ext>
            </a:extLst>
          </p:cNvPr>
          <p:cNvSpPr txBox="1"/>
          <p:nvPr/>
        </p:nvSpPr>
        <p:spPr>
          <a:xfrm>
            <a:off x="1474443" y="2035627"/>
            <a:ext cx="21119977" cy="82802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pPr algn="just">
              <a:lnSpc>
                <a:spcPct val="150000"/>
              </a:lnSpc>
            </a:pPr>
            <a:r>
              <a:rPr lang="it-IT" dirty="0">
                <a:latin typeface="Helvetica" panose="020B0604020202020204" pitchFamily="34" charset="0"/>
                <a:cs typeface="Helvetica" panose="020B0604020202020204" pitchFamily="34" charset="0"/>
              </a:rPr>
              <a:t>Condominio sito in un comune del nord-ovest (zona climatica E), </a:t>
            </a:r>
          </a:p>
          <a:p>
            <a:pPr algn="just">
              <a:lnSpc>
                <a:spcPct val="150000"/>
              </a:lnSpc>
            </a:pPr>
            <a:r>
              <a:rPr lang="it-IT" dirty="0">
                <a:latin typeface="Helvetica" panose="020B0604020202020204" pitchFamily="34" charset="0"/>
                <a:cs typeface="Helvetica" panose="020B0604020202020204" pitchFamily="34" charset="0"/>
              </a:rPr>
              <a:t>54 alloggi divisi su 4 scale (diversamente esposte a nord)</a:t>
            </a:r>
          </a:p>
          <a:p>
            <a:pPr algn="just">
              <a:lnSpc>
                <a:spcPct val="150000"/>
              </a:lnSpc>
            </a:pPr>
            <a:endParaRPr lang="it-IT" dirty="0">
              <a:latin typeface="Helvetica" panose="020B0604020202020204" pitchFamily="34" charset="0"/>
              <a:cs typeface="Helvetica" panose="020B0604020202020204" pitchFamily="34" charset="0"/>
            </a:endParaRPr>
          </a:p>
          <a:p>
            <a:pPr algn="just">
              <a:lnSpc>
                <a:spcPct val="150000"/>
              </a:lnSpc>
            </a:pPr>
            <a:r>
              <a:rPr lang="it-IT" dirty="0">
                <a:latin typeface="Helvetica" panose="020B0604020202020204" pitchFamily="34" charset="0"/>
                <a:cs typeface="Helvetica" panose="020B0604020202020204" pitchFamily="34" charset="0"/>
              </a:rPr>
              <a:t>-Volume delle parti di edificio abitabili al lordo delle strutture che li delimitano (</a:t>
            </a:r>
            <a:r>
              <a:rPr lang="it-IT" b="1" dirty="0">
                <a:latin typeface="Helvetica" panose="020B0604020202020204" pitchFamily="34" charset="0"/>
                <a:cs typeface="Helvetica" panose="020B0604020202020204" pitchFamily="34" charset="0"/>
              </a:rPr>
              <a:t>V</a:t>
            </a:r>
            <a:r>
              <a:rPr lang="it-IT" dirty="0">
                <a:latin typeface="Helvetica" panose="020B0604020202020204" pitchFamily="34" charset="0"/>
                <a:cs typeface="Helvetica" panose="020B0604020202020204" pitchFamily="34" charset="0"/>
              </a:rPr>
              <a:t>) 	21 310,97 m³</a:t>
            </a:r>
          </a:p>
          <a:p>
            <a:pPr algn="just">
              <a:lnSpc>
                <a:spcPct val="150000"/>
              </a:lnSpc>
            </a:pPr>
            <a:r>
              <a:rPr lang="it-IT" dirty="0">
                <a:latin typeface="Helvetica" panose="020B0604020202020204" pitchFamily="34" charset="0"/>
                <a:cs typeface="Helvetica" panose="020B0604020202020204" pitchFamily="34" charset="0"/>
              </a:rPr>
              <a:t>-Superficie disperdente che delimita il volume riscaldato (</a:t>
            </a:r>
            <a:r>
              <a:rPr lang="it-IT" b="1" dirty="0">
                <a:latin typeface="Helvetica" panose="020B0604020202020204" pitchFamily="34" charset="0"/>
                <a:cs typeface="Helvetica" panose="020B0604020202020204" pitchFamily="34" charset="0"/>
              </a:rPr>
              <a:t>S</a:t>
            </a:r>
            <a:r>
              <a:rPr lang="it-IT" dirty="0">
                <a:latin typeface="Helvetica" panose="020B0604020202020204" pitchFamily="34" charset="0"/>
                <a:cs typeface="Helvetica" panose="020B0604020202020204" pitchFamily="34" charset="0"/>
              </a:rPr>
              <a:t>) 	8 251,38 m²</a:t>
            </a:r>
          </a:p>
          <a:p>
            <a:pPr algn="just">
              <a:lnSpc>
                <a:spcPct val="150000"/>
              </a:lnSpc>
            </a:pPr>
            <a:r>
              <a:rPr lang="it-IT" dirty="0">
                <a:latin typeface="Helvetica" panose="020B0604020202020204" pitchFamily="34" charset="0"/>
                <a:cs typeface="Helvetica" panose="020B0604020202020204" pitchFamily="34" charset="0"/>
              </a:rPr>
              <a:t>-Rapporto </a:t>
            </a:r>
            <a:r>
              <a:rPr lang="it-IT" b="1" dirty="0">
                <a:latin typeface="Helvetica" panose="020B0604020202020204" pitchFamily="34" charset="0"/>
                <a:cs typeface="Helvetica" panose="020B0604020202020204" pitchFamily="34" charset="0"/>
              </a:rPr>
              <a:t>S/V</a:t>
            </a:r>
            <a:r>
              <a:rPr lang="it-IT" dirty="0">
                <a:latin typeface="Helvetica" panose="020B0604020202020204" pitchFamily="34" charset="0"/>
                <a:cs typeface="Helvetica" panose="020B0604020202020204" pitchFamily="34" charset="0"/>
              </a:rPr>
              <a:t> 	0,39 m-1</a:t>
            </a:r>
          </a:p>
          <a:p>
            <a:pPr algn="just">
              <a:lnSpc>
                <a:spcPct val="150000"/>
              </a:lnSpc>
            </a:pPr>
            <a:r>
              <a:rPr lang="it-IT" dirty="0">
                <a:latin typeface="Helvetica" panose="020B0604020202020204" pitchFamily="34" charset="0"/>
                <a:cs typeface="Helvetica" panose="020B0604020202020204" pitchFamily="34" charset="0"/>
              </a:rPr>
              <a:t>-Superficie utile climatizzata dell’edificio 	5 431,78 m²</a:t>
            </a:r>
          </a:p>
          <a:p>
            <a:pPr algn="just">
              <a:lnSpc>
                <a:spcPct val="150000"/>
              </a:lnSpc>
            </a:pPr>
            <a:endParaRPr lang="it-IT" dirty="0">
              <a:latin typeface="Helvetica" panose="020B0604020202020204" pitchFamily="34" charset="0"/>
              <a:cs typeface="Helvetica" panose="020B0604020202020204" pitchFamily="34" charset="0"/>
            </a:endParaRPr>
          </a:p>
          <a:p>
            <a:pPr>
              <a:lnSpc>
                <a:spcPct val="150000"/>
              </a:lnSpc>
            </a:pPr>
            <a:r>
              <a:rPr lang="it-IT" dirty="0">
                <a:latin typeface="Helvetica" panose="020B0604020202020204" pitchFamily="34" charset="0"/>
                <a:cs typeface="Helvetica" panose="020B0604020202020204" pitchFamily="34" charset="0"/>
              </a:rPr>
              <a:t>Impianto caldo/freddo suddiviso in:</a:t>
            </a:r>
          </a:p>
          <a:p>
            <a:pPr>
              <a:lnSpc>
                <a:spcPct val="100000"/>
              </a:lnSpc>
            </a:pPr>
            <a:r>
              <a:rPr lang="it-IT" dirty="0">
                <a:latin typeface="Helvetica" panose="020B0604020202020204" pitchFamily="34" charset="0"/>
                <a:cs typeface="Helvetica" panose="020B0604020202020204" pitchFamily="34" charset="0"/>
              </a:rPr>
              <a:t>- a pannelli radianti prevalentemente a soffitto, non disaccoppiati termicamente dalle strutture</a:t>
            </a:r>
            <a:br>
              <a:rPr lang="it-IT" dirty="0">
                <a:latin typeface="Helvetica" panose="020B0604020202020204" pitchFamily="34" charset="0"/>
                <a:cs typeface="Helvetica" panose="020B0604020202020204" pitchFamily="34" charset="0"/>
              </a:rPr>
            </a:br>
            <a:r>
              <a:rPr lang="it-IT" dirty="0">
                <a:latin typeface="Helvetica" panose="020B0604020202020204" pitchFamily="34" charset="0"/>
                <a:cs typeface="Helvetica" panose="020B0604020202020204" pitchFamily="34" charset="0"/>
              </a:rPr>
              <a:t>   4 circuiti indipendenti corrispondenti alle 4 scale del fabbricato</a:t>
            </a:r>
          </a:p>
          <a:p>
            <a:pPr>
              <a:lnSpc>
                <a:spcPct val="150000"/>
              </a:lnSpc>
            </a:pPr>
            <a:r>
              <a:rPr lang="it-IT" dirty="0">
                <a:latin typeface="Helvetica" panose="020B0604020202020204" pitchFamily="34" charset="0"/>
                <a:cs typeface="Helvetica" panose="020B0604020202020204" pitchFamily="34" charset="0"/>
              </a:rPr>
              <a:t>- UTA  e  Post riscaldamento</a:t>
            </a:r>
          </a:p>
        </p:txBody>
      </p:sp>
      <p:sp>
        <p:nvSpPr>
          <p:cNvPr id="4" name="TITOLO DELLA SLIDE">
            <a:extLst>
              <a:ext uri="{FF2B5EF4-FFF2-40B4-BE49-F238E27FC236}">
                <a16:creationId xmlns:a16="http://schemas.microsoft.com/office/drawing/2014/main" id="{960FEC05-A7BE-2DA5-3907-BCD68EBEE40A}"/>
              </a:ext>
            </a:extLst>
          </p:cNvPr>
          <p:cNvSpPr txBox="1"/>
          <p:nvPr/>
        </p:nvSpPr>
        <p:spPr>
          <a:xfrm>
            <a:off x="832623" y="2544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 dati dell'edificio</a:t>
            </a:r>
            <a:endParaRPr lang="it-IT" sz="4800" dirty="0"/>
          </a:p>
        </p:txBody>
      </p:sp>
    </p:spTree>
    <p:extLst>
      <p:ext uri="{BB962C8B-B14F-4D97-AF65-F5344CB8AC3E}">
        <p14:creationId xmlns:p14="http://schemas.microsoft.com/office/powerpoint/2010/main" val="390667963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6EDB6-1569-10CC-FF81-ADC906A2A231}"/>
            </a:ext>
          </a:extLst>
        </p:cNvPr>
        <p:cNvGrpSpPr/>
        <p:nvPr/>
      </p:nvGrpSpPr>
      <p:grpSpPr>
        <a:xfrm>
          <a:off x="0" y="0"/>
          <a:ext cx="0" cy="0"/>
          <a:chOff x="0" y="0"/>
          <a:chExt cx="0" cy="0"/>
        </a:xfrm>
      </p:grpSpPr>
      <p:sp>
        <p:nvSpPr>
          <p:cNvPr id="2"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0F854382-143F-D06B-D3FE-B5084CF3AADE}"/>
              </a:ext>
            </a:extLst>
          </p:cNvPr>
          <p:cNvSpPr txBox="1"/>
          <p:nvPr/>
        </p:nvSpPr>
        <p:spPr>
          <a:xfrm>
            <a:off x="1474443" y="2035627"/>
            <a:ext cx="21119977" cy="58180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pPr algn="just">
              <a:lnSpc>
                <a:spcPct val="150000"/>
              </a:lnSpc>
            </a:pPr>
            <a:r>
              <a:rPr lang="it-IT" dirty="0">
                <a:latin typeface="Helvetica" panose="020B0604020202020204" pitchFamily="34" charset="0"/>
                <a:cs typeface="Helvetica" panose="020B0604020202020204" pitchFamily="34" charset="0"/>
              </a:rPr>
              <a:t>I generatori di calore a servizio dell’impianto di climatizzazione invernale erano:</a:t>
            </a:r>
          </a:p>
          <a:p>
            <a:pPr algn="just">
              <a:lnSpc>
                <a:spcPct val="150000"/>
              </a:lnSpc>
            </a:pPr>
            <a:r>
              <a:rPr lang="it-IT" dirty="0">
                <a:latin typeface="Helvetica" panose="020B0604020202020204" pitchFamily="34" charset="0"/>
                <a:cs typeface="Helvetica" panose="020B0604020202020204" pitchFamily="34" charset="0"/>
              </a:rPr>
              <a:t>due caldaie a basamento di costruzione Riello modello RTS 215/3 BTS, </a:t>
            </a:r>
          </a:p>
          <a:p>
            <a:pPr algn="just">
              <a:lnSpc>
                <a:spcPct val="150000"/>
              </a:lnSpc>
            </a:pPr>
            <a:r>
              <a:rPr lang="it-IT" dirty="0">
                <a:latin typeface="Helvetica" panose="020B0604020202020204" pitchFamily="34" charset="0"/>
                <a:cs typeface="Helvetica" panose="020B0604020202020204" pitchFamily="34" charset="0"/>
              </a:rPr>
              <a:t>aventi una potenza nominale utile di 215 kW ciascuno. </a:t>
            </a:r>
          </a:p>
          <a:p>
            <a:pPr algn="just">
              <a:lnSpc>
                <a:spcPct val="150000"/>
              </a:lnSpc>
            </a:pPr>
            <a:endParaRPr lang="it-IT" dirty="0">
              <a:latin typeface="Helvetica" panose="020B0604020202020204" pitchFamily="34" charset="0"/>
              <a:cs typeface="Helvetica" panose="020B0604020202020204" pitchFamily="34" charset="0"/>
            </a:endParaRPr>
          </a:p>
          <a:p>
            <a:pPr algn="just">
              <a:lnSpc>
                <a:spcPct val="150000"/>
              </a:lnSpc>
            </a:pPr>
            <a:r>
              <a:rPr lang="it-IT" dirty="0">
                <a:latin typeface="Helvetica" panose="020B0604020202020204" pitchFamily="34" charset="0"/>
                <a:cs typeface="Helvetica" panose="020B0604020202020204" pitchFamily="34" charset="0"/>
              </a:rPr>
              <a:t>Un analogo generatore era adibito alla produzione di acqua calda sanitaria (ACS). </a:t>
            </a:r>
          </a:p>
          <a:p>
            <a:pPr algn="just">
              <a:lnSpc>
                <a:spcPct val="150000"/>
              </a:lnSpc>
            </a:pPr>
            <a:endParaRPr lang="it-IT" dirty="0">
              <a:latin typeface="Helvetica" panose="020B0604020202020204" pitchFamily="34" charset="0"/>
              <a:cs typeface="Helvetica" panose="020B0604020202020204" pitchFamily="34" charset="0"/>
            </a:endParaRPr>
          </a:p>
          <a:p>
            <a:pPr algn="just">
              <a:lnSpc>
                <a:spcPct val="150000"/>
              </a:lnSpc>
            </a:pPr>
            <a:r>
              <a:rPr lang="it-IT" dirty="0">
                <a:latin typeface="Helvetica" panose="020B0604020202020204" pitchFamily="34" charset="0"/>
                <a:cs typeface="Helvetica" panose="020B0604020202020204" pitchFamily="34" charset="0"/>
              </a:rPr>
              <a:t>In giardino comune, era situata una macchina frigorifera di costruzione</a:t>
            </a:r>
          </a:p>
          <a:p>
            <a:pPr algn="just">
              <a:lnSpc>
                <a:spcPct val="150000"/>
              </a:lnSpc>
            </a:pPr>
            <a:r>
              <a:rPr lang="it-IT" dirty="0" err="1">
                <a:latin typeface="Helvetica" panose="020B0604020202020204" pitchFamily="34" charset="0"/>
                <a:cs typeface="Helvetica" panose="020B0604020202020204" pitchFamily="34" charset="0"/>
              </a:rPr>
              <a:t>Clivet</a:t>
            </a:r>
            <a:r>
              <a:rPr lang="it-IT" dirty="0">
                <a:latin typeface="Helvetica" panose="020B0604020202020204" pitchFamily="34" charset="0"/>
                <a:cs typeface="Helvetica" panose="020B0604020202020204" pitchFamily="34" charset="0"/>
              </a:rPr>
              <a:t> modello WRAT 290, avente una potenza nominale in raffreddamento di 290 kW</a:t>
            </a:r>
          </a:p>
        </p:txBody>
      </p:sp>
      <p:sp>
        <p:nvSpPr>
          <p:cNvPr id="4" name="TITOLO DELLA SLIDE">
            <a:extLst>
              <a:ext uri="{FF2B5EF4-FFF2-40B4-BE49-F238E27FC236}">
                <a16:creationId xmlns:a16="http://schemas.microsoft.com/office/drawing/2014/main" id="{38881813-1A17-D991-BB28-1D8BB6E7428F}"/>
              </a:ext>
            </a:extLst>
          </p:cNvPr>
          <p:cNvSpPr txBox="1"/>
          <p:nvPr/>
        </p:nvSpPr>
        <p:spPr>
          <a:xfrm>
            <a:off x="832623" y="2544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 Impianto esistente</a:t>
            </a:r>
            <a:endParaRPr lang="it-IT" sz="4800" dirty="0"/>
          </a:p>
        </p:txBody>
      </p:sp>
    </p:spTree>
    <p:extLst>
      <p:ext uri="{BB962C8B-B14F-4D97-AF65-F5344CB8AC3E}">
        <p14:creationId xmlns:p14="http://schemas.microsoft.com/office/powerpoint/2010/main" val="413084890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D5E47-397C-F799-38FC-EB15A79A4DE5}"/>
            </a:ext>
          </a:extLst>
        </p:cNvPr>
        <p:cNvGrpSpPr/>
        <p:nvPr/>
      </p:nvGrpSpPr>
      <p:grpSpPr>
        <a:xfrm>
          <a:off x="0" y="0"/>
          <a:ext cx="0" cy="0"/>
          <a:chOff x="0" y="0"/>
          <a:chExt cx="0" cy="0"/>
        </a:xfrm>
      </p:grpSpPr>
      <p:sp>
        <p:nvSpPr>
          <p:cNvPr id="2"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88731CF7-D51F-820B-3131-58A89B142B43}"/>
              </a:ext>
            </a:extLst>
          </p:cNvPr>
          <p:cNvSpPr txBox="1"/>
          <p:nvPr/>
        </p:nvSpPr>
        <p:spPr>
          <a:xfrm>
            <a:off x="1474443" y="2035627"/>
            <a:ext cx="21119977" cy="8125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pPr algn="ctr">
              <a:lnSpc>
                <a:spcPct val="150000"/>
              </a:lnSpc>
            </a:pPr>
            <a:r>
              <a:rPr lang="it-IT" b="1" dirty="0">
                <a:latin typeface="Helvetica" panose="020B0604020202020204" pitchFamily="34" charset="0"/>
                <a:cs typeface="Helvetica" panose="020B0604020202020204" pitchFamily="34" charset="0"/>
              </a:rPr>
              <a:t>Due sistemi ibridi «</a:t>
            </a:r>
            <a:r>
              <a:rPr lang="it-IT" b="1" dirty="0" err="1">
                <a:latin typeface="Helvetica" panose="020B0604020202020204" pitchFamily="34" charset="0"/>
                <a:cs typeface="Helvetica" panose="020B0604020202020204" pitchFamily="34" charset="0"/>
              </a:rPr>
              <a:t>factory</a:t>
            </a:r>
            <a:r>
              <a:rPr lang="it-IT" b="1" dirty="0">
                <a:latin typeface="Helvetica" panose="020B0604020202020204" pitchFamily="34" charset="0"/>
                <a:cs typeface="Helvetica" panose="020B0604020202020204" pitchFamily="34" charset="0"/>
              </a:rPr>
              <a:t> made» «Gruppo 1» e «Gruppo 2», in parallelo</a:t>
            </a:r>
          </a:p>
          <a:p>
            <a:pPr algn="just">
              <a:lnSpc>
                <a:spcPct val="100000"/>
              </a:lnSpc>
            </a:pPr>
            <a:endParaRPr lang="it-IT" dirty="0">
              <a:latin typeface="Helvetica" panose="020B0604020202020204" pitchFamily="34" charset="0"/>
              <a:cs typeface="Helvetica" panose="020B0604020202020204" pitchFamily="34" charset="0"/>
            </a:endParaRPr>
          </a:p>
          <a:p>
            <a:pPr algn="just">
              <a:lnSpc>
                <a:spcPct val="100000"/>
              </a:lnSpc>
            </a:pPr>
            <a:r>
              <a:rPr lang="it-IT" dirty="0">
                <a:latin typeface="Helvetica" panose="020B0604020202020204" pitchFamily="34" charset="0"/>
                <a:cs typeface="Helvetica" panose="020B0604020202020204" pitchFamily="34" charset="0"/>
              </a:rPr>
              <a:t>Modello </a:t>
            </a:r>
            <a:r>
              <a:rPr lang="it-IT" b="1" dirty="0">
                <a:latin typeface="Helvetica" panose="020B0604020202020204" pitchFamily="34" charset="0"/>
                <a:cs typeface="Helvetica" panose="020B0604020202020204" pitchFamily="34" charset="0"/>
              </a:rPr>
              <a:t>EASY  HP-VMAX RS  con recuperatore estivo </a:t>
            </a:r>
          </a:p>
          <a:p>
            <a:pPr marL="571500" indent="-571500" algn="just">
              <a:lnSpc>
                <a:spcPct val="100000"/>
              </a:lnSpc>
              <a:buFontTx/>
              <a:buChar char="-"/>
            </a:pPr>
            <a:r>
              <a:rPr lang="it-IT" dirty="0">
                <a:latin typeface="Helvetica" panose="020B0604020202020204" pitchFamily="34" charset="0"/>
                <a:cs typeface="Helvetica" panose="020B0604020202020204" pitchFamily="34" charset="0"/>
              </a:rPr>
              <a:t>2x3 caldaie </a:t>
            </a:r>
            <a:r>
              <a:rPr lang="it-IT" b="1" dirty="0">
                <a:latin typeface="Helvetica" panose="020B0604020202020204" pitchFamily="34" charset="0"/>
                <a:cs typeface="Helvetica" panose="020B0604020202020204" pitchFamily="34" charset="0"/>
              </a:rPr>
              <a:t>XLM 140</a:t>
            </a:r>
          </a:p>
          <a:p>
            <a:pPr marL="571500" indent="-571500" algn="just">
              <a:lnSpc>
                <a:spcPct val="100000"/>
              </a:lnSpc>
              <a:buFontTx/>
              <a:buChar char="-"/>
            </a:pPr>
            <a:r>
              <a:rPr lang="it-IT" dirty="0">
                <a:latin typeface="Helvetica" panose="020B0604020202020204" pitchFamily="34" charset="0"/>
                <a:cs typeface="Helvetica" panose="020B0604020202020204" pitchFamily="34" charset="0"/>
              </a:rPr>
              <a:t>2x1 pompe di calore </a:t>
            </a:r>
            <a:r>
              <a:rPr lang="it-IT" b="1" dirty="0">
                <a:latin typeface="Helvetica" panose="020B0604020202020204" pitchFamily="34" charset="0"/>
                <a:cs typeface="Helvetica" panose="020B0604020202020204" pitchFamily="34" charset="0"/>
              </a:rPr>
              <a:t>AIRP-1760HP-VMAX</a:t>
            </a:r>
            <a:r>
              <a:rPr lang="it-IT" dirty="0">
                <a:latin typeface="Helvetica" panose="020B0604020202020204" pitchFamily="34" charset="0"/>
                <a:cs typeface="Helvetica" panose="020B0604020202020204" pitchFamily="34" charset="0"/>
              </a:rPr>
              <a:t> </a:t>
            </a:r>
          </a:p>
          <a:p>
            <a:pPr marL="571500" indent="-571500" algn="just">
              <a:lnSpc>
                <a:spcPct val="100000"/>
              </a:lnSpc>
              <a:buFontTx/>
              <a:buChar char="-"/>
            </a:pPr>
            <a:r>
              <a:rPr lang="it-IT" dirty="0">
                <a:latin typeface="Helvetica" panose="020B0604020202020204" pitchFamily="34" charset="0"/>
                <a:cs typeface="Helvetica" panose="020B0604020202020204" pitchFamily="34" charset="0"/>
              </a:rPr>
              <a:t>2x1 accumulo inerziale da 1000 litri</a:t>
            </a:r>
          </a:p>
          <a:p>
            <a:pPr marL="571500" indent="-571500" algn="just">
              <a:lnSpc>
                <a:spcPct val="150000"/>
              </a:lnSpc>
              <a:buFontTx/>
              <a:buChar char="-"/>
            </a:pPr>
            <a:endParaRPr lang="it-IT" dirty="0">
              <a:latin typeface="Helvetica" panose="020B0604020202020204" pitchFamily="34" charset="0"/>
              <a:cs typeface="Helvetica" panose="020B0604020202020204" pitchFamily="34" charset="0"/>
            </a:endParaRPr>
          </a:p>
          <a:p>
            <a:pPr algn="just">
              <a:lnSpc>
                <a:spcPct val="100000"/>
              </a:lnSpc>
            </a:pPr>
            <a:r>
              <a:rPr lang="it-IT" dirty="0">
                <a:latin typeface="Helvetica" panose="020B0604020202020204" pitchFamily="34" charset="0"/>
                <a:cs typeface="Helvetica" panose="020B0604020202020204" pitchFamily="34" charset="0"/>
              </a:rPr>
              <a:t>Circuito sanitario</a:t>
            </a:r>
          </a:p>
          <a:p>
            <a:pPr algn="just">
              <a:lnSpc>
                <a:spcPct val="100000"/>
              </a:lnSpc>
            </a:pPr>
            <a:r>
              <a:rPr lang="it-IT" dirty="0">
                <a:latin typeface="Helvetica" panose="020B0604020202020204" pitchFamily="34" charset="0"/>
                <a:cs typeface="Helvetica" panose="020B0604020202020204" pitchFamily="34" charset="0"/>
              </a:rPr>
              <a:t>-    2x1 accumulo inerziale da 1000 litri</a:t>
            </a:r>
          </a:p>
          <a:p>
            <a:pPr marL="571500" indent="-571500" algn="just">
              <a:lnSpc>
                <a:spcPct val="100000"/>
              </a:lnSpc>
              <a:buFontTx/>
              <a:buChar char="-"/>
            </a:pPr>
            <a:r>
              <a:rPr lang="it-IT" dirty="0">
                <a:latin typeface="Helvetica" panose="020B0604020202020204" pitchFamily="34" charset="0"/>
                <a:cs typeface="Helvetica" panose="020B0604020202020204" pitchFamily="34" charset="0"/>
              </a:rPr>
              <a:t>2x1 modulo di produzione ACS T-FAST 150  con kit di ricircolo</a:t>
            </a:r>
          </a:p>
          <a:p>
            <a:pPr algn="just">
              <a:lnSpc>
                <a:spcPct val="150000"/>
              </a:lnSpc>
            </a:pPr>
            <a:endParaRPr lang="it-IT" dirty="0">
              <a:latin typeface="Helvetica" panose="020B0604020202020204" pitchFamily="34" charset="0"/>
              <a:cs typeface="Helvetica" panose="020B0604020202020204" pitchFamily="34" charset="0"/>
            </a:endParaRPr>
          </a:p>
          <a:p>
            <a:pPr algn="just">
              <a:lnSpc>
                <a:spcPct val="100000"/>
              </a:lnSpc>
            </a:pPr>
            <a:r>
              <a:rPr lang="it-IT" dirty="0">
                <a:latin typeface="Helvetica" panose="020B0604020202020204" pitchFamily="34" charset="0"/>
                <a:cs typeface="Helvetica" panose="020B0604020202020204" pitchFamily="34" charset="0"/>
              </a:rPr>
              <a:t>Contattori di energia prodotta e consumata dai generatori</a:t>
            </a:r>
          </a:p>
          <a:p>
            <a:pPr marL="571500" indent="-571500" algn="just">
              <a:lnSpc>
                <a:spcPct val="100000"/>
              </a:lnSpc>
              <a:buFontTx/>
              <a:buChar char="-"/>
            </a:pPr>
            <a:r>
              <a:rPr lang="it-IT" dirty="0">
                <a:latin typeface="Helvetica" panose="020B0604020202020204" pitchFamily="34" charset="0"/>
                <a:cs typeface="Helvetica" panose="020B0604020202020204" pitchFamily="34" charset="0"/>
              </a:rPr>
              <a:t>8  contatori di energia termica della Siemens per la misura dell’energia prodotta</a:t>
            </a:r>
          </a:p>
          <a:p>
            <a:pPr marL="571500" indent="-571500" algn="just">
              <a:lnSpc>
                <a:spcPct val="100000"/>
              </a:lnSpc>
              <a:buFontTx/>
              <a:buChar char="-"/>
            </a:pPr>
            <a:r>
              <a:rPr lang="it-IT" dirty="0">
                <a:latin typeface="Helvetica" panose="020B0604020202020204" pitchFamily="34" charset="0"/>
                <a:cs typeface="Helvetica" panose="020B0604020202020204" pitchFamily="34" charset="0"/>
              </a:rPr>
              <a:t>2  contatori di energia elettrica della Seneca per la misura dell’energia primaria delle pdc</a:t>
            </a:r>
          </a:p>
          <a:p>
            <a:pPr marL="571500" indent="-571500" algn="just">
              <a:lnSpc>
                <a:spcPct val="100000"/>
              </a:lnSpc>
              <a:buFontTx/>
              <a:buChar char="-"/>
            </a:pPr>
            <a:r>
              <a:rPr lang="it-IT" dirty="0">
                <a:latin typeface="Helvetica" panose="020B0604020202020204" pitchFamily="34" charset="0"/>
                <a:cs typeface="Helvetica" panose="020B0604020202020204" pitchFamily="34" charset="0"/>
              </a:rPr>
              <a:t>2  contatori metri cubi metano per la misura dell’energia primaria delle caldaie</a:t>
            </a:r>
          </a:p>
        </p:txBody>
      </p:sp>
      <p:sp>
        <p:nvSpPr>
          <p:cNvPr id="4" name="TITOLO DELLA SLIDE">
            <a:extLst>
              <a:ext uri="{FF2B5EF4-FFF2-40B4-BE49-F238E27FC236}">
                <a16:creationId xmlns:a16="http://schemas.microsoft.com/office/drawing/2014/main" id="{330D7F02-2382-2B5D-96BE-5A356BACF8D9}"/>
              </a:ext>
            </a:extLst>
          </p:cNvPr>
          <p:cNvSpPr txBox="1"/>
          <p:nvPr/>
        </p:nvSpPr>
        <p:spPr>
          <a:xfrm>
            <a:off x="832623" y="2544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 Impianto NUOVO</a:t>
            </a:r>
            <a:endParaRPr lang="it-IT" sz="4800" dirty="0"/>
          </a:p>
        </p:txBody>
      </p:sp>
    </p:spTree>
    <p:extLst>
      <p:ext uri="{BB962C8B-B14F-4D97-AF65-F5344CB8AC3E}">
        <p14:creationId xmlns:p14="http://schemas.microsoft.com/office/powerpoint/2010/main" val="146324063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8EB68-BF04-6346-43FF-D2422EC34DFC}"/>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D5D3712C-2F29-4440-E211-ABE73E174B72}"/>
              </a:ext>
            </a:extLst>
          </p:cNvPr>
          <p:cNvPicPr>
            <a:picLocks noChangeAspect="1"/>
          </p:cNvPicPr>
          <p:nvPr/>
        </p:nvPicPr>
        <p:blipFill>
          <a:blip r:embed="rId2"/>
          <a:stretch>
            <a:fillRect/>
          </a:stretch>
        </p:blipFill>
        <p:spPr>
          <a:xfrm>
            <a:off x="1926454" y="731123"/>
            <a:ext cx="18474431" cy="12012586"/>
          </a:xfrm>
          <a:prstGeom prst="rect">
            <a:avLst/>
          </a:prstGeom>
        </p:spPr>
      </p:pic>
      <p:sp>
        <p:nvSpPr>
          <p:cNvPr id="4" name="TITOLO DELLA SLIDE">
            <a:extLst>
              <a:ext uri="{FF2B5EF4-FFF2-40B4-BE49-F238E27FC236}">
                <a16:creationId xmlns:a16="http://schemas.microsoft.com/office/drawing/2014/main" id="{584EC384-4B85-FC30-C59E-D63D6D9B20A4}"/>
              </a:ext>
            </a:extLst>
          </p:cNvPr>
          <p:cNvSpPr txBox="1"/>
          <p:nvPr/>
        </p:nvSpPr>
        <p:spPr>
          <a:xfrm>
            <a:off x="832623" y="2544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 Impianto NUOVO</a:t>
            </a:r>
            <a:endParaRPr lang="it-IT" sz="4800" dirty="0"/>
          </a:p>
        </p:txBody>
      </p:sp>
    </p:spTree>
    <p:extLst>
      <p:ext uri="{BB962C8B-B14F-4D97-AF65-F5344CB8AC3E}">
        <p14:creationId xmlns:p14="http://schemas.microsoft.com/office/powerpoint/2010/main" val="126096011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02D62-C325-6357-99BA-630B05ED1C54}"/>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7C4DE629-8F15-AB17-BACC-01C6F1743C08}"/>
              </a:ext>
            </a:extLst>
          </p:cNvPr>
          <p:cNvSpPr txBox="1"/>
          <p:nvPr/>
        </p:nvSpPr>
        <p:spPr>
          <a:xfrm>
            <a:off x="832623" y="2544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 Impianto NUOVO</a:t>
            </a:r>
            <a:endParaRPr lang="it-IT" sz="4800" dirty="0"/>
          </a:p>
        </p:txBody>
      </p:sp>
      <p:pic>
        <p:nvPicPr>
          <p:cNvPr id="3" name="Immagine 2">
            <a:extLst>
              <a:ext uri="{FF2B5EF4-FFF2-40B4-BE49-F238E27FC236}">
                <a16:creationId xmlns:a16="http://schemas.microsoft.com/office/drawing/2014/main" id="{7219A405-09A1-146E-EB14-4053A5900662}"/>
              </a:ext>
            </a:extLst>
          </p:cNvPr>
          <p:cNvPicPr>
            <a:picLocks noChangeAspect="1"/>
          </p:cNvPicPr>
          <p:nvPr/>
        </p:nvPicPr>
        <p:blipFill>
          <a:blip r:embed="rId2"/>
          <a:stretch>
            <a:fillRect/>
          </a:stretch>
        </p:blipFill>
        <p:spPr>
          <a:xfrm>
            <a:off x="4045893" y="1926847"/>
            <a:ext cx="14188206" cy="5473665"/>
          </a:xfrm>
          <a:prstGeom prst="rect">
            <a:avLst/>
          </a:prstGeom>
        </p:spPr>
      </p:pic>
      <p:pic>
        <p:nvPicPr>
          <p:cNvPr id="7" name="Immagine 6">
            <a:extLst>
              <a:ext uri="{FF2B5EF4-FFF2-40B4-BE49-F238E27FC236}">
                <a16:creationId xmlns:a16="http://schemas.microsoft.com/office/drawing/2014/main" id="{5299F560-88D6-B232-AEDA-31A2B2879778}"/>
              </a:ext>
            </a:extLst>
          </p:cNvPr>
          <p:cNvPicPr>
            <a:picLocks noChangeAspect="1"/>
          </p:cNvPicPr>
          <p:nvPr/>
        </p:nvPicPr>
        <p:blipFill>
          <a:blip r:embed="rId2"/>
          <a:stretch>
            <a:fillRect/>
          </a:stretch>
        </p:blipFill>
        <p:spPr>
          <a:xfrm>
            <a:off x="3619764" y="6661037"/>
            <a:ext cx="14765255" cy="5696285"/>
          </a:xfrm>
          <a:prstGeom prst="rect">
            <a:avLst/>
          </a:prstGeom>
        </p:spPr>
      </p:pic>
    </p:spTree>
    <p:extLst>
      <p:ext uri="{BB962C8B-B14F-4D97-AF65-F5344CB8AC3E}">
        <p14:creationId xmlns:p14="http://schemas.microsoft.com/office/powerpoint/2010/main" val="409539339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1E16F-64F3-BF99-F995-615FD480D824}"/>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836440BF-2954-ABC8-E792-80F69B28E3BF}"/>
              </a:ext>
            </a:extLst>
          </p:cNvPr>
          <p:cNvSpPr txBox="1"/>
          <p:nvPr/>
        </p:nvSpPr>
        <p:spPr>
          <a:xfrm>
            <a:off x="832623" y="2544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 Impianto NUOVO</a:t>
            </a:r>
            <a:endParaRPr lang="it-IT" sz="4800" dirty="0"/>
          </a:p>
        </p:txBody>
      </p:sp>
      <p:pic>
        <p:nvPicPr>
          <p:cNvPr id="8" name="Immagine 7" descr="Immagine che contiene industria, tubo, birrificio, fabbrica&#10;&#10;Il contenuto generato dall'IA potrebbe non essere corretto.">
            <a:extLst>
              <a:ext uri="{FF2B5EF4-FFF2-40B4-BE49-F238E27FC236}">
                <a16:creationId xmlns:a16="http://schemas.microsoft.com/office/drawing/2014/main" id="{50686563-A229-E4DB-0DCA-D53022DDCC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3514" y="2063655"/>
            <a:ext cx="17920136" cy="10080076"/>
          </a:xfrm>
          <a:prstGeom prst="rect">
            <a:avLst/>
          </a:prstGeom>
        </p:spPr>
      </p:pic>
    </p:spTree>
    <p:extLst>
      <p:ext uri="{BB962C8B-B14F-4D97-AF65-F5344CB8AC3E}">
        <p14:creationId xmlns:p14="http://schemas.microsoft.com/office/powerpoint/2010/main" val="119148543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6F910-F328-1306-2834-79047928C3EB}"/>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BAE2239F-2CC0-E6F0-F3A3-177208767834}"/>
              </a:ext>
            </a:extLst>
          </p:cNvPr>
          <p:cNvSpPr txBox="1"/>
          <p:nvPr/>
        </p:nvSpPr>
        <p:spPr>
          <a:xfrm>
            <a:off x="832623" y="2544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 Impianto NUOVO</a:t>
            </a:r>
            <a:endParaRPr lang="it-IT" sz="4800" dirty="0"/>
          </a:p>
        </p:txBody>
      </p:sp>
      <p:pic>
        <p:nvPicPr>
          <p:cNvPr id="5" name="Immagine 4">
            <a:extLst>
              <a:ext uri="{FF2B5EF4-FFF2-40B4-BE49-F238E27FC236}">
                <a16:creationId xmlns:a16="http://schemas.microsoft.com/office/drawing/2014/main" id="{77BD1322-CC90-01D8-E14E-2A261B8DEC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7475" y="1626317"/>
            <a:ext cx="5885643" cy="10463366"/>
          </a:xfrm>
          <a:prstGeom prst="rect">
            <a:avLst/>
          </a:prstGeom>
          <a:ln w="76200">
            <a:solidFill>
              <a:schemeClr val="tx1"/>
            </a:solidFill>
          </a:ln>
        </p:spPr>
      </p:pic>
      <p:pic>
        <p:nvPicPr>
          <p:cNvPr id="10" name="Immagine 9" descr="Immagine che contiene testo, pialla/aereo, interno&#10;&#10;Il contenuto generato dall'IA potrebbe non essere corretto.">
            <a:extLst>
              <a:ext uri="{FF2B5EF4-FFF2-40B4-BE49-F238E27FC236}">
                <a16:creationId xmlns:a16="http://schemas.microsoft.com/office/drawing/2014/main" id="{E6853E9A-DB5A-F606-F167-7FC626C366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2847" y="1599715"/>
            <a:ext cx="5900607" cy="10489968"/>
          </a:xfrm>
          <a:prstGeom prst="rect">
            <a:avLst/>
          </a:prstGeom>
          <a:ln w="76200">
            <a:solidFill>
              <a:schemeClr val="tx1"/>
            </a:solidFill>
          </a:ln>
        </p:spPr>
      </p:pic>
      <p:pic>
        <p:nvPicPr>
          <p:cNvPr id="2" name="Immagine 1" descr="Immagine che contiene interno, lavandino, strumento, tubo&#10;&#10;Il contenuto generato dall'IA potrebbe non essere corretto.">
            <a:extLst>
              <a:ext uri="{FF2B5EF4-FFF2-40B4-BE49-F238E27FC236}">
                <a16:creationId xmlns:a16="http://schemas.microsoft.com/office/drawing/2014/main" id="{771B30FA-AE56-B860-4439-8397B8C4B6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23184" y="1613016"/>
            <a:ext cx="6023053" cy="10707650"/>
          </a:xfrm>
          <a:prstGeom prst="rect">
            <a:avLst/>
          </a:prstGeom>
          <a:ln w="76200">
            <a:solidFill>
              <a:schemeClr val="tx1"/>
            </a:solidFill>
          </a:ln>
        </p:spPr>
      </p:pic>
    </p:spTree>
    <p:extLst>
      <p:ext uri="{BB962C8B-B14F-4D97-AF65-F5344CB8AC3E}">
        <p14:creationId xmlns:p14="http://schemas.microsoft.com/office/powerpoint/2010/main" val="87605420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4848D-2EA6-AD1C-70A4-0CF3CED68F58}"/>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02B010E1-6100-D1DF-A49D-827307B251FC}"/>
              </a:ext>
            </a:extLst>
          </p:cNvPr>
          <p:cNvSpPr txBox="1"/>
          <p:nvPr/>
        </p:nvSpPr>
        <p:spPr>
          <a:xfrm>
            <a:off x="832623" y="2544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 Impianto NUOVO</a:t>
            </a:r>
            <a:endParaRPr lang="it-IT" sz="4800" dirty="0"/>
          </a:p>
        </p:txBody>
      </p:sp>
      <p:pic>
        <p:nvPicPr>
          <p:cNvPr id="3" name="Immagine 2">
            <a:extLst>
              <a:ext uri="{FF2B5EF4-FFF2-40B4-BE49-F238E27FC236}">
                <a16:creationId xmlns:a16="http://schemas.microsoft.com/office/drawing/2014/main" id="{02CDE825-AE51-D180-8C8B-C90157AD90E8}"/>
              </a:ext>
            </a:extLst>
          </p:cNvPr>
          <p:cNvPicPr>
            <a:picLocks noChangeAspect="1"/>
          </p:cNvPicPr>
          <p:nvPr/>
        </p:nvPicPr>
        <p:blipFill>
          <a:blip r:embed="rId2"/>
          <a:stretch>
            <a:fillRect/>
          </a:stretch>
        </p:blipFill>
        <p:spPr>
          <a:xfrm>
            <a:off x="4527612" y="1504203"/>
            <a:ext cx="14804372" cy="11100810"/>
          </a:xfrm>
          <a:prstGeom prst="rect">
            <a:avLst/>
          </a:prstGeom>
          <a:ln w="76200">
            <a:solidFill>
              <a:schemeClr val="tx1"/>
            </a:solidFill>
          </a:ln>
        </p:spPr>
      </p:pic>
    </p:spTree>
    <p:extLst>
      <p:ext uri="{BB962C8B-B14F-4D97-AF65-F5344CB8AC3E}">
        <p14:creationId xmlns:p14="http://schemas.microsoft.com/office/powerpoint/2010/main" val="20728019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E38E4-33C0-E801-48BC-BE3AF70D2047}"/>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41D82656-B1FC-E762-650D-DE31F7679D9B}"/>
              </a:ext>
            </a:extLst>
          </p:cNvPr>
          <p:cNvSpPr txBox="1"/>
          <p:nvPr/>
        </p:nvSpPr>
        <p:spPr>
          <a:xfrm>
            <a:off x="832623" y="2544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 Impianto NUOVO</a:t>
            </a:r>
            <a:endParaRPr lang="it-IT" sz="4800" dirty="0"/>
          </a:p>
        </p:txBody>
      </p:sp>
      <p:pic>
        <p:nvPicPr>
          <p:cNvPr id="16" name="Immagine 15" descr="Immagine che contiene aria aperta, albero, finestra, casa&#10;&#10;Il contenuto generato dall'IA potrebbe non essere corretto.">
            <a:extLst>
              <a:ext uri="{FF2B5EF4-FFF2-40B4-BE49-F238E27FC236}">
                <a16:creationId xmlns:a16="http://schemas.microsoft.com/office/drawing/2014/main" id="{F106B252-8585-3088-6F6A-CABAF1BE4D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8668" y="1252659"/>
            <a:ext cx="14947576" cy="11210682"/>
          </a:xfrm>
          <a:prstGeom prst="rect">
            <a:avLst/>
          </a:prstGeom>
          <a:ln w="76200">
            <a:solidFill>
              <a:schemeClr val="tx1"/>
            </a:solidFill>
          </a:ln>
        </p:spPr>
      </p:pic>
      <p:pic>
        <p:nvPicPr>
          <p:cNvPr id="2" name="Immagine 1" descr="Immagine che contiene edificio, aria aperta, grattacielo, Edificio commerciale&#10;&#10;Il contenuto generato dall'IA potrebbe non essere corretto.">
            <a:extLst>
              <a:ext uri="{FF2B5EF4-FFF2-40B4-BE49-F238E27FC236}">
                <a16:creationId xmlns:a16="http://schemas.microsoft.com/office/drawing/2014/main" id="{3212BC07-7ED2-8B71-4A7E-F84D98D3AC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7775" y="3013582"/>
            <a:ext cx="5412118" cy="3044317"/>
          </a:xfrm>
          <a:prstGeom prst="rect">
            <a:avLst/>
          </a:prstGeom>
          <a:ln w="57150">
            <a:solidFill>
              <a:schemeClr val="tx1"/>
            </a:solidFill>
          </a:ln>
        </p:spPr>
      </p:pic>
    </p:spTree>
    <p:extLst>
      <p:ext uri="{BB962C8B-B14F-4D97-AF65-F5344CB8AC3E}">
        <p14:creationId xmlns:p14="http://schemas.microsoft.com/office/powerpoint/2010/main" val="355013834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49720-31A5-1767-457E-B8D4BE2FAEA2}"/>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E01E47D3-31B9-212D-0DDB-758A96E14DDC}"/>
              </a:ext>
            </a:extLst>
          </p:cNvPr>
          <p:cNvSpPr txBox="1"/>
          <p:nvPr/>
        </p:nvSpPr>
        <p:spPr>
          <a:xfrm>
            <a:off x="832623" y="2544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 Dati climatici</a:t>
            </a:r>
            <a:endParaRPr lang="it-IT" sz="4800" dirty="0"/>
          </a:p>
        </p:txBody>
      </p:sp>
      <mc:AlternateContent xmlns:mc="http://schemas.openxmlformats.org/markup-compatibility/2006">
        <mc:Choice xmlns:a14="http://schemas.microsoft.com/office/drawing/2010/main" Requires="a14">
          <p:sp>
            <p:nvSpPr>
              <p:cNvPr id="3" name="CasellaDiTesto 2">
                <a:extLst>
                  <a:ext uri="{FF2B5EF4-FFF2-40B4-BE49-F238E27FC236}">
                    <a16:creationId xmlns:a16="http://schemas.microsoft.com/office/drawing/2014/main" id="{BAD95728-E17D-C616-3D33-C2E8CA2B13B0}"/>
                  </a:ext>
                </a:extLst>
              </p:cNvPr>
              <p:cNvSpPr txBox="1"/>
              <p:nvPr/>
            </p:nvSpPr>
            <p:spPr>
              <a:xfrm>
                <a:off x="1393028" y="1194093"/>
                <a:ext cx="21597944" cy="102341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buNone/>
                </a:pPr>
                <a:r>
                  <a:rPr lang="it-IT" sz="3200" dirty="0">
                    <a:effectLst/>
                    <a:latin typeface="Helvetica" panose="020B0604020202020204" pitchFamily="34" charset="0"/>
                    <a:ea typeface="Aptos" panose="020B0004020202020204" pitchFamily="34" charset="0"/>
                    <a:cs typeface="Times New Roman" panose="02020603050405020304" pitchFamily="18" charset="0"/>
                  </a:rPr>
                  <a:t>Per poter paragonare i consumi di </a:t>
                </a:r>
                <a:r>
                  <a:rPr lang="it-IT" sz="3200" u="sng" dirty="0">
                    <a:effectLst/>
                    <a:latin typeface="Helvetica" panose="020B0604020202020204" pitchFamily="34" charset="0"/>
                    <a:ea typeface="Aptos" panose="020B0004020202020204" pitchFamily="34" charset="0"/>
                    <a:cs typeface="Times New Roman" panose="02020603050405020304" pitchFamily="18" charset="0"/>
                  </a:rPr>
                  <a:t>differenti stagioni di riscaldamento</a:t>
                </a:r>
                <a:r>
                  <a:rPr lang="it-IT" sz="3200" dirty="0">
                    <a:effectLst/>
                    <a:latin typeface="Helvetica" panose="020B0604020202020204" pitchFamily="34" charset="0"/>
                    <a:ea typeface="Aptos" panose="020B0004020202020204" pitchFamily="34" charset="0"/>
                    <a:cs typeface="Times New Roman" panose="02020603050405020304" pitchFamily="18" charset="0"/>
                  </a:rPr>
                  <a:t>, i dati sono stati resi indipendenti dalle condizioni climatiche di ciascuna stagione</a:t>
                </a:r>
              </a:p>
              <a:p>
                <a:pPr algn="just">
                  <a:buNone/>
                </a:pPr>
                <a:r>
                  <a:rPr lang="it-IT" sz="3200" dirty="0">
                    <a:effectLst/>
                    <a:latin typeface="Helvetica" panose="020B0604020202020204" pitchFamily="34" charset="0"/>
                    <a:ea typeface="Aptos" panose="020B0004020202020204" pitchFamily="34" charset="0"/>
                    <a:cs typeface="Times New Roman" panose="02020603050405020304" pitchFamily="18" charset="0"/>
                  </a:rPr>
                  <a:t>mediante una normalizzazione sui gradi giorno mensili di riscaldamento (GG)  </a:t>
                </a:r>
              </a:p>
              <a:p>
                <a:pPr algn="just">
                  <a:lnSpc>
                    <a:spcPct val="150000"/>
                  </a:lnSpc>
                  <a:buNone/>
                </a:pPr>
                <a14:m>
                  <m:oMathPara xmlns:m="http://schemas.openxmlformats.org/officeDocument/2006/math">
                    <m:oMathParaPr>
                      <m:jc m:val="centerGroup"/>
                    </m:oMathParaPr>
                    <m:oMath xmlns:m="http://schemas.openxmlformats.org/officeDocument/2006/math">
                      <m:r>
                        <a:rPr lang="it-IT" sz="3200" i="1">
                          <a:effectLst/>
                          <a:latin typeface="Cambria Math" panose="02040503050406030204" pitchFamily="18" charset="0"/>
                          <a:ea typeface="Aptos" panose="020B0004020202020204" pitchFamily="34" charset="0"/>
                          <a:cs typeface="Times New Roman" panose="02020603050405020304" pitchFamily="18" charset="0"/>
                        </a:rPr>
                        <m:t>𝐺𝐺</m:t>
                      </m:r>
                      <m:r>
                        <a:rPr lang="it-IT" sz="3200" i="1">
                          <a:effectLst/>
                          <a:latin typeface="Cambria Math" panose="02040503050406030204" pitchFamily="18" charset="0"/>
                          <a:ea typeface="Aptos" panose="020B0004020202020204" pitchFamily="34" charset="0"/>
                          <a:cs typeface="Times New Roman" panose="02020603050405020304" pitchFamily="18" charset="0"/>
                        </a:rPr>
                        <m:t>= </m:t>
                      </m:r>
                      <m:nary>
                        <m:naryPr>
                          <m:chr m:val="∑"/>
                          <m:limLoc m:val="undOvr"/>
                          <m:ctrlPr>
                            <a:rPr lang="it-IT" sz="3200" i="1">
                              <a:effectLst/>
                              <a:latin typeface="Cambria Math" panose="02040503050406030204" pitchFamily="18" charset="0"/>
                              <a:ea typeface="Aptos" panose="020B0004020202020204" pitchFamily="34" charset="0"/>
                              <a:cs typeface="Times New Roman" panose="02020603050405020304" pitchFamily="18" charset="0"/>
                            </a:rPr>
                          </m:ctrlPr>
                        </m:naryPr>
                        <m:sub>
                          <m:r>
                            <a:rPr lang="it-IT" sz="3200" i="1">
                              <a:effectLst/>
                              <a:latin typeface="Cambria Math" panose="02040503050406030204" pitchFamily="18" charset="0"/>
                              <a:ea typeface="Aptos" panose="020B0004020202020204" pitchFamily="34" charset="0"/>
                              <a:cs typeface="Times New Roman" panose="02020603050405020304" pitchFamily="18" charset="0"/>
                            </a:rPr>
                            <m:t>𝑖</m:t>
                          </m:r>
                          <m:r>
                            <a:rPr lang="it-IT" sz="3200" i="1">
                              <a:effectLst/>
                              <a:latin typeface="Cambria Math" panose="02040503050406030204" pitchFamily="18" charset="0"/>
                              <a:ea typeface="Aptos" panose="020B0004020202020204" pitchFamily="34" charset="0"/>
                              <a:cs typeface="Times New Roman" panose="02020603050405020304" pitchFamily="18" charset="0"/>
                            </a:rPr>
                            <m:t>=1</m:t>
                          </m:r>
                        </m:sub>
                        <m:sup>
                          <m:r>
                            <a:rPr lang="it-IT" sz="3200" i="1">
                              <a:effectLst/>
                              <a:latin typeface="Cambria Math" panose="02040503050406030204" pitchFamily="18" charset="0"/>
                              <a:ea typeface="Aptos" panose="020B0004020202020204" pitchFamily="34" charset="0"/>
                              <a:cs typeface="Times New Roman" panose="02020603050405020304" pitchFamily="18" charset="0"/>
                            </a:rPr>
                            <m:t>𝑛</m:t>
                          </m:r>
                        </m:sup>
                        <m:e>
                          <m:sSub>
                            <m:sSubPr>
                              <m:ctrlPr>
                                <a:rPr lang="it-IT" sz="3200" i="1">
                                  <a:effectLst/>
                                  <a:latin typeface="Cambria Math" panose="02040503050406030204" pitchFamily="18" charset="0"/>
                                  <a:ea typeface="Aptos" panose="020B0004020202020204" pitchFamily="34" charset="0"/>
                                  <a:cs typeface="Times New Roman" panose="02020603050405020304" pitchFamily="18" charset="0"/>
                                </a:rPr>
                              </m:ctrlPr>
                            </m:sSubPr>
                            <m:e>
                              <m:r>
                                <a:rPr lang="it-IT" sz="3200" i="1">
                                  <a:effectLst/>
                                  <a:latin typeface="Cambria Math" panose="02040503050406030204" pitchFamily="18" charset="0"/>
                                  <a:ea typeface="Aptos" panose="020B0004020202020204" pitchFamily="34" charset="0"/>
                                  <a:cs typeface="Times New Roman" panose="02020603050405020304" pitchFamily="18" charset="0"/>
                                </a:rPr>
                                <m:t>𝑇</m:t>
                              </m:r>
                            </m:e>
                            <m:sub>
                              <m:r>
                                <a:rPr lang="it-IT" sz="3200" i="1">
                                  <a:effectLst/>
                                  <a:latin typeface="Cambria Math" panose="02040503050406030204" pitchFamily="18" charset="0"/>
                                  <a:ea typeface="Aptos" panose="020B0004020202020204" pitchFamily="34" charset="0"/>
                                  <a:cs typeface="Times New Roman" panose="02020603050405020304" pitchFamily="18" charset="0"/>
                                </a:rPr>
                                <m:t>0</m:t>
                              </m:r>
                            </m:sub>
                          </m:sSub>
                          <m:r>
                            <a:rPr lang="it-IT" sz="3200" i="1">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it-IT" sz="3200" i="1">
                                  <a:effectLst/>
                                  <a:latin typeface="Cambria Math" panose="02040503050406030204" pitchFamily="18" charset="0"/>
                                  <a:ea typeface="Aptos" panose="020B0004020202020204" pitchFamily="34" charset="0"/>
                                  <a:cs typeface="Times New Roman" panose="02020603050405020304" pitchFamily="18" charset="0"/>
                                </a:rPr>
                              </m:ctrlPr>
                            </m:sSubPr>
                            <m:e>
                              <m:r>
                                <a:rPr lang="it-IT" sz="3200" i="1">
                                  <a:effectLst/>
                                  <a:latin typeface="Cambria Math" panose="02040503050406030204" pitchFamily="18" charset="0"/>
                                  <a:ea typeface="Aptos" panose="020B0004020202020204" pitchFamily="34" charset="0"/>
                                  <a:cs typeface="Times New Roman" panose="02020603050405020304" pitchFamily="18" charset="0"/>
                                </a:rPr>
                                <m:t>𝑇</m:t>
                              </m:r>
                            </m:e>
                            <m:sub>
                              <m:r>
                                <a:rPr lang="it-IT" sz="3200" i="1">
                                  <a:effectLst/>
                                  <a:latin typeface="Cambria Math" panose="02040503050406030204" pitchFamily="18" charset="0"/>
                                  <a:ea typeface="Aptos" panose="020B0004020202020204" pitchFamily="34" charset="0"/>
                                  <a:cs typeface="Times New Roman" panose="02020603050405020304" pitchFamily="18" charset="0"/>
                                </a:rPr>
                                <m:t>𝑒</m:t>
                              </m:r>
                            </m:sub>
                          </m:sSub>
                        </m:e>
                      </m:nary>
                    </m:oMath>
                  </m:oMathPara>
                </a14:m>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a:p>
                <a:pPr algn="just">
                  <a:lnSpc>
                    <a:spcPct val="150000"/>
                  </a:lnSpc>
                  <a:buNone/>
                  <a:tabLst>
                    <a:tab pos="2200275" algn="l"/>
                  </a:tabLst>
                </a:pPr>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a:p>
                <a:pPr algn="just">
                  <a:lnSpc>
                    <a:spcPct val="150000"/>
                  </a:lnSpc>
                  <a:buNone/>
                  <a:tabLst>
                    <a:tab pos="2200275" algn="l"/>
                  </a:tabLst>
                </a:pPr>
                <a:r>
                  <a:rPr lang="it-IT" sz="3200" dirty="0">
                    <a:effectLst/>
                    <a:latin typeface="Helvetica" panose="020B0604020202020204" pitchFamily="34" charset="0"/>
                    <a:ea typeface="Aptos" panose="020B0004020202020204" pitchFamily="34" charset="0"/>
                    <a:cs typeface="Times New Roman" panose="02020603050405020304" pitchFamily="18" charset="0"/>
                  </a:rPr>
                  <a:t> </a:t>
                </a:r>
                <a:r>
                  <a:rPr lang="it-IT" sz="3200" b="1" dirty="0">
                    <a:effectLst/>
                    <a:latin typeface="Helvetica" panose="020B0604020202020204" pitchFamily="34" charset="0"/>
                    <a:ea typeface="Aptos" panose="020B0004020202020204" pitchFamily="34" charset="0"/>
                    <a:cs typeface="Times New Roman" panose="02020603050405020304" pitchFamily="18" charset="0"/>
                  </a:rPr>
                  <a:t>T</a:t>
                </a:r>
                <a:r>
                  <a:rPr lang="it-IT" sz="3200" b="1" baseline="-25000" dirty="0">
                    <a:effectLst/>
                    <a:latin typeface="Helvetica" panose="020B0604020202020204" pitchFamily="34" charset="0"/>
                    <a:ea typeface="Aptos" panose="020B0004020202020204" pitchFamily="34" charset="0"/>
                    <a:cs typeface="Times New Roman" panose="02020603050405020304" pitchFamily="18" charset="0"/>
                  </a:rPr>
                  <a:t>0</a:t>
                </a:r>
                <a:r>
                  <a:rPr lang="it-IT" sz="3200" dirty="0">
                    <a:effectLst/>
                    <a:latin typeface="Helvetica" panose="020B0604020202020204" pitchFamily="34" charset="0"/>
                    <a:ea typeface="Aptos" panose="020B0004020202020204" pitchFamily="34" charset="0"/>
                    <a:cs typeface="Times New Roman" panose="02020603050405020304" pitchFamily="18" charset="0"/>
                  </a:rPr>
                  <a:t> è la temperatura ambiente di riferimento (convenzionalmente assunta pari a 20 °C) </a:t>
                </a:r>
              </a:p>
              <a:p>
                <a:pPr algn="just">
                  <a:lnSpc>
                    <a:spcPct val="150000"/>
                  </a:lnSpc>
                  <a:buNone/>
                  <a:tabLst>
                    <a:tab pos="2200275" algn="l"/>
                  </a:tabLst>
                </a:pPr>
                <a:r>
                  <a:rPr lang="it-IT" sz="3200" b="1" dirty="0">
                    <a:effectLst/>
                    <a:latin typeface="Helvetica" panose="020B0604020202020204" pitchFamily="34" charset="0"/>
                    <a:ea typeface="Aptos" panose="020B0004020202020204" pitchFamily="34" charset="0"/>
                    <a:cs typeface="Times New Roman" panose="02020603050405020304" pitchFamily="18" charset="0"/>
                  </a:rPr>
                  <a:t> T</a:t>
                </a:r>
                <a:r>
                  <a:rPr lang="it-IT" sz="3200" b="1" baseline="-25000" dirty="0">
                    <a:effectLst/>
                    <a:latin typeface="Helvetica" panose="020B0604020202020204" pitchFamily="34" charset="0"/>
                    <a:ea typeface="Aptos" panose="020B0004020202020204" pitchFamily="34" charset="0"/>
                    <a:cs typeface="Times New Roman" panose="02020603050405020304" pitchFamily="18" charset="0"/>
                  </a:rPr>
                  <a:t>e</a:t>
                </a:r>
                <a:r>
                  <a:rPr lang="it-IT" sz="3200" dirty="0">
                    <a:effectLst/>
                    <a:latin typeface="Helvetica" panose="020B0604020202020204" pitchFamily="34" charset="0"/>
                    <a:ea typeface="Aptos" panose="020B0004020202020204" pitchFamily="34" charset="0"/>
                    <a:cs typeface="Times New Roman" panose="02020603050405020304" pitchFamily="18" charset="0"/>
                  </a:rPr>
                  <a:t> è la temperatura media giornaliera dell’aria esterna </a:t>
                </a:r>
              </a:p>
              <a:p>
                <a:pPr algn="just">
                  <a:lnSpc>
                    <a:spcPct val="150000"/>
                  </a:lnSpc>
                  <a:buNone/>
                  <a:tabLst>
                    <a:tab pos="2200275" algn="l"/>
                  </a:tabLst>
                </a:pPr>
                <a:r>
                  <a:rPr lang="it-IT" sz="3200" b="1" dirty="0">
                    <a:effectLst/>
                    <a:latin typeface="Helvetica" panose="020B0604020202020204" pitchFamily="34" charset="0"/>
                    <a:ea typeface="Aptos" panose="020B0004020202020204" pitchFamily="34" charset="0"/>
                    <a:cs typeface="Times New Roman" panose="02020603050405020304" pitchFamily="18" charset="0"/>
                  </a:rPr>
                  <a:t>  n</a:t>
                </a:r>
                <a:r>
                  <a:rPr lang="it-IT" sz="3200" dirty="0">
                    <a:effectLst/>
                    <a:latin typeface="Helvetica" panose="020B0604020202020204" pitchFamily="34" charset="0"/>
                    <a:ea typeface="Aptos" panose="020B0004020202020204" pitchFamily="34" charset="0"/>
                    <a:cs typeface="Times New Roman" panose="02020603050405020304" pitchFamily="18" charset="0"/>
                  </a:rPr>
                  <a:t> è il numero di giorni del periodo considerato (mese o stagione di riscaldamento). </a:t>
                </a:r>
              </a:p>
              <a:p>
                <a:pPr algn="just">
                  <a:buNone/>
                  <a:tabLst>
                    <a:tab pos="2200275" algn="l"/>
                  </a:tabLst>
                </a:pPr>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a:p>
                <a:pPr algn="just">
                  <a:buNone/>
                  <a:tabLst>
                    <a:tab pos="2200275" algn="l"/>
                  </a:tabLst>
                </a:pPr>
                <a:r>
                  <a:rPr lang="it-IT" sz="3200" dirty="0">
                    <a:effectLst/>
                    <a:latin typeface="Helvetica" panose="020B0604020202020204" pitchFamily="34" charset="0"/>
                    <a:ea typeface="Aptos" panose="020B0004020202020204" pitchFamily="34" charset="0"/>
                    <a:cs typeface="Times New Roman" panose="02020603050405020304" pitchFamily="18" charset="0"/>
                  </a:rPr>
                  <a:t>La grandezza sopra descritta aumenta al diminuire della temperatura esterna media del periodo considerato, perciò, maggiori sono i gradi giorno di una stagione di riscaldamento, più il periodo considerato avrà avuto un clima rigido, con un conseguente aumento di energia consumata.</a:t>
                </a:r>
              </a:p>
              <a:p>
                <a:pPr algn="just">
                  <a:lnSpc>
                    <a:spcPct val="150000"/>
                  </a:lnSpc>
                  <a:buNone/>
                  <a:tabLst>
                    <a:tab pos="2200275" algn="l"/>
                  </a:tabLst>
                </a:pPr>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a:p>
                <a:pPr>
                  <a:buNone/>
                  <a:tabLst>
                    <a:tab pos="2200275" algn="l"/>
                  </a:tabLst>
                </a:pPr>
                <a:r>
                  <a:rPr lang="it-IT" sz="3200" dirty="0">
                    <a:effectLst/>
                    <a:latin typeface="Helvetica" panose="020B0604020202020204" pitchFamily="34" charset="0"/>
                    <a:ea typeface="Aptos" panose="020B0004020202020204" pitchFamily="34" charset="0"/>
                    <a:cs typeface="Times New Roman" panose="02020603050405020304" pitchFamily="18" charset="0"/>
                  </a:rPr>
                  <a:t>I dati relativi alla temperatura media esterna giornaliera sono stati estrapolati dall’archivio meteo storico del sito “</a:t>
                </a:r>
                <a:r>
                  <a:rPr lang="it-IT" sz="3200" b="1" dirty="0">
                    <a:effectLst/>
                    <a:latin typeface="Helvetica" panose="020B0604020202020204" pitchFamily="34" charset="0"/>
                    <a:ea typeface="Aptos" panose="020B0004020202020204" pitchFamily="34" charset="0"/>
                    <a:cs typeface="Times New Roman" panose="02020603050405020304" pitchFamily="18" charset="0"/>
                  </a:rPr>
                  <a:t>ilmeteo.it</a:t>
                </a:r>
                <a:r>
                  <a:rPr lang="it-IT" sz="3200" dirty="0">
                    <a:effectLst/>
                    <a:latin typeface="Helvetica" panose="020B0604020202020204" pitchFamily="34" charset="0"/>
                    <a:ea typeface="Aptos" panose="020B0004020202020204" pitchFamily="34" charset="0"/>
                    <a:cs typeface="Times New Roman" panose="02020603050405020304" pitchFamily="18" charset="0"/>
                  </a:rPr>
                  <a:t>”</a:t>
                </a:r>
              </a:p>
            </p:txBody>
          </p:sp>
        </mc:Choice>
        <mc:Fallback>
          <p:sp>
            <p:nvSpPr>
              <p:cNvPr id="3" name="CasellaDiTesto 2">
                <a:extLst>
                  <a:ext uri="{FF2B5EF4-FFF2-40B4-BE49-F238E27FC236}">
                    <a16:creationId xmlns:a16="http://schemas.microsoft.com/office/drawing/2014/main" id="{BAD95728-E17D-C616-3D33-C2E8CA2B13B0}"/>
                  </a:ext>
                </a:extLst>
              </p:cNvPr>
              <p:cNvSpPr txBox="1">
                <a:spLocks noRot="1" noChangeAspect="1" noMove="1" noResize="1" noEditPoints="1" noAdjustHandles="1" noChangeArrowheads="1" noChangeShapeType="1" noTextEdit="1"/>
              </p:cNvSpPr>
              <p:nvPr/>
            </p:nvSpPr>
            <p:spPr>
              <a:xfrm>
                <a:off x="1393028" y="1194093"/>
                <a:ext cx="21597944" cy="10234148"/>
              </a:xfrm>
              <a:prstGeom prst="rect">
                <a:avLst/>
              </a:prstGeom>
              <a:blipFill>
                <a:blip r:embed="rId2"/>
                <a:stretch>
                  <a:fillRect l="-734" t="-774" r="-734" b="-953"/>
                </a:stretch>
              </a:blipFill>
              <a:ln w="12700" cap="flat">
                <a:noFill/>
                <a:miter lim="400000"/>
              </a:ln>
              <a:effectLst/>
            </p:spPr>
            <p:txBody>
              <a:bodyPr/>
              <a:lstStyle/>
              <a:p>
                <a:r>
                  <a:rPr lang="it-IT">
                    <a:noFill/>
                  </a:rPr>
                  <a:t> </a:t>
                </a:r>
              </a:p>
            </p:txBody>
          </p:sp>
        </mc:Fallback>
      </mc:AlternateContent>
    </p:spTree>
    <p:extLst>
      <p:ext uri="{BB962C8B-B14F-4D97-AF65-F5344CB8AC3E}">
        <p14:creationId xmlns:p14="http://schemas.microsoft.com/office/powerpoint/2010/main" val="194463842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7341C-D3BD-5F89-95FE-5D3638492963}"/>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689B1A04-782A-506A-22AD-769CFD3CF097}"/>
              </a:ext>
            </a:extLst>
          </p:cNvPr>
          <p:cNvSpPr txBox="1"/>
          <p:nvPr/>
        </p:nvSpPr>
        <p:spPr>
          <a:xfrm>
            <a:off x="861198" y="2163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 2	Dati climatici</a:t>
            </a:r>
            <a:endParaRPr lang="it-IT" sz="4800" dirty="0"/>
          </a:p>
        </p:txBody>
      </p:sp>
      <p:graphicFrame>
        <p:nvGraphicFramePr>
          <p:cNvPr id="12" name="Tabella 11">
            <a:extLst>
              <a:ext uri="{FF2B5EF4-FFF2-40B4-BE49-F238E27FC236}">
                <a16:creationId xmlns:a16="http://schemas.microsoft.com/office/drawing/2014/main" id="{C0622B4C-2475-10F7-7521-FB2423F40364}"/>
              </a:ext>
            </a:extLst>
          </p:cNvPr>
          <p:cNvGraphicFramePr>
            <a:graphicFrameLocks noGrp="1"/>
          </p:cNvGraphicFramePr>
          <p:nvPr>
            <p:extLst>
              <p:ext uri="{D42A27DB-BD31-4B8C-83A1-F6EECF244321}">
                <p14:modId xmlns:p14="http://schemas.microsoft.com/office/powerpoint/2010/main" val="309602982"/>
              </p:ext>
            </p:extLst>
          </p:nvPr>
        </p:nvGraphicFramePr>
        <p:xfrm>
          <a:off x="1177924" y="1444625"/>
          <a:ext cx="8442327" cy="5692724"/>
        </p:xfrm>
        <a:graphic>
          <a:graphicData uri="http://schemas.openxmlformats.org/drawingml/2006/table">
            <a:tbl>
              <a:tblPr>
                <a:tableStyleId>{5940675A-B579-460E-94D1-54222C63F5DA}</a:tableStyleId>
              </a:tblPr>
              <a:tblGrid>
                <a:gridCol w="3361989">
                  <a:extLst>
                    <a:ext uri="{9D8B030D-6E8A-4147-A177-3AD203B41FA5}">
                      <a16:colId xmlns:a16="http://schemas.microsoft.com/office/drawing/2014/main" val="2088542854"/>
                    </a:ext>
                  </a:extLst>
                </a:gridCol>
                <a:gridCol w="1693446">
                  <a:extLst>
                    <a:ext uri="{9D8B030D-6E8A-4147-A177-3AD203B41FA5}">
                      <a16:colId xmlns:a16="http://schemas.microsoft.com/office/drawing/2014/main" val="4271376318"/>
                    </a:ext>
                  </a:extLst>
                </a:gridCol>
                <a:gridCol w="1693446">
                  <a:extLst>
                    <a:ext uri="{9D8B030D-6E8A-4147-A177-3AD203B41FA5}">
                      <a16:colId xmlns:a16="http://schemas.microsoft.com/office/drawing/2014/main" val="244748319"/>
                    </a:ext>
                  </a:extLst>
                </a:gridCol>
                <a:gridCol w="1693446">
                  <a:extLst>
                    <a:ext uri="{9D8B030D-6E8A-4147-A177-3AD203B41FA5}">
                      <a16:colId xmlns:a16="http://schemas.microsoft.com/office/drawing/2014/main" val="2469514274"/>
                    </a:ext>
                  </a:extLst>
                </a:gridCol>
              </a:tblGrid>
              <a:tr h="411505">
                <a:tc gridSpan="4">
                  <a:txBody>
                    <a:bodyPr/>
                    <a:lstStyle/>
                    <a:p>
                      <a:pPr algn="ctr" fontAlgn="ctr">
                        <a:lnSpc>
                          <a:spcPct val="150000"/>
                        </a:lnSpc>
                        <a:buNone/>
                      </a:pPr>
                      <a:r>
                        <a:rPr lang="it-IT" sz="2800" b="1" u="none" strike="noStrike" dirty="0">
                          <a:effectLst/>
                        </a:rPr>
                        <a:t>T media °C  (dal sito «ilmeteo.it)</a:t>
                      </a:r>
                      <a:endParaRPr lang="it-IT" sz="28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397621319"/>
                  </a:ext>
                </a:extLst>
              </a:tr>
              <a:tr h="695642">
                <a:tc>
                  <a:txBody>
                    <a:bodyPr/>
                    <a:lstStyle/>
                    <a:p>
                      <a:pPr algn="ctr" fontAlgn="t">
                        <a:lnSpc>
                          <a:spcPct val="150000"/>
                        </a:lnSpc>
                        <a:buNone/>
                      </a:pPr>
                      <a:r>
                        <a:rPr lang="it-IT" sz="1800" b="1" u="none" strike="noStrike" dirty="0">
                          <a:effectLst/>
                        </a:rPr>
                        <a:t> </a:t>
                      </a:r>
                      <a:endParaRPr lang="it-IT" sz="1800" b="1" i="0" u="none" strike="noStrike" dirty="0">
                        <a:solidFill>
                          <a:srgbClr val="000000"/>
                        </a:solidFill>
                        <a:effectLst/>
                        <a:latin typeface="Aptos" panose="020B0004020202020204" pitchFamily="34" charset="0"/>
                      </a:endParaRPr>
                    </a:p>
                  </a:txBody>
                  <a:tcPr marL="4763" marR="4763" marT="4763" marB="0"/>
                </a:tc>
                <a:tc>
                  <a:txBody>
                    <a:bodyPr/>
                    <a:lstStyle/>
                    <a:p>
                      <a:pPr algn="ctr" fontAlgn="ctr">
                        <a:lnSpc>
                          <a:spcPct val="150000"/>
                        </a:lnSpc>
                        <a:buNone/>
                      </a:pPr>
                      <a:r>
                        <a:rPr lang="it-IT" sz="2400" b="1" u="none" strike="noStrike" dirty="0">
                          <a:effectLst/>
                        </a:rPr>
                        <a:t>2016-17</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400" b="1" u="none" strike="noStrike" dirty="0">
                          <a:effectLst/>
                        </a:rPr>
                        <a:t>2017-18</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400" b="1" u="none" strike="noStrike" dirty="0">
                          <a:effectLst/>
                        </a:rPr>
                        <a:t>2023-24</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035336907"/>
                  </a:ext>
                </a:extLst>
              </a:tr>
              <a:tr h="513220">
                <a:tc>
                  <a:txBody>
                    <a:bodyPr/>
                    <a:lstStyle/>
                    <a:p>
                      <a:pPr algn="ctr" fontAlgn="ctr">
                        <a:lnSpc>
                          <a:spcPct val="150000"/>
                        </a:lnSpc>
                        <a:buNone/>
                      </a:pPr>
                      <a:r>
                        <a:rPr lang="it-IT" sz="2000" b="1" u="none" strike="noStrike" dirty="0">
                          <a:effectLst/>
                        </a:rPr>
                        <a:t>15 - 31 ottobre</a:t>
                      </a:r>
                      <a:endParaRPr lang="it-IT" sz="20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12,2</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13,6</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13,5</a:t>
                      </a:r>
                      <a:endParaRPr lang="it-IT" sz="20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4070545056"/>
                  </a:ext>
                </a:extLst>
              </a:tr>
              <a:tr h="766453">
                <a:tc>
                  <a:txBody>
                    <a:bodyPr/>
                    <a:lstStyle/>
                    <a:p>
                      <a:pPr algn="ctr" fontAlgn="ctr">
                        <a:lnSpc>
                          <a:spcPct val="150000"/>
                        </a:lnSpc>
                        <a:buNone/>
                      </a:pPr>
                      <a:r>
                        <a:rPr lang="it-IT" sz="2000" b="1" u="none" strike="noStrike" dirty="0">
                          <a:effectLst/>
                        </a:rPr>
                        <a:t>1 - 30 novembre</a:t>
                      </a:r>
                      <a:endParaRPr lang="it-IT" sz="20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7,9</a:t>
                      </a:r>
                      <a:endParaRPr lang="it-IT" sz="20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7,3</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7,9</a:t>
                      </a:r>
                      <a:endParaRPr lang="it-IT" sz="20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371024185"/>
                  </a:ext>
                </a:extLst>
              </a:tr>
              <a:tr h="766453">
                <a:tc>
                  <a:txBody>
                    <a:bodyPr/>
                    <a:lstStyle/>
                    <a:p>
                      <a:pPr algn="ctr" fontAlgn="ctr">
                        <a:lnSpc>
                          <a:spcPct val="150000"/>
                        </a:lnSpc>
                        <a:buNone/>
                      </a:pPr>
                      <a:r>
                        <a:rPr lang="it-IT" sz="2000" b="1" u="none" strike="noStrike">
                          <a:effectLst/>
                        </a:rPr>
                        <a:t>1 - 31 dicembre</a:t>
                      </a:r>
                      <a:endParaRPr lang="it-IT" sz="20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4</a:t>
                      </a:r>
                      <a:endParaRPr lang="it-IT" sz="20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1,9</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5,7</a:t>
                      </a:r>
                      <a:endParaRPr lang="it-IT" sz="20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507499527"/>
                  </a:ext>
                </a:extLst>
              </a:tr>
              <a:tr h="513220">
                <a:tc>
                  <a:txBody>
                    <a:bodyPr/>
                    <a:lstStyle/>
                    <a:p>
                      <a:pPr algn="ctr" fontAlgn="ctr">
                        <a:lnSpc>
                          <a:spcPct val="150000"/>
                        </a:lnSpc>
                        <a:buNone/>
                      </a:pPr>
                      <a:r>
                        <a:rPr lang="it-IT" sz="2000" b="1" u="none" strike="noStrike">
                          <a:effectLst/>
                        </a:rPr>
                        <a:t>1 - 31 gennaio</a:t>
                      </a:r>
                      <a:endParaRPr lang="it-IT" sz="20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1,4</a:t>
                      </a:r>
                      <a:endParaRPr lang="it-IT" sz="20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5,3</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4,1</a:t>
                      </a:r>
                      <a:endParaRPr lang="it-IT" sz="20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006232367"/>
                  </a:ext>
                </a:extLst>
              </a:tr>
              <a:tr h="766453">
                <a:tc>
                  <a:txBody>
                    <a:bodyPr/>
                    <a:lstStyle/>
                    <a:p>
                      <a:pPr algn="ctr" fontAlgn="ctr">
                        <a:lnSpc>
                          <a:spcPct val="150000"/>
                        </a:lnSpc>
                        <a:buNone/>
                      </a:pPr>
                      <a:r>
                        <a:rPr lang="it-IT" sz="2000" b="1" u="none" strike="noStrike">
                          <a:effectLst/>
                        </a:rPr>
                        <a:t>1 - 28 febbraio</a:t>
                      </a:r>
                      <a:endParaRPr lang="it-IT" sz="20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5,6</a:t>
                      </a:r>
                      <a:endParaRPr lang="it-IT" sz="20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2,9</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8,7</a:t>
                      </a:r>
                      <a:endParaRPr lang="it-IT" sz="20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949529456"/>
                  </a:ext>
                </a:extLst>
              </a:tr>
              <a:tr h="513220">
                <a:tc>
                  <a:txBody>
                    <a:bodyPr/>
                    <a:lstStyle/>
                    <a:p>
                      <a:pPr algn="ctr" fontAlgn="ctr">
                        <a:lnSpc>
                          <a:spcPct val="150000"/>
                        </a:lnSpc>
                        <a:buNone/>
                      </a:pPr>
                      <a:r>
                        <a:rPr lang="it-IT" sz="2000" b="1" u="none" strike="noStrike">
                          <a:effectLst/>
                        </a:rPr>
                        <a:t>1 - 31 marzo</a:t>
                      </a:r>
                      <a:endParaRPr lang="it-IT" sz="20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11,6</a:t>
                      </a:r>
                      <a:endParaRPr lang="it-IT" sz="20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6,9</a:t>
                      </a:r>
                      <a:endParaRPr lang="it-IT" sz="20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10,4</a:t>
                      </a:r>
                      <a:endParaRPr lang="it-IT" sz="20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234601256"/>
                  </a:ext>
                </a:extLst>
              </a:tr>
              <a:tr h="513220">
                <a:tc>
                  <a:txBody>
                    <a:bodyPr/>
                    <a:lstStyle/>
                    <a:p>
                      <a:pPr algn="ctr" fontAlgn="ctr">
                        <a:lnSpc>
                          <a:spcPct val="150000"/>
                        </a:lnSpc>
                        <a:buNone/>
                      </a:pPr>
                      <a:r>
                        <a:rPr lang="it-IT" sz="2000" b="1" u="none" strike="noStrike" dirty="0">
                          <a:effectLst/>
                        </a:rPr>
                        <a:t>1 - 15 aprile</a:t>
                      </a:r>
                      <a:endParaRPr lang="it-IT" sz="20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14,9</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11,2</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15,9</a:t>
                      </a:r>
                      <a:endParaRPr lang="it-IT" sz="20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428025832"/>
                  </a:ext>
                </a:extLst>
              </a:tr>
            </a:tbl>
          </a:graphicData>
        </a:graphic>
      </p:graphicFrame>
      <p:graphicFrame>
        <p:nvGraphicFramePr>
          <p:cNvPr id="13" name="Tabella 12">
            <a:extLst>
              <a:ext uri="{FF2B5EF4-FFF2-40B4-BE49-F238E27FC236}">
                <a16:creationId xmlns:a16="http://schemas.microsoft.com/office/drawing/2014/main" id="{C45E9CBF-62A7-0CD3-45C0-5473EC18EEA3}"/>
              </a:ext>
            </a:extLst>
          </p:cNvPr>
          <p:cNvGraphicFramePr>
            <a:graphicFrameLocks noGrp="1"/>
          </p:cNvGraphicFramePr>
          <p:nvPr>
            <p:extLst>
              <p:ext uri="{D42A27DB-BD31-4B8C-83A1-F6EECF244321}">
                <p14:modId xmlns:p14="http://schemas.microsoft.com/office/powerpoint/2010/main" val="2323028119"/>
              </p:ext>
            </p:extLst>
          </p:nvPr>
        </p:nvGraphicFramePr>
        <p:xfrm>
          <a:off x="10744200" y="1439504"/>
          <a:ext cx="9010650" cy="6409296"/>
        </p:xfrm>
        <a:graphic>
          <a:graphicData uri="http://schemas.openxmlformats.org/drawingml/2006/table">
            <a:tbl>
              <a:tblPr>
                <a:tableStyleId>{5940675A-B579-460E-94D1-54222C63F5DA}</a:tableStyleId>
              </a:tblPr>
              <a:tblGrid>
                <a:gridCol w="4380495">
                  <a:extLst>
                    <a:ext uri="{9D8B030D-6E8A-4147-A177-3AD203B41FA5}">
                      <a16:colId xmlns:a16="http://schemas.microsoft.com/office/drawing/2014/main" val="3342217290"/>
                    </a:ext>
                  </a:extLst>
                </a:gridCol>
                <a:gridCol w="1543385">
                  <a:extLst>
                    <a:ext uri="{9D8B030D-6E8A-4147-A177-3AD203B41FA5}">
                      <a16:colId xmlns:a16="http://schemas.microsoft.com/office/drawing/2014/main" val="1395538525"/>
                    </a:ext>
                  </a:extLst>
                </a:gridCol>
                <a:gridCol w="1543385">
                  <a:extLst>
                    <a:ext uri="{9D8B030D-6E8A-4147-A177-3AD203B41FA5}">
                      <a16:colId xmlns:a16="http://schemas.microsoft.com/office/drawing/2014/main" val="4239393253"/>
                    </a:ext>
                  </a:extLst>
                </a:gridCol>
                <a:gridCol w="1543385">
                  <a:extLst>
                    <a:ext uri="{9D8B030D-6E8A-4147-A177-3AD203B41FA5}">
                      <a16:colId xmlns:a16="http://schemas.microsoft.com/office/drawing/2014/main" val="3053424195"/>
                    </a:ext>
                  </a:extLst>
                </a:gridCol>
              </a:tblGrid>
              <a:tr h="367601">
                <a:tc gridSpan="4">
                  <a:txBody>
                    <a:bodyPr/>
                    <a:lstStyle/>
                    <a:p>
                      <a:pPr algn="ctr" fontAlgn="ctr">
                        <a:lnSpc>
                          <a:spcPct val="150000"/>
                        </a:lnSpc>
                        <a:buNone/>
                      </a:pPr>
                      <a:r>
                        <a:rPr lang="it-IT" sz="2800" b="1" u="none" strike="noStrike" dirty="0">
                          <a:effectLst/>
                        </a:rPr>
                        <a:t>GG</a:t>
                      </a:r>
                      <a:endParaRPr lang="it-IT" sz="28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4099662268"/>
                  </a:ext>
                </a:extLst>
              </a:tr>
              <a:tr h="729546">
                <a:tc>
                  <a:txBody>
                    <a:bodyPr/>
                    <a:lstStyle/>
                    <a:p>
                      <a:pPr algn="ctr" fontAlgn="t">
                        <a:lnSpc>
                          <a:spcPct val="150000"/>
                        </a:lnSpc>
                        <a:buNone/>
                      </a:pPr>
                      <a:r>
                        <a:rPr lang="it-IT" sz="1800" u="none" strike="noStrike">
                          <a:effectLst/>
                        </a:rPr>
                        <a:t> </a:t>
                      </a:r>
                      <a:endParaRPr lang="it-IT" sz="1800" b="0" i="0" u="none" strike="noStrike">
                        <a:solidFill>
                          <a:srgbClr val="000000"/>
                        </a:solidFill>
                        <a:effectLst/>
                        <a:latin typeface="Aptos" panose="020B0004020202020204" pitchFamily="34" charset="0"/>
                      </a:endParaRPr>
                    </a:p>
                  </a:txBody>
                  <a:tcPr marL="4763" marR="4763" marT="4763" marB="0"/>
                </a:tc>
                <a:tc>
                  <a:txBody>
                    <a:bodyPr/>
                    <a:lstStyle/>
                    <a:p>
                      <a:pPr algn="ctr" fontAlgn="ctr">
                        <a:lnSpc>
                          <a:spcPct val="150000"/>
                        </a:lnSpc>
                        <a:buNone/>
                      </a:pPr>
                      <a:r>
                        <a:rPr lang="it-IT" sz="2400" b="1" u="none" strike="noStrike" dirty="0">
                          <a:effectLst/>
                        </a:rPr>
                        <a:t>2016-17</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400" b="1" u="none" strike="noStrike" dirty="0">
                          <a:effectLst/>
                        </a:rPr>
                        <a:t>2017-18</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400" b="1" u="none" strike="noStrike" dirty="0">
                          <a:effectLst/>
                        </a:rPr>
                        <a:t>2023-24</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294746068"/>
                  </a:ext>
                </a:extLst>
              </a:tr>
              <a:tr h="458463">
                <a:tc>
                  <a:txBody>
                    <a:bodyPr/>
                    <a:lstStyle/>
                    <a:p>
                      <a:pPr algn="ctr" fontAlgn="ctr">
                        <a:lnSpc>
                          <a:spcPct val="150000"/>
                        </a:lnSpc>
                        <a:buNone/>
                      </a:pPr>
                      <a:r>
                        <a:rPr lang="it-IT" sz="2000" b="1" u="none" strike="noStrike" dirty="0">
                          <a:effectLst/>
                        </a:rPr>
                        <a:t>15 - 31 ottobre</a:t>
                      </a:r>
                      <a:endParaRPr lang="it-IT" sz="20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133</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108</a:t>
                      </a:r>
                      <a:endParaRPr lang="it-IT" sz="20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111</a:t>
                      </a:r>
                      <a:endParaRPr lang="it-IT" sz="20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67940615"/>
                  </a:ext>
                </a:extLst>
              </a:tr>
              <a:tr h="729546">
                <a:tc>
                  <a:txBody>
                    <a:bodyPr/>
                    <a:lstStyle/>
                    <a:p>
                      <a:pPr algn="ctr" fontAlgn="ctr">
                        <a:lnSpc>
                          <a:spcPct val="150000"/>
                        </a:lnSpc>
                        <a:buNone/>
                      </a:pPr>
                      <a:r>
                        <a:rPr lang="it-IT" sz="2000" b="1" u="none" strike="noStrike">
                          <a:effectLst/>
                        </a:rPr>
                        <a:t>1 - 30 novembre</a:t>
                      </a:r>
                      <a:endParaRPr lang="it-IT" sz="20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363</a:t>
                      </a:r>
                      <a:endParaRPr lang="it-IT" sz="20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381</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363</a:t>
                      </a:r>
                      <a:endParaRPr lang="it-IT" sz="20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905872799"/>
                  </a:ext>
                </a:extLst>
              </a:tr>
              <a:tr h="684679">
                <a:tc>
                  <a:txBody>
                    <a:bodyPr/>
                    <a:lstStyle/>
                    <a:p>
                      <a:pPr algn="ctr" fontAlgn="ctr">
                        <a:lnSpc>
                          <a:spcPct val="150000"/>
                        </a:lnSpc>
                        <a:buNone/>
                      </a:pPr>
                      <a:r>
                        <a:rPr lang="it-IT" sz="2000" b="1" u="none" strike="noStrike">
                          <a:effectLst/>
                        </a:rPr>
                        <a:t>1 - 31 dicembre</a:t>
                      </a:r>
                      <a:endParaRPr lang="it-IT" sz="20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496</a:t>
                      </a:r>
                      <a:endParaRPr lang="it-IT" sz="20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561,1</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443,3</a:t>
                      </a:r>
                      <a:endParaRPr lang="it-IT" sz="20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846500039"/>
                  </a:ext>
                </a:extLst>
              </a:tr>
              <a:tr h="458463">
                <a:tc>
                  <a:txBody>
                    <a:bodyPr/>
                    <a:lstStyle/>
                    <a:p>
                      <a:pPr algn="ctr" fontAlgn="ctr">
                        <a:lnSpc>
                          <a:spcPct val="150000"/>
                        </a:lnSpc>
                        <a:buNone/>
                      </a:pPr>
                      <a:r>
                        <a:rPr lang="it-IT" sz="2000" b="1" u="none" strike="noStrike">
                          <a:effectLst/>
                        </a:rPr>
                        <a:t>1 - 31 gennaio</a:t>
                      </a:r>
                      <a:endParaRPr lang="it-IT" sz="20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576,6</a:t>
                      </a:r>
                      <a:endParaRPr lang="it-IT" sz="20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455,7</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492,9</a:t>
                      </a:r>
                      <a:endParaRPr lang="it-IT" sz="20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479218324"/>
                  </a:ext>
                </a:extLst>
              </a:tr>
              <a:tr h="684679">
                <a:tc>
                  <a:txBody>
                    <a:bodyPr/>
                    <a:lstStyle/>
                    <a:p>
                      <a:pPr algn="ctr" fontAlgn="ctr">
                        <a:lnSpc>
                          <a:spcPct val="150000"/>
                        </a:lnSpc>
                        <a:buNone/>
                      </a:pPr>
                      <a:r>
                        <a:rPr lang="it-IT" sz="2000" b="1" u="none" strike="noStrike">
                          <a:effectLst/>
                        </a:rPr>
                        <a:t>1 - 28 febbraio</a:t>
                      </a:r>
                      <a:endParaRPr lang="it-IT" sz="20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403,2</a:t>
                      </a:r>
                      <a:endParaRPr lang="it-IT" sz="20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478,8</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316,4</a:t>
                      </a:r>
                      <a:endParaRPr lang="it-IT" sz="20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613851266"/>
                  </a:ext>
                </a:extLst>
              </a:tr>
              <a:tr h="606256">
                <a:tc>
                  <a:txBody>
                    <a:bodyPr/>
                    <a:lstStyle/>
                    <a:p>
                      <a:pPr algn="ctr" fontAlgn="ctr">
                        <a:lnSpc>
                          <a:spcPct val="150000"/>
                        </a:lnSpc>
                        <a:buNone/>
                      </a:pPr>
                      <a:r>
                        <a:rPr lang="it-IT" sz="2000" b="1" u="none" strike="noStrike">
                          <a:effectLst/>
                        </a:rPr>
                        <a:t>1 - 31 marzo</a:t>
                      </a:r>
                      <a:endParaRPr lang="it-IT" sz="20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260,4</a:t>
                      </a:r>
                      <a:endParaRPr lang="it-IT" sz="20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406,1</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297,6</a:t>
                      </a:r>
                      <a:endParaRPr lang="it-IT" sz="20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585094356"/>
                  </a:ext>
                </a:extLst>
              </a:tr>
              <a:tr h="676275">
                <a:tc>
                  <a:txBody>
                    <a:bodyPr/>
                    <a:lstStyle/>
                    <a:p>
                      <a:pPr algn="ctr" fontAlgn="ctr">
                        <a:lnSpc>
                          <a:spcPct val="150000"/>
                        </a:lnSpc>
                        <a:buNone/>
                      </a:pPr>
                      <a:r>
                        <a:rPr lang="it-IT" sz="2000" b="1" u="none" strike="noStrike">
                          <a:effectLst/>
                        </a:rPr>
                        <a:t>1 - 15 aprile</a:t>
                      </a:r>
                      <a:endParaRPr lang="it-IT" sz="20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76</a:t>
                      </a:r>
                      <a:endParaRPr lang="it-IT" sz="20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dirty="0">
                          <a:effectLst/>
                        </a:rPr>
                        <a:t>132</a:t>
                      </a:r>
                      <a:endParaRPr lang="it-IT" sz="20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u="none" strike="noStrike">
                          <a:effectLst/>
                        </a:rPr>
                        <a:t>62</a:t>
                      </a:r>
                      <a:endParaRPr lang="it-IT" sz="20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799773842"/>
                  </a:ext>
                </a:extLst>
              </a:tr>
              <a:tr h="729546">
                <a:tc>
                  <a:txBody>
                    <a:bodyPr/>
                    <a:lstStyle/>
                    <a:p>
                      <a:pPr algn="ctr" fontAlgn="ctr">
                        <a:lnSpc>
                          <a:spcPct val="150000"/>
                        </a:lnSpc>
                        <a:buNone/>
                      </a:pPr>
                      <a:r>
                        <a:rPr lang="it-IT" sz="2000" b="1" u="none" strike="noStrike" dirty="0">
                          <a:effectLst/>
                        </a:rPr>
                        <a:t>TOT</a:t>
                      </a:r>
                      <a:endParaRPr lang="it-IT" sz="20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b="1" u="none" strike="noStrike" dirty="0">
                          <a:effectLst/>
                        </a:rPr>
                        <a:t>2308,2</a:t>
                      </a:r>
                      <a:endParaRPr lang="it-IT" sz="20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b="1" u="none" strike="noStrike" dirty="0">
                          <a:effectLst/>
                        </a:rPr>
                        <a:t>2522,7</a:t>
                      </a:r>
                      <a:endParaRPr lang="it-IT" sz="20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lnSpc>
                          <a:spcPct val="150000"/>
                        </a:lnSpc>
                        <a:buNone/>
                      </a:pPr>
                      <a:r>
                        <a:rPr lang="it-IT" sz="2000" b="1" u="none" strike="noStrike" dirty="0">
                          <a:effectLst/>
                        </a:rPr>
                        <a:t>2086,2</a:t>
                      </a:r>
                      <a:endParaRPr lang="it-IT" sz="20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972305577"/>
                  </a:ext>
                </a:extLst>
              </a:tr>
            </a:tbl>
          </a:graphicData>
        </a:graphic>
      </p:graphicFrame>
      <p:sp>
        <p:nvSpPr>
          <p:cNvPr id="15" name="CasellaDiTesto 14">
            <a:extLst>
              <a:ext uri="{FF2B5EF4-FFF2-40B4-BE49-F238E27FC236}">
                <a16:creationId xmlns:a16="http://schemas.microsoft.com/office/drawing/2014/main" id="{2976D9D4-C73D-310A-6F0D-455108246486}"/>
              </a:ext>
            </a:extLst>
          </p:cNvPr>
          <p:cNvSpPr txBox="1"/>
          <p:nvPr/>
        </p:nvSpPr>
        <p:spPr>
          <a:xfrm>
            <a:off x="1416635" y="8239502"/>
            <a:ext cx="21059775" cy="4031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buNone/>
              <a:tabLst>
                <a:tab pos="2200275" algn="l"/>
              </a:tabLst>
            </a:pPr>
            <a:r>
              <a:rPr lang="it-IT" sz="3200" dirty="0">
                <a:effectLst/>
                <a:latin typeface="Helvetica" panose="020B0604020202020204" pitchFamily="34" charset="0"/>
                <a:ea typeface="Aptos" panose="020B0004020202020204" pitchFamily="34" charset="0"/>
                <a:cs typeface="Times New Roman" panose="02020603050405020304" pitchFamily="18" charset="0"/>
              </a:rPr>
              <a:t>Applicando la formula precedentemente esposta è possibile calcolare i gradi giorno mensili e stagionali sui periodi considerati. </a:t>
            </a:r>
          </a:p>
          <a:p>
            <a:pPr algn="just">
              <a:buNone/>
              <a:tabLst>
                <a:tab pos="2200275" algn="l"/>
              </a:tabLst>
            </a:pPr>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a:p>
            <a:pPr algn="just">
              <a:buNone/>
              <a:tabLst>
                <a:tab pos="2200275" algn="l"/>
              </a:tabLst>
            </a:pPr>
            <a:r>
              <a:rPr lang="it-IT" sz="3200" dirty="0">
                <a:effectLst/>
                <a:latin typeface="Helvetica" panose="020B0604020202020204" pitchFamily="34" charset="0"/>
                <a:ea typeface="Aptos" panose="020B0004020202020204" pitchFamily="34" charset="0"/>
                <a:cs typeface="Times New Roman" panose="02020603050405020304" pitchFamily="18" charset="0"/>
              </a:rPr>
              <a:t>Come si può notare la stagione di riscaldamento 2023-2024 ha avuto un clima meno rigido rispetto al periodo antecedente. </a:t>
            </a:r>
          </a:p>
          <a:p>
            <a:pPr algn="just">
              <a:buNone/>
              <a:tabLst>
                <a:tab pos="2200275" algn="l"/>
              </a:tabLst>
            </a:pPr>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a:p>
            <a:pPr algn="just">
              <a:buNone/>
              <a:tabLst>
                <a:tab pos="2200275" algn="l"/>
              </a:tabLst>
            </a:pPr>
            <a:r>
              <a:rPr lang="it-IT" sz="3200" dirty="0">
                <a:effectLst/>
                <a:latin typeface="Helvetica" panose="020B0604020202020204" pitchFamily="34" charset="0"/>
                <a:ea typeface="Aptos" panose="020B0004020202020204" pitchFamily="34" charset="0"/>
                <a:cs typeface="Times New Roman" panose="02020603050405020304" pitchFamily="18" charset="0"/>
              </a:rPr>
              <a:t>Proprio per questo motivo è importante normalizzare i consumi di energia, in modo da non considerare il minor dispendio di energia dovuto al clima più temperato del periodo in esame.</a:t>
            </a:r>
          </a:p>
        </p:txBody>
      </p:sp>
    </p:spTree>
    <p:extLst>
      <p:ext uri="{BB962C8B-B14F-4D97-AF65-F5344CB8AC3E}">
        <p14:creationId xmlns:p14="http://schemas.microsoft.com/office/powerpoint/2010/main" val="85517237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C940D-7DEF-E26C-22A1-E36E1CF7ACD4}"/>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3F4BAA51-BA1B-3593-8209-3A416CA542F6}"/>
              </a:ext>
            </a:extLst>
          </p:cNvPr>
          <p:cNvSpPr txBox="1"/>
          <p:nvPr/>
        </p:nvSpPr>
        <p:spPr>
          <a:xfrm>
            <a:off x="861198" y="2163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Consumi energetici</a:t>
            </a:r>
            <a:endParaRPr lang="it-IT" sz="4800" dirty="0"/>
          </a:p>
        </p:txBody>
      </p:sp>
      <p:sp>
        <p:nvSpPr>
          <p:cNvPr id="15" name="CasellaDiTesto 14">
            <a:extLst>
              <a:ext uri="{FF2B5EF4-FFF2-40B4-BE49-F238E27FC236}">
                <a16:creationId xmlns:a16="http://schemas.microsoft.com/office/drawing/2014/main" id="{83672046-01A9-1772-D304-8439079DD3C5}"/>
              </a:ext>
            </a:extLst>
          </p:cNvPr>
          <p:cNvSpPr txBox="1"/>
          <p:nvPr/>
        </p:nvSpPr>
        <p:spPr>
          <a:xfrm>
            <a:off x="861198" y="1444159"/>
            <a:ext cx="21059775" cy="17246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buNone/>
              <a:tabLst>
                <a:tab pos="2200275" algn="l"/>
              </a:tabLst>
            </a:pPr>
            <a:r>
              <a:rPr lang="it-IT" sz="3200" dirty="0">
                <a:effectLst/>
                <a:latin typeface="Helvetica" panose="020B0604020202020204" pitchFamily="34" charset="0"/>
                <a:ea typeface="Aptos" panose="020B0004020202020204" pitchFamily="34" charset="0"/>
                <a:cs typeface="Times New Roman" panose="02020603050405020304" pitchFamily="18" charset="0"/>
              </a:rPr>
              <a:t>Dall’analisi delle bollette gas ed elettriche del periodo considerato è stato possibile ricavare i consumi energetici del sistema di generazione. </a:t>
            </a:r>
          </a:p>
          <a:p>
            <a:pPr algn="just">
              <a:lnSpc>
                <a:spcPct val="150000"/>
              </a:lnSpc>
              <a:buNone/>
              <a:tabLst>
                <a:tab pos="2200275" algn="l"/>
              </a:tabLst>
            </a:pPr>
            <a:r>
              <a:rPr lang="it-IT" sz="3200" dirty="0">
                <a:effectLst/>
                <a:latin typeface="Helvetica" panose="020B0604020202020204" pitchFamily="34" charset="0"/>
                <a:ea typeface="Aptos" panose="020B0004020202020204" pitchFamily="34" charset="0"/>
                <a:cs typeface="Times New Roman" panose="02020603050405020304" pitchFamily="18" charset="0"/>
              </a:rPr>
              <a:t>Di seguito sono riportate le tabelle contenenti i consumi di gas metano per riscaldamento e produzione di ACS</a:t>
            </a:r>
          </a:p>
        </p:txBody>
      </p:sp>
      <p:graphicFrame>
        <p:nvGraphicFramePr>
          <p:cNvPr id="2" name="Tabella 1">
            <a:extLst>
              <a:ext uri="{FF2B5EF4-FFF2-40B4-BE49-F238E27FC236}">
                <a16:creationId xmlns:a16="http://schemas.microsoft.com/office/drawing/2014/main" id="{7A5B846F-0B16-A76B-8789-14136CE6737C}"/>
              </a:ext>
            </a:extLst>
          </p:cNvPr>
          <p:cNvGraphicFramePr>
            <a:graphicFrameLocks noGrp="1"/>
          </p:cNvGraphicFramePr>
          <p:nvPr>
            <p:extLst>
              <p:ext uri="{D42A27DB-BD31-4B8C-83A1-F6EECF244321}">
                <p14:modId xmlns:p14="http://schemas.microsoft.com/office/powerpoint/2010/main" val="1826250660"/>
              </p:ext>
            </p:extLst>
          </p:nvPr>
        </p:nvGraphicFramePr>
        <p:xfrm>
          <a:off x="1428750" y="4003674"/>
          <a:ext cx="9207501" cy="4797426"/>
        </p:xfrm>
        <a:graphic>
          <a:graphicData uri="http://schemas.openxmlformats.org/drawingml/2006/table">
            <a:tbl>
              <a:tblPr>
                <a:tableStyleId>{5940675A-B579-460E-94D1-54222C63F5DA}</a:tableStyleId>
              </a:tblPr>
              <a:tblGrid>
                <a:gridCol w="3967871">
                  <a:extLst>
                    <a:ext uri="{9D8B030D-6E8A-4147-A177-3AD203B41FA5}">
                      <a16:colId xmlns:a16="http://schemas.microsoft.com/office/drawing/2014/main" val="264540887"/>
                    </a:ext>
                  </a:extLst>
                </a:gridCol>
                <a:gridCol w="2619815">
                  <a:extLst>
                    <a:ext uri="{9D8B030D-6E8A-4147-A177-3AD203B41FA5}">
                      <a16:colId xmlns:a16="http://schemas.microsoft.com/office/drawing/2014/main" val="3132121842"/>
                    </a:ext>
                  </a:extLst>
                </a:gridCol>
                <a:gridCol w="2619815">
                  <a:extLst>
                    <a:ext uri="{9D8B030D-6E8A-4147-A177-3AD203B41FA5}">
                      <a16:colId xmlns:a16="http://schemas.microsoft.com/office/drawing/2014/main" val="510059653"/>
                    </a:ext>
                  </a:extLst>
                </a:gridCol>
              </a:tblGrid>
              <a:tr h="796137">
                <a:tc gridSpan="3">
                  <a:txBody>
                    <a:bodyPr/>
                    <a:lstStyle/>
                    <a:p>
                      <a:pPr algn="ctr" fontAlgn="ctr">
                        <a:buNone/>
                      </a:pPr>
                      <a:r>
                        <a:rPr lang="it-IT" sz="2400" b="1" u="none" strike="noStrike" dirty="0">
                          <a:effectLst/>
                        </a:rPr>
                        <a:t>Consumi riscaldamento - Gas metano (Sm3)</a:t>
                      </a:r>
                      <a:endParaRPr lang="it-IT" sz="24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455440890"/>
                  </a:ext>
                </a:extLst>
              </a:tr>
              <a:tr h="796137">
                <a:tc>
                  <a:txBody>
                    <a:bodyPr/>
                    <a:lstStyle/>
                    <a:p>
                      <a:pPr algn="ctr" fontAlgn="t">
                        <a:buNone/>
                      </a:pPr>
                      <a:r>
                        <a:rPr lang="it-IT" sz="2000" u="none" strike="noStrike">
                          <a:effectLst/>
                        </a:rPr>
                        <a:t> </a:t>
                      </a:r>
                      <a:endParaRPr lang="it-IT" sz="20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400" b="1" u="none" strike="noStrike" dirty="0">
                          <a:effectLst/>
                        </a:rPr>
                        <a:t>2016-17</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2017-18</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106467556"/>
                  </a:ext>
                </a:extLst>
              </a:tr>
              <a:tr h="400644">
                <a:tc>
                  <a:txBody>
                    <a:bodyPr/>
                    <a:lstStyle/>
                    <a:p>
                      <a:pPr algn="ctr" fontAlgn="ctr">
                        <a:buNone/>
                      </a:pPr>
                      <a:r>
                        <a:rPr lang="it-IT" sz="2400" u="none" strike="noStrike">
                          <a:effectLst/>
                        </a:rPr>
                        <a:t>ottobre</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5.866</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2.465</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895864143"/>
                  </a:ext>
                </a:extLst>
              </a:tr>
              <a:tr h="400644">
                <a:tc>
                  <a:txBody>
                    <a:bodyPr/>
                    <a:lstStyle/>
                    <a:p>
                      <a:pPr algn="ctr" fontAlgn="ctr">
                        <a:buNone/>
                      </a:pPr>
                      <a:r>
                        <a:rPr lang="it-IT" sz="2400" u="none" strike="noStrike">
                          <a:effectLst/>
                        </a:rPr>
                        <a:t>novembre</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11.845</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9.674</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34497029"/>
                  </a:ext>
                </a:extLst>
              </a:tr>
              <a:tr h="400644">
                <a:tc>
                  <a:txBody>
                    <a:bodyPr/>
                    <a:lstStyle/>
                    <a:p>
                      <a:pPr algn="ctr" fontAlgn="ctr">
                        <a:buNone/>
                      </a:pPr>
                      <a:r>
                        <a:rPr lang="it-IT" sz="2400" u="none" strike="noStrike">
                          <a:effectLst/>
                        </a:rPr>
                        <a:t>dicembre</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16.896</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19.609</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708749674"/>
                  </a:ext>
                </a:extLst>
              </a:tr>
              <a:tr h="400644">
                <a:tc>
                  <a:txBody>
                    <a:bodyPr/>
                    <a:lstStyle/>
                    <a:p>
                      <a:pPr algn="ctr" fontAlgn="ctr">
                        <a:buNone/>
                      </a:pPr>
                      <a:r>
                        <a:rPr lang="it-IT" sz="2400" u="none" strike="noStrike">
                          <a:effectLst/>
                        </a:rPr>
                        <a:t>gennaio</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19.146</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15.582</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622029311"/>
                  </a:ext>
                </a:extLst>
              </a:tr>
              <a:tr h="400644">
                <a:tc>
                  <a:txBody>
                    <a:bodyPr/>
                    <a:lstStyle/>
                    <a:p>
                      <a:pPr algn="ctr" fontAlgn="ctr">
                        <a:buNone/>
                      </a:pPr>
                      <a:r>
                        <a:rPr lang="it-IT" sz="2400" u="none" strike="noStrike">
                          <a:effectLst/>
                        </a:rPr>
                        <a:t>febbraio</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13.787</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14.643</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955334323"/>
                  </a:ext>
                </a:extLst>
              </a:tr>
              <a:tr h="400644">
                <a:tc>
                  <a:txBody>
                    <a:bodyPr/>
                    <a:lstStyle/>
                    <a:p>
                      <a:pPr algn="ctr" fontAlgn="ctr">
                        <a:buNone/>
                      </a:pPr>
                      <a:r>
                        <a:rPr lang="it-IT" sz="2400" u="none" strike="noStrike">
                          <a:effectLst/>
                        </a:rPr>
                        <a:t>marzo</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8.972</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12.529</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757066995"/>
                  </a:ext>
                </a:extLst>
              </a:tr>
              <a:tr h="400644">
                <a:tc>
                  <a:txBody>
                    <a:bodyPr/>
                    <a:lstStyle/>
                    <a:p>
                      <a:pPr algn="ctr" fontAlgn="ctr">
                        <a:buNone/>
                      </a:pPr>
                      <a:r>
                        <a:rPr lang="it-IT" sz="2400" u="none" strike="noStrike">
                          <a:effectLst/>
                        </a:rPr>
                        <a:t>aprile</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1.223</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3.343</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4233495618"/>
                  </a:ext>
                </a:extLst>
              </a:tr>
              <a:tr h="400644">
                <a:tc>
                  <a:txBody>
                    <a:bodyPr/>
                    <a:lstStyle/>
                    <a:p>
                      <a:pPr algn="ctr" fontAlgn="ctr">
                        <a:buNone/>
                      </a:pPr>
                      <a:r>
                        <a:rPr lang="it-IT" sz="2400" b="1" u="none" strike="noStrike" dirty="0">
                          <a:effectLst/>
                        </a:rPr>
                        <a:t>TOTALE</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77.735</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77.845</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519955660"/>
                  </a:ext>
                </a:extLst>
              </a:tr>
            </a:tbl>
          </a:graphicData>
        </a:graphic>
      </p:graphicFrame>
      <p:graphicFrame>
        <p:nvGraphicFramePr>
          <p:cNvPr id="3" name="Tabella 2">
            <a:extLst>
              <a:ext uri="{FF2B5EF4-FFF2-40B4-BE49-F238E27FC236}">
                <a16:creationId xmlns:a16="http://schemas.microsoft.com/office/drawing/2014/main" id="{75B4D881-6AEC-ECB4-65D2-90F2FF585682}"/>
              </a:ext>
            </a:extLst>
          </p:cNvPr>
          <p:cNvGraphicFramePr>
            <a:graphicFrameLocks noGrp="1"/>
          </p:cNvGraphicFramePr>
          <p:nvPr>
            <p:extLst>
              <p:ext uri="{D42A27DB-BD31-4B8C-83A1-F6EECF244321}">
                <p14:modId xmlns:p14="http://schemas.microsoft.com/office/powerpoint/2010/main" val="3058993334"/>
              </p:ext>
            </p:extLst>
          </p:nvPr>
        </p:nvGraphicFramePr>
        <p:xfrm>
          <a:off x="11642725" y="4003673"/>
          <a:ext cx="9569451" cy="4797428"/>
        </p:xfrm>
        <a:graphic>
          <a:graphicData uri="http://schemas.openxmlformats.org/drawingml/2006/table">
            <a:tbl>
              <a:tblPr>
                <a:tableStyleId>{5940675A-B579-460E-94D1-54222C63F5DA}</a:tableStyleId>
              </a:tblPr>
              <a:tblGrid>
                <a:gridCol w="4123849">
                  <a:extLst>
                    <a:ext uri="{9D8B030D-6E8A-4147-A177-3AD203B41FA5}">
                      <a16:colId xmlns:a16="http://schemas.microsoft.com/office/drawing/2014/main" val="47811566"/>
                    </a:ext>
                  </a:extLst>
                </a:gridCol>
                <a:gridCol w="2722801">
                  <a:extLst>
                    <a:ext uri="{9D8B030D-6E8A-4147-A177-3AD203B41FA5}">
                      <a16:colId xmlns:a16="http://schemas.microsoft.com/office/drawing/2014/main" val="793104000"/>
                    </a:ext>
                  </a:extLst>
                </a:gridCol>
                <a:gridCol w="2722801">
                  <a:extLst>
                    <a:ext uri="{9D8B030D-6E8A-4147-A177-3AD203B41FA5}">
                      <a16:colId xmlns:a16="http://schemas.microsoft.com/office/drawing/2014/main" val="3398207559"/>
                    </a:ext>
                  </a:extLst>
                </a:gridCol>
              </a:tblGrid>
              <a:tr h="796138">
                <a:tc gridSpan="3">
                  <a:txBody>
                    <a:bodyPr/>
                    <a:lstStyle/>
                    <a:p>
                      <a:pPr algn="ctr" fontAlgn="ctr">
                        <a:buNone/>
                      </a:pPr>
                      <a:r>
                        <a:rPr lang="it-IT" sz="2400" b="1" u="none" strike="noStrike" dirty="0">
                          <a:effectLst/>
                        </a:rPr>
                        <a:t>Consumi ACS - Gas metano (Sm3)</a:t>
                      </a:r>
                      <a:endParaRPr lang="it-IT" sz="24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532420730"/>
                  </a:ext>
                </a:extLst>
              </a:tr>
              <a:tr h="796138">
                <a:tc>
                  <a:txBody>
                    <a:bodyPr/>
                    <a:lstStyle/>
                    <a:p>
                      <a:pPr algn="ctr" fontAlgn="t">
                        <a:buNone/>
                      </a:pPr>
                      <a:r>
                        <a:rPr lang="it-IT" sz="2000" u="none" strike="noStrike">
                          <a:effectLst/>
                        </a:rPr>
                        <a:t> </a:t>
                      </a:r>
                      <a:endParaRPr lang="it-IT" sz="20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400" b="1" u="none" strike="noStrike" dirty="0">
                          <a:effectLst/>
                        </a:rPr>
                        <a:t>2016-17</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2017-18</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600456740"/>
                  </a:ext>
                </a:extLst>
              </a:tr>
              <a:tr h="400644">
                <a:tc>
                  <a:txBody>
                    <a:bodyPr/>
                    <a:lstStyle/>
                    <a:p>
                      <a:pPr algn="ctr" fontAlgn="ctr">
                        <a:buNone/>
                      </a:pPr>
                      <a:r>
                        <a:rPr lang="it-IT" sz="2400" u="none" strike="noStrike">
                          <a:effectLst/>
                        </a:rPr>
                        <a:t>ottobre</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1.815</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2.023</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734218641"/>
                  </a:ext>
                </a:extLst>
              </a:tr>
              <a:tr h="400644">
                <a:tc>
                  <a:txBody>
                    <a:bodyPr/>
                    <a:lstStyle/>
                    <a:p>
                      <a:pPr algn="ctr" fontAlgn="ctr">
                        <a:buNone/>
                      </a:pPr>
                      <a:r>
                        <a:rPr lang="it-IT" sz="2400" u="none" strike="noStrike">
                          <a:effectLst/>
                        </a:rPr>
                        <a:t>novembre</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2.127</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2.218</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260258966"/>
                  </a:ext>
                </a:extLst>
              </a:tr>
              <a:tr h="400644">
                <a:tc>
                  <a:txBody>
                    <a:bodyPr/>
                    <a:lstStyle/>
                    <a:p>
                      <a:pPr algn="ctr" fontAlgn="ctr">
                        <a:buNone/>
                      </a:pPr>
                      <a:r>
                        <a:rPr lang="it-IT" sz="2400" u="none" strike="noStrike">
                          <a:effectLst/>
                        </a:rPr>
                        <a:t>dicembre</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2.374</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2.523</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556003357"/>
                  </a:ext>
                </a:extLst>
              </a:tr>
              <a:tr h="400644">
                <a:tc>
                  <a:txBody>
                    <a:bodyPr/>
                    <a:lstStyle/>
                    <a:p>
                      <a:pPr algn="ctr" fontAlgn="ctr">
                        <a:buNone/>
                      </a:pPr>
                      <a:r>
                        <a:rPr lang="it-IT" sz="2400" u="none" strike="noStrike">
                          <a:effectLst/>
                        </a:rPr>
                        <a:t>gennaio</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2.494</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2.351</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702548821"/>
                  </a:ext>
                </a:extLst>
              </a:tr>
              <a:tr h="400644">
                <a:tc>
                  <a:txBody>
                    <a:bodyPr/>
                    <a:lstStyle/>
                    <a:p>
                      <a:pPr algn="ctr" fontAlgn="ctr">
                        <a:buNone/>
                      </a:pPr>
                      <a:r>
                        <a:rPr lang="it-IT" sz="2400" u="none" strike="noStrike">
                          <a:effectLst/>
                        </a:rPr>
                        <a:t>febbraio</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2.117</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2.274</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96844718"/>
                  </a:ext>
                </a:extLst>
              </a:tr>
              <a:tr h="400644">
                <a:tc>
                  <a:txBody>
                    <a:bodyPr/>
                    <a:lstStyle/>
                    <a:p>
                      <a:pPr algn="ctr" fontAlgn="ctr">
                        <a:buNone/>
                      </a:pPr>
                      <a:r>
                        <a:rPr lang="it-IT" sz="2400" u="none" strike="noStrike">
                          <a:effectLst/>
                        </a:rPr>
                        <a:t>marzo</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2.097</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2.410</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359237629"/>
                  </a:ext>
                </a:extLst>
              </a:tr>
              <a:tr h="400644">
                <a:tc>
                  <a:txBody>
                    <a:bodyPr/>
                    <a:lstStyle/>
                    <a:p>
                      <a:pPr algn="ctr" fontAlgn="ctr">
                        <a:buNone/>
                      </a:pPr>
                      <a:r>
                        <a:rPr lang="it-IT" sz="2400" u="none" strike="noStrike">
                          <a:effectLst/>
                        </a:rPr>
                        <a:t>aprile</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1.966</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2.011</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737300264"/>
                  </a:ext>
                </a:extLst>
              </a:tr>
              <a:tr h="400644">
                <a:tc>
                  <a:txBody>
                    <a:bodyPr/>
                    <a:lstStyle/>
                    <a:p>
                      <a:pPr algn="ctr" fontAlgn="ctr">
                        <a:buNone/>
                      </a:pPr>
                      <a:r>
                        <a:rPr lang="it-IT" sz="2400" b="1" u="none" strike="noStrike" dirty="0">
                          <a:effectLst/>
                        </a:rPr>
                        <a:t>TOTALE</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14.990</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15.810</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074512180"/>
                  </a:ext>
                </a:extLst>
              </a:tr>
            </a:tbl>
          </a:graphicData>
        </a:graphic>
      </p:graphicFrame>
      <p:sp>
        <p:nvSpPr>
          <p:cNvPr id="6" name="CasellaDiTesto 5">
            <a:extLst>
              <a:ext uri="{FF2B5EF4-FFF2-40B4-BE49-F238E27FC236}">
                <a16:creationId xmlns:a16="http://schemas.microsoft.com/office/drawing/2014/main" id="{7308F983-7075-767A-7257-F104E22FC96A}"/>
              </a:ext>
            </a:extLst>
          </p:cNvPr>
          <p:cNvSpPr txBox="1"/>
          <p:nvPr/>
        </p:nvSpPr>
        <p:spPr>
          <a:xfrm>
            <a:off x="1123950" y="9409519"/>
            <a:ext cx="21907500" cy="24006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dirty="0"/>
              <a:t>L’impianto precedente era composto da due generatori, alimentati da un contatore gas, per la produzione di energia termica per il riscaldamento e da un solo generatore, alimentato a sua volta da un altro contatore gas, per la produzione di ACS. </a:t>
            </a:r>
          </a:p>
          <a:p>
            <a:pPr algn="just"/>
            <a:endParaRPr lang="it-IT" dirty="0"/>
          </a:p>
          <a:p>
            <a:pPr algn="just"/>
            <a:r>
              <a:rPr lang="it-IT" dirty="0"/>
              <a:t>In tale configurazione il consumo per il riscaldamento e quello per la produzione di ACS erano immediatamente distinguibili in base al rispettivo contatore gas.</a:t>
            </a:r>
          </a:p>
        </p:txBody>
      </p:sp>
    </p:spTree>
    <p:extLst>
      <p:ext uri="{BB962C8B-B14F-4D97-AF65-F5344CB8AC3E}">
        <p14:creationId xmlns:p14="http://schemas.microsoft.com/office/powerpoint/2010/main" val="306428037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99299-3701-FBB4-AFF6-9BA35637E7BE}"/>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E98B801E-752B-08CC-CC35-AE08BD138D34}"/>
              </a:ext>
            </a:extLst>
          </p:cNvPr>
          <p:cNvSpPr txBox="1"/>
          <p:nvPr/>
        </p:nvSpPr>
        <p:spPr>
          <a:xfrm>
            <a:off x="861198" y="2163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Consumi energetici</a:t>
            </a:r>
            <a:endParaRPr lang="it-IT" sz="4800" dirty="0"/>
          </a:p>
        </p:txBody>
      </p:sp>
      <p:sp>
        <p:nvSpPr>
          <p:cNvPr id="15" name="CasellaDiTesto 14">
            <a:extLst>
              <a:ext uri="{FF2B5EF4-FFF2-40B4-BE49-F238E27FC236}">
                <a16:creationId xmlns:a16="http://schemas.microsoft.com/office/drawing/2014/main" id="{790274A6-1357-B3CD-0BB7-747B8473B423}"/>
              </a:ext>
            </a:extLst>
          </p:cNvPr>
          <p:cNvSpPr txBox="1"/>
          <p:nvPr/>
        </p:nvSpPr>
        <p:spPr>
          <a:xfrm>
            <a:off x="1156473" y="3584575"/>
            <a:ext cx="21059775" cy="66490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lnSpc>
                <a:spcPct val="150000"/>
              </a:lnSpc>
              <a:buNone/>
              <a:tabLst>
                <a:tab pos="2200275" algn="l"/>
              </a:tabLst>
            </a:pPr>
            <a:r>
              <a:rPr lang="it-IT" sz="3200" dirty="0">
                <a:effectLst/>
                <a:latin typeface="Helvetica" panose="020B0604020202020204" pitchFamily="34" charset="0"/>
                <a:ea typeface="Aptos" panose="020B0004020202020204" pitchFamily="34" charset="0"/>
                <a:cs typeface="Times New Roman" panose="02020603050405020304" pitchFamily="18" charset="0"/>
              </a:rPr>
              <a:t>Nel nuovo impianto tutti i generatori a metano e tutte le pompe di calore possono produrre sia ACS che energia per il riscaldamento. </a:t>
            </a:r>
          </a:p>
          <a:p>
            <a:pPr algn="just">
              <a:lnSpc>
                <a:spcPct val="150000"/>
              </a:lnSpc>
              <a:buNone/>
              <a:tabLst>
                <a:tab pos="2200275" algn="l"/>
              </a:tabLst>
            </a:pPr>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a:p>
            <a:pPr algn="just">
              <a:lnSpc>
                <a:spcPct val="150000"/>
              </a:lnSpc>
              <a:buNone/>
              <a:tabLst>
                <a:tab pos="2200275" algn="l"/>
              </a:tabLst>
            </a:pPr>
            <a:r>
              <a:rPr lang="it-IT" sz="3200" dirty="0">
                <a:effectLst/>
                <a:latin typeface="Helvetica" panose="020B0604020202020204" pitchFamily="34" charset="0"/>
                <a:ea typeface="Aptos" panose="020B0004020202020204" pitchFamily="34" charset="0"/>
                <a:cs typeface="Times New Roman" panose="02020603050405020304" pitchFamily="18" charset="0"/>
              </a:rPr>
              <a:t>In tale configurazione per ripartire il consumo correttamente ci si basa sulla coppia di misuratori di energia termica utile installati a valle dei generatori stessi, uno dal lato riscaldamento e uno dal lato sanitario, </a:t>
            </a:r>
          </a:p>
          <a:p>
            <a:pPr algn="just">
              <a:lnSpc>
                <a:spcPct val="150000"/>
              </a:lnSpc>
              <a:buNone/>
              <a:tabLst>
                <a:tab pos="2200275" algn="l"/>
              </a:tabLst>
            </a:pPr>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a:p>
            <a:pPr algn="just">
              <a:lnSpc>
                <a:spcPct val="150000"/>
              </a:lnSpc>
              <a:buNone/>
              <a:tabLst>
                <a:tab pos="2200275" algn="l"/>
              </a:tabLst>
            </a:pPr>
            <a:r>
              <a:rPr lang="it-IT" sz="3200" dirty="0">
                <a:effectLst/>
                <a:latin typeface="Helvetica" panose="020B0604020202020204" pitchFamily="34" charset="0"/>
                <a:ea typeface="Aptos" panose="020B0004020202020204" pitchFamily="34" charset="0"/>
                <a:cs typeface="Times New Roman" panose="02020603050405020304" pitchFamily="18" charset="0"/>
              </a:rPr>
              <a:t>calcolando la quota percentuale di energia prodotta per riscaldamento o per ACS e riportandola sul consumo di energia primaria misurata nel precedente periodo di riferimento 2016-17 e 2017-18</a:t>
            </a:r>
          </a:p>
          <a:p>
            <a:pPr algn="just">
              <a:lnSpc>
                <a:spcPct val="150000"/>
              </a:lnSpc>
              <a:buNone/>
              <a:tabLst>
                <a:tab pos="2200275" algn="l"/>
              </a:tabLst>
            </a:pPr>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5186234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062DD-8678-6B01-4D01-429C01CE3CF4}"/>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2511C577-AD05-082C-31B8-0DAD71C70C3E}"/>
              </a:ext>
            </a:extLst>
          </p:cNvPr>
          <p:cNvSpPr txBox="1"/>
          <p:nvPr/>
        </p:nvSpPr>
        <p:spPr>
          <a:xfrm>
            <a:off x="861198" y="2163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Consumi energetici</a:t>
            </a:r>
            <a:endParaRPr lang="it-IT" sz="4800" dirty="0"/>
          </a:p>
        </p:txBody>
      </p:sp>
      <p:sp>
        <p:nvSpPr>
          <p:cNvPr id="15" name="CasellaDiTesto 14">
            <a:extLst>
              <a:ext uri="{FF2B5EF4-FFF2-40B4-BE49-F238E27FC236}">
                <a16:creationId xmlns:a16="http://schemas.microsoft.com/office/drawing/2014/main" id="{C643358F-F737-18D7-1396-336726342127}"/>
              </a:ext>
            </a:extLst>
          </p:cNvPr>
          <p:cNvSpPr txBox="1"/>
          <p:nvPr/>
        </p:nvSpPr>
        <p:spPr>
          <a:xfrm>
            <a:off x="1168380" y="2083046"/>
            <a:ext cx="8907775" cy="5509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buNone/>
              <a:tabLst>
                <a:tab pos="2200275" algn="l"/>
              </a:tabLst>
            </a:pPr>
            <a:r>
              <a:rPr lang="it-IT" sz="3200" dirty="0">
                <a:effectLst/>
                <a:latin typeface="Helvetica" panose="020B0604020202020204" pitchFamily="34" charset="0"/>
                <a:ea typeface="Aptos" panose="020B0004020202020204" pitchFamily="34" charset="0"/>
                <a:cs typeface="Times New Roman" panose="02020603050405020304" pitchFamily="18" charset="0"/>
              </a:rPr>
              <a:t>La tabella seguente riporta le letture dei </a:t>
            </a:r>
            <a:r>
              <a:rPr lang="it-IT" sz="3200" dirty="0" err="1">
                <a:effectLst/>
                <a:latin typeface="Helvetica" panose="020B0604020202020204" pitchFamily="34" charset="0"/>
                <a:ea typeface="Aptos" panose="020B0004020202020204" pitchFamily="34" charset="0"/>
                <a:cs typeface="Times New Roman" panose="02020603050405020304" pitchFamily="18" charset="0"/>
              </a:rPr>
              <a:t>contabilizzatori</a:t>
            </a:r>
            <a:r>
              <a:rPr lang="it-IT" sz="3200" dirty="0">
                <a:effectLst/>
                <a:latin typeface="Helvetica" panose="020B0604020202020204" pitchFamily="34" charset="0"/>
                <a:ea typeface="Aptos" panose="020B0004020202020204" pitchFamily="34" charset="0"/>
                <a:cs typeface="Times New Roman" panose="02020603050405020304" pitchFamily="18" charset="0"/>
              </a:rPr>
              <a:t> di calore posti in centrale termica effettuate durante la stagione di riscaldamento 2023 - 2024. </a:t>
            </a:r>
          </a:p>
          <a:p>
            <a:pPr algn="just">
              <a:buNone/>
              <a:tabLst>
                <a:tab pos="2200275" algn="l"/>
              </a:tabLst>
            </a:pPr>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a:p>
            <a:pPr algn="just">
              <a:buNone/>
              <a:tabLst>
                <a:tab pos="2200275" algn="l"/>
              </a:tabLst>
            </a:pPr>
            <a:r>
              <a:rPr lang="it-IT" sz="3200" dirty="0">
                <a:effectLst/>
                <a:latin typeface="Helvetica" panose="020B0604020202020204" pitchFamily="34" charset="0"/>
                <a:ea typeface="Aptos" panose="020B0004020202020204" pitchFamily="34" charset="0"/>
                <a:cs typeface="Times New Roman" panose="02020603050405020304" pitchFamily="18" charset="0"/>
              </a:rPr>
              <a:t>Si noti che i valori rappresentano l’energia cumulativamente registrata dal sistema, quindi vanno sempre a crescere, i</a:t>
            </a:r>
            <a:r>
              <a:rPr lang="it-IT" sz="3200" dirty="0">
                <a:latin typeface="Helvetica" panose="020B0604020202020204" pitchFamily="34" charset="0"/>
                <a:ea typeface="Aptos" panose="020B0004020202020204" pitchFamily="34" charset="0"/>
                <a:cs typeface="Times New Roman" panose="02020603050405020304" pitchFamily="18" charset="0"/>
              </a:rPr>
              <a:t>l valore di energia prodotta si ottiene per differenza tra la prima e l’ultima lettura </a:t>
            </a:r>
          </a:p>
          <a:p>
            <a:pPr algn="just">
              <a:buNone/>
              <a:tabLst>
                <a:tab pos="2200275" algn="l"/>
              </a:tabLst>
            </a:pPr>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p:txBody>
      </p:sp>
      <p:graphicFrame>
        <p:nvGraphicFramePr>
          <p:cNvPr id="5" name="Tabella 4">
            <a:extLst>
              <a:ext uri="{FF2B5EF4-FFF2-40B4-BE49-F238E27FC236}">
                <a16:creationId xmlns:a16="http://schemas.microsoft.com/office/drawing/2014/main" id="{A3E39F1B-C2BB-2042-D2B2-77D07AFE2353}"/>
              </a:ext>
            </a:extLst>
          </p:cNvPr>
          <p:cNvGraphicFramePr>
            <a:graphicFrameLocks noGrp="1"/>
          </p:cNvGraphicFramePr>
          <p:nvPr>
            <p:extLst>
              <p:ext uri="{D42A27DB-BD31-4B8C-83A1-F6EECF244321}">
                <p14:modId xmlns:p14="http://schemas.microsoft.com/office/powerpoint/2010/main" val="3739954038"/>
              </p:ext>
            </p:extLst>
          </p:nvPr>
        </p:nvGraphicFramePr>
        <p:xfrm>
          <a:off x="10466773" y="2260600"/>
          <a:ext cx="11831252" cy="5420430"/>
        </p:xfrm>
        <a:graphic>
          <a:graphicData uri="http://schemas.openxmlformats.org/drawingml/2006/table">
            <a:tbl>
              <a:tblPr>
                <a:tableStyleId>{5940675A-B579-460E-94D1-54222C63F5DA}</a:tableStyleId>
              </a:tblPr>
              <a:tblGrid>
                <a:gridCol w="2370338">
                  <a:extLst>
                    <a:ext uri="{9D8B030D-6E8A-4147-A177-3AD203B41FA5}">
                      <a16:colId xmlns:a16="http://schemas.microsoft.com/office/drawing/2014/main" val="331759255"/>
                    </a:ext>
                  </a:extLst>
                </a:gridCol>
                <a:gridCol w="2462071">
                  <a:extLst>
                    <a:ext uri="{9D8B030D-6E8A-4147-A177-3AD203B41FA5}">
                      <a16:colId xmlns:a16="http://schemas.microsoft.com/office/drawing/2014/main" val="4067451505"/>
                    </a:ext>
                  </a:extLst>
                </a:gridCol>
                <a:gridCol w="2403476">
                  <a:extLst>
                    <a:ext uri="{9D8B030D-6E8A-4147-A177-3AD203B41FA5}">
                      <a16:colId xmlns:a16="http://schemas.microsoft.com/office/drawing/2014/main" val="2590519696"/>
                    </a:ext>
                  </a:extLst>
                </a:gridCol>
                <a:gridCol w="34926">
                  <a:extLst>
                    <a:ext uri="{9D8B030D-6E8A-4147-A177-3AD203B41FA5}">
                      <a16:colId xmlns:a16="http://schemas.microsoft.com/office/drawing/2014/main" val="446263082"/>
                    </a:ext>
                  </a:extLst>
                </a:gridCol>
                <a:gridCol w="2182081">
                  <a:extLst>
                    <a:ext uri="{9D8B030D-6E8A-4147-A177-3AD203B41FA5}">
                      <a16:colId xmlns:a16="http://schemas.microsoft.com/office/drawing/2014/main" val="287803879"/>
                    </a:ext>
                  </a:extLst>
                </a:gridCol>
                <a:gridCol w="2378360">
                  <a:extLst>
                    <a:ext uri="{9D8B030D-6E8A-4147-A177-3AD203B41FA5}">
                      <a16:colId xmlns:a16="http://schemas.microsoft.com/office/drawing/2014/main" val="3753748129"/>
                    </a:ext>
                  </a:extLst>
                </a:gridCol>
              </a:tblGrid>
              <a:tr h="286632">
                <a:tc>
                  <a:txBody>
                    <a:bodyPr/>
                    <a:lstStyle/>
                    <a:p>
                      <a:pPr algn="ctr" fontAlgn="b">
                        <a:buNone/>
                      </a:pPr>
                      <a:endParaRPr lang="it-IT" sz="2000" b="0" i="0" u="none" strike="noStrike" dirty="0">
                        <a:solidFill>
                          <a:srgbClr val="000000"/>
                        </a:solidFill>
                        <a:effectLst/>
                        <a:latin typeface="Aptos Narrow" panose="020B0004020202020204" pitchFamily="34" charset="0"/>
                      </a:endParaRPr>
                    </a:p>
                  </a:txBody>
                  <a:tcPr marL="4763" marR="4763" marT="4763" marB="0" anchor="b"/>
                </a:tc>
                <a:tc>
                  <a:txBody>
                    <a:bodyPr/>
                    <a:lstStyle/>
                    <a:p>
                      <a:pPr algn="ctr" fontAlgn="b">
                        <a:buNone/>
                      </a:pPr>
                      <a:endParaRPr lang="it-IT" sz="2000" b="0" i="0" u="none" strike="noStrike">
                        <a:solidFill>
                          <a:srgbClr val="000000"/>
                        </a:solidFill>
                        <a:effectLst/>
                        <a:latin typeface="Aptos Narrow" panose="020B0004020202020204" pitchFamily="34" charset="0"/>
                      </a:endParaRPr>
                    </a:p>
                  </a:txBody>
                  <a:tcPr marL="4763" marR="4763" marT="4763" marB="0" anchor="b"/>
                </a:tc>
                <a:tc>
                  <a:txBody>
                    <a:bodyPr/>
                    <a:lstStyle/>
                    <a:p>
                      <a:pPr algn="ctr" fontAlgn="b">
                        <a:buNone/>
                      </a:pPr>
                      <a:endParaRPr lang="it-IT" sz="2000" b="0" i="0" u="none" strike="noStrike">
                        <a:solidFill>
                          <a:srgbClr val="000000"/>
                        </a:solidFill>
                        <a:effectLst/>
                        <a:latin typeface="Aptos Narrow" panose="020B0004020202020204" pitchFamily="34" charset="0"/>
                      </a:endParaRPr>
                    </a:p>
                  </a:txBody>
                  <a:tcPr marL="4763" marR="4763" marT="4763" marB="0" anchor="b"/>
                </a:tc>
                <a:tc>
                  <a:txBody>
                    <a:bodyPr/>
                    <a:lstStyle/>
                    <a:p>
                      <a:pPr algn="ctr" fontAlgn="b">
                        <a:buNone/>
                      </a:pPr>
                      <a:endParaRPr lang="it-IT" sz="2000" b="0" i="0" u="none" strike="noStrike">
                        <a:solidFill>
                          <a:srgbClr val="000000"/>
                        </a:solidFill>
                        <a:effectLst/>
                        <a:latin typeface="Aptos Narrow" panose="020B0004020202020204" pitchFamily="34" charset="0"/>
                      </a:endParaRPr>
                    </a:p>
                  </a:txBody>
                  <a:tcPr marL="4763" marR="4763" marT="4763" marB="0" anchor="b"/>
                </a:tc>
                <a:tc>
                  <a:txBody>
                    <a:bodyPr/>
                    <a:lstStyle/>
                    <a:p>
                      <a:pPr algn="ctr" fontAlgn="b">
                        <a:buNone/>
                      </a:pPr>
                      <a:endParaRPr lang="it-IT" sz="2000" b="0" i="0" u="none" strike="noStrike">
                        <a:solidFill>
                          <a:srgbClr val="000000"/>
                        </a:solidFill>
                        <a:effectLst/>
                        <a:latin typeface="Aptos Narrow" panose="020B0004020202020204" pitchFamily="34" charset="0"/>
                      </a:endParaRPr>
                    </a:p>
                  </a:txBody>
                  <a:tcPr marL="4763" marR="4763" marT="4763" marB="0" anchor="b"/>
                </a:tc>
                <a:tc>
                  <a:txBody>
                    <a:bodyPr/>
                    <a:lstStyle/>
                    <a:p>
                      <a:pPr algn="ctr" fontAlgn="b">
                        <a:buNone/>
                      </a:pPr>
                      <a:endParaRPr lang="it-IT" sz="2000" b="0" i="0" u="none" strike="noStrike">
                        <a:solidFill>
                          <a:srgbClr val="000000"/>
                        </a:solidFill>
                        <a:effectLst/>
                        <a:latin typeface="Aptos Narrow" panose="020B0004020202020204" pitchFamily="34" charset="0"/>
                      </a:endParaRPr>
                    </a:p>
                  </a:txBody>
                  <a:tcPr marL="4763" marR="4763" marT="4763" marB="0" anchor="b"/>
                </a:tc>
                <a:extLst>
                  <a:ext uri="{0D108BD9-81ED-4DB2-BD59-A6C34878D82A}">
                    <a16:rowId xmlns:a16="http://schemas.microsoft.com/office/drawing/2014/main" val="2055053354"/>
                  </a:ext>
                </a:extLst>
              </a:tr>
              <a:tr h="681743">
                <a:tc rowSpan="2">
                  <a:txBody>
                    <a:bodyPr/>
                    <a:lstStyle/>
                    <a:p>
                      <a:pPr algn="ctr" fontAlgn="t">
                        <a:buNone/>
                      </a:pPr>
                      <a:r>
                        <a:rPr lang="it-IT" sz="2000" u="none" strike="noStrike" dirty="0">
                          <a:effectLst/>
                        </a:rPr>
                        <a:t> </a:t>
                      </a:r>
                      <a:endParaRPr lang="it-IT" sz="2000" b="0" i="0" u="none" strike="noStrike" dirty="0">
                        <a:solidFill>
                          <a:srgbClr val="000000"/>
                        </a:solidFill>
                        <a:effectLst/>
                        <a:latin typeface="Aptos" panose="020B0004020202020204" pitchFamily="34" charset="0"/>
                      </a:endParaRPr>
                    </a:p>
                  </a:txBody>
                  <a:tcPr marL="4763" marR="4763" marT="4763" marB="0"/>
                </a:tc>
                <a:tc gridSpan="3">
                  <a:txBody>
                    <a:bodyPr/>
                    <a:lstStyle/>
                    <a:p>
                      <a:pPr algn="ctr" fontAlgn="ctr">
                        <a:buNone/>
                      </a:pPr>
                      <a:r>
                        <a:rPr lang="it-IT" sz="2400" b="1" u="none" strike="noStrike" dirty="0">
                          <a:effectLst/>
                        </a:rPr>
                        <a:t>Caldaie Gruppo 1</a:t>
                      </a:r>
                      <a:endParaRPr lang="it-IT" sz="24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tc hMerge="1">
                  <a:txBody>
                    <a:bodyPr/>
                    <a:lstStyle/>
                    <a:p>
                      <a:endParaRPr lang="it-IT"/>
                    </a:p>
                  </a:txBody>
                  <a:tcPr/>
                </a:tc>
                <a:tc gridSpan="2">
                  <a:txBody>
                    <a:bodyPr/>
                    <a:lstStyle/>
                    <a:p>
                      <a:pPr algn="ctr" fontAlgn="ctr">
                        <a:buNone/>
                      </a:pPr>
                      <a:r>
                        <a:rPr lang="it-IT" sz="2400" b="1" u="none" strike="noStrike" dirty="0">
                          <a:effectLst/>
                        </a:rPr>
                        <a:t>Caldaie Gruppo 2</a:t>
                      </a:r>
                      <a:endParaRPr lang="it-IT" sz="24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extLst>
                  <a:ext uri="{0D108BD9-81ED-4DB2-BD59-A6C34878D82A}">
                    <a16:rowId xmlns:a16="http://schemas.microsoft.com/office/drawing/2014/main" val="2416631015"/>
                  </a:ext>
                </a:extLst>
              </a:tr>
              <a:tr h="1020409">
                <a:tc vMerge="1">
                  <a:txBody>
                    <a:bodyPr/>
                    <a:lstStyle/>
                    <a:p>
                      <a:endParaRPr lang="it-IT"/>
                    </a:p>
                  </a:txBody>
                  <a:tcPr/>
                </a:tc>
                <a:tc>
                  <a:txBody>
                    <a:bodyPr/>
                    <a:lstStyle/>
                    <a:p>
                      <a:pPr algn="ctr" fontAlgn="ctr">
                        <a:buNone/>
                      </a:pPr>
                      <a:r>
                        <a:rPr lang="it-IT" sz="2400" b="1" u="none" strike="noStrike" dirty="0">
                          <a:effectLst/>
                        </a:rPr>
                        <a:t>kWh utili </a:t>
                      </a:r>
                      <a:r>
                        <a:rPr lang="it-IT" sz="2400" b="1" u="none" strike="noStrike" dirty="0" err="1">
                          <a:effectLst/>
                        </a:rPr>
                        <a:t>risc</a:t>
                      </a:r>
                      <a:r>
                        <a:rPr lang="it-IT" sz="2400" b="1" u="none" strike="noStrike" dirty="0">
                          <a:effectLst/>
                        </a:rPr>
                        <a:t>.</a:t>
                      </a:r>
                      <a:endParaRPr lang="it-IT" sz="2400" b="1" i="0" u="none" strike="noStrike" dirty="0">
                        <a:solidFill>
                          <a:srgbClr val="000000"/>
                        </a:solidFill>
                        <a:effectLst/>
                        <a:latin typeface="Arial" panose="020B0604020202020204" pitchFamily="34" charset="0"/>
                      </a:endParaRPr>
                    </a:p>
                  </a:txBody>
                  <a:tcPr marL="4763" marR="4763" marT="4763" marB="0" anchor="ctr"/>
                </a:tc>
                <a:tc gridSpan="2">
                  <a:txBody>
                    <a:bodyPr/>
                    <a:lstStyle/>
                    <a:p>
                      <a:pPr algn="ctr" fontAlgn="ctr">
                        <a:buNone/>
                      </a:pPr>
                      <a:r>
                        <a:rPr lang="it-IT" sz="2400" b="1" u="none" strike="noStrike" dirty="0">
                          <a:effectLst/>
                        </a:rPr>
                        <a:t>kWh utili ACS</a:t>
                      </a:r>
                      <a:endParaRPr lang="it-IT" sz="2400" b="1" i="0" u="none" strike="noStrike" dirty="0">
                        <a:solidFill>
                          <a:srgbClr val="000000"/>
                        </a:solidFill>
                        <a:effectLst/>
                        <a:latin typeface="Arial" panose="020B0604020202020204" pitchFamily="34" charset="0"/>
                      </a:endParaRPr>
                    </a:p>
                  </a:txBody>
                  <a:tcPr marL="4763" marR="4763" marT="4763" marB="0" anchor="ctr"/>
                </a:tc>
                <a:tc hMerge="1">
                  <a:txBody>
                    <a:bodyPr/>
                    <a:lstStyle/>
                    <a:p>
                      <a:pPr algn="just" fontAlgn="ctr">
                        <a:buNone/>
                      </a:pPr>
                      <a:r>
                        <a:rPr lang="it-IT" sz="2400" u="none" strike="noStrike">
                          <a:effectLst/>
                        </a:rPr>
                        <a:t>kWh utili risc</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a:r>
                        <a:rPr lang="it-IT" sz="2400" b="1" u="none" strike="noStrike" dirty="0">
                          <a:effectLst/>
                        </a:rPr>
                        <a:t>kWh utili </a:t>
                      </a:r>
                      <a:r>
                        <a:rPr lang="it-IT" sz="2400" b="1" u="none" strike="noStrike" dirty="0" err="1">
                          <a:effectLst/>
                        </a:rPr>
                        <a:t>risc</a:t>
                      </a:r>
                      <a:r>
                        <a:rPr lang="it-IT" sz="2400" b="1" u="none" strike="noStrike" dirty="0">
                          <a:effectLst/>
                        </a:rPr>
                        <a:t>.</a:t>
                      </a:r>
                      <a:endParaRPr lang="it-IT" b="1" dirty="0"/>
                    </a:p>
                  </a:txBody>
                  <a:tcPr marL="4763" marR="4763" marT="4763" marB="0" anchor="ctr"/>
                </a:tc>
                <a:tc>
                  <a:txBody>
                    <a:bodyPr/>
                    <a:lstStyle/>
                    <a:p>
                      <a:pPr algn="ctr" fontAlgn="ctr">
                        <a:buNone/>
                      </a:pPr>
                      <a:r>
                        <a:rPr lang="it-IT" sz="2400" b="1" u="none" strike="noStrike" dirty="0">
                          <a:effectLst/>
                        </a:rPr>
                        <a:t>kWh utili ACS</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672725227"/>
                  </a:ext>
                </a:extLst>
              </a:tr>
              <a:tr h="681743">
                <a:tc>
                  <a:txBody>
                    <a:bodyPr/>
                    <a:lstStyle/>
                    <a:p>
                      <a:pPr algn="ctr" fontAlgn="ctr">
                        <a:buNone/>
                      </a:pPr>
                      <a:r>
                        <a:rPr lang="it-IT" sz="2400" b="1" u="none" strike="noStrike">
                          <a:effectLst/>
                        </a:rPr>
                        <a:t>24/10/2023</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148.930</a:t>
                      </a:r>
                      <a:endParaRPr lang="it-IT" sz="2400" b="0" i="0" u="none" strike="noStrike" dirty="0">
                        <a:solidFill>
                          <a:srgbClr val="000000"/>
                        </a:solidFill>
                        <a:effectLst/>
                        <a:latin typeface="Arial" panose="020B0604020202020204" pitchFamily="34" charset="0"/>
                      </a:endParaRPr>
                    </a:p>
                  </a:txBody>
                  <a:tcPr marL="4763" marR="4763" marT="4763" marB="0" anchor="ctr"/>
                </a:tc>
                <a:tc gridSpan="2">
                  <a:txBody>
                    <a:bodyPr/>
                    <a:lstStyle/>
                    <a:p>
                      <a:pPr algn="ctr" fontAlgn="ctr">
                        <a:buNone/>
                      </a:pPr>
                      <a:r>
                        <a:rPr lang="it-IT" sz="2400" u="none" strike="noStrike">
                          <a:effectLst/>
                        </a:rPr>
                        <a:t>121.923</a:t>
                      </a:r>
                      <a:endParaRPr lang="it-IT" sz="2400" b="0" i="0" u="none" strike="noStrike">
                        <a:solidFill>
                          <a:srgbClr val="000000"/>
                        </a:solidFill>
                        <a:effectLst/>
                        <a:latin typeface="Arial" panose="020B0604020202020204" pitchFamily="34" charset="0"/>
                      </a:endParaRPr>
                    </a:p>
                  </a:txBody>
                  <a:tcPr marL="4763" marR="4763" marT="4763" marB="0" anchor="ctr"/>
                </a:tc>
                <a:tc hMerge="1">
                  <a:txBody>
                    <a:bodyPr/>
                    <a:lstStyle/>
                    <a:p>
                      <a:pPr algn="just" fontAlgn="ctr">
                        <a:buNone/>
                      </a:pPr>
                      <a:r>
                        <a:rPr lang="it-IT" sz="2400" u="none" strike="noStrike">
                          <a:effectLst/>
                        </a:rPr>
                        <a:t>64.810</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a:r>
                        <a:rPr lang="it-IT" sz="2400" u="none" strike="noStrike" dirty="0">
                          <a:effectLst/>
                        </a:rPr>
                        <a:t>64.810</a:t>
                      </a:r>
                      <a:endParaRPr lang="it-IT" dirty="0"/>
                    </a:p>
                  </a:txBody>
                  <a:tcPr marL="4763" marR="4763" marT="4763" marB="0" anchor="ctr"/>
                </a:tc>
                <a:tc>
                  <a:txBody>
                    <a:bodyPr/>
                    <a:lstStyle/>
                    <a:p>
                      <a:pPr algn="ctr" fontAlgn="ctr">
                        <a:buNone/>
                      </a:pPr>
                      <a:r>
                        <a:rPr lang="it-IT" sz="2400" u="none" strike="noStrike">
                          <a:effectLst/>
                        </a:rPr>
                        <a:t>184.609</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822193110"/>
                  </a:ext>
                </a:extLst>
              </a:tr>
              <a:tr h="681743">
                <a:tc>
                  <a:txBody>
                    <a:bodyPr/>
                    <a:lstStyle/>
                    <a:p>
                      <a:pPr algn="ctr" fontAlgn="ctr">
                        <a:buNone/>
                      </a:pPr>
                      <a:r>
                        <a:rPr lang="it-IT" sz="2400" b="1" u="none" strike="noStrike">
                          <a:effectLst/>
                        </a:rPr>
                        <a:t>17/12/2023</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212.000</a:t>
                      </a:r>
                      <a:endParaRPr lang="it-IT" sz="2400" b="0" i="0" u="none" strike="noStrike" dirty="0">
                        <a:solidFill>
                          <a:srgbClr val="000000"/>
                        </a:solidFill>
                        <a:effectLst/>
                        <a:latin typeface="Arial" panose="020B0604020202020204" pitchFamily="34" charset="0"/>
                      </a:endParaRPr>
                    </a:p>
                  </a:txBody>
                  <a:tcPr marL="4763" marR="4763" marT="4763" marB="0" anchor="ctr"/>
                </a:tc>
                <a:tc gridSpan="2">
                  <a:txBody>
                    <a:bodyPr/>
                    <a:lstStyle/>
                    <a:p>
                      <a:pPr algn="ctr" fontAlgn="ctr">
                        <a:buNone/>
                      </a:pPr>
                      <a:r>
                        <a:rPr lang="it-IT" sz="2400" u="none" strike="noStrike">
                          <a:effectLst/>
                        </a:rPr>
                        <a:t>128.425</a:t>
                      </a:r>
                      <a:endParaRPr lang="it-IT" sz="2400" b="0" i="0" u="none" strike="noStrike">
                        <a:solidFill>
                          <a:srgbClr val="000000"/>
                        </a:solidFill>
                        <a:effectLst/>
                        <a:latin typeface="Arial" panose="020B0604020202020204" pitchFamily="34" charset="0"/>
                      </a:endParaRPr>
                    </a:p>
                  </a:txBody>
                  <a:tcPr marL="4763" marR="4763" marT="4763" marB="0" anchor="ctr"/>
                </a:tc>
                <a:tc hMerge="1">
                  <a:txBody>
                    <a:bodyPr/>
                    <a:lstStyle/>
                    <a:p>
                      <a:pPr algn="just" fontAlgn="ctr">
                        <a:buNone/>
                      </a:pPr>
                      <a:r>
                        <a:rPr lang="it-IT" sz="2400" u="none" strike="noStrike">
                          <a:effectLst/>
                        </a:rPr>
                        <a:t>113.280</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a:r>
                        <a:rPr lang="it-IT" sz="2400" u="none" strike="noStrike" dirty="0">
                          <a:effectLst/>
                        </a:rPr>
                        <a:t>113.280</a:t>
                      </a:r>
                      <a:endParaRPr lang="it-IT" dirty="0"/>
                    </a:p>
                  </a:txBody>
                  <a:tcPr marL="4763" marR="4763" marT="4763" marB="0" anchor="ctr"/>
                </a:tc>
                <a:tc>
                  <a:txBody>
                    <a:bodyPr/>
                    <a:lstStyle/>
                    <a:p>
                      <a:pPr algn="ctr" fontAlgn="ctr">
                        <a:buNone/>
                      </a:pPr>
                      <a:r>
                        <a:rPr lang="it-IT" sz="2400" u="none" strike="noStrike">
                          <a:effectLst/>
                        </a:rPr>
                        <a:t>212.644</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607201742"/>
                  </a:ext>
                </a:extLst>
              </a:tr>
              <a:tr h="681743">
                <a:tc>
                  <a:txBody>
                    <a:bodyPr/>
                    <a:lstStyle/>
                    <a:p>
                      <a:pPr algn="ctr" fontAlgn="ctr">
                        <a:buNone/>
                      </a:pPr>
                      <a:r>
                        <a:rPr lang="it-IT" sz="2400" b="1" u="none" strike="noStrike">
                          <a:effectLst/>
                        </a:rPr>
                        <a:t>07/02/2024</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311.400</a:t>
                      </a:r>
                      <a:endParaRPr lang="it-IT" sz="2400" b="0" i="0" u="none" strike="noStrike" dirty="0">
                        <a:solidFill>
                          <a:srgbClr val="000000"/>
                        </a:solidFill>
                        <a:effectLst/>
                        <a:latin typeface="Arial" panose="020B0604020202020204" pitchFamily="34" charset="0"/>
                      </a:endParaRPr>
                    </a:p>
                  </a:txBody>
                  <a:tcPr marL="4763" marR="4763" marT="4763" marB="0" anchor="ctr"/>
                </a:tc>
                <a:tc gridSpan="2">
                  <a:txBody>
                    <a:bodyPr/>
                    <a:lstStyle/>
                    <a:p>
                      <a:pPr algn="ctr" fontAlgn="ctr">
                        <a:buNone/>
                      </a:pPr>
                      <a:r>
                        <a:rPr lang="it-IT" sz="2400" u="none" strike="noStrike">
                          <a:effectLst/>
                        </a:rPr>
                        <a:t>143.025</a:t>
                      </a:r>
                      <a:endParaRPr lang="it-IT" sz="2400" b="0" i="0" u="none" strike="noStrike">
                        <a:solidFill>
                          <a:srgbClr val="000000"/>
                        </a:solidFill>
                        <a:effectLst/>
                        <a:latin typeface="Arial" panose="020B0604020202020204" pitchFamily="34" charset="0"/>
                      </a:endParaRPr>
                    </a:p>
                  </a:txBody>
                  <a:tcPr marL="4763" marR="4763" marT="4763" marB="0" anchor="ctr"/>
                </a:tc>
                <a:tc hMerge="1">
                  <a:txBody>
                    <a:bodyPr/>
                    <a:lstStyle/>
                    <a:p>
                      <a:pPr algn="just" fontAlgn="ctr">
                        <a:buNone/>
                      </a:pPr>
                      <a:r>
                        <a:rPr lang="it-IT" sz="2400" u="none" strike="noStrike">
                          <a:effectLst/>
                        </a:rPr>
                        <a:t>139.850</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a:r>
                        <a:rPr lang="it-IT" sz="2400" u="none" strike="noStrike" dirty="0">
                          <a:effectLst/>
                        </a:rPr>
                        <a:t>139.850</a:t>
                      </a:r>
                      <a:endParaRPr lang="it-IT" dirty="0"/>
                    </a:p>
                  </a:txBody>
                  <a:tcPr marL="4763" marR="4763" marT="4763" marB="0" anchor="ctr"/>
                </a:tc>
                <a:tc>
                  <a:txBody>
                    <a:bodyPr/>
                    <a:lstStyle/>
                    <a:p>
                      <a:pPr algn="ctr" fontAlgn="ctr">
                        <a:buNone/>
                      </a:pPr>
                      <a:r>
                        <a:rPr lang="it-IT" sz="2400" u="none" strike="noStrike">
                          <a:effectLst/>
                        </a:rPr>
                        <a:t>238.879</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743016212"/>
                  </a:ext>
                </a:extLst>
              </a:tr>
              <a:tr h="681743">
                <a:tc>
                  <a:txBody>
                    <a:bodyPr/>
                    <a:lstStyle/>
                    <a:p>
                      <a:pPr algn="ctr" fontAlgn="ctr">
                        <a:buNone/>
                      </a:pPr>
                      <a:r>
                        <a:rPr lang="it-IT" sz="2400" b="1" u="none" strike="noStrike">
                          <a:effectLst/>
                        </a:rPr>
                        <a:t>04/03/2024</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316.800</a:t>
                      </a:r>
                      <a:endParaRPr lang="it-IT" sz="2400" b="0" i="0" u="none" strike="noStrike">
                        <a:solidFill>
                          <a:srgbClr val="000000"/>
                        </a:solidFill>
                        <a:effectLst/>
                        <a:latin typeface="Arial" panose="020B0604020202020204" pitchFamily="34" charset="0"/>
                      </a:endParaRPr>
                    </a:p>
                  </a:txBody>
                  <a:tcPr marL="4763" marR="4763" marT="4763" marB="0" anchor="ctr"/>
                </a:tc>
                <a:tc gridSpan="2">
                  <a:txBody>
                    <a:bodyPr/>
                    <a:lstStyle/>
                    <a:p>
                      <a:pPr algn="ctr" fontAlgn="ctr">
                        <a:buNone/>
                      </a:pPr>
                      <a:r>
                        <a:rPr lang="it-IT" sz="2400" u="none" strike="noStrike">
                          <a:effectLst/>
                        </a:rPr>
                        <a:t>149.697</a:t>
                      </a:r>
                      <a:endParaRPr lang="it-IT" sz="2400" b="0" i="0" u="none" strike="noStrike">
                        <a:solidFill>
                          <a:srgbClr val="000000"/>
                        </a:solidFill>
                        <a:effectLst/>
                        <a:latin typeface="Arial" panose="020B0604020202020204" pitchFamily="34" charset="0"/>
                      </a:endParaRPr>
                    </a:p>
                  </a:txBody>
                  <a:tcPr marL="4763" marR="4763" marT="4763" marB="0" anchor="ctr"/>
                </a:tc>
                <a:tc hMerge="1">
                  <a:txBody>
                    <a:bodyPr/>
                    <a:lstStyle/>
                    <a:p>
                      <a:pPr algn="just" fontAlgn="ctr">
                        <a:buNone/>
                      </a:pPr>
                      <a:r>
                        <a:rPr lang="it-IT" sz="2400" u="none" strike="noStrike">
                          <a:effectLst/>
                        </a:rPr>
                        <a:t>140.004</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a:r>
                        <a:rPr lang="it-IT" sz="2400" u="none" strike="noStrike" dirty="0">
                          <a:effectLst/>
                        </a:rPr>
                        <a:t>140.004</a:t>
                      </a:r>
                      <a:endParaRPr lang="it-IT" dirty="0"/>
                    </a:p>
                  </a:txBody>
                  <a:tcPr marL="4763" marR="4763" marT="4763" marB="0" anchor="ctr"/>
                </a:tc>
                <a:tc>
                  <a:txBody>
                    <a:bodyPr/>
                    <a:lstStyle/>
                    <a:p>
                      <a:pPr algn="ctr" fontAlgn="ctr">
                        <a:buNone/>
                      </a:pPr>
                      <a:r>
                        <a:rPr lang="it-IT" sz="2400" u="none" strike="noStrike">
                          <a:effectLst/>
                        </a:rPr>
                        <a:t>248.322</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486639563"/>
                  </a:ext>
                </a:extLst>
              </a:tr>
              <a:tr h="681743">
                <a:tc>
                  <a:txBody>
                    <a:bodyPr/>
                    <a:lstStyle/>
                    <a:p>
                      <a:pPr algn="ctr" fontAlgn="ctr">
                        <a:buNone/>
                      </a:pPr>
                      <a:r>
                        <a:rPr lang="it-IT" sz="2400" b="1" u="none" strike="noStrike" dirty="0">
                          <a:effectLst/>
                        </a:rPr>
                        <a:t>18/03/2024</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319.200</a:t>
                      </a:r>
                      <a:endParaRPr lang="it-IT" sz="2400" b="0" i="0" u="none" strike="noStrike" dirty="0">
                        <a:solidFill>
                          <a:srgbClr val="000000"/>
                        </a:solidFill>
                        <a:effectLst/>
                        <a:latin typeface="Arial" panose="020B0604020202020204" pitchFamily="34" charset="0"/>
                      </a:endParaRPr>
                    </a:p>
                  </a:txBody>
                  <a:tcPr marL="4763" marR="4763" marT="4763" marB="0" anchor="ctr"/>
                </a:tc>
                <a:tc gridSpan="2">
                  <a:txBody>
                    <a:bodyPr/>
                    <a:lstStyle/>
                    <a:p>
                      <a:pPr algn="ctr" fontAlgn="ctr">
                        <a:buNone/>
                      </a:pPr>
                      <a:r>
                        <a:rPr lang="it-IT" sz="2400" u="none" strike="noStrike" dirty="0">
                          <a:effectLst/>
                        </a:rPr>
                        <a:t>153.247</a:t>
                      </a:r>
                      <a:endParaRPr lang="it-IT" sz="2400" b="0" i="0" u="none" strike="noStrike" dirty="0">
                        <a:solidFill>
                          <a:srgbClr val="000000"/>
                        </a:solidFill>
                        <a:effectLst/>
                        <a:latin typeface="Arial" panose="020B0604020202020204" pitchFamily="34" charset="0"/>
                      </a:endParaRPr>
                    </a:p>
                  </a:txBody>
                  <a:tcPr marL="4763" marR="4763" marT="4763" marB="0" anchor="ctr"/>
                </a:tc>
                <a:tc hMerge="1">
                  <a:txBody>
                    <a:bodyPr/>
                    <a:lstStyle/>
                    <a:p>
                      <a:pPr algn="just" fontAlgn="ctr">
                        <a:buNone/>
                      </a:pPr>
                      <a:r>
                        <a:rPr lang="it-IT" sz="2400" u="none" strike="noStrike" dirty="0">
                          <a:effectLst/>
                        </a:rPr>
                        <a:t>140.110</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a:r>
                        <a:rPr lang="it-IT" sz="2400" u="none" strike="noStrike" dirty="0">
                          <a:effectLst/>
                        </a:rPr>
                        <a:t>140.110</a:t>
                      </a:r>
                      <a:endParaRPr lang="it-IT" dirty="0"/>
                    </a:p>
                  </a:txBody>
                  <a:tcPr marL="4763" marR="4763" marT="4763" marB="0" anchor="ctr"/>
                </a:tc>
                <a:tc>
                  <a:txBody>
                    <a:bodyPr/>
                    <a:lstStyle/>
                    <a:p>
                      <a:pPr algn="ctr" fontAlgn="ctr">
                        <a:buNone/>
                      </a:pPr>
                      <a:r>
                        <a:rPr lang="it-IT" sz="2400" u="none" strike="noStrike" dirty="0">
                          <a:effectLst/>
                        </a:rPr>
                        <a:t>253.713</a:t>
                      </a:r>
                      <a:endParaRPr lang="it-IT" sz="24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287988436"/>
                  </a:ext>
                </a:extLst>
              </a:tr>
            </a:tbl>
          </a:graphicData>
        </a:graphic>
      </p:graphicFrame>
      <p:graphicFrame>
        <p:nvGraphicFramePr>
          <p:cNvPr id="6" name="Tabella 5">
            <a:extLst>
              <a:ext uri="{FF2B5EF4-FFF2-40B4-BE49-F238E27FC236}">
                <a16:creationId xmlns:a16="http://schemas.microsoft.com/office/drawing/2014/main" id="{9314FF08-AE68-04C3-8CD8-D15C6A12DCA5}"/>
              </a:ext>
            </a:extLst>
          </p:cNvPr>
          <p:cNvGraphicFramePr>
            <a:graphicFrameLocks noGrp="1"/>
          </p:cNvGraphicFramePr>
          <p:nvPr>
            <p:extLst>
              <p:ext uri="{D42A27DB-BD31-4B8C-83A1-F6EECF244321}">
                <p14:modId xmlns:p14="http://schemas.microsoft.com/office/powerpoint/2010/main" val="871214499"/>
              </p:ext>
            </p:extLst>
          </p:nvPr>
        </p:nvGraphicFramePr>
        <p:xfrm>
          <a:off x="5176431" y="8610600"/>
          <a:ext cx="17093019" cy="3143249"/>
        </p:xfrm>
        <a:graphic>
          <a:graphicData uri="http://schemas.openxmlformats.org/drawingml/2006/table">
            <a:tbl>
              <a:tblPr>
                <a:tableStyleId>{5940675A-B579-460E-94D1-54222C63F5DA}</a:tableStyleId>
              </a:tblPr>
              <a:tblGrid>
                <a:gridCol w="7751688">
                  <a:extLst>
                    <a:ext uri="{9D8B030D-6E8A-4147-A177-3AD203B41FA5}">
                      <a16:colId xmlns:a16="http://schemas.microsoft.com/office/drawing/2014/main" val="2278449123"/>
                    </a:ext>
                  </a:extLst>
                </a:gridCol>
                <a:gridCol w="2477571">
                  <a:extLst>
                    <a:ext uri="{9D8B030D-6E8A-4147-A177-3AD203B41FA5}">
                      <a16:colId xmlns:a16="http://schemas.microsoft.com/office/drawing/2014/main" val="1764357248"/>
                    </a:ext>
                  </a:extLst>
                </a:gridCol>
                <a:gridCol w="2110572">
                  <a:extLst>
                    <a:ext uri="{9D8B030D-6E8A-4147-A177-3AD203B41FA5}">
                      <a16:colId xmlns:a16="http://schemas.microsoft.com/office/drawing/2014/main" val="2932516935"/>
                    </a:ext>
                  </a:extLst>
                </a:gridCol>
                <a:gridCol w="2343363">
                  <a:extLst>
                    <a:ext uri="{9D8B030D-6E8A-4147-A177-3AD203B41FA5}">
                      <a16:colId xmlns:a16="http://schemas.microsoft.com/office/drawing/2014/main" val="1272482533"/>
                    </a:ext>
                  </a:extLst>
                </a:gridCol>
                <a:gridCol w="2409825">
                  <a:extLst>
                    <a:ext uri="{9D8B030D-6E8A-4147-A177-3AD203B41FA5}">
                      <a16:colId xmlns:a16="http://schemas.microsoft.com/office/drawing/2014/main" val="3548127259"/>
                    </a:ext>
                  </a:extLst>
                </a:gridCol>
              </a:tblGrid>
              <a:tr h="967395">
                <a:tc rowSpan="2">
                  <a:txBody>
                    <a:bodyPr/>
                    <a:lstStyle/>
                    <a:p>
                      <a:pPr algn="ctr" fontAlgn="t">
                        <a:buNone/>
                      </a:pPr>
                      <a:r>
                        <a:rPr lang="it-IT" sz="2000" u="none" strike="noStrike" dirty="0">
                          <a:effectLst/>
                        </a:rPr>
                        <a:t> </a:t>
                      </a:r>
                      <a:endParaRPr lang="it-IT" sz="2000" b="0" i="0" u="none" strike="noStrike" dirty="0">
                        <a:solidFill>
                          <a:srgbClr val="000000"/>
                        </a:solidFill>
                        <a:effectLst/>
                        <a:latin typeface="Aptos" panose="020B0004020202020204" pitchFamily="34" charset="0"/>
                      </a:endParaRPr>
                    </a:p>
                  </a:txBody>
                  <a:tcPr marL="4763" marR="4763" marT="4763" marB="0"/>
                </a:tc>
                <a:tc gridSpan="2">
                  <a:txBody>
                    <a:bodyPr/>
                    <a:lstStyle/>
                    <a:p>
                      <a:pPr algn="ctr" fontAlgn="ctr">
                        <a:buNone/>
                      </a:pPr>
                      <a:r>
                        <a:rPr lang="it-IT" sz="2400" b="1" u="none" strike="noStrike" dirty="0">
                          <a:effectLst/>
                        </a:rPr>
                        <a:t>Caldaie Gruppo 1</a:t>
                      </a:r>
                      <a:endParaRPr lang="it-IT" sz="24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tc gridSpan="2">
                  <a:txBody>
                    <a:bodyPr/>
                    <a:lstStyle/>
                    <a:p>
                      <a:pPr algn="ctr"/>
                      <a:r>
                        <a:rPr lang="it-IT" sz="2400" b="1" u="none" strike="noStrike" dirty="0">
                          <a:effectLst/>
                        </a:rPr>
                        <a:t>Caldaie Gruppo 2</a:t>
                      </a:r>
                      <a:endParaRPr lang="it-IT" sz="2400" b="1" dirty="0"/>
                    </a:p>
                  </a:txBody>
                  <a:tcPr marL="4763" marR="4763" marT="4763" marB="0" anchor="ctr"/>
                </a:tc>
                <a:tc hMerge="1">
                  <a:txBody>
                    <a:bodyPr/>
                    <a:lstStyle/>
                    <a:p>
                      <a:endParaRPr lang="it-IT"/>
                    </a:p>
                  </a:txBody>
                  <a:tcPr/>
                </a:tc>
                <a:extLst>
                  <a:ext uri="{0D108BD9-81ED-4DB2-BD59-A6C34878D82A}">
                    <a16:rowId xmlns:a16="http://schemas.microsoft.com/office/drawing/2014/main" val="3026080785"/>
                  </a:ext>
                </a:extLst>
              </a:tr>
              <a:tr h="1208459">
                <a:tc vMerge="1">
                  <a:txBody>
                    <a:bodyPr/>
                    <a:lstStyle/>
                    <a:p>
                      <a:endParaRPr lang="it-IT"/>
                    </a:p>
                  </a:txBody>
                  <a:tcPr/>
                </a:tc>
                <a:tc>
                  <a:txBody>
                    <a:bodyPr/>
                    <a:lstStyle/>
                    <a:p>
                      <a:pPr algn="ctr" fontAlgn="ctr">
                        <a:buNone/>
                      </a:pPr>
                      <a:r>
                        <a:rPr lang="it-IT" sz="2400" b="1" u="none" strike="noStrike" dirty="0">
                          <a:effectLst/>
                        </a:rPr>
                        <a:t>kWh utili </a:t>
                      </a:r>
                      <a:r>
                        <a:rPr lang="it-IT" sz="2400" b="1" u="none" strike="noStrike" dirty="0" err="1">
                          <a:effectLst/>
                        </a:rPr>
                        <a:t>risc</a:t>
                      </a:r>
                      <a:r>
                        <a:rPr lang="it-IT" sz="2400" b="1" u="none" strike="noStrike" dirty="0">
                          <a:effectLst/>
                        </a:rPr>
                        <a:t>.</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kWh utili ACS</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kWh utili </a:t>
                      </a:r>
                      <a:r>
                        <a:rPr lang="it-IT" sz="2400" b="1" u="none" strike="noStrike" dirty="0" err="1">
                          <a:effectLst/>
                        </a:rPr>
                        <a:t>risc</a:t>
                      </a:r>
                      <a:r>
                        <a:rPr lang="it-IT" sz="2400" b="1" u="none" strike="noStrike" dirty="0">
                          <a:effectLst/>
                        </a:rPr>
                        <a:t>.</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kWh utili ACS</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952145349"/>
                  </a:ext>
                </a:extLst>
              </a:tr>
              <a:tr h="967395">
                <a:tc>
                  <a:txBody>
                    <a:bodyPr/>
                    <a:lstStyle/>
                    <a:p>
                      <a:pPr algn="ctr" fontAlgn="ctr">
                        <a:buNone/>
                      </a:pPr>
                      <a:r>
                        <a:rPr lang="it-IT" sz="2400" b="1" u="none" strike="noStrike" dirty="0">
                          <a:effectLst/>
                        </a:rPr>
                        <a:t>Energia prodotta nel periodo 24/10/23 – 18/03/2024</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167.870</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27.774</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75.194</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63.713</a:t>
                      </a:r>
                      <a:endParaRPr lang="it-IT" sz="24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673729252"/>
                  </a:ext>
                </a:extLst>
              </a:tr>
            </a:tbl>
          </a:graphicData>
        </a:graphic>
      </p:graphicFrame>
    </p:spTree>
    <p:extLst>
      <p:ext uri="{BB962C8B-B14F-4D97-AF65-F5344CB8AC3E}">
        <p14:creationId xmlns:p14="http://schemas.microsoft.com/office/powerpoint/2010/main" val="78553839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8B7D7-694F-C799-50A7-8E1619729255}"/>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F586C52E-005D-E40D-59F8-F7E7D4C59E0A}"/>
              </a:ext>
            </a:extLst>
          </p:cNvPr>
          <p:cNvSpPr txBox="1"/>
          <p:nvPr/>
        </p:nvSpPr>
        <p:spPr>
          <a:xfrm>
            <a:off x="861198" y="2163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Consumi energetici</a:t>
            </a:r>
            <a:endParaRPr lang="it-IT" sz="4800" dirty="0"/>
          </a:p>
        </p:txBody>
      </p:sp>
      <mc:AlternateContent xmlns:mc="http://schemas.openxmlformats.org/markup-compatibility/2006">
        <mc:Choice xmlns:a14="http://schemas.microsoft.com/office/drawing/2010/main" Requires="a14">
          <p:sp>
            <p:nvSpPr>
              <p:cNvPr id="8" name="CasellaDiTesto 7">
                <a:extLst>
                  <a:ext uri="{FF2B5EF4-FFF2-40B4-BE49-F238E27FC236}">
                    <a16:creationId xmlns:a16="http://schemas.microsoft.com/office/drawing/2014/main" id="{90457358-93C3-F80B-F62B-1C10D09C6F79}"/>
                  </a:ext>
                </a:extLst>
              </p:cNvPr>
              <p:cNvSpPr txBox="1"/>
              <p:nvPr/>
            </p:nvSpPr>
            <p:spPr>
              <a:xfrm>
                <a:off x="1381125" y="1713172"/>
                <a:ext cx="20231100" cy="30782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lnSpc>
                    <a:spcPct val="150000"/>
                  </a:lnSpc>
                  <a:buNone/>
                </a:pPr>
                <a:r>
                  <a:rPr lang="it-IT" sz="3200" dirty="0">
                    <a:effectLst/>
                    <a:latin typeface="Helvetica" panose="020B0604020202020204" pitchFamily="34" charset="0"/>
                    <a:ea typeface="Aptos" panose="020B0004020202020204" pitchFamily="34" charset="0"/>
                    <a:cs typeface="Times New Roman" panose="02020603050405020304" pitchFamily="18" charset="0"/>
                  </a:rPr>
                  <a:t>Attraverso la formula riportata di seguito è stata calcolata la quota parte di energia utile per la produzione di ACS sul totale di energia utile.</a:t>
                </a:r>
              </a:p>
              <a:p>
                <a:pPr algn="just">
                  <a:lnSpc>
                    <a:spcPct val="150000"/>
                  </a:lnSpc>
                  <a:buNone/>
                </a:pPr>
                <a14:m>
                  <m:oMathPara xmlns:m="http://schemas.openxmlformats.org/officeDocument/2006/math">
                    <m:oMathParaPr>
                      <m:jc m:val="centerGroup"/>
                    </m:oMathParaPr>
                    <m:oMath xmlns:m="http://schemas.openxmlformats.org/officeDocument/2006/math">
                      <m:sSub>
                        <m:sSubPr>
                          <m:ctrlPr>
                            <a:rPr lang="it-IT" sz="3200" i="1">
                              <a:effectLst/>
                              <a:latin typeface="Cambria Math" panose="02040503050406030204" pitchFamily="18" charset="0"/>
                              <a:ea typeface="Aptos" panose="020B0004020202020204" pitchFamily="34" charset="0"/>
                              <a:cs typeface="Times New Roman" panose="02020603050405020304" pitchFamily="18" charset="0"/>
                            </a:rPr>
                          </m:ctrlPr>
                        </m:sSubPr>
                        <m:e>
                          <m:r>
                            <a:rPr lang="it-IT" sz="3200" i="1">
                              <a:effectLst/>
                              <a:latin typeface="Cambria Math" panose="02040503050406030204" pitchFamily="18" charset="0"/>
                              <a:ea typeface="Aptos" panose="020B0004020202020204" pitchFamily="34" charset="0"/>
                              <a:cs typeface="Times New Roman" panose="02020603050405020304" pitchFamily="18" charset="0"/>
                            </a:rPr>
                            <m:t>%</m:t>
                          </m:r>
                        </m:e>
                        <m:sub>
                          <m:r>
                            <a:rPr lang="it-IT" sz="3200" i="1">
                              <a:effectLst/>
                              <a:latin typeface="Cambria Math" panose="02040503050406030204" pitchFamily="18" charset="0"/>
                              <a:ea typeface="Aptos" panose="020B0004020202020204" pitchFamily="34" charset="0"/>
                              <a:cs typeface="Times New Roman" panose="02020603050405020304" pitchFamily="18" charset="0"/>
                            </a:rPr>
                            <m:t>𝐴𝐶𝑆</m:t>
                          </m:r>
                        </m:sub>
                      </m:sSub>
                      <m:r>
                        <a:rPr lang="it-IT" sz="3200" i="1">
                          <a:effectLst/>
                          <a:latin typeface="Cambria Math" panose="02040503050406030204" pitchFamily="18" charset="0"/>
                          <a:ea typeface="Aptos" panose="020B0004020202020204" pitchFamily="34" charset="0"/>
                          <a:cs typeface="Times New Roman" panose="02020603050405020304" pitchFamily="18" charset="0"/>
                        </a:rPr>
                        <m:t>= </m:t>
                      </m:r>
                      <m:f>
                        <m:fPr>
                          <m:ctrlPr>
                            <a:rPr lang="it-IT" sz="3200" i="1">
                              <a:effectLst/>
                              <a:latin typeface="Cambria Math" panose="02040503050406030204" pitchFamily="18" charset="0"/>
                              <a:ea typeface="Aptos" panose="020B0004020202020204" pitchFamily="34" charset="0"/>
                              <a:cs typeface="Times New Roman" panose="02020603050405020304" pitchFamily="18" charset="0"/>
                            </a:rPr>
                          </m:ctrlPr>
                        </m:fPr>
                        <m:num>
                          <m:sSub>
                            <m:sSubPr>
                              <m:ctrlPr>
                                <a:rPr lang="it-IT" sz="3200" i="1">
                                  <a:effectLst/>
                                  <a:latin typeface="Cambria Math" panose="02040503050406030204" pitchFamily="18" charset="0"/>
                                  <a:ea typeface="Aptos" panose="020B0004020202020204" pitchFamily="34" charset="0"/>
                                  <a:cs typeface="Times New Roman" panose="02020603050405020304" pitchFamily="18" charset="0"/>
                                </a:rPr>
                              </m:ctrlPr>
                            </m:sSubPr>
                            <m:e>
                              <m:r>
                                <a:rPr lang="it-IT" sz="3200" i="1">
                                  <a:effectLst/>
                                  <a:latin typeface="Cambria Math" panose="02040503050406030204" pitchFamily="18" charset="0"/>
                                  <a:ea typeface="Aptos" panose="020B0004020202020204" pitchFamily="34" charset="0"/>
                                  <a:cs typeface="Times New Roman" panose="02020603050405020304" pitchFamily="18" charset="0"/>
                                </a:rPr>
                                <m:t>𝐸</m:t>
                              </m:r>
                            </m:e>
                            <m:sub>
                              <m:r>
                                <a:rPr lang="it-IT" sz="3200" i="1">
                                  <a:effectLst/>
                                  <a:latin typeface="Cambria Math" panose="02040503050406030204" pitchFamily="18" charset="0"/>
                                  <a:ea typeface="Aptos" panose="020B0004020202020204" pitchFamily="34" charset="0"/>
                                  <a:cs typeface="Times New Roman" panose="02020603050405020304" pitchFamily="18" charset="0"/>
                                </a:rPr>
                                <m:t>𝑢𝑡𝑖𝑙𝑒</m:t>
                              </m:r>
                              <m:r>
                                <a:rPr lang="it-IT" sz="3200" i="1">
                                  <a:effectLst/>
                                  <a:latin typeface="Cambria Math" panose="02040503050406030204" pitchFamily="18" charset="0"/>
                                  <a:ea typeface="Aptos" panose="020B0004020202020204" pitchFamily="34" charset="0"/>
                                  <a:cs typeface="Times New Roman" panose="02020603050405020304" pitchFamily="18" charset="0"/>
                                </a:rPr>
                                <m:t> </m:t>
                              </m:r>
                              <m:r>
                                <a:rPr lang="it-IT" sz="3200" i="1">
                                  <a:effectLst/>
                                  <a:latin typeface="Cambria Math" panose="02040503050406030204" pitchFamily="18" charset="0"/>
                                  <a:ea typeface="Aptos" panose="020B0004020202020204" pitchFamily="34" charset="0"/>
                                  <a:cs typeface="Times New Roman" panose="02020603050405020304" pitchFamily="18" charset="0"/>
                                </a:rPr>
                                <m:t>𝐴𝐶𝑆</m:t>
                              </m:r>
                            </m:sub>
                          </m:sSub>
                        </m:num>
                        <m:den>
                          <m:sSub>
                            <m:sSubPr>
                              <m:ctrlPr>
                                <a:rPr lang="it-IT" sz="3200" i="1">
                                  <a:effectLst/>
                                  <a:latin typeface="Cambria Math" panose="02040503050406030204" pitchFamily="18" charset="0"/>
                                  <a:ea typeface="Aptos" panose="020B0004020202020204" pitchFamily="34" charset="0"/>
                                  <a:cs typeface="Times New Roman" panose="02020603050405020304" pitchFamily="18" charset="0"/>
                                </a:rPr>
                              </m:ctrlPr>
                            </m:sSubPr>
                            <m:e>
                              <m:r>
                                <a:rPr lang="it-IT" sz="3200" i="1">
                                  <a:effectLst/>
                                  <a:latin typeface="Cambria Math" panose="02040503050406030204" pitchFamily="18" charset="0"/>
                                  <a:ea typeface="Aptos" panose="020B0004020202020204" pitchFamily="34" charset="0"/>
                                  <a:cs typeface="Times New Roman" panose="02020603050405020304" pitchFamily="18" charset="0"/>
                                </a:rPr>
                                <m:t>𝐸</m:t>
                              </m:r>
                            </m:e>
                            <m:sub>
                              <m:r>
                                <a:rPr lang="it-IT" sz="3200" i="1">
                                  <a:effectLst/>
                                  <a:latin typeface="Cambria Math" panose="02040503050406030204" pitchFamily="18" charset="0"/>
                                  <a:ea typeface="Aptos" panose="020B0004020202020204" pitchFamily="34" charset="0"/>
                                  <a:cs typeface="Times New Roman" panose="02020603050405020304" pitchFamily="18" charset="0"/>
                                </a:rPr>
                                <m:t>𝑢𝑡𝑖𝑙𝑒</m:t>
                              </m:r>
                              <m:r>
                                <a:rPr lang="it-IT" sz="3200" i="1">
                                  <a:effectLst/>
                                  <a:latin typeface="Cambria Math" panose="02040503050406030204" pitchFamily="18" charset="0"/>
                                  <a:ea typeface="Aptos" panose="020B0004020202020204" pitchFamily="34" charset="0"/>
                                  <a:cs typeface="Times New Roman" panose="02020603050405020304" pitchFamily="18" charset="0"/>
                                </a:rPr>
                                <m:t> </m:t>
                              </m:r>
                              <m:r>
                                <a:rPr lang="it-IT" sz="3200" i="1">
                                  <a:effectLst/>
                                  <a:latin typeface="Cambria Math" panose="02040503050406030204" pitchFamily="18" charset="0"/>
                                  <a:ea typeface="Aptos" panose="020B0004020202020204" pitchFamily="34" charset="0"/>
                                  <a:cs typeface="Times New Roman" panose="02020603050405020304" pitchFamily="18" charset="0"/>
                                </a:rPr>
                                <m:t>𝐴𝐶𝑆</m:t>
                              </m:r>
                            </m:sub>
                          </m:sSub>
                          <m:r>
                            <a:rPr lang="it-IT" sz="3200" i="1">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it-IT" sz="3200" i="1">
                                  <a:effectLst/>
                                  <a:latin typeface="Cambria Math" panose="02040503050406030204" pitchFamily="18" charset="0"/>
                                  <a:ea typeface="Aptos" panose="020B0004020202020204" pitchFamily="34" charset="0"/>
                                  <a:cs typeface="Times New Roman" panose="02020603050405020304" pitchFamily="18" charset="0"/>
                                </a:rPr>
                              </m:ctrlPr>
                            </m:sSubPr>
                            <m:e>
                              <m:r>
                                <a:rPr lang="it-IT" sz="3200" i="1">
                                  <a:effectLst/>
                                  <a:latin typeface="Cambria Math" panose="02040503050406030204" pitchFamily="18" charset="0"/>
                                  <a:ea typeface="Aptos" panose="020B0004020202020204" pitchFamily="34" charset="0"/>
                                  <a:cs typeface="Times New Roman" panose="02020603050405020304" pitchFamily="18" charset="0"/>
                                </a:rPr>
                                <m:t>𝐸</m:t>
                              </m:r>
                            </m:e>
                            <m:sub>
                              <m:r>
                                <a:rPr lang="it-IT" sz="3200" i="1">
                                  <a:effectLst/>
                                  <a:latin typeface="Cambria Math" panose="02040503050406030204" pitchFamily="18" charset="0"/>
                                  <a:ea typeface="Aptos" panose="020B0004020202020204" pitchFamily="34" charset="0"/>
                                  <a:cs typeface="Times New Roman" panose="02020603050405020304" pitchFamily="18" charset="0"/>
                                </a:rPr>
                                <m:t>𝑢𝑡𝑖𝑙𝑒</m:t>
                              </m:r>
                              <m:r>
                                <a:rPr lang="it-IT" sz="3200" i="1">
                                  <a:effectLst/>
                                  <a:latin typeface="Cambria Math" panose="02040503050406030204" pitchFamily="18" charset="0"/>
                                  <a:ea typeface="Aptos" panose="020B0004020202020204" pitchFamily="34" charset="0"/>
                                  <a:cs typeface="Times New Roman" panose="02020603050405020304" pitchFamily="18" charset="0"/>
                                </a:rPr>
                                <m:t> </m:t>
                              </m:r>
                              <m:r>
                                <a:rPr lang="it-IT" sz="3200" i="1">
                                  <a:effectLst/>
                                  <a:latin typeface="Cambria Math" panose="02040503050406030204" pitchFamily="18" charset="0"/>
                                  <a:ea typeface="Aptos" panose="020B0004020202020204" pitchFamily="34" charset="0"/>
                                  <a:cs typeface="Times New Roman" panose="02020603050405020304" pitchFamily="18" charset="0"/>
                                </a:rPr>
                                <m:t>𝑟𝑖𝑠𝑐</m:t>
                              </m:r>
                            </m:sub>
                          </m:sSub>
                        </m:den>
                      </m:f>
                      <m:r>
                        <a:rPr lang="it-IT" sz="3200" i="1">
                          <a:effectLst/>
                          <a:latin typeface="Cambria Math" panose="02040503050406030204" pitchFamily="18" charset="0"/>
                          <a:ea typeface="Aptos" panose="020B0004020202020204" pitchFamily="34" charset="0"/>
                          <a:cs typeface="Times New Roman" panose="02020603050405020304" pitchFamily="18" charset="0"/>
                        </a:rPr>
                        <m:t> ∙100</m:t>
                      </m:r>
                    </m:oMath>
                  </m:oMathPara>
                </a14:m>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p:txBody>
          </p:sp>
        </mc:Choice>
        <mc:Fallback>
          <p:sp>
            <p:nvSpPr>
              <p:cNvPr id="8" name="CasellaDiTesto 7">
                <a:extLst>
                  <a:ext uri="{FF2B5EF4-FFF2-40B4-BE49-F238E27FC236}">
                    <a16:creationId xmlns:a16="http://schemas.microsoft.com/office/drawing/2014/main" id="{90457358-93C3-F80B-F62B-1C10D09C6F79}"/>
                  </a:ext>
                </a:extLst>
              </p:cNvPr>
              <p:cNvSpPr txBox="1">
                <a:spLocks noRot="1" noChangeAspect="1" noMove="1" noResize="1" noEditPoints="1" noAdjustHandles="1" noChangeArrowheads="1" noChangeShapeType="1" noTextEdit="1"/>
              </p:cNvSpPr>
              <p:nvPr/>
            </p:nvSpPr>
            <p:spPr>
              <a:xfrm>
                <a:off x="1381125" y="1713172"/>
                <a:ext cx="20231100" cy="3078279"/>
              </a:xfrm>
              <a:prstGeom prst="rect">
                <a:avLst/>
              </a:prstGeom>
              <a:blipFill>
                <a:blip r:embed="rId2"/>
                <a:stretch>
                  <a:fillRect l="-784" r="-784"/>
                </a:stretch>
              </a:blipFill>
              <a:ln w="12700" cap="flat">
                <a:noFill/>
                <a:miter lim="400000"/>
              </a:ln>
              <a:effectLst/>
            </p:spPr>
            <p:txBody>
              <a:bodyPr/>
              <a:lstStyle/>
              <a:p>
                <a:r>
                  <a:rPr lang="it-IT">
                    <a:noFill/>
                  </a:rPr>
                  <a:t> </a:t>
                </a:r>
              </a:p>
            </p:txBody>
          </p:sp>
        </mc:Fallback>
      </mc:AlternateContent>
      <p:graphicFrame>
        <p:nvGraphicFramePr>
          <p:cNvPr id="9" name="Tabella 8">
            <a:extLst>
              <a:ext uri="{FF2B5EF4-FFF2-40B4-BE49-F238E27FC236}">
                <a16:creationId xmlns:a16="http://schemas.microsoft.com/office/drawing/2014/main" id="{F7D48620-905D-2C14-62CA-DFFEC34A73AB}"/>
              </a:ext>
            </a:extLst>
          </p:cNvPr>
          <p:cNvGraphicFramePr>
            <a:graphicFrameLocks noGrp="1"/>
          </p:cNvGraphicFramePr>
          <p:nvPr>
            <p:extLst>
              <p:ext uri="{D42A27DB-BD31-4B8C-83A1-F6EECF244321}">
                <p14:modId xmlns:p14="http://schemas.microsoft.com/office/powerpoint/2010/main" val="1995123614"/>
              </p:ext>
            </p:extLst>
          </p:nvPr>
        </p:nvGraphicFramePr>
        <p:xfrm>
          <a:off x="16592549" y="3868737"/>
          <a:ext cx="5476875" cy="1417637"/>
        </p:xfrm>
        <a:graphic>
          <a:graphicData uri="http://schemas.openxmlformats.org/drawingml/2006/table">
            <a:tbl>
              <a:tblPr>
                <a:tableStyleId>{5940675A-B579-460E-94D1-54222C63F5DA}</a:tableStyleId>
              </a:tblPr>
              <a:tblGrid>
                <a:gridCol w="1825625">
                  <a:extLst>
                    <a:ext uri="{9D8B030D-6E8A-4147-A177-3AD203B41FA5}">
                      <a16:colId xmlns:a16="http://schemas.microsoft.com/office/drawing/2014/main" val="2018022571"/>
                    </a:ext>
                  </a:extLst>
                </a:gridCol>
                <a:gridCol w="1825625">
                  <a:extLst>
                    <a:ext uri="{9D8B030D-6E8A-4147-A177-3AD203B41FA5}">
                      <a16:colId xmlns:a16="http://schemas.microsoft.com/office/drawing/2014/main" val="1218768200"/>
                    </a:ext>
                  </a:extLst>
                </a:gridCol>
                <a:gridCol w="1825625">
                  <a:extLst>
                    <a:ext uri="{9D8B030D-6E8A-4147-A177-3AD203B41FA5}">
                      <a16:colId xmlns:a16="http://schemas.microsoft.com/office/drawing/2014/main" val="968451803"/>
                    </a:ext>
                  </a:extLst>
                </a:gridCol>
              </a:tblGrid>
              <a:tr h="436575">
                <a:tc gridSpan="3">
                  <a:txBody>
                    <a:bodyPr/>
                    <a:lstStyle/>
                    <a:p>
                      <a:pPr algn="ctr" fontAlgn="ctr">
                        <a:buNone/>
                      </a:pPr>
                      <a:r>
                        <a:rPr lang="it-IT" sz="2800" b="1" u="none" strike="noStrike" dirty="0">
                          <a:effectLst/>
                        </a:rPr>
                        <a:t>% produzione ACS con caldaie</a:t>
                      </a:r>
                      <a:endParaRPr lang="it-IT" sz="28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615051145"/>
                  </a:ext>
                </a:extLst>
              </a:tr>
              <a:tr h="544487">
                <a:tc>
                  <a:txBody>
                    <a:bodyPr/>
                    <a:lstStyle/>
                    <a:p>
                      <a:pPr algn="ctr" fontAlgn="ctr">
                        <a:buNone/>
                      </a:pPr>
                      <a:r>
                        <a:rPr lang="it-IT" sz="2400" b="1" u="none" strike="noStrike" dirty="0">
                          <a:effectLst/>
                        </a:rPr>
                        <a:t>Gruppo 1</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Gruppo 2</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TOT</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112516211"/>
                  </a:ext>
                </a:extLst>
              </a:tr>
              <a:tr h="436575">
                <a:tc>
                  <a:txBody>
                    <a:bodyPr/>
                    <a:lstStyle/>
                    <a:p>
                      <a:pPr algn="ctr" fontAlgn="ctr">
                        <a:buNone/>
                      </a:pPr>
                      <a:r>
                        <a:rPr lang="it-IT" sz="2400" u="none" strike="noStrike" dirty="0">
                          <a:effectLst/>
                        </a:rPr>
                        <a:t>14%</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46%</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27%</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624811493"/>
                  </a:ext>
                </a:extLst>
              </a:tr>
            </a:tbl>
          </a:graphicData>
        </a:graphic>
      </p:graphicFrame>
      <p:sp>
        <p:nvSpPr>
          <p:cNvPr id="11" name="CasellaDiTesto 10">
            <a:extLst>
              <a:ext uri="{FF2B5EF4-FFF2-40B4-BE49-F238E27FC236}">
                <a16:creationId xmlns:a16="http://schemas.microsoft.com/office/drawing/2014/main" id="{A81F6D7D-EF9D-2B9B-77E3-163C7B3F247B}"/>
              </a:ext>
            </a:extLst>
          </p:cNvPr>
          <p:cNvSpPr txBox="1"/>
          <p:nvPr/>
        </p:nvSpPr>
        <p:spPr>
          <a:xfrm>
            <a:off x="1146685" y="6063063"/>
            <a:ext cx="21655093" cy="60016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buNone/>
            </a:pPr>
            <a:r>
              <a:rPr lang="it-IT" sz="3200" dirty="0">
                <a:effectLst/>
                <a:latin typeface="Helvetica" panose="020B0604020202020204" pitchFamily="34" charset="0"/>
                <a:ea typeface="Aptos" panose="020B0004020202020204" pitchFamily="34" charset="0"/>
                <a:cs typeface="Times New Roman" panose="02020603050405020304" pitchFamily="18" charset="0"/>
              </a:rPr>
              <a:t>Il gruppo di caldaie numero 1 ha prodotto percentualmente più energia per il riscaldamento che per l’ACS rispetto al gruppo 2. </a:t>
            </a:r>
          </a:p>
          <a:p>
            <a:pPr algn="just">
              <a:buNone/>
            </a:pPr>
            <a:r>
              <a:rPr lang="it-IT" sz="3200" dirty="0">
                <a:effectLst/>
                <a:latin typeface="Helvetica" panose="020B0604020202020204" pitchFamily="34" charset="0"/>
                <a:ea typeface="Aptos" panose="020B0004020202020204" pitchFamily="34" charset="0"/>
                <a:cs typeface="Times New Roman" panose="02020603050405020304" pitchFamily="18" charset="0"/>
              </a:rPr>
              <a:t>Tale fenomeno è dovuto alle logiche interne della centralina di regolazione che alterna periodicamente i generatori con priorità sull’ACS. </a:t>
            </a:r>
          </a:p>
          <a:p>
            <a:pPr algn="just">
              <a:buNone/>
            </a:pPr>
            <a:r>
              <a:rPr lang="it-IT" sz="3200" dirty="0">
                <a:effectLst/>
                <a:latin typeface="Helvetica" panose="020B0604020202020204" pitchFamily="34" charset="0"/>
                <a:ea typeface="Aptos" panose="020B0004020202020204" pitchFamily="34" charset="0"/>
                <a:cs typeface="Times New Roman" panose="02020603050405020304" pitchFamily="18" charset="0"/>
              </a:rPr>
              <a:t>Il valore percentuale totale di produzione di ACS con le caldaie calcolato è pari al 27%.</a:t>
            </a:r>
          </a:p>
          <a:p>
            <a:pPr algn="just">
              <a:buNone/>
            </a:pPr>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a:p>
            <a:pPr algn="just">
              <a:buNone/>
            </a:pPr>
            <a:r>
              <a:rPr lang="it-IT" sz="3200" dirty="0">
                <a:effectLst/>
                <a:latin typeface="Helvetica" panose="020B0604020202020204" pitchFamily="34" charset="0"/>
                <a:ea typeface="Aptos" panose="020B0004020202020204" pitchFamily="34" charset="0"/>
                <a:cs typeface="Times New Roman" panose="02020603050405020304" pitchFamily="18" charset="0"/>
              </a:rPr>
              <a:t>Considerando un rendimento costante dei generatori di calore a metano, al variare della temperatura richiesta sul proprio circuito primario, possiamo assumere che il 27% del consumo di gas metano sia utilizzato per la produzione di acqua calda sanitaria. </a:t>
            </a:r>
          </a:p>
          <a:p>
            <a:pPr algn="just">
              <a:buNone/>
            </a:pPr>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a:p>
            <a:pPr algn="just">
              <a:buNone/>
            </a:pPr>
            <a:r>
              <a:rPr lang="it-IT" sz="3200" dirty="0">
                <a:effectLst/>
                <a:latin typeface="Helvetica" panose="020B0604020202020204" pitchFamily="34" charset="0"/>
                <a:ea typeface="Aptos" panose="020B0004020202020204" pitchFamily="34" charset="0"/>
                <a:cs typeface="Times New Roman" panose="02020603050405020304" pitchFamily="18" charset="0"/>
              </a:rPr>
              <a:t>Tale assunzione è possibile, poiché la variabilità di temperatura richiesta alle caldaie è contenuta </a:t>
            </a:r>
          </a:p>
          <a:p>
            <a:pPr algn="just">
              <a:buNone/>
            </a:pPr>
            <a:r>
              <a:rPr lang="it-IT" sz="3200" dirty="0">
                <a:effectLst/>
                <a:latin typeface="Helvetica" panose="020B0604020202020204" pitchFamily="34" charset="0"/>
                <a:ea typeface="Aptos" panose="020B0004020202020204" pitchFamily="34" charset="0"/>
                <a:cs typeface="Times New Roman" panose="02020603050405020304" pitchFamily="18" charset="0"/>
              </a:rPr>
              <a:t>(circa 55 °C per la produzione di ACS   e   circa 45 – 50 °C per il riscaldamento).</a:t>
            </a:r>
          </a:p>
        </p:txBody>
      </p:sp>
    </p:spTree>
    <p:extLst>
      <p:ext uri="{BB962C8B-B14F-4D97-AF65-F5344CB8AC3E}">
        <p14:creationId xmlns:p14="http://schemas.microsoft.com/office/powerpoint/2010/main" val="178276968"/>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F757D-66E6-5F39-0660-19E2E48B8AAA}"/>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734A24EE-63C6-92FA-03CD-5793887B9EE0}"/>
              </a:ext>
            </a:extLst>
          </p:cNvPr>
          <p:cNvSpPr txBox="1"/>
          <p:nvPr/>
        </p:nvSpPr>
        <p:spPr>
          <a:xfrm>
            <a:off x="861198" y="2163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Consumi energetici</a:t>
            </a:r>
            <a:endParaRPr lang="it-IT" sz="4800" dirty="0"/>
          </a:p>
        </p:txBody>
      </p:sp>
      <p:sp>
        <p:nvSpPr>
          <p:cNvPr id="8" name="CasellaDiTesto 7">
            <a:extLst>
              <a:ext uri="{FF2B5EF4-FFF2-40B4-BE49-F238E27FC236}">
                <a16:creationId xmlns:a16="http://schemas.microsoft.com/office/drawing/2014/main" id="{4B8BD91D-1F3C-5B48-8A5E-37FE688628B0}"/>
              </a:ext>
            </a:extLst>
          </p:cNvPr>
          <p:cNvSpPr txBox="1"/>
          <p:nvPr/>
        </p:nvSpPr>
        <p:spPr>
          <a:xfrm>
            <a:off x="861198" y="1678481"/>
            <a:ext cx="20231100"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3200" dirty="0">
                <a:latin typeface="Helvetica" panose="020B0604020202020204" pitchFamily="34" charset="0"/>
                <a:ea typeface="Aptos" panose="020B0004020202020204" pitchFamily="34" charset="0"/>
                <a:cs typeface="Times New Roman" panose="02020603050405020304" pitchFamily="18" charset="0"/>
              </a:rPr>
              <a:t>Nella tabella seguente sono riportati i consumi di gas metano della stagione di riscaldamento 2023 – 2024, calcolati applicando la percentuale di produzione di ACS con le caldaie</a:t>
            </a:r>
          </a:p>
        </p:txBody>
      </p:sp>
      <p:graphicFrame>
        <p:nvGraphicFramePr>
          <p:cNvPr id="2" name="Tabella 1">
            <a:extLst>
              <a:ext uri="{FF2B5EF4-FFF2-40B4-BE49-F238E27FC236}">
                <a16:creationId xmlns:a16="http://schemas.microsoft.com/office/drawing/2014/main" id="{251549C8-82DC-FA7D-4E34-E23A6C895A1D}"/>
              </a:ext>
            </a:extLst>
          </p:cNvPr>
          <p:cNvGraphicFramePr>
            <a:graphicFrameLocks noGrp="1"/>
          </p:cNvGraphicFramePr>
          <p:nvPr>
            <p:extLst>
              <p:ext uri="{D42A27DB-BD31-4B8C-83A1-F6EECF244321}">
                <p14:modId xmlns:p14="http://schemas.microsoft.com/office/powerpoint/2010/main" val="1437319485"/>
              </p:ext>
            </p:extLst>
          </p:nvPr>
        </p:nvGraphicFramePr>
        <p:xfrm>
          <a:off x="15613105" y="2564742"/>
          <a:ext cx="7388940" cy="4848228"/>
        </p:xfrm>
        <a:graphic>
          <a:graphicData uri="http://schemas.openxmlformats.org/drawingml/2006/table">
            <a:tbl>
              <a:tblPr>
                <a:tableStyleId>{5940675A-B579-460E-94D1-54222C63F5DA}</a:tableStyleId>
              </a:tblPr>
              <a:tblGrid>
                <a:gridCol w="2340734">
                  <a:extLst>
                    <a:ext uri="{9D8B030D-6E8A-4147-A177-3AD203B41FA5}">
                      <a16:colId xmlns:a16="http://schemas.microsoft.com/office/drawing/2014/main" val="662393520"/>
                    </a:ext>
                  </a:extLst>
                </a:gridCol>
                <a:gridCol w="3007442">
                  <a:extLst>
                    <a:ext uri="{9D8B030D-6E8A-4147-A177-3AD203B41FA5}">
                      <a16:colId xmlns:a16="http://schemas.microsoft.com/office/drawing/2014/main" val="137579537"/>
                    </a:ext>
                  </a:extLst>
                </a:gridCol>
                <a:gridCol w="2040764">
                  <a:extLst>
                    <a:ext uri="{9D8B030D-6E8A-4147-A177-3AD203B41FA5}">
                      <a16:colId xmlns:a16="http://schemas.microsoft.com/office/drawing/2014/main" val="2827302938"/>
                    </a:ext>
                  </a:extLst>
                </a:gridCol>
              </a:tblGrid>
              <a:tr h="398864">
                <a:tc gridSpan="3">
                  <a:txBody>
                    <a:bodyPr/>
                    <a:lstStyle/>
                    <a:p>
                      <a:pPr algn="ctr" fontAlgn="ctr">
                        <a:buNone/>
                      </a:pPr>
                      <a:r>
                        <a:rPr lang="it-IT" sz="2400" b="1" u="none" strike="noStrike" dirty="0">
                          <a:effectLst/>
                        </a:rPr>
                        <a:t>Consumi - Gas metano (Sm3)</a:t>
                      </a:r>
                      <a:endParaRPr lang="it-IT" sz="24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247887731"/>
                  </a:ext>
                </a:extLst>
              </a:tr>
              <a:tr h="792600">
                <a:tc>
                  <a:txBody>
                    <a:bodyPr/>
                    <a:lstStyle/>
                    <a:p>
                      <a:pPr algn="ctr" fontAlgn="t">
                        <a:buNone/>
                      </a:pPr>
                      <a:r>
                        <a:rPr lang="it-IT" sz="2000" u="none" strike="noStrike">
                          <a:effectLst/>
                        </a:rPr>
                        <a:t> </a:t>
                      </a:r>
                      <a:endParaRPr lang="it-IT" sz="20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400" b="1" u="none" strike="noStrike" dirty="0">
                          <a:effectLst/>
                        </a:rPr>
                        <a:t>Riscaldamento</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ACS</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686544758"/>
                  </a:ext>
                </a:extLst>
              </a:tr>
              <a:tr h="398864">
                <a:tc>
                  <a:txBody>
                    <a:bodyPr/>
                    <a:lstStyle/>
                    <a:p>
                      <a:pPr algn="ctr" fontAlgn="t">
                        <a:buNone/>
                      </a:pPr>
                      <a:r>
                        <a:rPr lang="it-IT" sz="2000" u="none" strike="noStrike">
                          <a:effectLst/>
                        </a:rPr>
                        <a:t> </a:t>
                      </a:r>
                      <a:endParaRPr lang="it-IT" sz="20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400" u="none" strike="noStrike">
                          <a:effectLst/>
                        </a:rPr>
                        <a:t>2023-24</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2023-24</a:t>
                      </a:r>
                      <a:endParaRPr lang="it-IT" sz="2400" b="1"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189198656"/>
                  </a:ext>
                </a:extLst>
              </a:tr>
              <a:tr h="398864">
                <a:tc>
                  <a:txBody>
                    <a:bodyPr/>
                    <a:lstStyle/>
                    <a:p>
                      <a:pPr algn="ctr" fontAlgn="ctr">
                        <a:buNone/>
                      </a:pPr>
                      <a:r>
                        <a:rPr lang="it-IT" sz="2400" u="none" strike="noStrike">
                          <a:effectLst/>
                        </a:rPr>
                        <a:t>ottobre</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1.535,17</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577,83</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723539547"/>
                  </a:ext>
                </a:extLst>
              </a:tr>
              <a:tr h="415611">
                <a:tc>
                  <a:txBody>
                    <a:bodyPr/>
                    <a:lstStyle/>
                    <a:p>
                      <a:pPr algn="ctr" fontAlgn="ctr">
                        <a:buNone/>
                      </a:pPr>
                      <a:r>
                        <a:rPr lang="it-IT" sz="2400" u="none" strike="noStrike">
                          <a:effectLst/>
                        </a:rPr>
                        <a:t>novembre</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5.449,03</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2.050,97</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416088646"/>
                  </a:ext>
                </a:extLst>
              </a:tr>
              <a:tr h="415611">
                <a:tc>
                  <a:txBody>
                    <a:bodyPr/>
                    <a:lstStyle/>
                    <a:p>
                      <a:pPr algn="ctr" fontAlgn="ctr">
                        <a:buNone/>
                      </a:pPr>
                      <a:r>
                        <a:rPr lang="it-IT" sz="2400" u="none" strike="noStrike" dirty="0">
                          <a:effectLst/>
                        </a:rPr>
                        <a:t>dicembre</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6.804,75</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2.561,25</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488776379"/>
                  </a:ext>
                </a:extLst>
              </a:tr>
              <a:tr h="398864">
                <a:tc>
                  <a:txBody>
                    <a:bodyPr/>
                    <a:lstStyle/>
                    <a:p>
                      <a:pPr algn="ctr" fontAlgn="ctr">
                        <a:buNone/>
                      </a:pPr>
                      <a:r>
                        <a:rPr lang="it-IT" sz="2400" u="none" strike="noStrike">
                          <a:effectLst/>
                        </a:rPr>
                        <a:t>gennaio</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7.943,97</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2.990,03</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838534457"/>
                  </a:ext>
                </a:extLst>
              </a:tr>
              <a:tr h="415611">
                <a:tc>
                  <a:txBody>
                    <a:bodyPr/>
                    <a:lstStyle/>
                    <a:p>
                      <a:pPr algn="ctr" fontAlgn="ctr">
                        <a:buNone/>
                      </a:pPr>
                      <a:r>
                        <a:rPr lang="it-IT" sz="2400" u="none" strike="noStrike">
                          <a:effectLst/>
                        </a:rPr>
                        <a:t>febbraio</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2.693,28</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1.013,72</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123118115"/>
                  </a:ext>
                </a:extLst>
              </a:tr>
              <a:tr h="398864">
                <a:tc>
                  <a:txBody>
                    <a:bodyPr/>
                    <a:lstStyle/>
                    <a:p>
                      <a:pPr algn="ctr" fontAlgn="ctr">
                        <a:buNone/>
                      </a:pPr>
                      <a:r>
                        <a:rPr lang="it-IT" sz="2400" u="none" strike="noStrike">
                          <a:effectLst/>
                        </a:rPr>
                        <a:t>marzo</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2.830,59</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1.065,41</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104116915"/>
                  </a:ext>
                </a:extLst>
              </a:tr>
              <a:tr h="398864">
                <a:tc>
                  <a:txBody>
                    <a:bodyPr/>
                    <a:lstStyle/>
                    <a:p>
                      <a:pPr algn="ctr" fontAlgn="ctr">
                        <a:buNone/>
                      </a:pPr>
                      <a:r>
                        <a:rPr lang="it-IT" sz="2400" u="none" strike="noStrike">
                          <a:effectLst/>
                        </a:rPr>
                        <a:t>aprile</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1.681,94</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633,06</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518185305"/>
                  </a:ext>
                </a:extLst>
              </a:tr>
              <a:tr h="415611">
                <a:tc>
                  <a:txBody>
                    <a:bodyPr/>
                    <a:lstStyle/>
                    <a:p>
                      <a:pPr algn="ctr" fontAlgn="ctr">
                        <a:buNone/>
                      </a:pPr>
                      <a:r>
                        <a:rPr lang="it-IT" sz="2400" b="1" u="none" strike="noStrike" dirty="0">
                          <a:effectLst/>
                        </a:rPr>
                        <a:t>TOTALE</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28.938,73</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10.892,27</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749126331"/>
                  </a:ext>
                </a:extLst>
              </a:tr>
            </a:tbl>
          </a:graphicData>
        </a:graphic>
      </p:graphicFrame>
      <p:sp>
        <p:nvSpPr>
          <p:cNvPr id="5" name="CasellaDiTesto 4">
            <a:extLst>
              <a:ext uri="{FF2B5EF4-FFF2-40B4-BE49-F238E27FC236}">
                <a16:creationId xmlns:a16="http://schemas.microsoft.com/office/drawing/2014/main" id="{33FA35F9-D60C-CBC5-1401-95E6986FC950}"/>
              </a:ext>
            </a:extLst>
          </p:cNvPr>
          <p:cNvSpPr txBox="1"/>
          <p:nvPr/>
        </p:nvSpPr>
        <p:spPr>
          <a:xfrm>
            <a:off x="861197" y="3479144"/>
            <a:ext cx="13813591" cy="45243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it-IT" sz="3200" u="sng" dirty="0"/>
              <a:t>Nel corso del periodo di riscaldamento</a:t>
            </a:r>
            <a:r>
              <a:rPr lang="it-IT" sz="3200" dirty="0"/>
              <a:t>, </a:t>
            </a:r>
          </a:p>
          <a:p>
            <a:pPr algn="l"/>
            <a:r>
              <a:rPr lang="it-IT" sz="3200" dirty="0"/>
              <a:t>le pompe di calore producono principalmente acqua calda per il riscaldamento,  e solo in supporto (di rado) per l’ACS. </a:t>
            </a:r>
          </a:p>
          <a:p>
            <a:pPr algn="l"/>
            <a:endParaRPr lang="it-IT" sz="3200" dirty="0"/>
          </a:p>
          <a:p>
            <a:pPr algn="l"/>
            <a:r>
              <a:rPr lang="it-IT" sz="3200" dirty="0"/>
              <a:t>Ciò avviene poiché il rendimento delle pompe di calore aumenta al  diminuire della temperatura di mandata, perciò, quando possibile, conviene che operino sul riscaldamento piuttosto che sull’ACS. </a:t>
            </a:r>
          </a:p>
          <a:p>
            <a:pPr algn="l"/>
            <a:r>
              <a:rPr lang="it-IT" sz="3200" dirty="0"/>
              <a:t>Pertanto, nella stagione invernale, si può considerare nullo il loro apporto su tale circuito. </a:t>
            </a:r>
          </a:p>
        </p:txBody>
      </p:sp>
      <p:sp>
        <p:nvSpPr>
          <p:cNvPr id="3" name="CasellaDiTesto 2">
            <a:extLst>
              <a:ext uri="{FF2B5EF4-FFF2-40B4-BE49-F238E27FC236}">
                <a16:creationId xmlns:a16="http://schemas.microsoft.com/office/drawing/2014/main" id="{98A5A122-CE59-8C80-549E-E9A4EAEC174E}"/>
              </a:ext>
            </a:extLst>
          </p:cNvPr>
          <p:cNvSpPr txBox="1"/>
          <p:nvPr/>
        </p:nvSpPr>
        <p:spPr>
          <a:xfrm>
            <a:off x="861197" y="8926527"/>
            <a:ext cx="21628658" cy="30469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3200" dirty="0"/>
              <a:t>Chiaramente durante il periodo in cui la climatizzazione è disattivata (tra aprile e giugno e tra settembre e ottobre) le pompe di calore producono ACS invece che acqua per il riscaldamento. </a:t>
            </a:r>
          </a:p>
          <a:p>
            <a:pPr algn="just"/>
            <a:endParaRPr lang="it-IT" sz="3200" dirty="0"/>
          </a:p>
          <a:p>
            <a:pPr algn="just"/>
            <a:r>
              <a:rPr lang="it-IT" sz="3200" dirty="0"/>
              <a:t>Inoltre, nel periodo di climatizzazione estiva, le PDC producono ACS gratuitamente, sfruttando il </a:t>
            </a:r>
            <a:r>
              <a:rPr lang="it-IT" sz="3200" dirty="0" err="1"/>
              <a:t>desurriscaldatore</a:t>
            </a:r>
            <a:r>
              <a:rPr lang="it-IT" sz="3200" dirty="0"/>
              <a:t> nella produzione di acqua refrigerata per la climatizzazione. Tale componente permette di cedere calore all’acqua, che poi andrà a servire il circuito ACS, invece che all’aria esterna, recuperando quindi parte dell’energia spesa per il freddo.</a:t>
            </a:r>
          </a:p>
        </p:txBody>
      </p:sp>
    </p:spTree>
    <p:extLst>
      <p:ext uri="{BB962C8B-B14F-4D97-AF65-F5344CB8AC3E}">
        <p14:creationId xmlns:p14="http://schemas.microsoft.com/office/powerpoint/2010/main" val="285256846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12167-B6AA-1777-2CAC-8E02E103F7C9}"/>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D138EFE7-E834-5519-B649-0E712EE9C5C4}"/>
              </a:ext>
            </a:extLst>
          </p:cNvPr>
          <p:cNvSpPr txBox="1"/>
          <p:nvPr/>
        </p:nvSpPr>
        <p:spPr>
          <a:xfrm>
            <a:off x="861198" y="2163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Consumi energetici</a:t>
            </a:r>
            <a:endParaRPr lang="it-IT" sz="4800" dirty="0"/>
          </a:p>
        </p:txBody>
      </p:sp>
      <p:sp>
        <p:nvSpPr>
          <p:cNvPr id="8" name="CasellaDiTesto 7">
            <a:extLst>
              <a:ext uri="{FF2B5EF4-FFF2-40B4-BE49-F238E27FC236}">
                <a16:creationId xmlns:a16="http://schemas.microsoft.com/office/drawing/2014/main" id="{69851868-1322-F8D5-F503-DAD59551C6B9}"/>
              </a:ext>
            </a:extLst>
          </p:cNvPr>
          <p:cNvSpPr txBox="1"/>
          <p:nvPr/>
        </p:nvSpPr>
        <p:spPr>
          <a:xfrm>
            <a:off x="861198" y="1678481"/>
            <a:ext cx="20231100"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3200" dirty="0">
                <a:latin typeface="Helvetica" panose="020B0604020202020204" pitchFamily="34" charset="0"/>
                <a:ea typeface="Aptos" panose="020B0004020202020204" pitchFamily="34" charset="0"/>
                <a:cs typeface="Times New Roman" panose="02020603050405020304" pitchFamily="18" charset="0"/>
              </a:rPr>
              <a:t>Assunta dunque pari a zero la quota di energia spesa dalle PDC per la produzione di ACS, si riporta nella tabella di seguito il consumo di energia elettrica delle stesse, finalizzato alla produzione di acqua per il riscaldamento.</a:t>
            </a:r>
          </a:p>
        </p:txBody>
      </p:sp>
      <p:graphicFrame>
        <p:nvGraphicFramePr>
          <p:cNvPr id="2" name="Tabella 1">
            <a:extLst>
              <a:ext uri="{FF2B5EF4-FFF2-40B4-BE49-F238E27FC236}">
                <a16:creationId xmlns:a16="http://schemas.microsoft.com/office/drawing/2014/main" id="{5F1B4672-D098-77D3-C80E-001EC34268A2}"/>
              </a:ext>
            </a:extLst>
          </p:cNvPr>
          <p:cNvGraphicFramePr>
            <a:graphicFrameLocks noGrp="1"/>
          </p:cNvGraphicFramePr>
          <p:nvPr>
            <p:extLst>
              <p:ext uri="{D42A27DB-BD31-4B8C-83A1-F6EECF244321}">
                <p14:modId xmlns:p14="http://schemas.microsoft.com/office/powerpoint/2010/main" val="972569873"/>
              </p:ext>
            </p:extLst>
          </p:nvPr>
        </p:nvGraphicFramePr>
        <p:xfrm>
          <a:off x="9880599" y="3403967"/>
          <a:ext cx="9623641" cy="4314830"/>
        </p:xfrm>
        <a:graphic>
          <a:graphicData uri="http://schemas.openxmlformats.org/drawingml/2006/table">
            <a:tbl>
              <a:tblPr>
                <a:tableStyleId>{5940675A-B579-460E-94D1-54222C63F5DA}</a:tableStyleId>
              </a:tblPr>
              <a:tblGrid>
                <a:gridCol w="4987569">
                  <a:extLst>
                    <a:ext uri="{9D8B030D-6E8A-4147-A177-3AD203B41FA5}">
                      <a16:colId xmlns:a16="http://schemas.microsoft.com/office/drawing/2014/main" val="4203662748"/>
                    </a:ext>
                  </a:extLst>
                </a:gridCol>
                <a:gridCol w="4636072">
                  <a:extLst>
                    <a:ext uri="{9D8B030D-6E8A-4147-A177-3AD203B41FA5}">
                      <a16:colId xmlns:a16="http://schemas.microsoft.com/office/drawing/2014/main" val="2825574536"/>
                    </a:ext>
                  </a:extLst>
                </a:gridCol>
              </a:tblGrid>
              <a:tr h="195580">
                <a:tc gridSpan="2">
                  <a:txBody>
                    <a:bodyPr/>
                    <a:lstStyle/>
                    <a:p>
                      <a:pPr algn="ctr" fontAlgn="ctr">
                        <a:buNone/>
                      </a:pPr>
                      <a:r>
                        <a:rPr lang="it-IT" sz="2800" b="1" u="none" strike="noStrike" dirty="0">
                          <a:effectLst/>
                        </a:rPr>
                        <a:t>Consumi - Energia elettrica pompe di calore (KWh)</a:t>
                      </a:r>
                      <a:endParaRPr lang="it-IT" sz="28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extLst>
                  <a:ext uri="{0D108BD9-81ED-4DB2-BD59-A6C34878D82A}">
                    <a16:rowId xmlns:a16="http://schemas.microsoft.com/office/drawing/2014/main" val="3847799620"/>
                  </a:ext>
                </a:extLst>
              </a:tr>
              <a:tr h="195580">
                <a:tc>
                  <a:txBody>
                    <a:bodyPr/>
                    <a:lstStyle/>
                    <a:p>
                      <a:pPr algn="ctr" fontAlgn="t">
                        <a:buNone/>
                      </a:pPr>
                      <a:r>
                        <a:rPr lang="it-IT" sz="2400" u="none" strike="noStrike">
                          <a:effectLst/>
                        </a:rPr>
                        <a:t> </a:t>
                      </a:r>
                      <a:endParaRPr lang="it-IT" sz="24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800" b="1" u="none" strike="noStrike" dirty="0">
                          <a:effectLst/>
                        </a:rPr>
                        <a:t>2023-24</a:t>
                      </a:r>
                      <a:endParaRPr lang="it-IT" sz="28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4084204536"/>
                  </a:ext>
                </a:extLst>
              </a:tr>
              <a:tr h="195580">
                <a:tc>
                  <a:txBody>
                    <a:bodyPr/>
                    <a:lstStyle/>
                    <a:p>
                      <a:pPr algn="ctr" fontAlgn="ctr">
                        <a:buNone/>
                      </a:pPr>
                      <a:r>
                        <a:rPr lang="it-IT" sz="2800" u="none" strike="noStrike">
                          <a:effectLst/>
                        </a:rPr>
                        <a:t>ottobre</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10.927,00</a:t>
                      </a:r>
                      <a:endParaRPr lang="it-IT" sz="28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72695449"/>
                  </a:ext>
                </a:extLst>
              </a:tr>
              <a:tr h="386080">
                <a:tc>
                  <a:txBody>
                    <a:bodyPr/>
                    <a:lstStyle/>
                    <a:p>
                      <a:pPr algn="ctr" fontAlgn="ctr">
                        <a:buNone/>
                      </a:pPr>
                      <a:r>
                        <a:rPr lang="it-IT" sz="2800" u="none" strike="noStrike" dirty="0">
                          <a:effectLst/>
                        </a:rPr>
                        <a:t>novembre</a:t>
                      </a:r>
                      <a:endParaRPr lang="it-IT" sz="28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3.197,00</a:t>
                      </a:r>
                      <a:endParaRPr lang="it-IT" sz="28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375235928"/>
                  </a:ext>
                </a:extLst>
              </a:tr>
              <a:tr h="386080">
                <a:tc>
                  <a:txBody>
                    <a:bodyPr/>
                    <a:lstStyle/>
                    <a:p>
                      <a:pPr algn="ctr" fontAlgn="ctr">
                        <a:buNone/>
                      </a:pPr>
                      <a:r>
                        <a:rPr lang="it-IT" sz="2800" u="none" strike="noStrike">
                          <a:effectLst/>
                        </a:rPr>
                        <a:t>dicembre</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3.793,00</a:t>
                      </a:r>
                      <a:endParaRPr lang="it-IT" sz="28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518993313"/>
                  </a:ext>
                </a:extLst>
              </a:tr>
              <a:tr h="195580">
                <a:tc>
                  <a:txBody>
                    <a:bodyPr/>
                    <a:lstStyle/>
                    <a:p>
                      <a:pPr algn="ctr" fontAlgn="ctr">
                        <a:buNone/>
                      </a:pPr>
                      <a:r>
                        <a:rPr lang="it-IT" sz="2800" u="none" strike="noStrike">
                          <a:effectLst/>
                        </a:rPr>
                        <a:t>gennaio</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3.625,00</a:t>
                      </a:r>
                      <a:endParaRPr lang="it-IT" sz="28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4267503586"/>
                  </a:ext>
                </a:extLst>
              </a:tr>
              <a:tr h="386080">
                <a:tc>
                  <a:txBody>
                    <a:bodyPr/>
                    <a:lstStyle/>
                    <a:p>
                      <a:pPr algn="ctr" fontAlgn="ctr">
                        <a:buNone/>
                      </a:pPr>
                      <a:r>
                        <a:rPr lang="it-IT" sz="2800" u="none" strike="noStrike">
                          <a:effectLst/>
                        </a:rPr>
                        <a:t>febbraio</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16.431,00</a:t>
                      </a:r>
                      <a:endParaRPr lang="it-IT" sz="28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51487338"/>
                  </a:ext>
                </a:extLst>
              </a:tr>
              <a:tr h="195580">
                <a:tc>
                  <a:txBody>
                    <a:bodyPr/>
                    <a:lstStyle/>
                    <a:p>
                      <a:pPr algn="ctr" fontAlgn="ctr">
                        <a:buNone/>
                      </a:pPr>
                      <a:r>
                        <a:rPr lang="it-IT" sz="2800" u="none" strike="noStrike">
                          <a:effectLst/>
                        </a:rPr>
                        <a:t>marzo</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18.451,00</a:t>
                      </a:r>
                      <a:endParaRPr lang="it-IT" sz="28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264078665"/>
                  </a:ext>
                </a:extLst>
              </a:tr>
              <a:tr h="195580">
                <a:tc>
                  <a:txBody>
                    <a:bodyPr/>
                    <a:lstStyle/>
                    <a:p>
                      <a:pPr algn="ctr" fontAlgn="ctr">
                        <a:buNone/>
                      </a:pPr>
                      <a:r>
                        <a:rPr lang="it-IT" sz="2800" u="none" strike="noStrike">
                          <a:effectLst/>
                        </a:rPr>
                        <a:t>aprile</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7.520,00</a:t>
                      </a:r>
                      <a:endParaRPr lang="it-IT" sz="28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499033870"/>
                  </a:ext>
                </a:extLst>
              </a:tr>
              <a:tr h="386080">
                <a:tc>
                  <a:txBody>
                    <a:bodyPr/>
                    <a:lstStyle/>
                    <a:p>
                      <a:pPr algn="ctr" fontAlgn="ctr">
                        <a:buNone/>
                      </a:pPr>
                      <a:r>
                        <a:rPr lang="it-IT" sz="2800" b="1" u="none" strike="noStrike" dirty="0">
                          <a:effectLst/>
                        </a:rPr>
                        <a:t>TOTALE</a:t>
                      </a:r>
                      <a:endParaRPr lang="it-IT" sz="28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b="1" u="none" strike="noStrike" dirty="0">
                          <a:effectLst/>
                        </a:rPr>
                        <a:t>63.944,00</a:t>
                      </a:r>
                      <a:endParaRPr lang="it-IT" sz="28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558601493"/>
                  </a:ext>
                </a:extLst>
              </a:tr>
            </a:tbl>
          </a:graphicData>
        </a:graphic>
      </p:graphicFrame>
      <p:sp>
        <p:nvSpPr>
          <p:cNvPr id="5" name="CasellaDiTesto 4">
            <a:extLst>
              <a:ext uri="{FF2B5EF4-FFF2-40B4-BE49-F238E27FC236}">
                <a16:creationId xmlns:a16="http://schemas.microsoft.com/office/drawing/2014/main" id="{4561D52D-1519-37A4-4796-4F8E680AE11B}"/>
              </a:ext>
            </a:extLst>
          </p:cNvPr>
          <p:cNvSpPr txBox="1"/>
          <p:nvPr/>
        </p:nvSpPr>
        <p:spPr>
          <a:xfrm>
            <a:off x="1109709" y="9494793"/>
            <a:ext cx="20773748" cy="22170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it-IT" sz="3200" dirty="0"/>
              <a:t>Si noti che tra novembre e gennaio i consumi delle PDC sono più bassi. </a:t>
            </a:r>
          </a:p>
          <a:p>
            <a:pPr algn="l">
              <a:lnSpc>
                <a:spcPct val="150000"/>
              </a:lnSpc>
            </a:pPr>
            <a:r>
              <a:rPr lang="it-IT" sz="3200" dirty="0"/>
              <a:t>Ciò è dovuto in parte al fatto che le temperature esterne più rigide fanno si che la centralina di regolazione prediliga l’utilizzo delle caldaie (poiché più conveniente)</a:t>
            </a:r>
          </a:p>
        </p:txBody>
      </p:sp>
    </p:spTree>
    <p:extLst>
      <p:ext uri="{BB962C8B-B14F-4D97-AF65-F5344CB8AC3E}">
        <p14:creationId xmlns:p14="http://schemas.microsoft.com/office/powerpoint/2010/main" val="83528563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D6BAD-10E1-FA21-D1C5-32C22A160733}"/>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1C340DBF-29CB-996C-BDBD-7DE5B2BECB05}"/>
              </a:ext>
            </a:extLst>
          </p:cNvPr>
          <p:cNvSpPr txBox="1"/>
          <p:nvPr/>
        </p:nvSpPr>
        <p:spPr>
          <a:xfrm>
            <a:off x="861198" y="2163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Analisi energetica dei consumi  -  riscaldamento</a:t>
            </a:r>
            <a:endParaRPr lang="it-IT" sz="4800" dirty="0"/>
          </a:p>
        </p:txBody>
      </p:sp>
      <p:sp>
        <p:nvSpPr>
          <p:cNvPr id="8" name="CasellaDiTesto 7">
            <a:extLst>
              <a:ext uri="{FF2B5EF4-FFF2-40B4-BE49-F238E27FC236}">
                <a16:creationId xmlns:a16="http://schemas.microsoft.com/office/drawing/2014/main" id="{E1866A98-FB35-B9D9-635E-1EA62511E429}"/>
              </a:ext>
            </a:extLst>
          </p:cNvPr>
          <p:cNvSpPr txBox="1"/>
          <p:nvPr/>
        </p:nvSpPr>
        <p:spPr>
          <a:xfrm>
            <a:off x="861197" y="1678481"/>
            <a:ext cx="21643695" cy="5016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3200" dirty="0">
                <a:latin typeface="Helvetica" panose="020B0604020202020204" pitchFamily="34" charset="0"/>
                <a:ea typeface="Aptos" panose="020B0004020202020204" pitchFamily="34" charset="0"/>
                <a:cs typeface="Times New Roman" panose="02020603050405020304" pitchFamily="18" charset="0"/>
              </a:rPr>
              <a:t>Dal momento che nel periodo invernale il vecchio impianto disponeva, come unico vettore energetico, di gas naturale, mentre il nuovo impianto ha a sua disposizione anche le pompe di calore alimentate ad energia elettrica, è necessario trovare un metro di paragone che permetta di confrontare i metri cubi di gas del vecchio sistema con i metri cubi di gas sommati ai kWh elettrici di quello nuovo.</a:t>
            </a:r>
          </a:p>
          <a:p>
            <a:pPr algn="just"/>
            <a:endParaRPr lang="it-IT" sz="3200" dirty="0">
              <a:latin typeface="Helvetica" panose="020B0604020202020204" pitchFamily="34" charset="0"/>
              <a:ea typeface="Aptos" panose="020B0004020202020204" pitchFamily="34" charset="0"/>
              <a:cs typeface="Times New Roman" panose="02020603050405020304" pitchFamily="18" charset="0"/>
            </a:endParaRPr>
          </a:p>
          <a:p>
            <a:pPr algn="just"/>
            <a:r>
              <a:rPr lang="it-IT" sz="3200" dirty="0">
                <a:latin typeface="Helvetica" panose="020B0604020202020204" pitchFamily="34" charset="0"/>
                <a:ea typeface="Aptos" panose="020B0004020202020204" pitchFamily="34" charset="0"/>
                <a:cs typeface="Times New Roman" panose="02020603050405020304" pitchFamily="18" charset="0"/>
              </a:rPr>
              <a:t>Tale sistema è la conversione in energia primaria non rinnovabile, utilizzata anche come criterio di determinazione della classe energetica degli edifici in sede di redazione dell’attestato di prestazione energetica (APE).</a:t>
            </a:r>
          </a:p>
          <a:p>
            <a:pPr algn="just"/>
            <a:endParaRPr lang="it-IT" sz="3200" dirty="0">
              <a:latin typeface="Helvetica" panose="020B0604020202020204" pitchFamily="34" charset="0"/>
              <a:ea typeface="Aptos" panose="020B0004020202020204" pitchFamily="34" charset="0"/>
              <a:cs typeface="Times New Roman" panose="02020603050405020304" pitchFamily="18" charset="0"/>
            </a:endParaRPr>
          </a:p>
          <a:p>
            <a:pPr algn="just"/>
            <a:r>
              <a:rPr lang="it-IT" sz="3200" dirty="0">
                <a:latin typeface="Helvetica" panose="020B0604020202020204" pitchFamily="34" charset="0"/>
                <a:ea typeface="Aptos" panose="020B0004020202020204" pitchFamily="34" charset="0"/>
                <a:cs typeface="Times New Roman" panose="02020603050405020304" pitchFamily="18" charset="0"/>
              </a:rPr>
              <a:t>I fattori di conversione in energia primaria non rinnovabile sono forniti dall’Allegato 1 del Decreto interministeriale 26 giugno 2015 e sono riportati di seguito.</a:t>
            </a:r>
          </a:p>
        </p:txBody>
      </p:sp>
      <p:graphicFrame>
        <p:nvGraphicFramePr>
          <p:cNvPr id="7" name="Tabella 6">
            <a:extLst>
              <a:ext uri="{FF2B5EF4-FFF2-40B4-BE49-F238E27FC236}">
                <a16:creationId xmlns:a16="http://schemas.microsoft.com/office/drawing/2014/main" id="{84396EDB-F1F2-A739-82C7-16D758F4C0B9}"/>
              </a:ext>
            </a:extLst>
          </p:cNvPr>
          <p:cNvGraphicFramePr>
            <a:graphicFrameLocks noGrp="1"/>
          </p:cNvGraphicFramePr>
          <p:nvPr>
            <p:extLst>
              <p:ext uri="{D42A27DB-BD31-4B8C-83A1-F6EECF244321}">
                <p14:modId xmlns:p14="http://schemas.microsoft.com/office/powerpoint/2010/main" val="3264541761"/>
              </p:ext>
            </p:extLst>
          </p:nvPr>
        </p:nvGraphicFramePr>
        <p:xfrm>
          <a:off x="8637973" y="8012252"/>
          <a:ext cx="7386221" cy="3451501"/>
        </p:xfrm>
        <a:graphic>
          <a:graphicData uri="http://schemas.openxmlformats.org/drawingml/2006/table">
            <a:tbl>
              <a:tblPr>
                <a:tableStyleId>{5940675A-B579-460E-94D1-54222C63F5DA}</a:tableStyleId>
              </a:tblPr>
              <a:tblGrid>
                <a:gridCol w="5038526">
                  <a:extLst>
                    <a:ext uri="{9D8B030D-6E8A-4147-A177-3AD203B41FA5}">
                      <a16:colId xmlns:a16="http://schemas.microsoft.com/office/drawing/2014/main" val="1963657826"/>
                    </a:ext>
                  </a:extLst>
                </a:gridCol>
                <a:gridCol w="2347695">
                  <a:extLst>
                    <a:ext uri="{9D8B030D-6E8A-4147-A177-3AD203B41FA5}">
                      <a16:colId xmlns:a16="http://schemas.microsoft.com/office/drawing/2014/main" val="636910870"/>
                    </a:ext>
                  </a:extLst>
                </a:gridCol>
              </a:tblGrid>
              <a:tr h="915202">
                <a:tc>
                  <a:txBody>
                    <a:bodyPr/>
                    <a:lstStyle/>
                    <a:p>
                      <a:pPr algn="ctr" fontAlgn="ctr">
                        <a:buNone/>
                      </a:pPr>
                      <a:r>
                        <a:rPr lang="it-IT" sz="2800" b="1" u="none" strike="noStrike" dirty="0">
                          <a:effectLst/>
                        </a:rPr>
                        <a:t>Vettore energetico</a:t>
                      </a:r>
                      <a:endParaRPr lang="it-IT" sz="28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b="1" u="none" strike="noStrike" dirty="0" err="1">
                          <a:effectLst/>
                        </a:rPr>
                        <a:t>f</a:t>
                      </a:r>
                      <a:r>
                        <a:rPr lang="it-IT" sz="2800" b="1" u="none" strike="noStrike" baseline="-25000" dirty="0" err="1">
                          <a:effectLst/>
                        </a:rPr>
                        <a:t>p,nren</a:t>
                      </a:r>
                      <a:endParaRPr lang="it-IT" sz="28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188771923"/>
                  </a:ext>
                </a:extLst>
              </a:tr>
              <a:tr h="1166457">
                <a:tc>
                  <a:txBody>
                    <a:bodyPr/>
                    <a:lstStyle/>
                    <a:p>
                      <a:pPr algn="just" fontAlgn="ctr">
                        <a:buNone/>
                      </a:pPr>
                      <a:r>
                        <a:rPr lang="it-IT" sz="2800" u="none" strike="noStrike">
                          <a:effectLst/>
                        </a:rPr>
                        <a:t>Gas naturale</a:t>
                      </a:r>
                      <a:endParaRPr lang="it-IT" sz="28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1,05</a:t>
                      </a:r>
                      <a:endParaRPr lang="it-IT" sz="28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172368536"/>
                  </a:ext>
                </a:extLst>
              </a:tr>
              <a:tr h="1369842">
                <a:tc>
                  <a:txBody>
                    <a:bodyPr/>
                    <a:lstStyle/>
                    <a:p>
                      <a:pPr algn="just" fontAlgn="ctr">
                        <a:buNone/>
                      </a:pPr>
                      <a:r>
                        <a:rPr lang="it-IT" sz="2800" u="none" strike="noStrike">
                          <a:effectLst/>
                        </a:rPr>
                        <a:t>Energia elettrica da rete</a:t>
                      </a:r>
                      <a:endParaRPr lang="it-IT" sz="28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1,95</a:t>
                      </a:r>
                      <a:endParaRPr lang="it-IT" sz="28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091607756"/>
                  </a:ext>
                </a:extLst>
              </a:tr>
            </a:tbl>
          </a:graphicData>
        </a:graphic>
      </p:graphicFrame>
    </p:spTree>
    <p:extLst>
      <p:ext uri="{BB962C8B-B14F-4D97-AF65-F5344CB8AC3E}">
        <p14:creationId xmlns:p14="http://schemas.microsoft.com/office/powerpoint/2010/main" val="4190608668"/>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44BA0-35F2-6CB5-11AF-C12155A4004D}"/>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A0233BE5-439E-F2F0-810F-0C98F2759D51}"/>
              </a:ext>
            </a:extLst>
          </p:cNvPr>
          <p:cNvSpPr txBox="1"/>
          <p:nvPr/>
        </p:nvSpPr>
        <p:spPr>
          <a:xfrm>
            <a:off x="861198" y="2163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Analisi energetica dei consumi - riscaldamento</a:t>
            </a:r>
            <a:endParaRPr lang="it-IT" sz="4800" dirty="0"/>
          </a:p>
        </p:txBody>
      </p:sp>
      <mc:AlternateContent xmlns:mc="http://schemas.openxmlformats.org/markup-compatibility/2006">
        <mc:Choice xmlns:a14="http://schemas.microsoft.com/office/drawing/2010/main" Requires="a14">
          <p:sp>
            <p:nvSpPr>
              <p:cNvPr id="8" name="CasellaDiTesto 7">
                <a:extLst>
                  <a:ext uri="{FF2B5EF4-FFF2-40B4-BE49-F238E27FC236}">
                    <a16:creationId xmlns:a16="http://schemas.microsoft.com/office/drawing/2014/main" id="{64282BE4-27A5-A570-1325-96DF0F33F5D8}"/>
                  </a:ext>
                </a:extLst>
              </p:cNvPr>
              <p:cNvSpPr txBox="1"/>
              <p:nvPr/>
            </p:nvSpPr>
            <p:spPr>
              <a:xfrm>
                <a:off x="861197" y="1678481"/>
                <a:ext cx="21643695" cy="90050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3200" dirty="0">
                    <a:latin typeface="Helvetica" panose="020B0604020202020204" pitchFamily="34" charset="0"/>
                    <a:ea typeface="Aptos" panose="020B0004020202020204" pitchFamily="34" charset="0"/>
                    <a:cs typeface="Times New Roman" panose="02020603050405020304" pitchFamily="18" charset="0"/>
                  </a:rPr>
                  <a:t>Si specifica che il valore del potere calorifico inferiore del gas metano, utilizzato per la conversione da Sm3 in kWh è 9,595 kWh/Sm3. L’energia primaria per il gas metano è stata ottenuta come prodotto tra i consumi di gas, il potere calorifico inferiore e il fattore di conversione in energia primaria non rinnovabile</a:t>
                </a:r>
              </a:p>
              <a:p>
                <a:pPr algn="just"/>
                <a:endParaRPr lang="it-IT" sz="3200" dirty="0">
                  <a:latin typeface="Helvetica" panose="020B06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sSub>
                        <m:sSubPr>
                          <m:ctrlPr>
                            <a:rPr lang="it-IT" sz="3200" i="1">
                              <a:latin typeface="Cambria Math" panose="02040503050406030204" pitchFamily="18" charset="0"/>
                            </a:rPr>
                          </m:ctrlPr>
                        </m:sSubPr>
                        <m:e>
                          <m:r>
                            <a:rPr lang="it-IT" sz="3200" b="0" i="1" smtClean="0">
                              <a:latin typeface="Cambria Math" panose="02040503050406030204" pitchFamily="18" charset="0"/>
                            </a:rPr>
                            <m:t>𝐸</m:t>
                          </m:r>
                        </m:e>
                        <m:sub>
                          <m:r>
                            <a:rPr lang="it-IT" sz="3200" b="0" i="1" smtClean="0">
                              <a:latin typeface="Cambria Math" panose="02040503050406030204" pitchFamily="18" charset="0"/>
                            </a:rPr>
                            <m:t>𝑝</m:t>
                          </m:r>
                          <m:r>
                            <a:rPr lang="it-IT" sz="3200" b="0" i="1" smtClean="0">
                              <a:latin typeface="Cambria Math" panose="02040503050406030204" pitchFamily="18" charset="0"/>
                            </a:rPr>
                            <m:t>,</m:t>
                          </m:r>
                          <m:r>
                            <a:rPr lang="it-IT" sz="3200" b="0" i="1" smtClean="0">
                              <a:latin typeface="Cambria Math" panose="02040503050406030204" pitchFamily="18" charset="0"/>
                            </a:rPr>
                            <m:t>𝑛𝑟𝑒𝑛</m:t>
                          </m:r>
                          <m:r>
                            <a:rPr lang="it-IT" sz="3200" b="0" i="1" smtClean="0">
                              <a:latin typeface="Cambria Math" panose="02040503050406030204" pitchFamily="18" charset="0"/>
                            </a:rPr>
                            <m:t>,</m:t>
                          </m:r>
                          <m:r>
                            <a:rPr lang="it-IT" sz="3200" b="0" i="1" smtClean="0">
                              <a:latin typeface="Cambria Math" panose="02040503050406030204" pitchFamily="18" charset="0"/>
                            </a:rPr>
                            <m:t>𝑔𝑎𝑠</m:t>
                          </m:r>
                        </m:sub>
                      </m:sSub>
                      <m:r>
                        <a:rPr lang="it-IT" sz="3200" b="0" i="1" smtClean="0">
                          <a:latin typeface="Cambria Math" panose="02040503050406030204" pitchFamily="18" charset="0"/>
                        </a:rPr>
                        <m:t>[</m:t>
                      </m:r>
                      <m:r>
                        <a:rPr lang="it-IT" sz="3200" b="0" i="1" smtClean="0">
                          <a:latin typeface="Cambria Math" panose="02040503050406030204" pitchFamily="18" charset="0"/>
                        </a:rPr>
                        <m:t>𝑘𝑊</m:t>
                      </m:r>
                      <m:sSub>
                        <m:sSubPr>
                          <m:ctrlPr>
                            <a:rPr lang="it-IT" sz="3200" i="1">
                              <a:latin typeface="Cambria Math" panose="02040503050406030204" pitchFamily="18" charset="0"/>
                            </a:rPr>
                          </m:ctrlPr>
                        </m:sSubPr>
                        <m:e>
                          <m:r>
                            <a:rPr lang="it-IT" sz="3200" b="0" i="1" smtClean="0">
                              <a:latin typeface="Cambria Math" panose="02040503050406030204" pitchFamily="18" charset="0"/>
                            </a:rPr>
                            <m:t>h</m:t>
                          </m:r>
                        </m:e>
                        <m:sub>
                          <m:r>
                            <a:rPr lang="it-IT" sz="3200" b="0" i="1" smtClean="0">
                              <a:latin typeface="Cambria Math" panose="02040503050406030204" pitchFamily="18" charset="0"/>
                            </a:rPr>
                            <m:t>𝑝</m:t>
                          </m:r>
                        </m:sub>
                      </m:sSub>
                      <m:r>
                        <a:rPr lang="it-IT" sz="3200" b="0" i="1" smtClean="0">
                          <a:latin typeface="Cambria Math" panose="02040503050406030204" pitchFamily="18" charset="0"/>
                        </a:rPr>
                        <m:t>]=</m:t>
                      </m:r>
                      <m:r>
                        <a:rPr lang="it-IT" sz="3200" b="0" i="1" smtClean="0">
                          <a:latin typeface="Cambria Math" panose="02040503050406030204" pitchFamily="18" charset="0"/>
                        </a:rPr>
                        <m:t>𝑉</m:t>
                      </m:r>
                      <m:r>
                        <a:rPr lang="it-IT" sz="3200" b="0" i="1" smtClean="0">
                          <a:latin typeface="Cambria Math" panose="02040503050406030204" pitchFamily="18" charset="0"/>
                        </a:rPr>
                        <m:t>[</m:t>
                      </m:r>
                      <m:r>
                        <a:rPr lang="it-IT" sz="3200" b="0" i="1" smtClean="0">
                          <a:latin typeface="Cambria Math" panose="02040503050406030204" pitchFamily="18" charset="0"/>
                        </a:rPr>
                        <m:t>𝑆</m:t>
                      </m:r>
                      <m:sSup>
                        <m:sSupPr>
                          <m:ctrlPr>
                            <a:rPr lang="it-IT" sz="3200" i="1">
                              <a:latin typeface="Cambria Math" panose="02040503050406030204" pitchFamily="18" charset="0"/>
                            </a:rPr>
                          </m:ctrlPr>
                        </m:sSupPr>
                        <m:e>
                          <m:r>
                            <a:rPr lang="it-IT" sz="3200" b="0" i="1" smtClean="0">
                              <a:latin typeface="Cambria Math" panose="02040503050406030204" pitchFamily="18" charset="0"/>
                            </a:rPr>
                            <m:t>𝑚</m:t>
                          </m:r>
                        </m:e>
                        <m:sup>
                          <m:r>
                            <a:rPr lang="it-IT" sz="3200" b="0" i="1" smtClean="0">
                              <a:latin typeface="Cambria Math" panose="02040503050406030204" pitchFamily="18" charset="0"/>
                            </a:rPr>
                            <m:t>3</m:t>
                          </m:r>
                        </m:sup>
                      </m:sSup>
                      <m:r>
                        <a:rPr lang="it-IT" sz="3200" b="0" i="1" smtClean="0">
                          <a:latin typeface="Cambria Math" panose="02040503050406030204" pitchFamily="18" charset="0"/>
                        </a:rPr>
                        <m:t>]∙</m:t>
                      </m:r>
                      <m:r>
                        <a:rPr lang="it-IT" sz="3200" b="0" i="1" smtClean="0">
                          <a:latin typeface="Cambria Math" panose="02040503050406030204" pitchFamily="18" charset="0"/>
                        </a:rPr>
                        <m:t>𝑃𝐶𝐼</m:t>
                      </m:r>
                      <m:r>
                        <a:rPr lang="it-IT" sz="3200" b="0" i="1" smtClean="0">
                          <a:latin typeface="Cambria Math" panose="02040503050406030204" pitchFamily="18" charset="0"/>
                        </a:rPr>
                        <m:t>[</m:t>
                      </m:r>
                      <m:f>
                        <m:fPr>
                          <m:ctrlPr>
                            <a:rPr lang="it-IT" sz="3200" i="1">
                              <a:latin typeface="Cambria Math" panose="02040503050406030204" pitchFamily="18" charset="0"/>
                            </a:rPr>
                          </m:ctrlPr>
                        </m:fPr>
                        <m:num>
                          <m:r>
                            <a:rPr lang="it-IT" sz="3200" b="0" i="1" smtClean="0">
                              <a:latin typeface="Cambria Math" panose="02040503050406030204" pitchFamily="18" charset="0"/>
                            </a:rPr>
                            <m:t>𝑘𝑊h</m:t>
                          </m:r>
                        </m:num>
                        <m:den>
                          <m:r>
                            <a:rPr lang="it-IT" sz="3200" b="0" i="1" smtClean="0">
                              <a:latin typeface="Cambria Math" panose="02040503050406030204" pitchFamily="18" charset="0"/>
                            </a:rPr>
                            <m:t>𝑆</m:t>
                          </m:r>
                          <m:sSup>
                            <m:sSupPr>
                              <m:ctrlPr>
                                <a:rPr lang="it-IT" sz="3200" i="1">
                                  <a:latin typeface="Cambria Math" panose="02040503050406030204" pitchFamily="18" charset="0"/>
                                </a:rPr>
                              </m:ctrlPr>
                            </m:sSupPr>
                            <m:e>
                              <m:r>
                                <a:rPr lang="it-IT" sz="3200" b="0" i="1" smtClean="0">
                                  <a:latin typeface="Cambria Math" panose="02040503050406030204" pitchFamily="18" charset="0"/>
                                </a:rPr>
                                <m:t>𝑚</m:t>
                              </m:r>
                            </m:e>
                            <m:sup>
                              <m:r>
                                <a:rPr lang="it-IT" sz="3200" b="0" i="1" smtClean="0">
                                  <a:latin typeface="Cambria Math" panose="02040503050406030204" pitchFamily="18" charset="0"/>
                                </a:rPr>
                                <m:t>3</m:t>
                              </m:r>
                            </m:sup>
                          </m:sSup>
                        </m:den>
                      </m:f>
                      <m:r>
                        <a:rPr lang="it-IT" sz="3200" b="0" i="1" smtClean="0">
                          <a:latin typeface="Cambria Math" panose="02040503050406030204" pitchFamily="18" charset="0"/>
                        </a:rPr>
                        <m:t>]∙</m:t>
                      </m:r>
                      <m:sSub>
                        <m:sSubPr>
                          <m:ctrlPr>
                            <a:rPr lang="it-IT" sz="3200" i="1">
                              <a:latin typeface="Cambria Math" panose="02040503050406030204" pitchFamily="18" charset="0"/>
                            </a:rPr>
                          </m:ctrlPr>
                        </m:sSubPr>
                        <m:e>
                          <m:r>
                            <a:rPr lang="it-IT" sz="3200" b="0" i="1" smtClean="0">
                              <a:latin typeface="Cambria Math" panose="02040503050406030204" pitchFamily="18" charset="0"/>
                            </a:rPr>
                            <m:t>𝑓</m:t>
                          </m:r>
                        </m:e>
                        <m:sub>
                          <m:r>
                            <a:rPr lang="it-IT" sz="3200" b="0" i="1" smtClean="0">
                              <a:latin typeface="Cambria Math" panose="02040503050406030204" pitchFamily="18" charset="0"/>
                            </a:rPr>
                            <m:t>𝑝</m:t>
                          </m:r>
                          <m:r>
                            <a:rPr lang="it-IT" sz="3200" b="0" i="1" smtClean="0">
                              <a:latin typeface="Cambria Math" panose="02040503050406030204" pitchFamily="18" charset="0"/>
                            </a:rPr>
                            <m:t>,</m:t>
                          </m:r>
                          <m:r>
                            <a:rPr lang="it-IT" sz="3200" b="0" i="1" smtClean="0">
                              <a:latin typeface="Cambria Math" panose="02040503050406030204" pitchFamily="18" charset="0"/>
                            </a:rPr>
                            <m:t>𝑛𝑟𝑒𝑛</m:t>
                          </m:r>
                        </m:sub>
                      </m:sSub>
                      <m:r>
                        <a:rPr lang="it-IT" sz="3200" b="0" i="1" smtClean="0">
                          <a:latin typeface="Cambria Math" panose="02040503050406030204" pitchFamily="18" charset="0"/>
                        </a:rPr>
                        <m:t>[</m:t>
                      </m:r>
                      <m:f>
                        <m:fPr>
                          <m:ctrlPr>
                            <a:rPr lang="it-IT" sz="3200" i="1">
                              <a:latin typeface="Cambria Math" panose="02040503050406030204" pitchFamily="18" charset="0"/>
                            </a:rPr>
                          </m:ctrlPr>
                        </m:fPr>
                        <m:num>
                          <m:r>
                            <a:rPr lang="it-IT" sz="3200" b="0" i="1" smtClean="0">
                              <a:latin typeface="Cambria Math" panose="02040503050406030204" pitchFamily="18" charset="0"/>
                            </a:rPr>
                            <m:t>𝑘𝑊</m:t>
                          </m:r>
                          <m:sSub>
                            <m:sSubPr>
                              <m:ctrlPr>
                                <a:rPr lang="it-IT" sz="3200" i="1">
                                  <a:latin typeface="Cambria Math" panose="02040503050406030204" pitchFamily="18" charset="0"/>
                                </a:rPr>
                              </m:ctrlPr>
                            </m:sSubPr>
                            <m:e>
                              <m:r>
                                <a:rPr lang="it-IT" sz="3200" b="0" i="1" smtClean="0">
                                  <a:latin typeface="Cambria Math" panose="02040503050406030204" pitchFamily="18" charset="0"/>
                                </a:rPr>
                                <m:t>h</m:t>
                              </m:r>
                            </m:e>
                            <m:sub>
                              <m:r>
                                <a:rPr lang="it-IT" sz="3200" b="0" i="1" smtClean="0">
                                  <a:latin typeface="Cambria Math" panose="02040503050406030204" pitchFamily="18" charset="0"/>
                                </a:rPr>
                                <m:t>𝑝</m:t>
                              </m:r>
                            </m:sub>
                          </m:sSub>
                        </m:num>
                        <m:den>
                          <m:r>
                            <a:rPr lang="it-IT" sz="3200" b="0" i="1" smtClean="0">
                              <a:latin typeface="Cambria Math" panose="02040503050406030204" pitchFamily="18" charset="0"/>
                            </a:rPr>
                            <m:t>𝐾𝑤h</m:t>
                          </m:r>
                        </m:den>
                      </m:f>
                      <m:r>
                        <a:rPr lang="it-IT" sz="3200" b="0" i="1" smtClean="0">
                          <a:latin typeface="Cambria Math" panose="02040503050406030204" pitchFamily="18" charset="0"/>
                        </a:rPr>
                        <m:t>]</m:t>
                      </m:r>
                    </m:oMath>
                  </m:oMathPara>
                </a14:m>
                <a:endParaRPr lang="it-IT" sz="3200" dirty="0"/>
              </a:p>
              <a:p>
                <a:pPr algn="just"/>
                <a:endParaRPr lang="it-IT" sz="3200" dirty="0"/>
              </a:p>
              <a:p>
                <a:pPr algn="just"/>
                <a:endParaRPr lang="it-IT" sz="3200" dirty="0">
                  <a:latin typeface="Helvetica" panose="020B0604020202020204" pitchFamily="34" charset="0"/>
                  <a:ea typeface="Aptos" panose="020B0004020202020204" pitchFamily="34" charset="0"/>
                  <a:cs typeface="Times New Roman" panose="02020603050405020304" pitchFamily="18" charset="0"/>
                </a:endParaRPr>
              </a:p>
              <a:p>
                <a:pPr algn="just"/>
                <a:r>
                  <a:rPr lang="it-IT" sz="3200" dirty="0">
                    <a:latin typeface="Helvetica" panose="020B0604020202020204" pitchFamily="34" charset="0"/>
                    <a:ea typeface="Aptos" panose="020B0004020202020204" pitchFamily="34" charset="0"/>
                    <a:cs typeface="Times New Roman" panose="02020603050405020304" pitchFamily="18" charset="0"/>
                  </a:rPr>
                  <a:t>L’energia primaria non rinnovabile legata ai consumi elettrici è stata calcolata come prodotto dell’energia elettrica consumata per il relativo fattore di conversione</a:t>
                </a:r>
              </a:p>
              <a:p>
                <a:pPr algn="just"/>
                <a14:m>
                  <m:oMathPara xmlns:m="http://schemas.openxmlformats.org/officeDocument/2006/math">
                    <m:oMathParaPr>
                      <m:jc m:val="centerGroup"/>
                    </m:oMathParaPr>
                    <m:oMath xmlns:m="http://schemas.openxmlformats.org/officeDocument/2006/math">
                      <m:sSub>
                        <m:sSubPr>
                          <m:ctrlPr>
                            <a:rPr lang="it-IT" sz="3200" i="1">
                              <a:latin typeface="Cambria Math" panose="02040503050406030204" pitchFamily="18" charset="0"/>
                            </a:rPr>
                          </m:ctrlPr>
                        </m:sSubPr>
                        <m:e>
                          <m:r>
                            <a:rPr lang="it-IT" sz="3200" b="0" i="1" smtClean="0">
                              <a:latin typeface="Cambria Math" panose="02040503050406030204" pitchFamily="18" charset="0"/>
                            </a:rPr>
                            <m:t>𝐸</m:t>
                          </m:r>
                        </m:e>
                        <m:sub>
                          <m:r>
                            <a:rPr lang="it-IT" sz="3200" b="0" i="1" smtClean="0">
                              <a:latin typeface="Cambria Math" panose="02040503050406030204" pitchFamily="18" charset="0"/>
                            </a:rPr>
                            <m:t>𝑝</m:t>
                          </m:r>
                          <m:r>
                            <a:rPr lang="it-IT" sz="3200" b="0" i="1" smtClean="0">
                              <a:latin typeface="Cambria Math" panose="02040503050406030204" pitchFamily="18" charset="0"/>
                            </a:rPr>
                            <m:t>,</m:t>
                          </m:r>
                          <m:r>
                            <a:rPr lang="it-IT" sz="3200" b="0" i="1" smtClean="0">
                              <a:latin typeface="Cambria Math" panose="02040503050406030204" pitchFamily="18" charset="0"/>
                            </a:rPr>
                            <m:t>𝑛𝑟𝑒𝑛</m:t>
                          </m:r>
                          <m:r>
                            <a:rPr lang="it-IT" sz="3200" b="0" i="1" smtClean="0">
                              <a:latin typeface="Cambria Math" panose="02040503050406030204" pitchFamily="18" charset="0"/>
                            </a:rPr>
                            <m:t>,</m:t>
                          </m:r>
                          <m:r>
                            <a:rPr lang="it-IT" sz="3200" b="0" i="1" smtClean="0">
                              <a:latin typeface="Cambria Math" panose="02040503050406030204" pitchFamily="18" charset="0"/>
                            </a:rPr>
                            <m:t>𝑒𝑙𝑒𝑡𝑡𝑟</m:t>
                          </m:r>
                        </m:sub>
                      </m:sSub>
                      <m:r>
                        <a:rPr lang="it-IT" sz="3200" b="0" i="1" smtClean="0">
                          <a:latin typeface="Cambria Math" panose="02040503050406030204" pitchFamily="18" charset="0"/>
                        </a:rPr>
                        <m:t>[</m:t>
                      </m:r>
                      <m:r>
                        <a:rPr lang="it-IT" sz="3200" b="0" i="1" smtClean="0">
                          <a:latin typeface="Cambria Math" panose="02040503050406030204" pitchFamily="18" charset="0"/>
                        </a:rPr>
                        <m:t>𝑘𝑊</m:t>
                      </m:r>
                      <m:sSub>
                        <m:sSubPr>
                          <m:ctrlPr>
                            <a:rPr lang="it-IT" sz="3200" i="1">
                              <a:latin typeface="Cambria Math" panose="02040503050406030204" pitchFamily="18" charset="0"/>
                            </a:rPr>
                          </m:ctrlPr>
                        </m:sSubPr>
                        <m:e>
                          <m:r>
                            <a:rPr lang="it-IT" sz="3200" b="0" i="1" smtClean="0">
                              <a:latin typeface="Cambria Math" panose="02040503050406030204" pitchFamily="18" charset="0"/>
                            </a:rPr>
                            <m:t>h</m:t>
                          </m:r>
                        </m:e>
                        <m:sub>
                          <m:r>
                            <a:rPr lang="it-IT" sz="3200" b="0" i="1" smtClean="0">
                              <a:latin typeface="Cambria Math" panose="02040503050406030204" pitchFamily="18" charset="0"/>
                            </a:rPr>
                            <m:t>𝑝</m:t>
                          </m:r>
                        </m:sub>
                      </m:sSub>
                      <m:r>
                        <a:rPr lang="it-IT" sz="3200" b="0" i="1" smtClean="0">
                          <a:latin typeface="Cambria Math" panose="02040503050406030204" pitchFamily="18" charset="0"/>
                        </a:rPr>
                        <m:t>]=</m:t>
                      </m:r>
                      <m:sSub>
                        <m:sSubPr>
                          <m:ctrlPr>
                            <a:rPr lang="it-IT" sz="3200" i="1">
                              <a:latin typeface="Cambria Math" panose="02040503050406030204" pitchFamily="18" charset="0"/>
                            </a:rPr>
                          </m:ctrlPr>
                        </m:sSubPr>
                        <m:e>
                          <m:r>
                            <a:rPr lang="it-IT" sz="3200" b="0" i="1" smtClean="0">
                              <a:latin typeface="Cambria Math" panose="02040503050406030204" pitchFamily="18" charset="0"/>
                            </a:rPr>
                            <m:t>𝐸</m:t>
                          </m:r>
                        </m:e>
                        <m:sub>
                          <m:r>
                            <a:rPr lang="it-IT" sz="3200" b="0" i="1" smtClean="0">
                              <a:latin typeface="Cambria Math" panose="02040503050406030204" pitchFamily="18" charset="0"/>
                            </a:rPr>
                            <m:t>𝑒𝑙𝑒𝑡𝑡𝑟</m:t>
                          </m:r>
                        </m:sub>
                      </m:sSub>
                      <m:r>
                        <a:rPr lang="it-IT" sz="3200" b="0" i="1" smtClean="0">
                          <a:latin typeface="Cambria Math" panose="02040503050406030204" pitchFamily="18" charset="0"/>
                        </a:rPr>
                        <m:t>[</m:t>
                      </m:r>
                      <m:r>
                        <a:rPr lang="it-IT" sz="3200" b="0" i="1" smtClean="0">
                          <a:latin typeface="Cambria Math" panose="02040503050406030204" pitchFamily="18" charset="0"/>
                        </a:rPr>
                        <m:t>𝐾𝑊</m:t>
                      </m:r>
                      <m:sSub>
                        <m:sSubPr>
                          <m:ctrlPr>
                            <a:rPr lang="it-IT" sz="3200" i="1">
                              <a:latin typeface="Cambria Math" panose="02040503050406030204" pitchFamily="18" charset="0"/>
                            </a:rPr>
                          </m:ctrlPr>
                        </m:sSubPr>
                        <m:e>
                          <m:r>
                            <a:rPr lang="it-IT" sz="3200" b="0" i="1" smtClean="0">
                              <a:latin typeface="Cambria Math" panose="02040503050406030204" pitchFamily="18" charset="0"/>
                            </a:rPr>
                            <m:t>h</m:t>
                          </m:r>
                        </m:e>
                        <m:sub>
                          <m:r>
                            <a:rPr lang="it-IT" sz="3200" b="0" i="1" smtClean="0">
                              <a:latin typeface="Cambria Math" panose="02040503050406030204" pitchFamily="18" charset="0"/>
                            </a:rPr>
                            <m:t>𝑒</m:t>
                          </m:r>
                        </m:sub>
                      </m:sSub>
                      <m:r>
                        <a:rPr lang="it-IT" sz="3200" b="0" i="1" smtClean="0">
                          <a:latin typeface="Cambria Math" panose="02040503050406030204" pitchFamily="18" charset="0"/>
                        </a:rPr>
                        <m:t>]∙</m:t>
                      </m:r>
                      <m:sSub>
                        <m:sSubPr>
                          <m:ctrlPr>
                            <a:rPr lang="it-IT" sz="3200" i="1">
                              <a:latin typeface="Cambria Math" panose="02040503050406030204" pitchFamily="18" charset="0"/>
                            </a:rPr>
                          </m:ctrlPr>
                        </m:sSubPr>
                        <m:e>
                          <m:r>
                            <a:rPr lang="it-IT" sz="3200" b="0" i="1" smtClean="0">
                              <a:latin typeface="Cambria Math" panose="02040503050406030204" pitchFamily="18" charset="0"/>
                            </a:rPr>
                            <m:t>𝑓</m:t>
                          </m:r>
                        </m:e>
                        <m:sub>
                          <m:r>
                            <a:rPr lang="it-IT" sz="3200" b="0" i="1" smtClean="0">
                              <a:latin typeface="Cambria Math" panose="02040503050406030204" pitchFamily="18" charset="0"/>
                            </a:rPr>
                            <m:t>𝑝</m:t>
                          </m:r>
                          <m:r>
                            <a:rPr lang="it-IT" sz="3200" b="0" i="1" smtClean="0">
                              <a:latin typeface="Cambria Math" panose="02040503050406030204" pitchFamily="18" charset="0"/>
                            </a:rPr>
                            <m:t>,</m:t>
                          </m:r>
                          <m:r>
                            <a:rPr lang="it-IT" sz="3200" b="0" i="1" smtClean="0">
                              <a:latin typeface="Cambria Math" panose="02040503050406030204" pitchFamily="18" charset="0"/>
                            </a:rPr>
                            <m:t>𝑛𝑟𝑒𝑛</m:t>
                          </m:r>
                        </m:sub>
                      </m:sSub>
                      <m:r>
                        <a:rPr lang="it-IT" sz="3200" b="0" i="1" smtClean="0">
                          <a:latin typeface="Cambria Math" panose="02040503050406030204" pitchFamily="18" charset="0"/>
                        </a:rPr>
                        <m:t>[</m:t>
                      </m:r>
                      <m:f>
                        <m:fPr>
                          <m:ctrlPr>
                            <a:rPr lang="it-IT" sz="3200" i="1">
                              <a:latin typeface="Cambria Math" panose="02040503050406030204" pitchFamily="18" charset="0"/>
                            </a:rPr>
                          </m:ctrlPr>
                        </m:fPr>
                        <m:num>
                          <m:r>
                            <a:rPr lang="it-IT" sz="3200" b="0" i="1" smtClean="0">
                              <a:latin typeface="Cambria Math" panose="02040503050406030204" pitchFamily="18" charset="0"/>
                            </a:rPr>
                            <m:t>𝑘𝑊</m:t>
                          </m:r>
                          <m:sSub>
                            <m:sSubPr>
                              <m:ctrlPr>
                                <a:rPr lang="it-IT" sz="3200" i="1">
                                  <a:latin typeface="Cambria Math" panose="02040503050406030204" pitchFamily="18" charset="0"/>
                                </a:rPr>
                              </m:ctrlPr>
                            </m:sSubPr>
                            <m:e>
                              <m:r>
                                <a:rPr lang="it-IT" sz="3200" b="0" i="1" smtClean="0">
                                  <a:latin typeface="Cambria Math" panose="02040503050406030204" pitchFamily="18" charset="0"/>
                                </a:rPr>
                                <m:t>h</m:t>
                              </m:r>
                            </m:e>
                            <m:sub>
                              <m:r>
                                <a:rPr lang="it-IT" sz="3200" b="0" i="1" smtClean="0">
                                  <a:latin typeface="Cambria Math" panose="02040503050406030204" pitchFamily="18" charset="0"/>
                                </a:rPr>
                                <m:t>𝑝</m:t>
                              </m:r>
                            </m:sub>
                          </m:sSub>
                        </m:num>
                        <m:den>
                          <m:r>
                            <a:rPr lang="it-IT" sz="3200" b="0" i="1" smtClean="0">
                              <a:latin typeface="Cambria Math" panose="02040503050406030204" pitchFamily="18" charset="0"/>
                            </a:rPr>
                            <m:t>𝐾𝑤</m:t>
                          </m:r>
                          <m:sSub>
                            <m:sSubPr>
                              <m:ctrlPr>
                                <a:rPr lang="it-IT" sz="3200" i="1">
                                  <a:latin typeface="Cambria Math" panose="02040503050406030204" pitchFamily="18" charset="0"/>
                                </a:rPr>
                              </m:ctrlPr>
                            </m:sSubPr>
                            <m:e>
                              <m:r>
                                <a:rPr lang="it-IT" sz="3200" b="0" i="1" smtClean="0">
                                  <a:latin typeface="Cambria Math" panose="02040503050406030204" pitchFamily="18" charset="0"/>
                                </a:rPr>
                                <m:t>h</m:t>
                              </m:r>
                            </m:e>
                            <m:sub>
                              <m:r>
                                <a:rPr lang="it-IT" sz="3200" b="0" i="1" smtClean="0">
                                  <a:latin typeface="Cambria Math" panose="02040503050406030204" pitchFamily="18" charset="0"/>
                                </a:rPr>
                                <m:t>𝑒</m:t>
                              </m:r>
                            </m:sub>
                          </m:sSub>
                        </m:den>
                      </m:f>
                      <m:r>
                        <a:rPr lang="it-IT" sz="3200" b="0" i="1" smtClean="0">
                          <a:latin typeface="Cambria Math" panose="02040503050406030204" pitchFamily="18" charset="0"/>
                        </a:rPr>
                        <m:t>]</m:t>
                      </m:r>
                    </m:oMath>
                  </m:oMathPara>
                </a14:m>
                <a:endParaRPr lang="it-IT" sz="3200" dirty="0"/>
              </a:p>
              <a:p>
                <a:pPr algn="just"/>
                <a:endParaRPr lang="it-IT" sz="3200" dirty="0">
                  <a:latin typeface="Helvetica" panose="020B0604020202020204" pitchFamily="34" charset="0"/>
                  <a:ea typeface="Aptos" panose="020B0004020202020204" pitchFamily="34" charset="0"/>
                  <a:cs typeface="Times New Roman" panose="02020603050405020304" pitchFamily="18" charset="0"/>
                </a:endParaRPr>
              </a:p>
              <a:p>
                <a:pPr algn="just"/>
                <a:endParaRPr lang="it-IT" sz="3200" dirty="0">
                  <a:latin typeface="Helvetica" panose="020B0604020202020204" pitchFamily="34" charset="0"/>
                  <a:ea typeface="Aptos" panose="020B0004020202020204" pitchFamily="34" charset="0"/>
                  <a:cs typeface="Times New Roman" panose="02020603050405020304" pitchFamily="18" charset="0"/>
                </a:endParaRPr>
              </a:p>
              <a:p>
                <a:pPr algn="just"/>
                <a:r>
                  <a:rPr lang="it-IT" sz="3200" dirty="0">
                    <a:latin typeface="Helvetica" panose="020B0604020202020204" pitchFamily="34" charset="0"/>
                    <a:ea typeface="Aptos" panose="020B0004020202020204" pitchFamily="34" charset="0"/>
                    <a:cs typeface="Times New Roman" panose="02020603050405020304" pitchFamily="18" charset="0"/>
                  </a:rPr>
                  <a:t>L’energia primaria consumata dal sistema di riscaldamento si ottiene come somma delle due quantità sopra indicate (dove quella relativa all’energia elettrica sarà non nulla solo per il nuovo impianto).</a:t>
                </a:r>
              </a:p>
              <a:p>
                <a:pPr algn="just"/>
                <a:endParaRPr lang="it-IT" sz="3200" dirty="0">
                  <a:latin typeface="Helvetica" panose="020B06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sSub>
                        <m:sSubPr>
                          <m:ctrlPr>
                            <a:rPr lang="it-IT" sz="3200" i="1">
                              <a:latin typeface="Cambria Math" panose="02040503050406030204" pitchFamily="18" charset="0"/>
                            </a:rPr>
                          </m:ctrlPr>
                        </m:sSubPr>
                        <m:e>
                          <m:r>
                            <a:rPr lang="it-IT" sz="3200" b="0" i="1" smtClean="0">
                              <a:latin typeface="Cambria Math" panose="02040503050406030204" pitchFamily="18" charset="0"/>
                            </a:rPr>
                            <m:t>𝐸</m:t>
                          </m:r>
                        </m:e>
                        <m:sub>
                          <m:r>
                            <a:rPr lang="it-IT" sz="3200" b="0" i="1" smtClean="0">
                              <a:latin typeface="Cambria Math" panose="02040503050406030204" pitchFamily="18" charset="0"/>
                            </a:rPr>
                            <m:t>𝑝</m:t>
                          </m:r>
                          <m:r>
                            <a:rPr lang="it-IT" sz="3200" b="0" i="1" smtClean="0">
                              <a:latin typeface="Cambria Math" panose="02040503050406030204" pitchFamily="18" charset="0"/>
                            </a:rPr>
                            <m:t>,</m:t>
                          </m:r>
                          <m:r>
                            <a:rPr lang="it-IT" sz="3200" b="0" i="1" smtClean="0">
                              <a:latin typeface="Cambria Math" panose="02040503050406030204" pitchFamily="18" charset="0"/>
                            </a:rPr>
                            <m:t>𝑛𝑟𝑒𝑛</m:t>
                          </m:r>
                        </m:sub>
                      </m:sSub>
                      <m:r>
                        <a:rPr lang="it-IT" sz="3200" b="0" i="1" smtClean="0">
                          <a:latin typeface="Cambria Math" panose="02040503050406030204" pitchFamily="18" charset="0"/>
                        </a:rPr>
                        <m:t>[</m:t>
                      </m:r>
                      <m:r>
                        <a:rPr lang="it-IT" sz="3200" b="0" i="1" smtClean="0">
                          <a:latin typeface="Cambria Math" panose="02040503050406030204" pitchFamily="18" charset="0"/>
                        </a:rPr>
                        <m:t>𝑘𝑊</m:t>
                      </m:r>
                      <m:sSub>
                        <m:sSubPr>
                          <m:ctrlPr>
                            <a:rPr lang="it-IT" sz="3200" i="1">
                              <a:latin typeface="Cambria Math" panose="02040503050406030204" pitchFamily="18" charset="0"/>
                            </a:rPr>
                          </m:ctrlPr>
                        </m:sSubPr>
                        <m:e>
                          <m:r>
                            <a:rPr lang="it-IT" sz="3200" b="0" i="1" smtClean="0">
                              <a:latin typeface="Cambria Math" panose="02040503050406030204" pitchFamily="18" charset="0"/>
                            </a:rPr>
                            <m:t>h</m:t>
                          </m:r>
                        </m:e>
                        <m:sub>
                          <m:r>
                            <a:rPr lang="it-IT" sz="3200" b="0" i="1" smtClean="0">
                              <a:latin typeface="Cambria Math" panose="02040503050406030204" pitchFamily="18" charset="0"/>
                            </a:rPr>
                            <m:t>𝑝</m:t>
                          </m:r>
                        </m:sub>
                      </m:sSub>
                      <m:r>
                        <a:rPr lang="it-IT" sz="3200" b="0" i="1" smtClean="0">
                          <a:latin typeface="Cambria Math" panose="02040503050406030204" pitchFamily="18" charset="0"/>
                        </a:rPr>
                        <m:t>]=</m:t>
                      </m:r>
                      <m:sSub>
                        <m:sSubPr>
                          <m:ctrlPr>
                            <a:rPr lang="it-IT" sz="3200" i="1">
                              <a:latin typeface="Cambria Math" panose="02040503050406030204" pitchFamily="18" charset="0"/>
                            </a:rPr>
                          </m:ctrlPr>
                        </m:sSubPr>
                        <m:e>
                          <m:r>
                            <a:rPr lang="it-IT" sz="3200" b="0" i="1" smtClean="0">
                              <a:latin typeface="Cambria Math" panose="02040503050406030204" pitchFamily="18" charset="0"/>
                            </a:rPr>
                            <m:t>𝐸</m:t>
                          </m:r>
                        </m:e>
                        <m:sub>
                          <m:r>
                            <a:rPr lang="it-IT" sz="3200" b="0" i="1" smtClean="0">
                              <a:latin typeface="Cambria Math" panose="02040503050406030204" pitchFamily="18" charset="0"/>
                            </a:rPr>
                            <m:t>𝑝</m:t>
                          </m:r>
                          <m:r>
                            <a:rPr lang="it-IT" sz="3200" b="0" i="1" smtClean="0">
                              <a:latin typeface="Cambria Math" panose="02040503050406030204" pitchFamily="18" charset="0"/>
                            </a:rPr>
                            <m:t>,</m:t>
                          </m:r>
                          <m:r>
                            <a:rPr lang="it-IT" sz="3200" b="0" i="1" smtClean="0">
                              <a:latin typeface="Cambria Math" panose="02040503050406030204" pitchFamily="18" charset="0"/>
                            </a:rPr>
                            <m:t>𝑛𝑟𝑒𝑛</m:t>
                          </m:r>
                          <m:r>
                            <a:rPr lang="it-IT" sz="3200" b="0" i="1" smtClean="0">
                              <a:latin typeface="Cambria Math" panose="02040503050406030204" pitchFamily="18" charset="0"/>
                            </a:rPr>
                            <m:t>,</m:t>
                          </m:r>
                          <m:r>
                            <a:rPr lang="it-IT" sz="3200" b="0" i="1" smtClean="0">
                              <a:latin typeface="Cambria Math" panose="02040503050406030204" pitchFamily="18" charset="0"/>
                            </a:rPr>
                            <m:t>𝑔𝑎𝑠</m:t>
                          </m:r>
                        </m:sub>
                      </m:sSub>
                      <m:r>
                        <a:rPr lang="it-IT" sz="3200" b="0" i="1" smtClean="0">
                          <a:latin typeface="Cambria Math" panose="02040503050406030204" pitchFamily="18" charset="0"/>
                        </a:rPr>
                        <m:t>+</m:t>
                      </m:r>
                      <m:sSub>
                        <m:sSubPr>
                          <m:ctrlPr>
                            <a:rPr lang="it-IT" sz="3200" i="1">
                              <a:latin typeface="Cambria Math" panose="02040503050406030204" pitchFamily="18" charset="0"/>
                            </a:rPr>
                          </m:ctrlPr>
                        </m:sSubPr>
                        <m:e>
                          <m:r>
                            <a:rPr lang="it-IT" sz="3200" b="0" i="1" smtClean="0">
                              <a:latin typeface="Cambria Math" panose="02040503050406030204" pitchFamily="18" charset="0"/>
                            </a:rPr>
                            <m:t>𝐸</m:t>
                          </m:r>
                        </m:e>
                        <m:sub>
                          <m:r>
                            <a:rPr lang="it-IT" sz="3200" b="0" i="1" smtClean="0">
                              <a:latin typeface="Cambria Math" panose="02040503050406030204" pitchFamily="18" charset="0"/>
                            </a:rPr>
                            <m:t>𝑝</m:t>
                          </m:r>
                          <m:r>
                            <a:rPr lang="it-IT" sz="3200" b="0" i="1" smtClean="0">
                              <a:latin typeface="Cambria Math" panose="02040503050406030204" pitchFamily="18" charset="0"/>
                            </a:rPr>
                            <m:t>,</m:t>
                          </m:r>
                          <m:r>
                            <a:rPr lang="it-IT" sz="3200" b="0" i="1" smtClean="0">
                              <a:latin typeface="Cambria Math" panose="02040503050406030204" pitchFamily="18" charset="0"/>
                            </a:rPr>
                            <m:t>𝑛𝑟𝑒𝑛</m:t>
                          </m:r>
                          <m:r>
                            <a:rPr lang="it-IT" sz="3200" b="0" i="1" smtClean="0">
                              <a:latin typeface="Cambria Math" panose="02040503050406030204" pitchFamily="18" charset="0"/>
                            </a:rPr>
                            <m:t>,</m:t>
                          </m:r>
                          <m:r>
                            <a:rPr lang="it-IT" sz="3200" b="0" i="1" smtClean="0">
                              <a:latin typeface="Cambria Math" panose="02040503050406030204" pitchFamily="18" charset="0"/>
                            </a:rPr>
                            <m:t>𝑒𝑙𝑒𝑡𝑡𝑟</m:t>
                          </m:r>
                        </m:sub>
                      </m:sSub>
                    </m:oMath>
                  </m:oMathPara>
                </a14:m>
                <a:endParaRPr lang="it-IT" sz="3200" dirty="0">
                  <a:latin typeface="Helvetica" panose="020B0604020202020204" pitchFamily="34" charset="0"/>
                  <a:ea typeface="Aptos" panose="020B0004020202020204" pitchFamily="34" charset="0"/>
                  <a:cs typeface="Times New Roman" panose="02020603050405020304" pitchFamily="18" charset="0"/>
                </a:endParaRPr>
              </a:p>
            </p:txBody>
          </p:sp>
        </mc:Choice>
        <mc:Fallback>
          <p:sp>
            <p:nvSpPr>
              <p:cNvPr id="8" name="CasellaDiTesto 7">
                <a:extLst>
                  <a:ext uri="{FF2B5EF4-FFF2-40B4-BE49-F238E27FC236}">
                    <a16:creationId xmlns:a16="http://schemas.microsoft.com/office/drawing/2014/main" id="{64282BE4-27A5-A570-1325-96DF0F33F5D8}"/>
                  </a:ext>
                </a:extLst>
              </p:cNvPr>
              <p:cNvSpPr txBox="1">
                <a:spLocks noRot="1" noChangeAspect="1" noMove="1" noResize="1" noEditPoints="1" noAdjustHandles="1" noChangeArrowheads="1" noChangeShapeType="1" noTextEdit="1"/>
              </p:cNvSpPr>
              <p:nvPr/>
            </p:nvSpPr>
            <p:spPr>
              <a:xfrm>
                <a:off x="861197" y="1678481"/>
                <a:ext cx="21643695" cy="9005029"/>
              </a:xfrm>
              <a:prstGeom prst="rect">
                <a:avLst/>
              </a:prstGeom>
              <a:blipFill>
                <a:blip r:embed="rId2"/>
                <a:stretch>
                  <a:fillRect l="-704" t="-880" r="-704"/>
                </a:stretch>
              </a:blipFill>
              <a:ln w="12700" cap="flat">
                <a:noFill/>
                <a:miter lim="400000"/>
              </a:ln>
              <a:effectLst/>
            </p:spPr>
            <p:txBody>
              <a:bodyPr/>
              <a:lstStyle/>
              <a:p>
                <a:r>
                  <a:rPr lang="it-IT">
                    <a:noFill/>
                  </a:rPr>
                  <a:t> </a:t>
                </a:r>
              </a:p>
            </p:txBody>
          </p:sp>
        </mc:Fallback>
      </mc:AlternateContent>
    </p:spTree>
    <p:extLst>
      <p:ext uri="{BB962C8B-B14F-4D97-AF65-F5344CB8AC3E}">
        <p14:creationId xmlns:p14="http://schemas.microsoft.com/office/powerpoint/2010/main" val="368210722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BAC9E-036A-D95C-825E-C1D4D6493579}"/>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D042DFF4-F8A6-D446-B6D0-97B1EFC6A5C2}"/>
              </a:ext>
            </a:extLst>
          </p:cNvPr>
          <p:cNvSpPr txBox="1"/>
          <p:nvPr/>
        </p:nvSpPr>
        <p:spPr>
          <a:xfrm>
            <a:off x="861198" y="2163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Analisi energetica dei consumi - riscaldamento</a:t>
            </a:r>
            <a:endParaRPr lang="it-IT" sz="4800" dirty="0"/>
          </a:p>
        </p:txBody>
      </p:sp>
      <p:sp>
        <p:nvSpPr>
          <p:cNvPr id="8" name="CasellaDiTesto 7">
            <a:extLst>
              <a:ext uri="{FF2B5EF4-FFF2-40B4-BE49-F238E27FC236}">
                <a16:creationId xmlns:a16="http://schemas.microsoft.com/office/drawing/2014/main" id="{87CD4553-79EF-0F8C-F655-52ACC2D3FACD}"/>
              </a:ext>
            </a:extLst>
          </p:cNvPr>
          <p:cNvSpPr txBox="1"/>
          <p:nvPr/>
        </p:nvSpPr>
        <p:spPr>
          <a:xfrm>
            <a:off x="861198" y="1442070"/>
            <a:ext cx="21643695"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it-IT" sz="3200" dirty="0">
                <a:latin typeface="Helvetica" panose="020B0604020202020204" pitchFamily="34" charset="0"/>
                <a:cs typeface="Helvetica" panose="020B0604020202020204" pitchFamily="34" charset="0"/>
              </a:rPr>
              <a:t>Nella tabella si riportano i consumi di energia primaria per riscaldamento relativi alle configurazioni ante intervento come media delle stagioni (2016-2017) e (2017-2018), e post-intervento (2023-2024).</a:t>
            </a:r>
          </a:p>
        </p:txBody>
      </p:sp>
      <p:graphicFrame>
        <p:nvGraphicFramePr>
          <p:cNvPr id="3" name="Tabella 2">
            <a:extLst>
              <a:ext uri="{FF2B5EF4-FFF2-40B4-BE49-F238E27FC236}">
                <a16:creationId xmlns:a16="http://schemas.microsoft.com/office/drawing/2014/main" id="{94676C8A-AE40-4C5D-15D4-195A1DA1D7AD}"/>
              </a:ext>
            </a:extLst>
          </p:cNvPr>
          <p:cNvGraphicFramePr>
            <a:graphicFrameLocks noGrp="1"/>
          </p:cNvGraphicFramePr>
          <p:nvPr>
            <p:extLst>
              <p:ext uri="{D42A27DB-BD31-4B8C-83A1-F6EECF244321}">
                <p14:modId xmlns:p14="http://schemas.microsoft.com/office/powerpoint/2010/main" val="1748642314"/>
              </p:ext>
            </p:extLst>
          </p:nvPr>
        </p:nvGraphicFramePr>
        <p:xfrm>
          <a:off x="7132647" y="3006322"/>
          <a:ext cx="8536434" cy="3766190"/>
        </p:xfrm>
        <a:graphic>
          <a:graphicData uri="http://schemas.openxmlformats.org/drawingml/2006/table">
            <a:tbl>
              <a:tblPr>
                <a:tableStyleId>{5940675A-B579-460E-94D1-54222C63F5DA}</a:tableStyleId>
              </a:tblPr>
              <a:tblGrid>
                <a:gridCol w="2845478">
                  <a:extLst>
                    <a:ext uri="{9D8B030D-6E8A-4147-A177-3AD203B41FA5}">
                      <a16:colId xmlns:a16="http://schemas.microsoft.com/office/drawing/2014/main" val="3394027354"/>
                    </a:ext>
                  </a:extLst>
                </a:gridCol>
                <a:gridCol w="2845478">
                  <a:extLst>
                    <a:ext uri="{9D8B030D-6E8A-4147-A177-3AD203B41FA5}">
                      <a16:colId xmlns:a16="http://schemas.microsoft.com/office/drawing/2014/main" val="2851059340"/>
                    </a:ext>
                  </a:extLst>
                </a:gridCol>
                <a:gridCol w="2845478">
                  <a:extLst>
                    <a:ext uri="{9D8B030D-6E8A-4147-A177-3AD203B41FA5}">
                      <a16:colId xmlns:a16="http://schemas.microsoft.com/office/drawing/2014/main" val="1813932582"/>
                    </a:ext>
                  </a:extLst>
                </a:gridCol>
              </a:tblGrid>
              <a:tr h="205105">
                <a:tc gridSpan="3">
                  <a:txBody>
                    <a:bodyPr/>
                    <a:lstStyle/>
                    <a:p>
                      <a:pPr algn="ctr" fontAlgn="ctr">
                        <a:buNone/>
                      </a:pPr>
                      <a:r>
                        <a:rPr lang="it-IT" sz="2800" b="1" u="none" strike="noStrike" dirty="0" err="1">
                          <a:effectLst/>
                        </a:rPr>
                        <a:t>E</a:t>
                      </a:r>
                      <a:r>
                        <a:rPr lang="it-IT" sz="2800" b="1" u="none" strike="noStrike" baseline="-25000" dirty="0" err="1">
                          <a:effectLst/>
                        </a:rPr>
                        <a:t>p,nren</a:t>
                      </a:r>
                      <a:r>
                        <a:rPr lang="it-IT" sz="2800" b="1" u="none" strike="noStrike" dirty="0">
                          <a:effectLst/>
                        </a:rPr>
                        <a:t> riscaldamento (kWh)</a:t>
                      </a:r>
                      <a:endParaRPr lang="it-IT" sz="2800" b="1" i="0" u="none" strike="noStrike" dirty="0">
                        <a:solidFill>
                          <a:srgbClr val="000000"/>
                        </a:solidFill>
                        <a:effectLst/>
                        <a:latin typeface="Calibri" panose="020F0502020204030204" pitchFamily="34" charset="0"/>
                      </a:endParaRPr>
                    </a:p>
                  </a:txBody>
                  <a:tcPr marL="4763" marR="4763" marT="4763"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14654749"/>
                  </a:ext>
                </a:extLst>
              </a:tr>
              <a:tr h="186055">
                <a:tc>
                  <a:txBody>
                    <a:bodyPr/>
                    <a:lstStyle/>
                    <a:p>
                      <a:pPr algn="ctr" fontAlgn="t">
                        <a:buNone/>
                      </a:pPr>
                      <a:r>
                        <a:rPr lang="it-IT" sz="2400" u="none" strike="noStrike">
                          <a:effectLst/>
                        </a:rPr>
                        <a:t> </a:t>
                      </a:r>
                      <a:endParaRPr lang="it-IT" sz="24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400" b="1" u="none" strike="noStrike" dirty="0">
                          <a:effectLst/>
                        </a:rPr>
                        <a:t>2016-2018 (media)</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b="1" u="none" strike="noStrike" dirty="0">
                          <a:effectLst/>
                        </a:rPr>
                        <a:t>2023-2024</a:t>
                      </a:r>
                      <a:endParaRPr lang="it-IT" sz="2400" b="1"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2185127208"/>
                  </a:ext>
                </a:extLst>
              </a:tr>
              <a:tr h="186055">
                <a:tc>
                  <a:txBody>
                    <a:bodyPr/>
                    <a:lstStyle/>
                    <a:p>
                      <a:pPr algn="ctr" fontAlgn="ctr">
                        <a:buNone/>
                      </a:pPr>
                      <a:r>
                        <a:rPr lang="it-IT" sz="2400" u="none" strike="noStrike">
                          <a:effectLst/>
                        </a:rPr>
                        <a:t>ottobre</a:t>
                      </a:r>
                      <a:endParaRPr lang="it-IT" sz="2400" b="1"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41.966,37</a:t>
                      </a:r>
                      <a:endParaRPr lang="it-IT" sz="2400" b="0"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36.774,15</a:t>
                      </a:r>
                      <a:endParaRPr lang="it-IT" sz="2400" b="0" i="0" u="none" strike="noStrike">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813196673"/>
                  </a:ext>
                </a:extLst>
              </a:tr>
              <a:tr h="186055">
                <a:tc>
                  <a:txBody>
                    <a:bodyPr/>
                    <a:lstStyle/>
                    <a:p>
                      <a:pPr algn="ctr" fontAlgn="ctr">
                        <a:buNone/>
                      </a:pPr>
                      <a:r>
                        <a:rPr lang="it-IT" sz="2400" u="none" strike="noStrike">
                          <a:effectLst/>
                        </a:rPr>
                        <a:t>novembre</a:t>
                      </a:r>
                      <a:endParaRPr lang="it-IT" sz="2400" b="1"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108.399,27</a:t>
                      </a:r>
                      <a:endParaRPr lang="it-IT" sz="2400" b="0"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61.131,81</a:t>
                      </a:r>
                      <a:endParaRPr lang="it-IT" sz="2400" b="0" i="0" u="none" strike="noStrike">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2236936416"/>
                  </a:ext>
                </a:extLst>
              </a:tr>
              <a:tr h="186055">
                <a:tc>
                  <a:txBody>
                    <a:bodyPr/>
                    <a:lstStyle/>
                    <a:p>
                      <a:pPr algn="ctr" fontAlgn="ctr">
                        <a:buNone/>
                      </a:pPr>
                      <a:r>
                        <a:rPr lang="it-IT" sz="2400" u="none" strike="noStrike">
                          <a:effectLst/>
                        </a:rPr>
                        <a:t>dicembre</a:t>
                      </a:r>
                      <a:endParaRPr lang="it-IT" sz="2400" b="1"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183.889,37</a:t>
                      </a:r>
                      <a:endParaRPr lang="it-IT" sz="2400" b="0"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75.952,55</a:t>
                      </a:r>
                      <a:endParaRPr lang="it-IT" sz="2400" b="0" i="0" u="none" strike="noStrike">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3504697979"/>
                  </a:ext>
                </a:extLst>
              </a:tr>
              <a:tr h="186055">
                <a:tc>
                  <a:txBody>
                    <a:bodyPr/>
                    <a:lstStyle/>
                    <a:p>
                      <a:pPr algn="ctr" fontAlgn="ctr">
                        <a:buNone/>
                      </a:pPr>
                      <a:r>
                        <a:rPr lang="it-IT" sz="2400" u="none" strike="noStrike" dirty="0">
                          <a:effectLst/>
                        </a:rPr>
                        <a:t>gennaio</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174.937,96</a:t>
                      </a:r>
                      <a:endParaRPr lang="it-IT" sz="2400" b="0"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87.102,22</a:t>
                      </a:r>
                      <a:endParaRPr lang="it-IT" sz="2400" b="0" i="0" u="none" strike="noStrike">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3234565261"/>
                  </a:ext>
                </a:extLst>
              </a:tr>
              <a:tr h="186055">
                <a:tc>
                  <a:txBody>
                    <a:bodyPr/>
                    <a:lstStyle/>
                    <a:p>
                      <a:pPr algn="ctr" fontAlgn="ctr">
                        <a:buNone/>
                      </a:pPr>
                      <a:r>
                        <a:rPr lang="it-IT" sz="2400" u="none" strike="noStrike">
                          <a:effectLst/>
                        </a:rPr>
                        <a:t>febbraio</a:t>
                      </a:r>
                      <a:endParaRPr lang="it-IT" sz="2400" b="1"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143.212,57</a:t>
                      </a:r>
                      <a:endParaRPr lang="it-IT" sz="2400" b="0"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59.174,53</a:t>
                      </a:r>
                      <a:endParaRPr lang="it-IT" sz="2400" b="0" i="0" u="none" strike="noStrike">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4016061159"/>
                  </a:ext>
                </a:extLst>
              </a:tr>
              <a:tr h="186055">
                <a:tc>
                  <a:txBody>
                    <a:bodyPr/>
                    <a:lstStyle/>
                    <a:p>
                      <a:pPr algn="ctr" fontAlgn="ctr">
                        <a:buNone/>
                      </a:pPr>
                      <a:r>
                        <a:rPr lang="it-IT" sz="2400" u="none" strike="noStrike">
                          <a:effectLst/>
                        </a:rPr>
                        <a:t>marzo</a:t>
                      </a:r>
                      <a:endParaRPr lang="it-IT" sz="2400" b="1"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108.308,60</a:t>
                      </a:r>
                      <a:endParaRPr lang="it-IT" sz="2400" b="0"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64.496,96</a:t>
                      </a:r>
                      <a:endParaRPr lang="it-IT" sz="2400" b="0" i="0" u="none" strike="noStrike">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2046234005"/>
                  </a:ext>
                </a:extLst>
              </a:tr>
              <a:tr h="186055">
                <a:tc>
                  <a:txBody>
                    <a:bodyPr/>
                    <a:lstStyle/>
                    <a:p>
                      <a:pPr algn="ctr" fontAlgn="ctr">
                        <a:buNone/>
                      </a:pPr>
                      <a:r>
                        <a:rPr lang="it-IT" sz="2400" u="none" strike="noStrike">
                          <a:effectLst/>
                        </a:rPr>
                        <a:t>aprile</a:t>
                      </a:r>
                      <a:endParaRPr lang="it-IT" sz="2400" b="1"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23.000,65</a:t>
                      </a:r>
                      <a:endParaRPr lang="it-IT" sz="2400" b="0"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31.609,08</a:t>
                      </a:r>
                      <a:endParaRPr lang="it-IT" sz="2400" b="0" i="0" u="none" strike="noStrike">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3153757244"/>
                  </a:ext>
                </a:extLst>
              </a:tr>
              <a:tr h="186055">
                <a:tc>
                  <a:txBody>
                    <a:bodyPr/>
                    <a:lstStyle/>
                    <a:p>
                      <a:pPr algn="ctr" fontAlgn="ctr">
                        <a:buNone/>
                      </a:pPr>
                      <a:r>
                        <a:rPr lang="it-IT" sz="2400" b="1" u="none" strike="noStrike" dirty="0">
                          <a:effectLst/>
                        </a:rPr>
                        <a:t>TOTALE</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b="1" u="none" strike="noStrike" dirty="0">
                          <a:effectLst/>
                        </a:rPr>
                        <a:t>783.714,80</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b="1" u="none" strike="noStrike" dirty="0">
                          <a:effectLst/>
                        </a:rPr>
                        <a:t>416.241,30</a:t>
                      </a:r>
                      <a:endParaRPr lang="it-IT" sz="2400" b="1"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671260080"/>
                  </a:ext>
                </a:extLst>
              </a:tr>
            </a:tbl>
          </a:graphicData>
        </a:graphic>
      </p:graphicFrame>
      <p:sp>
        <p:nvSpPr>
          <p:cNvPr id="6" name="CasellaDiTesto 5">
            <a:extLst>
              <a:ext uri="{FF2B5EF4-FFF2-40B4-BE49-F238E27FC236}">
                <a16:creationId xmlns:a16="http://schemas.microsoft.com/office/drawing/2014/main" id="{DC45CBEE-DEC4-4DEE-34F5-F0930905BCDB}"/>
              </a:ext>
            </a:extLst>
          </p:cNvPr>
          <p:cNvSpPr txBox="1"/>
          <p:nvPr/>
        </p:nvSpPr>
        <p:spPr>
          <a:xfrm>
            <a:off x="985420" y="7084690"/>
            <a:ext cx="21519471"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buNone/>
            </a:pPr>
            <a:r>
              <a:rPr lang="it-IT" sz="3200" dirty="0">
                <a:effectLst/>
                <a:latin typeface="Helvetica" panose="020B0604020202020204" pitchFamily="34" charset="0"/>
                <a:ea typeface="Aptos" panose="020B0004020202020204" pitchFamily="34" charset="0"/>
                <a:cs typeface="Times New Roman" panose="02020603050405020304" pitchFamily="18" charset="0"/>
              </a:rPr>
              <a:t>I valori non sono normalizzati, portano con sé la dipendenza dal clima di ciascuna stagione; pertanto, si riportano nella seguente tabella i valori normalizzati sui gradi giorno calcolati come nelle slide precedenti.</a:t>
            </a:r>
          </a:p>
        </p:txBody>
      </p:sp>
      <p:graphicFrame>
        <p:nvGraphicFramePr>
          <p:cNvPr id="7" name="Tabella 6">
            <a:extLst>
              <a:ext uri="{FF2B5EF4-FFF2-40B4-BE49-F238E27FC236}">
                <a16:creationId xmlns:a16="http://schemas.microsoft.com/office/drawing/2014/main" id="{338AE189-C9D0-F035-918F-81E0136422F2}"/>
              </a:ext>
            </a:extLst>
          </p:cNvPr>
          <p:cNvGraphicFramePr>
            <a:graphicFrameLocks noGrp="1"/>
          </p:cNvGraphicFramePr>
          <p:nvPr>
            <p:extLst>
              <p:ext uri="{D42A27DB-BD31-4B8C-83A1-F6EECF244321}">
                <p14:modId xmlns:p14="http://schemas.microsoft.com/office/powerpoint/2010/main" val="1690702084"/>
              </p:ext>
            </p:extLst>
          </p:nvPr>
        </p:nvGraphicFramePr>
        <p:xfrm>
          <a:off x="6293330" y="8814594"/>
          <a:ext cx="9988302" cy="1172529"/>
        </p:xfrm>
        <a:graphic>
          <a:graphicData uri="http://schemas.openxmlformats.org/drawingml/2006/table">
            <a:tbl>
              <a:tblPr>
                <a:tableStyleId>{5940675A-B579-460E-94D1-54222C63F5DA}</a:tableStyleId>
              </a:tblPr>
              <a:tblGrid>
                <a:gridCol w="3329434">
                  <a:extLst>
                    <a:ext uri="{9D8B030D-6E8A-4147-A177-3AD203B41FA5}">
                      <a16:colId xmlns:a16="http://schemas.microsoft.com/office/drawing/2014/main" val="3474680456"/>
                    </a:ext>
                  </a:extLst>
                </a:gridCol>
                <a:gridCol w="3329434">
                  <a:extLst>
                    <a:ext uri="{9D8B030D-6E8A-4147-A177-3AD203B41FA5}">
                      <a16:colId xmlns:a16="http://schemas.microsoft.com/office/drawing/2014/main" val="883343568"/>
                    </a:ext>
                  </a:extLst>
                </a:gridCol>
                <a:gridCol w="3329434">
                  <a:extLst>
                    <a:ext uri="{9D8B030D-6E8A-4147-A177-3AD203B41FA5}">
                      <a16:colId xmlns:a16="http://schemas.microsoft.com/office/drawing/2014/main" val="2943440804"/>
                    </a:ext>
                  </a:extLst>
                </a:gridCol>
              </a:tblGrid>
              <a:tr h="205105">
                <a:tc gridSpan="3">
                  <a:txBody>
                    <a:bodyPr/>
                    <a:lstStyle/>
                    <a:p>
                      <a:pPr algn="ctr" fontAlgn="ctr">
                        <a:buNone/>
                      </a:pPr>
                      <a:r>
                        <a:rPr lang="it-IT" sz="2800" b="1" u="none" strike="noStrike" dirty="0" err="1">
                          <a:effectLst/>
                        </a:rPr>
                        <a:t>E</a:t>
                      </a:r>
                      <a:r>
                        <a:rPr lang="it-IT" sz="2800" b="1" u="none" strike="noStrike" baseline="-25000" dirty="0" err="1">
                          <a:effectLst/>
                        </a:rPr>
                        <a:t>p,nren</a:t>
                      </a:r>
                      <a:r>
                        <a:rPr lang="it-IT" sz="2800" b="1" u="none" strike="noStrike" dirty="0">
                          <a:effectLst/>
                        </a:rPr>
                        <a:t> riscaldamento (kWh/GG)</a:t>
                      </a:r>
                      <a:endParaRPr lang="it-IT" sz="2800" b="1" i="0" u="none" strike="noStrike" dirty="0">
                        <a:solidFill>
                          <a:srgbClr val="000000"/>
                        </a:solidFill>
                        <a:effectLst/>
                        <a:latin typeface="Calibri" panose="020F0502020204030204" pitchFamily="34" charset="0"/>
                      </a:endParaRPr>
                    </a:p>
                  </a:txBody>
                  <a:tcPr marL="4763" marR="4763" marT="4763"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835514559"/>
                  </a:ext>
                </a:extLst>
              </a:tr>
              <a:tr h="186055">
                <a:tc>
                  <a:txBody>
                    <a:bodyPr/>
                    <a:lstStyle/>
                    <a:p>
                      <a:pPr algn="l" fontAlgn="t">
                        <a:buNone/>
                      </a:pPr>
                      <a:r>
                        <a:rPr lang="it-IT" sz="2400" u="none" strike="noStrike">
                          <a:effectLst/>
                        </a:rPr>
                        <a:t> </a:t>
                      </a:r>
                      <a:endParaRPr lang="it-IT" sz="24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400" b="1" u="none" strike="noStrike" dirty="0">
                          <a:effectLst/>
                        </a:rPr>
                        <a:t>2016-2018 (media)</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b="1" u="none" strike="noStrike" dirty="0">
                          <a:effectLst/>
                        </a:rPr>
                        <a:t>2023-2024</a:t>
                      </a:r>
                      <a:endParaRPr lang="it-IT" sz="2400" b="1"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3424230939"/>
                  </a:ext>
                </a:extLst>
              </a:tr>
              <a:tr h="186055">
                <a:tc>
                  <a:txBody>
                    <a:bodyPr/>
                    <a:lstStyle/>
                    <a:p>
                      <a:pPr algn="l" fontAlgn="ctr">
                        <a:buNone/>
                      </a:pPr>
                      <a:r>
                        <a:rPr lang="it-IT" sz="2400" b="1" u="none" strike="noStrike" dirty="0">
                          <a:effectLst/>
                        </a:rPr>
                        <a:t>TOTALE</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dirty="0">
                          <a:effectLst/>
                        </a:rPr>
                        <a:t>324,46</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dirty="0">
                          <a:effectLst/>
                        </a:rPr>
                        <a:t>199,52</a:t>
                      </a:r>
                      <a:endParaRPr lang="it-IT" sz="2400" b="1"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3729347868"/>
                  </a:ext>
                </a:extLst>
              </a:tr>
            </a:tbl>
          </a:graphicData>
        </a:graphic>
      </p:graphicFrame>
      <p:sp>
        <p:nvSpPr>
          <p:cNvPr id="2" name="CasellaDiTesto 1">
            <a:extLst>
              <a:ext uri="{FF2B5EF4-FFF2-40B4-BE49-F238E27FC236}">
                <a16:creationId xmlns:a16="http://schemas.microsoft.com/office/drawing/2014/main" id="{C03953FC-1989-13E8-A144-B3B2FFD56239}"/>
              </a:ext>
            </a:extLst>
          </p:cNvPr>
          <p:cNvSpPr txBox="1"/>
          <p:nvPr/>
        </p:nvSpPr>
        <p:spPr>
          <a:xfrm>
            <a:off x="1137820" y="10921328"/>
            <a:ext cx="21519471"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buNone/>
            </a:pPr>
            <a:r>
              <a:rPr lang="it-IT" sz="3200" dirty="0">
                <a:effectLst/>
                <a:latin typeface="Helvetica" panose="020B0604020202020204" pitchFamily="34" charset="0"/>
                <a:ea typeface="Aptos" panose="020B0004020202020204" pitchFamily="34" charset="0"/>
                <a:cs typeface="Times New Roman" panose="02020603050405020304" pitchFamily="18" charset="0"/>
              </a:rPr>
              <a:t>Nella riga TOTALE è riportato il valore dell’energia primaria totale della stagione considerata diviso per i gradi giorno della stagione stessa (il valore dei GG della stagione invernale è diverso dalla media di quelli mensili poiché il numero di giorni di alcuni mese è differente).</a:t>
            </a:r>
          </a:p>
        </p:txBody>
      </p:sp>
    </p:spTree>
    <p:extLst>
      <p:ext uri="{BB962C8B-B14F-4D97-AF65-F5344CB8AC3E}">
        <p14:creationId xmlns:p14="http://schemas.microsoft.com/office/powerpoint/2010/main" val="1669732394"/>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2C632-FDDA-A566-1E18-FD4604252015}"/>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85A04F05-BA84-BBDD-648E-33E71A1C0FD6}"/>
              </a:ext>
            </a:extLst>
          </p:cNvPr>
          <p:cNvSpPr txBox="1"/>
          <p:nvPr/>
        </p:nvSpPr>
        <p:spPr>
          <a:xfrm>
            <a:off x="861198" y="2163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Analisi energetica dei consumi - riscaldamento</a:t>
            </a:r>
            <a:endParaRPr lang="it-IT" sz="4800" dirty="0"/>
          </a:p>
        </p:txBody>
      </p:sp>
      <p:sp>
        <p:nvSpPr>
          <p:cNvPr id="8" name="CasellaDiTesto 7">
            <a:extLst>
              <a:ext uri="{FF2B5EF4-FFF2-40B4-BE49-F238E27FC236}">
                <a16:creationId xmlns:a16="http://schemas.microsoft.com/office/drawing/2014/main" id="{59E99052-0172-9C97-283A-0A68334CF2B7}"/>
              </a:ext>
            </a:extLst>
          </p:cNvPr>
          <p:cNvSpPr txBox="1"/>
          <p:nvPr/>
        </p:nvSpPr>
        <p:spPr>
          <a:xfrm>
            <a:off x="861197" y="1678481"/>
            <a:ext cx="21643695"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dirty="0">
                <a:latin typeface="Helvetica" panose="020B0604020202020204" pitchFamily="34" charset="0"/>
                <a:cs typeface="Helvetica" panose="020B0604020202020204" pitchFamily="34" charset="0"/>
              </a:rPr>
              <a:t>Nel grafico seguente sono riportati gli stessi valori della tabella soprastante.</a:t>
            </a:r>
          </a:p>
        </p:txBody>
      </p:sp>
      <p:sp>
        <p:nvSpPr>
          <p:cNvPr id="6" name="CasellaDiTesto 5">
            <a:extLst>
              <a:ext uri="{FF2B5EF4-FFF2-40B4-BE49-F238E27FC236}">
                <a16:creationId xmlns:a16="http://schemas.microsoft.com/office/drawing/2014/main" id="{7736EB51-1801-22A9-9D50-184446AA1E1D}"/>
              </a:ext>
            </a:extLst>
          </p:cNvPr>
          <p:cNvSpPr txBox="1"/>
          <p:nvPr/>
        </p:nvSpPr>
        <p:spPr>
          <a:xfrm>
            <a:off x="985421" y="9456819"/>
            <a:ext cx="21519471"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dirty="0">
                <a:latin typeface="Helvetica" panose="020B0604020202020204" pitchFamily="34" charset="0"/>
                <a:cs typeface="Helvetica" panose="020B0604020202020204" pitchFamily="34" charset="0"/>
              </a:rPr>
              <a:t>Si noti che il valore relativo alla stagione 2023-2024 è significativamente minore rispetto ai generatori precedenti</a:t>
            </a:r>
            <a:endParaRPr lang="it-IT" sz="2800" dirty="0">
              <a:effectLst/>
              <a:latin typeface="Helvetica" panose="020B0604020202020204" pitchFamily="34" charset="0"/>
              <a:ea typeface="Aptos" panose="020B0004020202020204" pitchFamily="34" charset="0"/>
              <a:cs typeface="Helvetica" panose="020B0604020202020204" pitchFamily="34" charset="0"/>
            </a:endParaRPr>
          </a:p>
        </p:txBody>
      </p:sp>
      <p:pic>
        <p:nvPicPr>
          <p:cNvPr id="11" name="Immagine 10">
            <a:extLst>
              <a:ext uri="{FF2B5EF4-FFF2-40B4-BE49-F238E27FC236}">
                <a16:creationId xmlns:a16="http://schemas.microsoft.com/office/drawing/2014/main" id="{1AF9DBBC-675D-92D8-75A0-3F5E26F26C21}"/>
              </a:ext>
            </a:extLst>
          </p:cNvPr>
          <p:cNvPicPr>
            <a:picLocks noChangeAspect="1"/>
          </p:cNvPicPr>
          <p:nvPr/>
        </p:nvPicPr>
        <p:blipFill>
          <a:blip r:embed="rId2"/>
          <a:stretch>
            <a:fillRect/>
          </a:stretch>
        </p:blipFill>
        <p:spPr>
          <a:xfrm>
            <a:off x="5129944" y="2805004"/>
            <a:ext cx="10853989" cy="5957256"/>
          </a:xfrm>
          <a:prstGeom prst="rect">
            <a:avLst/>
          </a:prstGeom>
          <a:ln>
            <a:solidFill>
              <a:schemeClr val="tx1"/>
            </a:solidFill>
          </a:ln>
        </p:spPr>
      </p:pic>
    </p:spTree>
    <p:extLst>
      <p:ext uri="{BB962C8B-B14F-4D97-AF65-F5344CB8AC3E}">
        <p14:creationId xmlns:p14="http://schemas.microsoft.com/office/powerpoint/2010/main" val="300605368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AF3D4-8F65-C190-D711-1C108CE17EC4}"/>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F318DC6D-6553-C148-11D7-05F612129D9A}"/>
              </a:ext>
            </a:extLst>
          </p:cNvPr>
          <p:cNvSpPr txBox="1"/>
          <p:nvPr/>
        </p:nvSpPr>
        <p:spPr>
          <a:xfrm>
            <a:off x="861198" y="2163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Analisi energetica dei consumi - riscaldamento</a:t>
            </a:r>
            <a:endParaRPr lang="it-IT" sz="4800" dirty="0"/>
          </a:p>
        </p:txBody>
      </p:sp>
      <mc:AlternateContent xmlns:mc="http://schemas.openxmlformats.org/markup-compatibility/2006">
        <mc:Choice xmlns:a14="http://schemas.microsoft.com/office/drawing/2010/main" Requires="a14">
          <p:sp>
            <p:nvSpPr>
              <p:cNvPr id="8" name="CasellaDiTesto 7">
                <a:extLst>
                  <a:ext uri="{FF2B5EF4-FFF2-40B4-BE49-F238E27FC236}">
                    <a16:creationId xmlns:a16="http://schemas.microsoft.com/office/drawing/2014/main" id="{FCCA43FF-F17E-C587-7A3E-633EC2CC480E}"/>
                  </a:ext>
                </a:extLst>
              </p:cNvPr>
              <p:cNvSpPr txBox="1"/>
              <p:nvPr/>
            </p:nvSpPr>
            <p:spPr>
              <a:xfrm>
                <a:off x="861197" y="1678481"/>
                <a:ext cx="21643695" cy="84625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3200" dirty="0">
                    <a:latin typeface="Helvetica" panose="020B0604020202020204" pitchFamily="34" charset="0"/>
                    <a:cs typeface="Helvetica" panose="020B0604020202020204" pitchFamily="34" charset="0"/>
                  </a:rPr>
                  <a:t>In particolare, è possibile calcolare il risparmio percentuale attraverso la formula</a:t>
                </a:r>
              </a:p>
              <a:p>
                <a:r>
                  <a:rPr lang="it-IT" sz="3200" dirty="0">
                    <a:latin typeface="Helvetica" panose="020B0604020202020204" pitchFamily="34" charset="0"/>
                    <a:cs typeface="Helvetica" panose="020B0604020202020204" pitchFamily="34" charset="0"/>
                  </a:rPr>
                  <a:t> </a:t>
                </a:r>
              </a:p>
              <a:p>
                <a:pPr/>
                <a14:m>
                  <m:oMathPara xmlns:m="http://schemas.openxmlformats.org/officeDocument/2006/math">
                    <m:oMathParaPr>
                      <m:jc m:val="centerGroup"/>
                    </m:oMathParaPr>
                    <m:oMath xmlns:m="http://schemas.openxmlformats.org/officeDocument/2006/math">
                      <m:r>
                        <a:rPr lang="it-IT" sz="3200" i="1">
                          <a:latin typeface="Cambria Math" panose="02040503050406030204" pitchFamily="18" charset="0"/>
                        </a:rPr>
                        <m:t>𝑟𝑖𝑠𝑝𝑎𝑟𝑚𝑖𝑜</m:t>
                      </m:r>
                      <m:r>
                        <a:rPr lang="it-IT" sz="3200" i="1">
                          <a:latin typeface="Cambria Math" panose="02040503050406030204" pitchFamily="18" charset="0"/>
                        </a:rPr>
                        <m:t> %= </m:t>
                      </m:r>
                      <m:f>
                        <m:fPr>
                          <m:ctrlPr>
                            <a:rPr lang="it-IT" sz="3200" i="1">
                              <a:latin typeface="Cambria Math" panose="02040503050406030204" pitchFamily="18" charset="0"/>
                            </a:rPr>
                          </m:ctrlPr>
                        </m:fPr>
                        <m:num>
                          <m:sSub>
                            <m:sSubPr>
                              <m:ctrlPr>
                                <a:rPr lang="it-IT" sz="3200" i="1">
                                  <a:latin typeface="Cambria Math" panose="02040503050406030204" pitchFamily="18" charset="0"/>
                                </a:rPr>
                              </m:ctrlPr>
                            </m:sSubPr>
                            <m:e>
                              <m:r>
                                <a:rPr lang="it-IT" sz="3200" i="1">
                                  <a:latin typeface="Cambria Math" panose="02040503050406030204" pitchFamily="18" charset="0"/>
                                </a:rPr>
                                <m:t>𝐸</m:t>
                              </m:r>
                            </m:e>
                            <m:sub>
                              <m:r>
                                <a:rPr lang="it-IT" sz="3200" i="1">
                                  <a:latin typeface="Cambria Math" panose="02040503050406030204" pitchFamily="18" charset="0"/>
                                </a:rPr>
                                <m:t>𝑝</m:t>
                              </m:r>
                              <m:r>
                                <a:rPr lang="it-IT" sz="3200" i="1">
                                  <a:latin typeface="Cambria Math" panose="02040503050406030204" pitchFamily="18" charset="0"/>
                                </a:rPr>
                                <m:t>,</m:t>
                              </m:r>
                              <m:r>
                                <a:rPr lang="it-IT" sz="3200" i="1">
                                  <a:latin typeface="Cambria Math" panose="02040503050406030204" pitchFamily="18" charset="0"/>
                                </a:rPr>
                                <m:t>𝑛𝑟𝑒𝑛</m:t>
                              </m:r>
                              <m:r>
                                <a:rPr lang="it-IT" sz="3200" i="1">
                                  <a:latin typeface="Cambria Math" panose="02040503050406030204" pitchFamily="18" charset="0"/>
                                </a:rPr>
                                <m:t>,</m:t>
                              </m:r>
                              <m:r>
                                <a:rPr lang="it-IT" sz="3200" i="1">
                                  <a:latin typeface="Cambria Math" panose="02040503050406030204" pitchFamily="18" charset="0"/>
                                </a:rPr>
                                <m:t>𝑟𝑒𝑓</m:t>
                              </m:r>
                            </m:sub>
                          </m:sSub>
                          <m:r>
                            <a:rPr lang="it-IT" sz="3200" i="1">
                              <a:latin typeface="Cambria Math" panose="02040503050406030204" pitchFamily="18" charset="0"/>
                            </a:rPr>
                            <m:t>−</m:t>
                          </m:r>
                          <m:sSub>
                            <m:sSubPr>
                              <m:ctrlPr>
                                <a:rPr lang="it-IT" sz="3200" i="1">
                                  <a:latin typeface="Cambria Math" panose="02040503050406030204" pitchFamily="18" charset="0"/>
                                </a:rPr>
                              </m:ctrlPr>
                            </m:sSubPr>
                            <m:e>
                              <m:r>
                                <a:rPr lang="it-IT" sz="3200" i="1">
                                  <a:latin typeface="Cambria Math" panose="02040503050406030204" pitchFamily="18" charset="0"/>
                                </a:rPr>
                                <m:t>𝐸</m:t>
                              </m:r>
                            </m:e>
                            <m:sub>
                              <m:r>
                                <a:rPr lang="it-IT" sz="3200" i="1">
                                  <a:latin typeface="Cambria Math" panose="02040503050406030204" pitchFamily="18" charset="0"/>
                                </a:rPr>
                                <m:t>𝑝</m:t>
                              </m:r>
                              <m:r>
                                <a:rPr lang="it-IT" sz="3200" i="1">
                                  <a:latin typeface="Cambria Math" panose="02040503050406030204" pitchFamily="18" charset="0"/>
                                </a:rPr>
                                <m:t>,</m:t>
                              </m:r>
                              <m:r>
                                <a:rPr lang="it-IT" sz="3200" i="1">
                                  <a:latin typeface="Cambria Math" panose="02040503050406030204" pitchFamily="18" charset="0"/>
                                </a:rPr>
                                <m:t>𝑛𝑟𝑒𝑛</m:t>
                              </m:r>
                              <m:r>
                                <a:rPr lang="it-IT" sz="3200" i="1">
                                  <a:latin typeface="Cambria Math" panose="02040503050406030204" pitchFamily="18" charset="0"/>
                                </a:rPr>
                                <m:t>,2023−24</m:t>
                              </m:r>
                            </m:sub>
                          </m:sSub>
                        </m:num>
                        <m:den>
                          <m:sSub>
                            <m:sSubPr>
                              <m:ctrlPr>
                                <a:rPr lang="it-IT" sz="3200" i="1">
                                  <a:latin typeface="Cambria Math" panose="02040503050406030204" pitchFamily="18" charset="0"/>
                                </a:rPr>
                              </m:ctrlPr>
                            </m:sSubPr>
                            <m:e>
                              <m:r>
                                <a:rPr lang="it-IT" sz="3200" i="1">
                                  <a:latin typeface="Cambria Math" panose="02040503050406030204" pitchFamily="18" charset="0"/>
                                </a:rPr>
                                <m:t>𝐸</m:t>
                              </m:r>
                            </m:e>
                            <m:sub>
                              <m:r>
                                <a:rPr lang="it-IT" sz="3200" i="1">
                                  <a:latin typeface="Cambria Math" panose="02040503050406030204" pitchFamily="18" charset="0"/>
                                </a:rPr>
                                <m:t>𝑝</m:t>
                              </m:r>
                              <m:r>
                                <a:rPr lang="it-IT" sz="3200" i="1">
                                  <a:latin typeface="Cambria Math" panose="02040503050406030204" pitchFamily="18" charset="0"/>
                                </a:rPr>
                                <m:t>,</m:t>
                              </m:r>
                              <m:r>
                                <a:rPr lang="it-IT" sz="3200" i="1">
                                  <a:latin typeface="Cambria Math" panose="02040503050406030204" pitchFamily="18" charset="0"/>
                                </a:rPr>
                                <m:t>𝑛𝑟𝑒𝑛</m:t>
                              </m:r>
                              <m:r>
                                <a:rPr lang="it-IT" sz="3200" i="1">
                                  <a:latin typeface="Cambria Math" panose="02040503050406030204" pitchFamily="18" charset="0"/>
                                </a:rPr>
                                <m:t>,</m:t>
                              </m:r>
                              <m:r>
                                <a:rPr lang="it-IT" sz="3200" i="1">
                                  <a:latin typeface="Cambria Math" panose="02040503050406030204" pitchFamily="18" charset="0"/>
                                </a:rPr>
                                <m:t>𝑟𝑒𝑓</m:t>
                              </m:r>
                            </m:sub>
                          </m:sSub>
                        </m:den>
                      </m:f>
                      <m:r>
                        <a:rPr lang="it-IT" sz="3200" i="1">
                          <a:latin typeface="Cambria Math" panose="02040503050406030204" pitchFamily="18" charset="0"/>
                        </a:rPr>
                        <m:t> ∙100</m:t>
                      </m:r>
                    </m:oMath>
                  </m:oMathPara>
                </a14:m>
                <a:endParaRPr lang="it-IT" sz="3200" dirty="0">
                  <a:latin typeface="Helvetica" panose="020B0604020202020204" pitchFamily="34" charset="0"/>
                  <a:cs typeface="Helvetica" panose="020B0604020202020204" pitchFamily="34" charset="0"/>
                </a:endParaRPr>
              </a:p>
              <a:p>
                <a:r>
                  <a:rPr lang="it-IT" sz="3200" dirty="0">
                    <a:latin typeface="Helvetica" panose="020B0604020202020204" pitchFamily="34" charset="0"/>
                    <a:cs typeface="Helvetica" panose="020B0604020202020204" pitchFamily="34" charset="0"/>
                  </a:rPr>
                  <a:t> </a:t>
                </a:r>
              </a:p>
              <a:p>
                <a:pPr algn="l">
                  <a:lnSpc>
                    <a:spcPct val="150000"/>
                  </a:lnSpc>
                </a:pPr>
                <a:r>
                  <a:rPr lang="it-IT" sz="3200" dirty="0">
                    <a:latin typeface="Helvetica" panose="020B0604020202020204" pitchFamily="34" charset="0"/>
                    <a:cs typeface="Helvetica" panose="020B0604020202020204" pitchFamily="34" charset="0"/>
                  </a:rPr>
                  <a:t>Dove</a:t>
                </a:r>
              </a:p>
              <a:p>
                <a:pPr algn="l">
                  <a:lnSpc>
                    <a:spcPct val="150000"/>
                  </a:lnSpc>
                </a:pPr>
                <a:r>
                  <a:rPr lang="it-IT" sz="3200" dirty="0">
                    <a:latin typeface="Helvetica" panose="020B0604020202020204" pitchFamily="34" charset="0"/>
                    <a:cs typeface="Helvetica" panose="020B0604020202020204" pitchFamily="34" charset="0"/>
                  </a:rPr>
                  <a:t>. </a:t>
                </a:r>
                <a:r>
                  <a:rPr lang="it-IT" sz="3200" dirty="0" err="1">
                    <a:latin typeface="Helvetica" panose="020B0604020202020204" pitchFamily="34" charset="0"/>
                    <a:cs typeface="Helvetica" panose="020B0604020202020204" pitchFamily="34" charset="0"/>
                  </a:rPr>
                  <a:t>E</a:t>
                </a:r>
                <a:r>
                  <a:rPr lang="it-IT" sz="3200" baseline="-25000" dirty="0" err="1">
                    <a:latin typeface="Helvetica" panose="020B0604020202020204" pitchFamily="34" charset="0"/>
                    <a:cs typeface="Helvetica" panose="020B0604020202020204" pitchFamily="34" charset="0"/>
                  </a:rPr>
                  <a:t>p,nren,ref</a:t>
                </a:r>
                <a:r>
                  <a:rPr lang="it-IT" sz="3200" dirty="0">
                    <a:latin typeface="Helvetica" panose="020B0604020202020204" pitchFamily="34" charset="0"/>
                    <a:cs typeface="Helvetica" panose="020B0604020202020204" pitchFamily="34" charset="0"/>
                  </a:rPr>
                  <a:t>        è il valore di energia primaria non rinnovabile per riscaldamento normalizzata sui GG</a:t>
                </a:r>
              </a:p>
              <a:p>
                <a:pPr algn="l">
                  <a:lnSpc>
                    <a:spcPct val="150000"/>
                  </a:lnSpc>
                </a:pPr>
                <a:r>
                  <a:rPr lang="it-IT" sz="3200" dirty="0">
                    <a:latin typeface="Helvetica" panose="020B0604020202020204" pitchFamily="34" charset="0"/>
                    <a:cs typeface="Helvetica" panose="020B0604020202020204" pitchFamily="34" charset="0"/>
                  </a:rPr>
                  <a:t>                        per il periodo di riferimento (media 2016-2018) </a:t>
                </a:r>
              </a:p>
              <a:p>
                <a:pPr algn="l">
                  <a:lnSpc>
                    <a:spcPct val="150000"/>
                  </a:lnSpc>
                </a:pP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 E</a:t>
                </a:r>
                <a:r>
                  <a:rPr lang="it-IT" sz="3200" baseline="-25000" dirty="0">
                    <a:latin typeface="Helvetica" panose="020B0604020202020204" pitchFamily="34" charset="0"/>
                    <a:cs typeface="Helvetica" panose="020B0604020202020204" pitchFamily="34" charset="0"/>
                  </a:rPr>
                  <a:t>p,nren,2023-24 </a:t>
                </a:r>
                <a:r>
                  <a:rPr lang="it-IT" sz="3200" dirty="0">
                    <a:latin typeface="Helvetica" panose="020B0604020202020204" pitchFamily="34" charset="0"/>
                    <a:cs typeface="Helvetica" panose="020B0604020202020204" pitchFamily="34" charset="0"/>
                  </a:rPr>
                  <a:t> è il valore di energia primaria non rinnovabile per riscaldamento normalizzata sui GG</a:t>
                </a:r>
              </a:p>
              <a:p>
                <a:pPr algn="l">
                  <a:lnSpc>
                    <a:spcPct val="150000"/>
                  </a:lnSpc>
                </a:pPr>
                <a:r>
                  <a:rPr lang="it-IT" sz="3200" dirty="0">
                    <a:latin typeface="Helvetica" panose="020B0604020202020204" pitchFamily="34" charset="0"/>
                    <a:cs typeface="Helvetica" panose="020B0604020202020204" pitchFamily="34" charset="0"/>
                  </a:rPr>
                  <a:t>                        per il periodo 2023-2024. </a:t>
                </a:r>
              </a:p>
              <a:p>
                <a:pPr algn="l">
                  <a:lnSpc>
                    <a:spcPct val="150000"/>
                  </a:lnSpc>
                </a:pPr>
                <a:endParaRPr lang="it-IT" sz="3200" dirty="0">
                  <a:latin typeface="Helvetica" panose="020B0604020202020204" pitchFamily="34" charset="0"/>
                  <a:cs typeface="Helvetica" panose="020B0604020202020204" pitchFamily="34" charset="0"/>
                </a:endParaRPr>
              </a:p>
              <a:p>
                <a:pPr>
                  <a:lnSpc>
                    <a:spcPct val="150000"/>
                  </a:lnSpc>
                </a:pPr>
                <a:r>
                  <a:rPr lang="it-IT" sz="3200" dirty="0">
                    <a:latin typeface="Helvetica" panose="020B0604020202020204" pitchFamily="34" charset="0"/>
                    <a:cs typeface="Helvetica" panose="020B0604020202020204" pitchFamily="34" charset="0"/>
                  </a:rPr>
                  <a:t>Applicando tale formula, si ottiene un </a:t>
                </a:r>
                <a:r>
                  <a:rPr lang="it-IT" sz="3200" b="1" dirty="0">
                    <a:latin typeface="Helvetica" panose="020B0604020202020204" pitchFamily="34" charset="0"/>
                    <a:cs typeface="Helvetica" panose="020B0604020202020204" pitchFamily="34" charset="0"/>
                  </a:rPr>
                  <a:t>risparmio del 38,5%</a:t>
                </a:r>
                <a:r>
                  <a:rPr lang="it-IT" sz="3200" dirty="0">
                    <a:latin typeface="Helvetica" panose="020B0604020202020204" pitchFamily="34" charset="0"/>
                    <a:cs typeface="Helvetica" panose="020B0604020202020204" pitchFamily="34" charset="0"/>
                  </a:rPr>
                  <a:t> rispetto alla situazione ante intervento</a:t>
                </a:r>
              </a:p>
            </p:txBody>
          </p:sp>
        </mc:Choice>
        <mc:Fallback>
          <p:sp>
            <p:nvSpPr>
              <p:cNvPr id="8" name="CasellaDiTesto 7">
                <a:extLst>
                  <a:ext uri="{FF2B5EF4-FFF2-40B4-BE49-F238E27FC236}">
                    <a16:creationId xmlns:a16="http://schemas.microsoft.com/office/drawing/2014/main" id="{FCCA43FF-F17E-C587-7A3E-633EC2CC480E}"/>
                  </a:ext>
                </a:extLst>
              </p:cNvPr>
              <p:cNvSpPr txBox="1">
                <a:spLocks noRot="1" noChangeAspect="1" noMove="1" noResize="1" noEditPoints="1" noAdjustHandles="1" noChangeArrowheads="1" noChangeShapeType="1" noTextEdit="1"/>
              </p:cNvSpPr>
              <p:nvPr/>
            </p:nvSpPr>
            <p:spPr>
              <a:xfrm>
                <a:off x="861197" y="1678481"/>
                <a:ext cx="21643695" cy="8462509"/>
              </a:xfrm>
              <a:prstGeom prst="rect">
                <a:avLst/>
              </a:prstGeom>
              <a:blipFill>
                <a:blip r:embed="rId2"/>
                <a:stretch>
                  <a:fillRect l="-704" t="-936" b="-1368"/>
                </a:stretch>
              </a:blipFill>
              <a:ln w="12700" cap="flat">
                <a:noFill/>
                <a:miter lim="400000"/>
              </a:ln>
              <a:effectLst/>
            </p:spPr>
            <p:txBody>
              <a:bodyPr/>
              <a:lstStyle/>
              <a:p>
                <a:r>
                  <a:rPr lang="it-IT">
                    <a:noFill/>
                  </a:rPr>
                  <a:t> </a:t>
                </a:r>
              </a:p>
            </p:txBody>
          </p:sp>
        </mc:Fallback>
      </mc:AlternateContent>
    </p:spTree>
    <p:extLst>
      <p:ext uri="{BB962C8B-B14F-4D97-AF65-F5344CB8AC3E}">
        <p14:creationId xmlns:p14="http://schemas.microsoft.com/office/powerpoint/2010/main" val="2509336606"/>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03F29-8BD4-6003-BD80-169381328793}"/>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992706E3-3B52-5632-1C47-E134FF4ADCD0}"/>
              </a:ext>
            </a:extLst>
          </p:cNvPr>
          <p:cNvSpPr txBox="1"/>
          <p:nvPr/>
        </p:nvSpPr>
        <p:spPr>
          <a:xfrm>
            <a:off x="861198" y="2163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Analisi energetica dei consumi - produzione di ACS</a:t>
            </a:r>
            <a:endParaRPr lang="it-IT" sz="4800" dirty="0"/>
          </a:p>
        </p:txBody>
      </p:sp>
      <p:sp>
        <p:nvSpPr>
          <p:cNvPr id="8" name="CasellaDiTesto 7">
            <a:extLst>
              <a:ext uri="{FF2B5EF4-FFF2-40B4-BE49-F238E27FC236}">
                <a16:creationId xmlns:a16="http://schemas.microsoft.com/office/drawing/2014/main" id="{CB291044-BD35-A2AD-A3BA-26AB5A31F2C9}"/>
              </a:ext>
            </a:extLst>
          </p:cNvPr>
          <p:cNvSpPr txBox="1"/>
          <p:nvPr/>
        </p:nvSpPr>
        <p:spPr>
          <a:xfrm>
            <a:off x="861197" y="1678481"/>
            <a:ext cx="21643695" cy="5509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it-IT" sz="3200" dirty="0">
                <a:latin typeface="Helvetica" panose="020B0604020202020204" pitchFamily="34" charset="0"/>
                <a:cs typeface="Helvetica" panose="020B0604020202020204" pitchFamily="34" charset="0"/>
              </a:rPr>
              <a:t>Utilizzando la medesima strategia applicata ai consumi per il riscaldamento, calcoliamo i consumi di energia primaria non rinnovabile per la produzione di ACS. </a:t>
            </a:r>
          </a:p>
          <a:p>
            <a:pPr algn="l"/>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Sono presenti due configurazioni, ovvero ante intervento (calcolata come media delle stagioni 2016-2017 e 2018-2019) e post-intervento (riguardante la stagione ottobre-aprile 2023-2024). </a:t>
            </a:r>
          </a:p>
          <a:p>
            <a:pPr algn="l"/>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Nella seguente tabella sono riportati i valori mensili di energia primaria non rinnovabile per la produzione di ACS nelle due condizioni sopra descritte. </a:t>
            </a:r>
          </a:p>
          <a:p>
            <a:pPr algn="l"/>
            <a:endParaRPr lang="it-IT" sz="3200" dirty="0">
              <a:latin typeface="Helvetica" panose="020B0604020202020204" pitchFamily="34" charset="0"/>
              <a:cs typeface="Helvetica" panose="020B0604020202020204" pitchFamily="34" charset="0"/>
            </a:endParaRPr>
          </a:p>
          <a:p>
            <a:r>
              <a:rPr lang="it-IT" sz="3200" dirty="0">
                <a:latin typeface="Helvetica" panose="020B0604020202020204" pitchFamily="34" charset="0"/>
                <a:cs typeface="Helvetica" panose="020B0604020202020204" pitchFamily="34" charset="0"/>
              </a:rPr>
              <a:t>Calcolando il risparmio percentuale con la formula descritta nelle slide precedenti </a:t>
            </a:r>
          </a:p>
          <a:p>
            <a:r>
              <a:rPr lang="it-IT" sz="3200" dirty="0">
                <a:latin typeface="Helvetica" panose="020B0604020202020204" pitchFamily="34" charset="0"/>
                <a:cs typeface="Helvetica" panose="020B0604020202020204" pitchFamily="34" charset="0"/>
              </a:rPr>
              <a:t>si ottiene un </a:t>
            </a:r>
            <a:r>
              <a:rPr lang="it-IT" sz="3200" b="1" dirty="0">
                <a:latin typeface="Helvetica" panose="020B0604020202020204" pitchFamily="34" charset="0"/>
                <a:cs typeface="Helvetica" panose="020B0604020202020204" pitchFamily="34" charset="0"/>
              </a:rPr>
              <a:t>risparmio energetico del 29,3%.</a:t>
            </a:r>
            <a:endParaRPr lang="it-IT" sz="3200" dirty="0">
              <a:latin typeface="Helvetica" panose="020B0604020202020204" pitchFamily="34" charset="0"/>
              <a:cs typeface="Helvetica" panose="020B0604020202020204" pitchFamily="34" charset="0"/>
            </a:endParaRPr>
          </a:p>
        </p:txBody>
      </p:sp>
      <p:graphicFrame>
        <p:nvGraphicFramePr>
          <p:cNvPr id="2" name="Tabella 1">
            <a:extLst>
              <a:ext uri="{FF2B5EF4-FFF2-40B4-BE49-F238E27FC236}">
                <a16:creationId xmlns:a16="http://schemas.microsoft.com/office/drawing/2014/main" id="{A37CD52B-DF4D-DD39-A182-135B5C7399B3}"/>
              </a:ext>
            </a:extLst>
          </p:cNvPr>
          <p:cNvGraphicFramePr>
            <a:graphicFrameLocks noGrp="1"/>
          </p:cNvGraphicFramePr>
          <p:nvPr>
            <p:extLst>
              <p:ext uri="{D42A27DB-BD31-4B8C-83A1-F6EECF244321}">
                <p14:modId xmlns:p14="http://schemas.microsoft.com/office/powerpoint/2010/main" val="1029334776"/>
              </p:ext>
            </p:extLst>
          </p:nvPr>
        </p:nvGraphicFramePr>
        <p:xfrm>
          <a:off x="5175854" y="7831743"/>
          <a:ext cx="11665074" cy="4520887"/>
        </p:xfrm>
        <a:graphic>
          <a:graphicData uri="http://schemas.openxmlformats.org/drawingml/2006/table">
            <a:tbl>
              <a:tblPr>
                <a:tableStyleId>{5940675A-B579-460E-94D1-54222C63F5DA}</a:tableStyleId>
              </a:tblPr>
              <a:tblGrid>
                <a:gridCol w="3888358">
                  <a:extLst>
                    <a:ext uri="{9D8B030D-6E8A-4147-A177-3AD203B41FA5}">
                      <a16:colId xmlns:a16="http://schemas.microsoft.com/office/drawing/2014/main" val="679629436"/>
                    </a:ext>
                  </a:extLst>
                </a:gridCol>
                <a:gridCol w="3888358">
                  <a:extLst>
                    <a:ext uri="{9D8B030D-6E8A-4147-A177-3AD203B41FA5}">
                      <a16:colId xmlns:a16="http://schemas.microsoft.com/office/drawing/2014/main" val="3306783636"/>
                    </a:ext>
                  </a:extLst>
                </a:gridCol>
                <a:gridCol w="3888358">
                  <a:extLst>
                    <a:ext uri="{9D8B030D-6E8A-4147-A177-3AD203B41FA5}">
                      <a16:colId xmlns:a16="http://schemas.microsoft.com/office/drawing/2014/main" val="430968098"/>
                    </a:ext>
                  </a:extLst>
                </a:gridCol>
              </a:tblGrid>
              <a:tr h="228600">
                <a:tc gridSpan="3">
                  <a:txBody>
                    <a:bodyPr/>
                    <a:lstStyle/>
                    <a:p>
                      <a:pPr algn="ctr" fontAlgn="ctr">
                        <a:buNone/>
                      </a:pPr>
                      <a:r>
                        <a:rPr lang="en-GB" sz="3200" b="1" u="none" strike="noStrike" dirty="0" err="1">
                          <a:effectLst/>
                        </a:rPr>
                        <a:t>E</a:t>
                      </a:r>
                      <a:r>
                        <a:rPr lang="en-GB" sz="3200" b="1" u="none" strike="noStrike" baseline="-25000" dirty="0" err="1">
                          <a:effectLst/>
                        </a:rPr>
                        <a:t>p,nren</a:t>
                      </a:r>
                      <a:r>
                        <a:rPr lang="en-GB" sz="3200" b="1" u="none" strike="noStrike" dirty="0">
                          <a:effectLst/>
                        </a:rPr>
                        <a:t> ACS (kWh)</a:t>
                      </a:r>
                      <a:endParaRPr lang="it-IT" sz="32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18842622"/>
                  </a:ext>
                </a:extLst>
              </a:tr>
              <a:tr h="576580">
                <a:tc>
                  <a:txBody>
                    <a:bodyPr/>
                    <a:lstStyle/>
                    <a:p>
                      <a:pPr algn="l" fontAlgn="t">
                        <a:buNone/>
                      </a:pPr>
                      <a:r>
                        <a:rPr lang="it-IT" sz="2400" u="none" strike="noStrike">
                          <a:effectLst/>
                        </a:rPr>
                        <a:t> </a:t>
                      </a:r>
                      <a:endParaRPr lang="it-IT" sz="24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800" b="1" u="none" strike="noStrike" dirty="0">
                          <a:effectLst/>
                        </a:rPr>
                        <a:t>ante intervento</a:t>
                      </a:r>
                      <a:endParaRPr lang="it-IT" sz="28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b="1" u="none" strike="noStrike" dirty="0">
                          <a:effectLst/>
                        </a:rPr>
                        <a:t>post-intervento</a:t>
                      </a:r>
                      <a:endParaRPr lang="it-IT" sz="28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502066482"/>
                  </a:ext>
                </a:extLst>
              </a:tr>
              <a:tr h="195580">
                <a:tc>
                  <a:txBody>
                    <a:bodyPr/>
                    <a:lstStyle/>
                    <a:p>
                      <a:pPr algn="just" fontAlgn="ctr">
                        <a:buNone/>
                      </a:pPr>
                      <a:r>
                        <a:rPr lang="it-IT" sz="2800" u="none" strike="noStrike">
                          <a:effectLst/>
                        </a:rPr>
                        <a:t>ottobre</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19.333,45</a:t>
                      </a:r>
                      <a:endParaRPr lang="it-IT" sz="28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5.821,45</a:t>
                      </a:r>
                      <a:endParaRPr lang="it-IT" sz="28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826560472"/>
                  </a:ext>
                </a:extLst>
              </a:tr>
              <a:tr h="386080">
                <a:tc>
                  <a:txBody>
                    <a:bodyPr/>
                    <a:lstStyle/>
                    <a:p>
                      <a:pPr algn="just" fontAlgn="ctr">
                        <a:buNone/>
                      </a:pPr>
                      <a:r>
                        <a:rPr lang="it-IT" sz="2800" u="none" strike="noStrike">
                          <a:effectLst/>
                        </a:rPr>
                        <a:t>novembre</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21.887,39</a:t>
                      </a:r>
                      <a:endParaRPr lang="it-IT" sz="28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20.662,96</a:t>
                      </a:r>
                      <a:endParaRPr lang="it-IT" sz="28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823717208"/>
                  </a:ext>
                </a:extLst>
              </a:tr>
              <a:tr h="386080">
                <a:tc>
                  <a:txBody>
                    <a:bodyPr/>
                    <a:lstStyle/>
                    <a:p>
                      <a:pPr algn="just" fontAlgn="ctr">
                        <a:buNone/>
                      </a:pPr>
                      <a:r>
                        <a:rPr lang="it-IT" sz="2800" u="none" strike="noStrike">
                          <a:effectLst/>
                        </a:rPr>
                        <a:t>dicembre</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24.668,03</a:t>
                      </a:r>
                      <a:endParaRPr lang="it-IT" sz="28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25.803,91</a:t>
                      </a:r>
                      <a:endParaRPr lang="it-IT" sz="28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896154152"/>
                  </a:ext>
                </a:extLst>
              </a:tr>
              <a:tr h="195580">
                <a:tc>
                  <a:txBody>
                    <a:bodyPr/>
                    <a:lstStyle/>
                    <a:p>
                      <a:pPr algn="just" fontAlgn="ctr">
                        <a:buNone/>
                      </a:pPr>
                      <a:r>
                        <a:rPr lang="it-IT" sz="2800" u="none" strike="noStrike">
                          <a:effectLst/>
                        </a:rPr>
                        <a:t>gennaio</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24.406,08</a:t>
                      </a:r>
                      <a:endParaRPr lang="it-IT" sz="28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30.123,84</a:t>
                      </a:r>
                      <a:endParaRPr lang="it-IT" sz="28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871842388"/>
                  </a:ext>
                </a:extLst>
              </a:tr>
              <a:tr h="386080">
                <a:tc>
                  <a:txBody>
                    <a:bodyPr/>
                    <a:lstStyle/>
                    <a:p>
                      <a:pPr algn="just" fontAlgn="ctr">
                        <a:buNone/>
                      </a:pPr>
                      <a:r>
                        <a:rPr lang="it-IT" sz="2800" u="none" strike="noStrike">
                          <a:effectLst/>
                        </a:rPr>
                        <a:t>febbraio</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22.119,11</a:t>
                      </a:r>
                      <a:endParaRPr lang="it-IT" sz="28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10.213,01</a:t>
                      </a:r>
                      <a:endParaRPr lang="it-IT" sz="28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944812297"/>
                  </a:ext>
                </a:extLst>
              </a:tr>
              <a:tr h="195580">
                <a:tc>
                  <a:txBody>
                    <a:bodyPr/>
                    <a:lstStyle/>
                    <a:p>
                      <a:pPr algn="just" fontAlgn="ctr">
                        <a:buNone/>
                      </a:pPr>
                      <a:r>
                        <a:rPr lang="it-IT" sz="2800" u="none" strike="noStrike">
                          <a:effectLst/>
                        </a:rPr>
                        <a:t>marzo</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22.703,45</a:t>
                      </a:r>
                      <a:endParaRPr lang="it-IT" sz="28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10.733,72</a:t>
                      </a:r>
                      <a:endParaRPr lang="it-IT" sz="28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343134003"/>
                  </a:ext>
                </a:extLst>
              </a:tr>
              <a:tr h="195580">
                <a:tc>
                  <a:txBody>
                    <a:bodyPr/>
                    <a:lstStyle/>
                    <a:p>
                      <a:pPr algn="just" fontAlgn="ctr">
                        <a:buNone/>
                      </a:pPr>
                      <a:r>
                        <a:rPr lang="it-IT" sz="2800" u="none" strike="noStrike">
                          <a:effectLst/>
                        </a:rPr>
                        <a:t>aprile</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20.033,64</a:t>
                      </a:r>
                      <a:endParaRPr lang="it-IT" sz="28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6.377,97</a:t>
                      </a:r>
                      <a:endParaRPr lang="it-IT" sz="28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097912449"/>
                  </a:ext>
                </a:extLst>
              </a:tr>
              <a:tr h="386080">
                <a:tc>
                  <a:txBody>
                    <a:bodyPr/>
                    <a:lstStyle/>
                    <a:p>
                      <a:pPr algn="just" fontAlgn="ctr">
                        <a:buNone/>
                      </a:pPr>
                      <a:r>
                        <a:rPr lang="it-IT" sz="2800" b="1" u="none" strike="noStrike">
                          <a:effectLst/>
                        </a:rPr>
                        <a:t>TOTALE</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b="1" u="none" strike="noStrike">
                          <a:effectLst/>
                        </a:rPr>
                        <a:t>155.151,15</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b="1" u="none" strike="noStrike" dirty="0">
                          <a:effectLst/>
                        </a:rPr>
                        <a:t>109.736,86</a:t>
                      </a:r>
                      <a:endParaRPr lang="it-IT" sz="28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907276321"/>
                  </a:ext>
                </a:extLst>
              </a:tr>
            </a:tbl>
          </a:graphicData>
        </a:graphic>
      </p:graphicFrame>
    </p:spTree>
    <p:extLst>
      <p:ext uri="{BB962C8B-B14F-4D97-AF65-F5344CB8AC3E}">
        <p14:creationId xmlns:p14="http://schemas.microsoft.com/office/powerpoint/2010/main" val="3827391860"/>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CD0A7-9B8D-F078-EC6C-6E28C42A9D95}"/>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16CC8C5E-6186-3F8C-4150-7ADC0FAF53DE}"/>
              </a:ext>
            </a:extLst>
          </p:cNvPr>
          <p:cNvSpPr txBox="1"/>
          <p:nvPr/>
        </p:nvSpPr>
        <p:spPr>
          <a:xfrm>
            <a:off x="861198" y="2163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Produzione “gratuita” ACS nel periodo estivo</a:t>
            </a:r>
          </a:p>
        </p:txBody>
      </p:sp>
      <p:sp>
        <p:nvSpPr>
          <p:cNvPr id="8" name="CasellaDiTesto 7">
            <a:extLst>
              <a:ext uri="{FF2B5EF4-FFF2-40B4-BE49-F238E27FC236}">
                <a16:creationId xmlns:a16="http://schemas.microsoft.com/office/drawing/2014/main" id="{4D8F82AB-0216-EC0C-44C2-441FB50FF1C0}"/>
              </a:ext>
            </a:extLst>
          </p:cNvPr>
          <p:cNvSpPr txBox="1"/>
          <p:nvPr/>
        </p:nvSpPr>
        <p:spPr>
          <a:xfrm>
            <a:off x="861197" y="1172450"/>
            <a:ext cx="22984224" cy="35394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it-IT" sz="3200" dirty="0">
                <a:latin typeface="Helvetica" panose="020B0604020202020204" pitchFamily="34" charset="0"/>
                <a:cs typeface="Helvetica" panose="020B0604020202020204" pitchFamily="34" charset="0"/>
              </a:rPr>
              <a:t>Durante la stagione di climatizzazione estiva, le pompe di calore producono “gratuitamente” acqua calda sanitaria, sfruttando il </a:t>
            </a:r>
            <a:r>
              <a:rPr lang="it-IT" sz="3200" dirty="0" err="1">
                <a:latin typeface="Helvetica" panose="020B0604020202020204" pitchFamily="34" charset="0"/>
                <a:cs typeface="Helvetica" panose="020B0604020202020204" pitchFamily="34" charset="0"/>
              </a:rPr>
              <a:t>desurriscaldatore</a:t>
            </a:r>
            <a:r>
              <a:rPr lang="it-IT" sz="3200" dirty="0">
                <a:latin typeface="Helvetica" panose="020B0604020202020204" pitchFamily="34" charset="0"/>
                <a:cs typeface="Helvetica" panose="020B0604020202020204" pitchFamily="34" charset="0"/>
              </a:rPr>
              <a:t>, senza aggiungere costi energetici o economici a quanto già speso per la climatizzazione estiva. </a:t>
            </a:r>
          </a:p>
          <a:p>
            <a:pPr algn="l"/>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Per rendersi conto dell’effettivo risparmio, si considera la stagione estiva 2023 da maggio a settembre in relazione allo stesso periodo del 2017. </a:t>
            </a:r>
          </a:p>
          <a:p>
            <a:pPr algn="l"/>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I consumi di energia primaria non rinnovabile per la produzione di ACS sono riportati nella seguente tabella e grafico. </a:t>
            </a:r>
          </a:p>
        </p:txBody>
      </p:sp>
      <p:graphicFrame>
        <p:nvGraphicFramePr>
          <p:cNvPr id="3" name="Tabella 2">
            <a:extLst>
              <a:ext uri="{FF2B5EF4-FFF2-40B4-BE49-F238E27FC236}">
                <a16:creationId xmlns:a16="http://schemas.microsoft.com/office/drawing/2014/main" id="{4A66F2D4-0790-974C-C59C-B71C54FE4BBA}"/>
              </a:ext>
            </a:extLst>
          </p:cNvPr>
          <p:cNvGraphicFramePr>
            <a:graphicFrameLocks noGrp="1"/>
          </p:cNvGraphicFramePr>
          <p:nvPr>
            <p:extLst>
              <p:ext uri="{D42A27DB-BD31-4B8C-83A1-F6EECF244321}">
                <p14:modId xmlns:p14="http://schemas.microsoft.com/office/powerpoint/2010/main" val="3708699911"/>
              </p:ext>
            </p:extLst>
          </p:nvPr>
        </p:nvGraphicFramePr>
        <p:xfrm>
          <a:off x="2752078" y="8611340"/>
          <a:ext cx="7324056" cy="3839040"/>
        </p:xfrm>
        <a:graphic>
          <a:graphicData uri="http://schemas.openxmlformats.org/drawingml/2006/table">
            <a:tbl>
              <a:tblPr>
                <a:tableStyleId>{5940675A-B579-460E-94D1-54222C63F5DA}</a:tableStyleId>
              </a:tblPr>
              <a:tblGrid>
                <a:gridCol w="2441352">
                  <a:extLst>
                    <a:ext uri="{9D8B030D-6E8A-4147-A177-3AD203B41FA5}">
                      <a16:colId xmlns:a16="http://schemas.microsoft.com/office/drawing/2014/main" val="3590670667"/>
                    </a:ext>
                  </a:extLst>
                </a:gridCol>
                <a:gridCol w="2441352">
                  <a:extLst>
                    <a:ext uri="{9D8B030D-6E8A-4147-A177-3AD203B41FA5}">
                      <a16:colId xmlns:a16="http://schemas.microsoft.com/office/drawing/2014/main" val="1941000814"/>
                    </a:ext>
                  </a:extLst>
                </a:gridCol>
                <a:gridCol w="2441352">
                  <a:extLst>
                    <a:ext uri="{9D8B030D-6E8A-4147-A177-3AD203B41FA5}">
                      <a16:colId xmlns:a16="http://schemas.microsoft.com/office/drawing/2014/main" val="1475504482"/>
                    </a:ext>
                  </a:extLst>
                </a:gridCol>
              </a:tblGrid>
              <a:tr h="479880">
                <a:tc gridSpan="3">
                  <a:txBody>
                    <a:bodyPr/>
                    <a:lstStyle/>
                    <a:p>
                      <a:pPr algn="ctr" fontAlgn="ctr">
                        <a:buNone/>
                      </a:pPr>
                      <a:r>
                        <a:rPr lang="it-IT" sz="2400" b="1" u="none" strike="noStrike" dirty="0">
                          <a:effectLst/>
                        </a:rPr>
                        <a:t>Consumi gas ACS estivi (Sm3)</a:t>
                      </a:r>
                      <a:endParaRPr lang="it-IT" sz="24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267139324"/>
                  </a:ext>
                </a:extLst>
              </a:tr>
              <a:tr h="479880">
                <a:tc>
                  <a:txBody>
                    <a:bodyPr/>
                    <a:lstStyle/>
                    <a:p>
                      <a:pPr algn="l" fontAlgn="t">
                        <a:buNone/>
                      </a:pPr>
                      <a:r>
                        <a:rPr lang="it-IT" sz="2000" u="none" strike="noStrike">
                          <a:effectLst/>
                        </a:rPr>
                        <a:t> </a:t>
                      </a:r>
                      <a:endParaRPr lang="it-IT" sz="20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400" b="1" u="none" strike="noStrike" dirty="0">
                          <a:effectLst/>
                        </a:rPr>
                        <a:t>2017</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2023</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567486835"/>
                  </a:ext>
                </a:extLst>
              </a:tr>
              <a:tr h="479880">
                <a:tc>
                  <a:txBody>
                    <a:bodyPr/>
                    <a:lstStyle/>
                    <a:p>
                      <a:pPr algn="just" fontAlgn="ctr">
                        <a:buNone/>
                      </a:pPr>
                      <a:r>
                        <a:rPr lang="it-IT" sz="2400" u="none" strike="noStrike" dirty="0">
                          <a:effectLst/>
                        </a:rPr>
                        <a:t>maggio</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1.887</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705</a:t>
                      </a:r>
                      <a:endParaRPr lang="it-IT" sz="24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290357130"/>
                  </a:ext>
                </a:extLst>
              </a:tr>
              <a:tr h="479880">
                <a:tc>
                  <a:txBody>
                    <a:bodyPr/>
                    <a:lstStyle/>
                    <a:p>
                      <a:pPr algn="just" fontAlgn="ctr">
                        <a:buNone/>
                      </a:pPr>
                      <a:r>
                        <a:rPr lang="it-IT" sz="2400" u="none" strike="noStrike" dirty="0">
                          <a:effectLst/>
                        </a:rPr>
                        <a:t>giugno</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1.466</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640</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4165757573"/>
                  </a:ext>
                </a:extLst>
              </a:tr>
              <a:tr h="479880">
                <a:tc>
                  <a:txBody>
                    <a:bodyPr/>
                    <a:lstStyle/>
                    <a:p>
                      <a:pPr algn="just" fontAlgn="ctr">
                        <a:buNone/>
                      </a:pPr>
                      <a:r>
                        <a:rPr lang="it-IT" sz="2400" u="none" strike="noStrike">
                          <a:effectLst/>
                        </a:rPr>
                        <a:t>luglio</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1.472</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747</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747160528"/>
                  </a:ext>
                </a:extLst>
              </a:tr>
              <a:tr h="479880">
                <a:tc>
                  <a:txBody>
                    <a:bodyPr/>
                    <a:lstStyle/>
                    <a:p>
                      <a:pPr algn="just" fontAlgn="ctr">
                        <a:buNone/>
                      </a:pPr>
                      <a:r>
                        <a:rPr lang="it-IT" sz="2400" u="none" strike="noStrike">
                          <a:effectLst/>
                        </a:rPr>
                        <a:t>agosto</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1.375</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589</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472239919"/>
                  </a:ext>
                </a:extLst>
              </a:tr>
              <a:tr h="479880">
                <a:tc>
                  <a:txBody>
                    <a:bodyPr/>
                    <a:lstStyle/>
                    <a:p>
                      <a:pPr algn="just" fontAlgn="ctr">
                        <a:buNone/>
                      </a:pPr>
                      <a:r>
                        <a:rPr lang="it-IT" sz="2400" u="none" strike="noStrike">
                          <a:effectLst/>
                        </a:rPr>
                        <a:t>settembre</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1.477</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512</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816041133"/>
                  </a:ext>
                </a:extLst>
              </a:tr>
              <a:tr h="479880">
                <a:tc>
                  <a:txBody>
                    <a:bodyPr/>
                    <a:lstStyle/>
                    <a:p>
                      <a:pPr algn="just" fontAlgn="ctr">
                        <a:buNone/>
                      </a:pPr>
                      <a:r>
                        <a:rPr lang="it-IT" sz="2400" b="1" u="none" strike="noStrike">
                          <a:effectLst/>
                        </a:rPr>
                        <a:t>TOT</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a:effectLst/>
                        </a:rPr>
                        <a:t>7.677</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3.193</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954032903"/>
                  </a:ext>
                </a:extLst>
              </a:tr>
            </a:tbl>
          </a:graphicData>
        </a:graphic>
      </p:graphicFrame>
      <p:pic>
        <p:nvPicPr>
          <p:cNvPr id="6" name="Immagine 5">
            <a:extLst>
              <a:ext uri="{FF2B5EF4-FFF2-40B4-BE49-F238E27FC236}">
                <a16:creationId xmlns:a16="http://schemas.microsoft.com/office/drawing/2014/main" id="{68CBC9FC-389A-F099-4B96-260A556FEEA2}"/>
              </a:ext>
            </a:extLst>
          </p:cNvPr>
          <p:cNvPicPr>
            <a:picLocks noChangeAspect="1"/>
          </p:cNvPicPr>
          <p:nvPr/>
        </p:nvPicPr>
        <p:blipFill>
          <a:blip r:embed="rId2"/>
          <a:stretch>
            <a:fillRect/>
          </a:stretch>
        </p:blipFill>
        <p:spPr>
          <a:xfrm>
            <a:off x="11274634" y="6063450"/>
            <a:ext cx="10734188" cy="6516312"/>
          </a:xfrm>
          <a:prstGeom prst="rect">
            <a:avLst/>
          </a:prstGeom>
          <a:ln>
            <a:solidFill>
              <a:schemeClr val="tx1"/>
            </a:solidFill>
          </a:ln>
        </p:spPr>
      </p:pic>
      <p:sp>
        <p:nvSpPr>
          <p:cNvPr id="9" name="CasellaDiTesto 8">
            <a:extLst>
              <a:ext uri="{FF2B5EF4-FFF2-40B4-BE49-F238E27FC236}">
                <a16:creationId xmlns:a16="http://schemas.microsoft.com/office/drawing/2014/main" id="{A249DF77-6B27-A817-08B7-B6BB70FBEBAA}"/>
              </a:ext>
            </a:extLst>
          </p:cNvPr>
          <p:cNvSpPr txBox="1"/>
          <p:nvPr/>
        </p:nvSpPr>
        <p:spPr>
          <a:xfrm>
            <a:off x="861197" y="5088285"/>
            <a:ext cx="10209257" cy="30469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it-IT" sz="3200" dirty="0">
                <a:latin typeface="Helvetica" panose="020B0604020202020204" pitchFamily="34" charset="0"/>
                <a:cs typeface="Helvetica" panose="020B0604020202020204" pitchFamily="34" charset="0"/>
              </a:rPr>
              <a:t>C’è stato un significativo risparmio di gas, esattamente pari al </a:t>
            </a:r>
            <a:r>
              <a:rPr lang="it-IT" sz="3200" b="1" dirty="0">
                <a:latin typeface="Helvetica" panose="020B0604020202020204" pitchFamily="34" charset="0"/>
                <a:cs typeface="Helvetica" panose="020B0604020202020204" pitchFamily="34" charset="0"/>
              </a:rPr>
              <a:t>58,4%</a:t>
            </a:r>
            <a:r>
              <a:rPr lang="it-IT" sz="3200" dirty="0">
                <a:latin typeface="Helvetica" panose="020B0604020202020204" pitchFamily="34" charset="0"/>
                <a:cs typeface="Helvetica" panose="020B0604020202020204" pitchFamily="34" charset="0"/>
              </a:rPr>
              <a:t>. </a:t>
            </a:r>
          </a:p>
          <a:p>
            <a:pPr algn="l"/>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Ciò è dovuto in parte alla maggiore efficienza delle nuove caldaie a condensazione (così come nel periodo invernale) e in parte al contributo del  </a:t>
            </a:r>
            <a:r>
              <a:rPr lang="it-IT" sz="3200" dirty="0" err="1">
                <a:latin typeface="Helvetica" panose="020B0604020202020204" pitchFamily="34" charset="0"/>
                <a:cs typeface="Helvetica" panose="020B0604020202020204" pitchFamily="34" charset="0"/>
              </a:rPr>
              <a:t>desurriscaldatore</a:t>
            </a:r>
            <a:r>
              <a:rPr lang="it-IT" sz="3200" dirty="0">
                <a:latin typeface="Helvetica" panose="020B0604020202020204" pitchFamily="34" charset="0"/>
                <a:cs typeface="Helvetica" panose="020B0604020202020204" pitchFamily="34" charset="0"/>
              </a:rPr>
              <a:t>. </a:t>
            </a:r>
          </a:p>
        </p:txBody>
      </p:sp>
    </p:spTree>
    <p:extLst>
      <p:ext uri="{BB962C8B-B14F-4D97-AF65-F5344CB8AC3E}">
        <p14:creationId xmlns:p14="http://schemas.microsoft.com/office/powerpoint/2010/main" val="32342704"/>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F1B63-F531-599F-572D-B7AFE313C713}"/>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C3376016-CE2C-0AAF-9C3B-DEACC3B3D527}"/>
              </a:ext>
            </a:extLst>
          </p:cNvPr>
          <p:cNvSpPr txBox="1"/>
          <p:nvPr/>
        </p:nvSpPr>
        <p:spPr>
          <a:xfrm>
            <a:off x="861198" y="2163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Produzione “gratuita” ACS nel periodo estivo</a:t>
            </a:r>
          </a:p>
        </p:txBody>
      </p:sp>
      <mc:AlternateContent xmlns:mc="http://schemas.openxmlformats.org/markup-compatibility/2006">
        <mc:Choice xmlns:a14="http://schemas.microsoft.com/office/drawing/2010/main" Requires="a14">
          <p:sp>
            <p:nvSpPr>
              <p:cNvPr id="8" name="CasellaDiTesto 7">
                <a:extLst>
                  <a:ext uri="{FF2B5EF4-FFF2-40B4-BE49-F238E27FC236}">
                    <a16:creationId xmlns:a16="http://schemas.microsoft.com/office/drawing/2014/main" id="{F313F48D-D041-974C-FF45-46130F30A05A}"/>
                  </a:ext>
                </a:extLst>
              </p:cNvPr>
              <p:cNvSpPr txBox="1"/>
              <p:nvPr/>
            </p:nvSpPr>
            <p:spPr>
              <a:xfrm>
                <a:off x="861198" y="1367763"/>
                <a:ext cx="21643695" cy="99715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it-IT" sz="3200" dirty="0">
                    <a:latin typeface="Helvetica" panose="020B0604020202020204" pitchFamily="34" charset="0"/>
                    <a:cs typeface="Helvetica" panose="020B0604020202020204" pitchFamily="34" charset="0"/>
                  </a:rPr>
                  <a:t>Considerando un risparmio pari a quello avuto durante la stagione invernale, ossia del 29,3%, da attribuirsi alle caldaie si può calcolare:</a:t>
                </a:r>
              </a:p>
              <a:p>
                <a:pPr algn="l"/>
                <a:r>
                  <a:rPr lang="it-IT" sz="3200" dirty="0">
                    <a:latin typeface="Helvetica" panose="020B0604020202020204" pitchFamily="34" charset="0"/>
                    <a:cs typeface="Helvetica" panose="020B0604020202020204" pitchFamily="34" charset="0"/>
                  </a:rPr>
                  <a:t>-   il contributo da imputare al </a:t>
                </a:r>
                <a:r>
                  <a:rPr lang="it-IT" sz="3200" dirty="0" err="1">
                    <a:latin typeface="Helvetica" panose="020B0604020202020204" pitchFamily="34" charset="0"/>
                    <a:cs typeface="Helvetica" panose="020B0604020202020204" pitchFamily="34" charset="0"/>
                  </a:rPr>
                  <a:t>desurriscaldatore</a:t>
                </a:r>
                <a:r>
                  <a:rPr lang="it-IT" sz="3200" dirty="0">
                    <a:latin typeface="Helvetica" panose="020B0604020202020204" pitchFamily="34" charset="0"/>
                    <a:cs typeface="Helvetica" panose="020B0604020202020204" pitchFamily="34" charset="0"/>
                  </a:rPr>
                  <a:t>, ossia </a:t>
                </a:r>
                <a:r>
                  <a:rPr lang="it-IT" sz="3200" b="1" dirty="0">
                    <a:latin typeface="Helvetica" panose="020B0604020202020204" pitchFamily="34" charset="0"/>
                    <a:cs typeface="Helvetica" panose="020B0604020202020204" pitchFamily="34" charset="0"/>
                  </a:rPr>
                  <a:t>29,1%  (ricavato per differenza dal 58,4% totale)</a:t>
                </a:r>
                <a:r>
                  <a:rPr lang="it-IT" sz="3200" dirty="0">
                    <a:latin typeface="Helvetica" panose="020B0604020202020204" pitchFamily="34" charset="0"/>
                    <a:cs typeface="Helvetica" panose="020B0604020202020204" pitchFamily="34" charset="0"/>
                  </a:rPr>
                  <a:t>.</a:t>
                </a:r>
              </a:p>
              <a:p>
                <a:pPr marL="457200" indent="-457200" algn="l">
                  <a:buFontTx/>
                  <a:buChar char="-"/>
                </a:pPr>
                <a:r>
                  <a:rPr lang="it-IT" sz="3200" dirty="0">
                    <a:latin typeface="Helvetica" panose="020B0604020202020204" pitchFamily="34" charset="0"/>
                    <a:cs typeface="Helvetica" panose="020B0604020202020204" pitchFamily="34" charset="0"/>
                  </a:rPr>
                  <a:t>la quota di energia prodotta dal </a:t>
                </a:r>
                <a:r>
                  <a:rPr lang="it-IT" sz="3200" dirty="0" err="1">
                    <a:latin typeface="Helvetica" panose="020B0604020202020204" pitchFamily="34" charset="0"/>
                    <a:cs typeface="Helvetica" panose="020B0604020202020204" pitchFamily="34" charset="0"/>
                  </a:rPr>
                  <a:t>desurriscaldatore</a:t>
                </a:r>
                <a:r>
                  <a:rPr lang="it-IT" sz="3200" dirty="0">
                    <a:latin typeface="Helvetica" panose="020B0604020202020204" pitchFamily="34" charset="0"/>
                    <a:cs typeface="Helvetica" panose="020B0604020202020204" pitchFamily="34" charset="0"/>
                  </a:rPr>
                  <a:t>, </a:t>
                </a:r>
              </a:p>
              <a:p>
                <a:pPr marL="457200" indent="-457200" algn="l">
                  <a:buFontTx/>
                  <a:buChar char="-"/>
                </a:pPr>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Il fabbisogno di energia non rinnovabile per l’ACS è pari a 77.344 kWh ottenuti con la formula </a:t>
                </a:r>
              </a:p>
              <a:p>
                <a:pPr algn="l"/>
                <a14:m>
                  <m:oMathPara xmlns:m="http://schemas.openxmlformats.org/officeDocument/2006/math">
                    <m:oMathParaPr>
                      <m:jc m:val="centerGroup"/>
                    </m:oMathParaPr>
                    <m:oMath xmlns:m="http://schemas.openxmlformats.org/officeDocument/2006/math">
                      <m:sSub>
                        <m:sSubPr>
                          <m:ctrlPr>
                            <a:rPr lang="it-IT" sz="3200" i="1">
                              <a:latin typeface="Cambria Math" panose="02040503050406030204" pitchFamily="18" charset="0"/>
                            </a:rPr>
                          </m:ctrlPr>
                        </m:sSubPr>
                        <m:e>
                          <m:r>
                            <a:rPr lang="it-IT" sz="3200" i="1">
                              <a:latin typeface="Cambria Math" panose="02040503050406030204" pitchFamily="18" charset="0"/>
                            </a:rPr>
                            <m:t>𝐸</m:t>
                          </m:r>
                        </m:e>
                        <m:sub>
                          <m:r>
                            <a:rPr lang="it-IT" sz="3200" i="1">
                              <a:latin typeface="Cambria Math" panose="02040503050406030204" pitchFamily="18" charset="0"/>
                            </a:rPr>
                            <m:t>𝑝</m:t>
                          </m:r>
                          <m:r>
                            <a:rPr lang="it-IT" sz="3200" i="1">
                              <a:latin typeface="Cambria Math" panose="02040503050406030204" pitchFamily="18" charset="0"/>
                            </a:rPr>
                            <m:t>,</m:t>
                          </m:r>
                          <m:r>
                            <a:rPr lang="it-IT" sz="3200" i="1">
                              <a:latin typeface="Cambria Math" panose="02040503050406030204" pitchFamily="18" charset="0"/>
                            </a:rPr>
                            <m:t>𝑛𝑟𝑒𝑛</m:t>
                          </m:r>
                          <m:r>
                            <a:rPr lang="it-IT" sz="3200" i="1">
                              <a:latin typeface="Cambria Math" panose="02040503050406030204" pitchFamily="18" charset="0"/>
                            </a:rPr>
                            <m:t>,</m:t>
                          </m:r>
                          <m:r>
                            <a:rPr lang="it-IT" sz="3200" i="1">
                              <a:latin typeface="Cambria Math" panose="02040503050406030204" pitchFamily="18" charset="0"/>
                            </a:rPr>
                            <m:t>𝐴𝐶𝑆</m:t>
                          </m:r>
                          <m:r>
                            <a:rPr lang="it-IT" sz="3200" i="1">
                              <a:latin typeface="Cambria Math" panose="02040503050406030204" pitchFamily="18" charset="0"/>
                            </a:rPr>
                            <m:t>,</m:t>
                          </m:r>
                          <m:r>
                            <a:rPr lang="it-IT" sz="3200" i="1">
                              <a:latin typeface="Cambria Math" panose="02040503050406030204" pitchFamily="18" charset="0"/>
                            </a:rPr>
                            <m:t>𝑒𝑠𝑡𝑎𝑡𝑒</m:t>
                          </m:r>
                          <m:r>
                            <a:rPr lang="it-IT" sz="3200" i="1">
                              <a:latin typeface="Cambria Math" panose="02040503050406030204" pitchFamily="18" charset="0"/>
                            </a:rPr>
                            <m:t> 2017</m:t>
                          </m:r>
                        </m:sub>
                      </m:sSub>
                      <m:r>
                        <a:rPr lang="it-IT" sz="3200" i="1">
                          <a:latin typeface="Cambria Math" panose="02040503050406030204" pitchFamily="18" charset="0"/>
                        </a:rPr>
                        <m:t>= 7.677 ∙</m:t>
                      </m:r>
                      <m:sSub>
                        <m:sSubPr>
                          <m:ctrlPr>
                            <a:rPr lang="it-IT" sz="3200" i="1">
                              <a:latin typeface="Cambria Math" panose="02040503050406030204" pitchFamily="18" charset="0"/>
                            </a:rPr>
                          </m:ctrlPr>
                        </m:sSubPr>
                        <m:e>
                          <m:r>
                            <a:rPr lang="it-IT" sz="3200" i="1">
                              <a:latin typeface="Cambria Math" panose="02040503050406030204" pitchFamily="18" charset="0"/>
                            </a:rPr>
                            <m:t>𝑓</m:t>
                          </m:r>
                        </m:e>
                        <m:sub>
                          <m:r>
                            <a:rPr lang="it-IT" sz="3200" i="1">
                              <a:latin typeface="Cambria Math" panose="02040503050406030204" pitchFamily="18" charset="0"/>
                            </a:rPr>
                            <m:t>𝑝</m:t>
                          </m:r>
                          <m:r>
                            <a:rPr lang="it-IT" sz="3200" i="1">
                              <a:latin typeface="Cambria Math" panose="02040503050406030204" pitchFamily="18" charset="0"/>
                            </a:rPr>
                            <m:t>,</m:t>
                          </m:r>
                          <m:r>
                            <a:rPr lang="it-IT" sz="3200" i="1">
                              <a:latin typeface="Cambria Math" panose="02040503050406030204" pitchFamily="18" charset="0"/>
                            </a:rPr>
                            <m:t>𝑛𝑟𝑒𝑛</m:t>
                          </m:r>
                          <m:r>
                            <a:rPr lang="it-IT" sz="3200" i="1">
                              <a:latin typeface="Cambria Math" panose="02040503050406030204" pitchFamily="18" charset="0"/>
                            </a:rPr>
                            <m:t>,</m:t>
                          </m:r>
                          <m:r>
                            <a:rPr lang="it-IT" sz="3200" i="1">
                              <a:latin typeface="Cambria Math" panose="02040503050406030204" pitchFamily="18" charset="0"/>
                            </a:rPr>
                            <m:t>𝑔𝑎𝑠</m:t>
                          </m:r>
                        </m:sub>
                      </m:sSub>
                      <m:r>
                        <a:rPr lang="it-IT" sz="3200" i="1">
                          <a:latin typeface="Cambria Math" panose="02040503050406030204" pitchFamily="18" charset="0"/>
                        </a:rPr>
                        <m:t>∙</m:t>
                      </m:r>
                      <m:r>
                        <a:rPr lang="it-IT" sz="3200" i="1">
                          <a:latin typeface="Cambria Math" panose="02040503050406030204" pitchFamily="18" charset="0"/>
                        </a:rPr>
                        <m:t>𝑃𝐶𝐼</m:t>
                      </m:r>
                      <m:r>
                        <a:rPr lang="it-IT" sz="3200" i="1">
                          <a:latin typeface="Cambria Math" panose="02040503050406030204" pitchFamily="18" charset="0"/>
                        </a:rPr>
                        <m:t>=77.344 </m:t>
                      </m:r>
                      <m:r>
                        <a:rPr lang="it-IT" sz="3200" i="1">
                          <a:latin typeface="Cambria Math" panose="02040503050406030204" pitchFamily="18" charset="0"/>
                        </a:rPr>
                        <m:t>𝑘𝑊h</m:t>
                      </m:r>
                      <m:r>
                        <a:rPr lang="it-IT" sz="3200" i="1">
                          <a:latin typeface="Cambria Math" panose="02040503050406030204" pitchFamily="18" charset="0"/>
                        </a:rPr>
                        <m:t> </m:t>
                      </m:r>
                    </m:oMath>
                  </m:oMathPara>
                </a14:m>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 </a:t>
                </a:r>
              </a:p>
              <a:p>
                <a:pPr algn="l"/>
                <a:r>
                  <a:rPr lang="it-IT" sz="3200" dirty="0">
                    <a:latin typeface="Helvetica" panose="020B0604020202020204" pitchFamily="34" charset="0"/>
                    <a:cs typeface="Helvetica" panose="020B0604020202020204" pitchFamily="34" charset="0"/>
                  </a:rPr>
                  <a:t>Nel periodo maggio – settembre 2017, considerando invariato il profilo di utilizzo, il fabbisogno di energia per lo stesso periodo del 2023 sarebbe pari a 5.428 kWh, ottenuti con la formula</a:t>
                </a:r>
              </a:p>
              <a:p>
                <a:pPr algn="l"/>
                <a14:m>
                  <m:oMathPara xmlns:m="http://schemas.openxmlformats.org/officeDocument/2006/math">
                    <m:oMathParaPr>
                      <m:jc m:val="centerGroup"/>
                    </m:oMathParaPr>
                    <m:oMath xmlns:m="http://schemas.openxmlformats.org/officeDocument/2006/math">
                      <m:r>
                        <a:rPr lang="it-IT" sz="3200" i="1">
                          <a:latin typeface="Cambria Math" panose="02040503050406030204" pitchFamily="18" charset="0"/>
                        </a:rPr>
                        <m:t>77.344 ∙</m:t>
                      </m:r>
                      <m:d>
                        <m:dPr>
                          <m:ctrlPr>
                            <a:rPr lang="it-IT" sz="3200" i="1">
                              <a:latin typeface="Cambria Math" panose="02040503050406030204" pitchFamily="18" charset="0"/>
                            </a:rPr>
                          </m:ctrlPr>
                        </m:dPr>
                        <m:e>
                          <m:r>
                            <a:rPr lang="it-IT" sz="3200" i="1">
                              <a:latin typeface="Cambria Math" panose="02040503050406030204" pitchFamily="18" charset="0"/>
                            </a:rPr>
                            <m:t>1−0,293</m:t>
                          </m:r>
                        </m:e>
                      </m:d>
                      <m:r>
                        <a:rPr lang="it-IT" sz="3200" i="1">
                          <a:latin typeface="Cambria Math" panose="02040503050406030204" pitchFamily="18" charset="0"/>
                        </a:rPr>
                        <m:t>=54.682 </m:t>
                      </m:r>
                      <m:r>
                        <a:rPr lang="it-IT" sz="3200" i="1">
                          <a:latin typeface="Cambria Math" panose="02040503050406030204" pitchFamily="18" charset="0"/>
                        </a:rPr>
                        <m:t>𝑘𝑊h</m:t>
                      </m:r>
                      <m:r>
                        <a:rPr lang="it-IT" sz="3200" i="1">
                          <a:latin typeface="Cambria Math" panose="02040503050406030204" pitchFamily="18" charset="0"/>
                        </a:rPr>
                        <m:t> </m:t>
                      </m:r>
                    </m:oMath>
                  </m:oMathPara>
                </a14:m>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 </a:t>
                </a:r>
              </a:p>
              <a:p>
                <a:pPr algn="l"/>
                <a:r>
                  <a:rPr lang="it-IT" sz="3200" dirty="0">
                    <a:latin typeface="Helvetica" panose="020B0604020202020204" pitchFamily="34" charset="0"/>
                    <a:cs typeface="Helvetica" panose="020B0604020202020204" pitchFamily="34" charset="0"/>
                  </a:rPr>
                  <a:t>Dalla tabella, invece, otteniamo un consumo di soli 32.169 kWh con la formula </a:t>
                </a:r>
              </a:p>
              <a:p>
                <a:pPr algn="l"/>
                <a14:m>
                  <m:oMathPara xmlns:m="http://schemas.openxmlformats.org/officeDocument/2006/math">
                    <m:oMathParaPr>
                      <m:jc m:val="centerGroup"/>
                    </m:oMathParaPr>
                    <m:oMath xmlns:m="http://schemas.openxmlformats.org/officeDocument/2006/math">
                      <m:sSub>
                        <m:sSubPr>
                          <m:ctrlPr>
                            <a:rPr lang="it-IT" sz="3200" i="1">
                              <a:latin typeface="Cambria Math" panose="02040503050406030204" pitchFamily="18" charset="0"/>
                            </a:rPr>
                          </m:ctrlPr>
                        </m:sSubPr>
                        <m:e>
                          <m:r>
                            <a:rPr lang="it-IT" sz="3200" i="1">
                              <a:latin typeface="Cambria Math" panose="02040503050406030204" pitchFamily="18" charset="0"/>
                            </a:rPr>
                            <m:t>𝐸</m:t>
                          </m:r>
                        </m:e>
                        <m:sub>
                          <m:r>
                            <a:rPr lang="it-IT" sz="3200" i="1">
                              <a:latin typeface="Cambria Math" panose="02040503050406030204" pitchFamily="18" charset="0"/>
                            </a:rPr>
                            <m:t>𝑝</m:t>
                          </m:r>
                          <m:r>
                            <a:rPr lang="it-IT" sz="3200" i="1">
                              <a:latin typeface="Cambria Math" panose="02040503050406030204" pitchFamily="18" charset="0"/>
                            </a:rPr>
                            <m:t>,</m:t>
                          </m:r>
                          <m:r>
                            <a:rPr lang="it-IT" sz="3200" i="1">
                              <a:latin typeface="Cambria Math" panose="02040503050406030204" pitchFamily="18" charset="0"/>
                            </a:rPr>
                            <m:t>𝑛𝑟𝑒𝑛</m:t>
                          </m:r>
                          <m:r>
                            <a:rPr lang="it-IT" sz="3200" i="1">
                              <a:latin typeface="Cambria Math" panose="02040503050406030204" pitchFamily="18" charset="0"/>
                            </a:rPr>
                            <m:t>,</m:t>
                          </m:r>
                          <m:r>
                            <a:rPr lang="it-IT" sz="3200" i="1">
                              <a:latin typeface="Cambria Math" panose="02040503050406030204" pitchFamily="18" charset="0"/>
                            </a:rPr>
                            <m:t>𝐴𝐶𝑆</m:t>
                          </m:r>
                          <m:r>
                            <a:rPr lang="it-IT" sz="3200" i="1">
                              <a:latin typeface="Cambria Math" panose="02040503050406030204" pitchFamily="18" charset="0"/>
                            </a:rPr>
                            <m:t>,</m:t>
                          </m:r>
                          <m:r>
                            <a:rPr lang="it-IT" sz="3200" i="1">
                              <a:latin typeface="Cambria Math" panose="02040503050406030204" pitchFamily="18" charset="0"/>
                            </a:rPr>
                            <m:t>𝑒𝑠𝑡𝑎𝑡𝑒</m:t>
                          </m:r>
                          <m:r>
                            <a:rPr lang="it-IT" sz="3200" i="1">
                              <a:latin typeface="Cambria Math" panose="02040503050406030204" pitchFamily="18" charset="0"/>
                            </a:rPr>
                            <m:t> 2023</m:t>
                          </m:r>
                        </m:sub>
                      </m:sSub>
                      <m:r>
                        <a:rPr lang="it-IT" sz="3200" i="1">
                          <a:latin typeface="Cambria Math" panose="02040503050406030204" pitchFamily="18" charset="0"/>
                        </a:rPr>
                        <m:t>= 3.193 ∙</m:t>
                      </m:r>
                      <m:sSub>
                        <m:sSubPr>
                          <m:ctrlPr>
                            <a:rPr lang="it-IT" sz="3200" i="1">
                              <a:latin typeface="Cambria Math" panose="02040503050406030204" pitchFamily="18" charset="0"/>
                            </a:rPr>
                          </m:ctrlPr>
                        </m:sSubPr>
                        <m:e>
                          <m:r>
                            <a:rPr lang="it-IT" sz="3200" i="1">
                              <a:latin typeface="Cambria Math" panose="02040503050406030204" pitchFamily="18" charset="0"/>
                            </a:rPr>
                            <m:t>𝑓</m:t>
                          </m:r>
                        </m:e>
                        <m:sub>
                          <m:r>
                            <a:rPr lang="it-IT" sz="3200" i="1">
                              <a:latin typeface="Cambria Math" panose="02040503050406030204" pitchFamily="18" charset="0"/>
                            </a:rPr>
                            <m:t>𝑝</m:t>
                          </m:r>
                          <m:r>
                            <a:rPr lang="it-IT" sz="3200" i="1">
                              <a:latin typeface="Cambria Math" panose="02040503050406030204" pitchFamily="18" charset="0"/>
                            </a:rPr>
                            <m:t>,</m:t>
                          </m:r>
                          <m:r>
                            <a:rPr lang="it-IT" sz="3200" i="1">
                              <a:latin typeface="Cambria Math" panose="02040503050406030204" pitchFamily="18" charset="0"/>
                            </a:rPr>
                            <m:t>𝑛𝑟𝑒𝑛</m:t>
                          </m:r>
                          <m:r>
                            <a:rPr lang="it-IT" sz="3200" i="1">
                              <a:latin typeface="Cambria Math" panose="02040503050406030204" pitchFamily="18" charset="0"/>
                            </a:rPr>
                            <m:t>,</m:t>
                          </m:r>
                          <m:r>
                            <a:rPr lang="it-IT" sz="3200" i="1">
                              <a:latin typeface="Cambria Math" panose="02040503050406030204" pitchFamily="18" charset="0"/>
                            </a:rPr>
                            <m:t>𝑔𝑎𝑠</m:t>
                          </m:r>
                        </m:sub>
                      </m:sSub>
                      <m:r>
                        <a:rPr lang="it-IT" sz="3200" i="1">
                          <a:latin typeface="Cambria Math" panose="02040503050406030204" pitchFamily="18" charset="0"/>
                        </a:rPr>
                        <m:t>∙</m:t>
                      </m:r>
                      <m:r>
                        <a:rPr lang="it-IT" sz="3200" i="1">
                          <a:latin typeface="Cambria Math" panose="02040503050406030204" pitchFamily="18" charset="0"/>
                        </a:rPr>
                        <m:t>𝑃𝐶𝐼</m:t>
                      </m:r>
                      <m:r>
                        <a:rPr lang="it-IT" sz="3200" i="1">
                          <a:latin typeface="Cambria Math" panose="02040503050406030204" pitchFamily="18" charset="0"/>
                        </a:rPr>
                        <m:t>=32.169 </m:t>
                      </m:r>
                      <m:r>
                        <a:rPr lang="it-IT" sz="3200" i="1">
                          <a:latin typeface="Cambria Math" panose="02040503050406030204" pitchFamily="18" charset="0"/>
                        </a:rPr>
                        <m:t>𝑘𝑊h</m:t>
                      </m:r>
                      <m:r>
                        <a:rPr lang="it-IT" sz="3200" i="1">
                          <a:latin typeface="Cambria Math" panose="02040503050406030204" pitchFamily="18" charset="0"/>
                        </a:rPr>
                        <m:t> </m:t>
                      </m:r>
                    </m:oMath>
                  </m:oMathPara>
                </a14:m>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 </a:t>
                </a:r>
              </a:p>
              <a:p>
                <a:pPr algn="l"/>
                <a:r>
                  <a:rPr lang="it-IT" sz="3200" dirty="0">
                    <a:latin typeface="Helvetica" panose="020B0604020202020204" pitchFamily="34" charset="0"/>
                    <a:cs typeface="Helvetica" panose="020B0604020202020204" pitchFamily="34" charset="0"/>
                  </a:rPr>
                  <a:t>Pertanto, possiamo calcolare la quota di energia “gratuita” prodotta dal </a:t>
                </a:r>
                <a:r>
                  <a:rPr lang="it-IT" sz="3200" dirty="0" err="1">
                    <a:latin typeface="Helvetica" panose="020B0604020202020204" pitchFamily="34" charset="0"/>
                    <a:cs typeface="Helvetica" panose="020B0604020202020204" pitchFamily="34" charset="0"/>
                  </a:rPr>
                  <a:t>desurisscaldatore</a:t>
                </a:r>
                <a:r>
                  <a:rPr lang="it-IT" sz="3200" dirty="0">
                    <a:latin typeface="Helvetica" panose="020B0604020202020204" pitchFamily="34" charset="0"/>
                    <a:cs typeface="Helvetica" panose="020B0604020202020204" pitchFamily="34" charset="0"/>
                  </a:rPr>
                  <a:t> con la formula </a:t>
                </a:r>
              </a:p>
              <a:p>
                <a:pPr algn="l"/>
                <a14:m>
                  <m:oMathPara xmlns:m="http://schemas.openxmlformats.org/officeDocument/2006/math">
                    <m:oMathParaPr>
                      <m:jc m:val="centerGroup"/>
                    </m:oMathParaPr>
                    <m:oMath xmlns:m="http://schemas.openxmlformats.org/officeDocument/2006/math">
                      <m:r>
                        <a:rPr lang="it-IT" sz="3200" i="1">
                          <a:latin typeface="Cambria Math" panose="02040503050406030204" pitchFamily="18" charset="0"/>
                        </a:rPr>
                        <m:t>% </m:t>
                      </m:r>
                      <m:r>
                        <a:rPr lang="it-IT" sz="3200" i="1">
                          <a:latin typeface="Cambria Math" panose="02040503050406030204" pitchFamily="18" charset="0"/>
                        </a:rPr>
                        <m:t>𝑐𝑜𝑝𝑒𝑟𝑡𝑢𝑟𝑎</m:t>
                      </m:r>
                      <m:r>
                        <a:rPr lang="it-IT" sz="3200" i="1">
                          <a:latin typeface="Cambria Math" panose="02040503050406030204" pitchFamily="18" charset="0"/>
                        </a:rPr>
                        <m:t> </m:t>
                      </m:r>
                      <m:r>
                        <a:rPr lang="it-IT" sz="3200" i="1">
                          <a:latin typeface="Cambria Math" panose="02040503050406030204" pitchFamily="18" charset="0"/>
                        </a:rPr>
                        <m:t>𝑑𝑒𝑠𝑢𝑟𝑟𝑖𝑠𝑐𝑎𝑙𝑑𝑎𝑡𝑜𝑟𝑒</m:t>
                      </m:r>
                      <m:r>
                        <a:rPr lang="it-IT" sz="3200" i="1">
                          <a:latin typeface="Cambria Math" panose="02040503050406030204" pitchFamily="18" charset="0"/>
                        </a:rPr>
                        <m:t>= </m:t>
                      </m:r>
                      <m:f>
                        <m:fPr>
                          <m:ctrlPr>
                            <a:rPr lang="it-IT" sz="3200" i="1">
                              <a:latin typeface="Cambria Math" panose="02040503050406030204" pitchFamily="18" charset="0"/>
                            </a:rPr>
                          </m:ctrlPr>
                        </m:fPr>
                        <m:num>
                          <m:r>
                            <a:rPr lang="it-IT" sz="3200" i="1">
                              <a:latin typeface="Cambria Math" panose="02040503050406030204" pitchFamily="18" charset="0"/>
                            </a:rPr>
                            <m:t>54.682−32169</m:t>
                          </m:r>
                        </m:num>
                        <m:den>
                          <m:r>
                            <a:rPr lang="it-IT" sz="3200" i="1">
                              <a:latin typeface="Cambria Math" panose="02040503050406030204" pitchFamily="18" charset="0"/>
                            </a:rPr>
                            <m:t>54.682</m:t>
                          </m:r>
                        </m:den>
                      </m:f>
                      <m:r>
                        <a:rPr lang="it-IT" sz="3200" i="1">
                          <a:latin typeface="Cambria Math" panose="02040503050406030204" pitchFamily="18" charset="0"/>
                        </a:rPr>
                        <m:t>∙100=41,2 %</m:t>
                      </m:r>
                    </m:oMath>
                  </m:oMathPara>
                </a14:m>
                <a:endParaRPr lang="it-IT" sz="3200" dirty="0">
                  <a:latin typeface="Helvetica" panose="020B0604020202020204" pitchFamily="34" charset="0"/>
                  <a:cs typeface="Helvetica" panose="020B0604020202020204" pitchFamily="34" charset="0"/>
                </a:endParaRPr>
              </a:p>
              <a:p>
                <a:pPr algn="l"/>
                <a:endParaRPr lang="it-IT" sz="3200" dirty="0">
                  <a:latin typeface="Helvetica" panose="020B0604020202020204" pitchFamily="34" charset="0"/>
                  <a:cs typeface="Helvetica" panose="020B0604020202020204" pitchFamily="34" charset="0"/>
                </a:endParaRPr>
              </a:p>
              <a:p>
                <a:r>
                  <a:rPr lang="it-IT" sz="3200" dirty="0">
                    <a:latin typeface="Helvetica" panose="020B0604020202020204" pitchFamily="34" charset="0"/>
                    <a:cs typeface="Helvetica" panose="020B0604020202020204" pitchFamily="34" charset="0"/>
                  </a:rPr>
                  <a:t> ottenendo un valore di copertura pari al </a:t>
                </a:r>
                <a:r>
                  <a:rPr lang="it-IT" sz="3200" b="1" dirty="0">
                    <a:latin typeface="Helvetica" panose="020B0604020202020204" pitchFamily="34" charset="0"/>
                    <a:cs typeface="Helvetica" panose="020B0604020202020204" pitchFamily="34" charset="0"/>
                  </a:rPr>
                  <a:t>41,2%</a:t>
                </a:r>
                <a:r>
                  <a:rPr lang="it-IT" sz="3200" dirty="0">
                    <a:latin typeface="Helvetica" panose="020B0604020202020204" pitchFamily="34" charset="0"/>
                    <a:cs typeface="Helvetica" panose="020B0604020202020204" pitchFamily="34" charset="0"/>
                  </a:rPr>
                  <a:t>.</a:t>
                </a:r>
              </a:p>
            </p:txBody>
          </p:sp>
        </mc:Choice>
        <mc:Fallback>
          <p:sp>
            <p:nvSpPr>
              <p:cNvPr id="8" name="CasellaDiTesto 7">
                <a:extLst>
                  <a:ext uri="{FF2B5EF4-FFF2-40B4-BE49-F238E27FC236}">
                    <a16:creationId xmlns:a16="http://schemas.microsoft.com/office/drawing/2014/main" id="{F313F48D-D041-974C-FF45-46130F30A05A}"/>
                  </a:ext>
                </a:extLst>
              </p:cNvPr>
              <p:cNvSpPr txBox="1">
                <a:spLocks noRot="1" noChangeAspect="1" noMove="1" noResize="1" noEditPoints="1" noAdjustHandles="1" noChangeArrowheads="1" noChangeShapeType="1" noTextEdit="1"/>
              </p:cNvSpPr>
              <p:nvPr/>
            </p:nvSpPr>
            <p:spPr>
              <a:xfrm>
                <a:off x="861198" y="1367763"/>
                <a:ext cx="21643695" cy="9971512"/>
              </a:xfrm>
              <a:prstGeom prst="rect">
                <a:avLst/>
              </a:prstGeom>
              <a:blipFill>
                <a:blip r:embed="rId2"/>
                <a:stretch>
                  <a:fillRect l="-704" t="-795" r="-451" b="-1039"/>
                </a:stretch>
              </a:blipFill>
              <a:ln w="12700" cap="flat">
                <a:noFill/>
                <a:miter lim="400000"/>
              </a:ln>
              <a:effectLst/>
            </p:spPr>
            <p:txBody>
              <a:bodyPr/>
              <a:lstStyle/>
              <a:p>
                <a:r>
                  <a:rPr lang="it-IT">
                    <a:noFill/>
                  </a:rPr>
                  <a:t> </a:t>
                </a:r>
              </a:p>
            </p:txBody>
          </p:sp>
        </mc:Fallback>
      </mc:AlternateContent>
    </p:spTree>
    <p:extLst>
      <p:ext uri="{BB962C8B-B14F-4D97-AF65-F5344CB8AC3E}">
        <p14:creationId xmlns:p14="http://schemas.microsoft.com/office/powerpoint/2010/main" val="3500637509"/>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59890-71AE-7033-32C3-E32D2D95EC9D}"/>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6D661AC9-6E6A-1041-2A7D-50C228E41E88}"/>
              </a:ext>
            </a:extLst>
          </p:cNvPr>
          <p:cNvSpPr txBox="1"/>
          <p:nvPr/>
        </p:nvSpPr>
        <p:spPr>
          <a:xfrm>
            <a:off x="861198" y="2163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Analisi economica dei consumi per riscaldamento</a:t>
            </a:r>
          </a:p>
        </p:txBody>
      </p:sp>
      <p:sp>
        <p:nvSpPr>
          <p:cNvPr id="8" name="CasellaDiTesto 7">
            <a:extLst>
              <a:ext uri="{FF2B5EF4-FFF2-40B4-BE49-F238E27FC236}">
                <a16:creationId xmlns:a16="http://schemas.microsoft.com/office/drawing/2014/main" id="{88813860-29FD-3261-51F4-47B058B287D6}"/>
              </a:ext>
            </a:extLst>
          </p:cNvPr>
          <p:cNvSpPr txBox="1"/>
          <p:nvPr/>
        </p:nvSpPr>
        <p:spPr>
          <a:xfrm>
            <a:off x="861198" y="1367763"/>
            <a:ext cx="21643695" cy="44935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it-IT" sz="3200" dirty="0">
                <a:latin typeface="Helvetica" panose="020B0604020202020204" pitchFamily="34" charset="0"/>
                <a:cs typeface="Helvetica" panose="020B0604020202020204" pitchFamily="34" charset="0"/>
              </a:rPr>
              <a:t>Si vuole quantificare il risparmio economico relativo al minor consumo di energia per la produzione di acqua calda sanitaria e di acqua per il riscaldamento, relativi alla stagione 2023-2024. </a:t>
            </a:r>
          </a:p>
          <a:p>
            <a:pPr algn="l"/>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Per quanto riguarda il gas, è stato considerato il costo legato all’ultima bolletta in esame, ovvero quella relativa ai consumi effettuati nel mese di aprile 2024.</a:t>
            </a:r>
          </a:p>
          <a:p>
            <a:pPr algn="l"/>
            <a:r>
              <a:rPr lang="it-IT" sz="3200" dirty="0">
                <a:latin typeface="Helvetica" panose="020B0604020202020204" pitchFamily="34" charset="0"/>
                <a:cs typeface="Helvetica" panose="020B0604020202020204" pitchFamily="34" charset="0"/>
              </a:rPr>
              <a:t> </a:t>
            </a:r>
          </a:p>
          <a:p>
            <a:pPr algn="l"/>
            <a:r>
              <a:rPr lang="it-IT" sz="3200" dirty="0">
                <a:latin typeface="Helvetica" panose="020B0604020202020204" pitchFamily="34" charset="0"/>
                <a:cs typeface="Helvetica" panose="020B0604020202020204" pitchFamily="34" charset="0"/>
              </a:rPr>
              <a:t>Effettuando la media dei prezzi per i due vettori energetici si ottengono i costi dell’energia riportati nella seguente tabella</a:t>
            </a:r>
          </a:p>
          <a:p>
            <a:pPr algn="l"/>
            <a:endParaRPr lang="it-IT" dirty="0"/>
          </a:p>
        </p:txBody>
      </p:sp>
      <p:graphicFrame>
        <p:nvGraphicFramePr>
          <p:cNvPr id="7" name="Tabella 6">
            <a:extLst>
              <a:ext uri="{FF2B5EF4-FFF2-40B4-BE49-F238E27FC236}">
                <a16:creationId xmlns:a16="http://schemas.microsoft.com/office/drawing/2014/main" id="{D93DF1F8-4190-9ECA-9DEB-590E1C4C2B23}"/>
              </a:ext>
            </a:extLst>
          </p:cNvPr>
          <p:cNvGraphicFramePr>
            <a:graphicFrameLocks noGrp="1"/>
          </p:cNvGraphicFramePr>
          <p:nvPr>
            <p:extLst>
              <p:ext uri="{D42A27DB-BD31-4B8C-83A1-F6EECF244321}">
                <p14:modId xmlns:p14="http://schemas.microsoft.com/office/powerpoint/2010/main" val="2498844800"/>
              </p:ext>
            </p:extLst>
          </p:nvPr>
        </p:nvGraphicFramePr>
        <p:xfrm>
          <a:off x="7283939" y="5665113"/>
          <a:ext cx="8038915" cy="1534160"/>
        </p:xfrm>
        <a:graphic>
          <a:graphicData uri="http://schemas.openxmlformats.org/drawingml/2006/table">
            <a:tbl>
              <a:tblPr>
                <a:tableStyleId>{5940675A-B579-460E-94D1-54222C63F5DA}</a:tableStyleId>
              </a:tblPr>
              <a:tblGrid>
                <a:gridCol w="5246844">
                  <a:extLst>
                    <a:ext uri="{9D8B030D-6E8A-4147-A177-3AD203B41FA5}">
                      <a16:colId xmlns:a16="http://schemas.microsoft.com/office/drawing/2014/main" val="2709186089"/>
                    </a:ext>
                  </a:extLst>
                </a:gridCol>
                <a:gridCol w="2792071">
                  <a:extLst>
                    <a:ext uri="{9D8B030D-6E8A-4147-A177-3AD203B41FA5}">
                      <a16:colId xmlns:a16="http://schemas.microsoft.com/office/drawing/2014/main" val="4221579353"/>
                    </a:ext>
                  </a:extLst>
                </a:gridCol>
              </a:tblGrid>
              <a:tr h="767080">
                <a:tc>
                  <a:txBody>
                    <a:bodyPr/>
                    <a:lstStyle/>
                    <a:p>
                      <a:pPr algn="just" fontAlgn="ctr">
                        <a:buNone/>
                      </a:pPr>
                      <a:r>
                        <a:rPr lang="it-IT" sz="2400" b="1" u="none" strike="noStrike">
                          <a:effectLst/>
                        </a:rPr>
                        <a:t>Prezzo gas metano (€/Sm3)</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a:effectLst/>
                        </a:rPr>
                        <a:t>1,237</a:t>
                      </a:r>
                      <a:endParaRPr lang="it-IT" sz="2400" b="1"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266714897"/>
                  </a:ext>
                </a:extLst>
              </a:tr>
              <a:tr h="767080">
                <a:tc>
                  <a:txBody>
                    <a:bodyPr/>
                    <a:lstStyle/>
                    <a:p>
                      <a:pPr algn="just" fontAlgn="ctr">
                        <a:buNone/>
                      </a:pPr>
                      <a:r>
                        <a:rPr lang="it-IT" sz="2400" b="1" u="none" strike="noStrike">
                          <a:effectLst/>
                        </a:rPr>
                        <a:t>Presso corrente elettrica (€/kWh)</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0,267</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827873758"/>
                  </a:ext>
                </a:extLst>
              </a:tr>
            </a:tbl>
          </a:graphicData>
        </a:graphic>
      </p:graphicFrame>
      <p:graphicFrame>
        <p:nvGraphicFramePr>
          <p:cNvPr id="9" name="Tabella 8">
            <a:extLst>
              <a:ext uri="{FF2B5EF4-FFF2-40B4-BE49-F238E27FC236}">
                <a16:creationId xmlns:a16="http://schemas.microsoft.com/office/drawing/2014/main" id="{99072550-3D31-19C2-1FEF-0DF858FF8DD1}"/>
              </a:ext>
            </a:extLst>
          </p:cNvPr>
          <p:cNvGraphicFramePr>
            <a:graphicFrameLocks noGrp="1"/>
          </p:cNvGraphicFramePr>
          <p:nvPr>
            <p:extLst>
              <p:ext uri="{D42A27DB-BD31-4B8C-83A1-F6EECF244321}">
                <p14:modId xmlns:p14="http://schemas.microsoft.com/office/powerpoint/2010/main" val="14270958"/>
              </p:ext>
            </p:extLst>
          </p:nvPr>
        </p:nvGraphicFramePr>
        <p:xfrm>
          <a:off x="3905301" y="9876432"/>
          <a:ext cx="11639500" cy="1523683"/>
        </p:xfrm>
        <a:graphic>
          <a:graphicData uri="http://schemas.openxmlformats.org/drawingml/2006/table">
            <a:tbl>
              <a:tblPr>
                <a:tableStyleId>{5940675A-B579-460E-94D1-54222C63F5DA}</a:tableStyleId>
              </a:tblPr>
              <a:tblGrid>
                <a:gridCol w="5638512">
                  <a:extLst>
                    <a:ext uri="{9D8B030D-6E8A-4147-A177-3AD203B41FA5}">
                      <a16:colId xmlns:a16="http://schemas.microsoft.com/office/drawing/2014/main" val="161078988"/>
                    </a:ext>
                  </a:extLst>
                </a:gridCol>
                <a:gridCol w="3000494">
                  <a:extLst>
                    <a:ext uri="{9D8B030D-6E8A-4147-A177-3AD203B41FA5}">
                      <a16:colId xmlns:a16="http://schemas.microsoft.com/office/drawing/2014/main" val="3637370783"/>
                    </a:ext>
                  </a:extLst>
                </a:gridCol>
                <a:gridCol w="3000494">
                  <a:extLst>
                    <a:ext uri="{9D8B030D-6E8A-4147-A177-3AD203B41FA5}">
                      <a16:colId xmlns:a16="http://schemas.microsoft.com/office/drawing/2014/main" val="3010309756"/>
                    </a:ext>
                  </a:extLst>
                </a:gridCol>
              </a:tblGrid>
              <a:tr h="767080">
                <a:tc>
                  <a:txBody>
                    <a:bodyPr/>
                    <a:lstStyle/>
                    <a:p>
                      <a:pPr algn="just" fontAlgn="ctr">
                        <a:buNone/>
                      </a:pPr>
                      <a:r>
                        <a:rPr lang="it-IT" sz="2400" b="1" u="none" strike="noStrike">
                          <a:effectLst/>
                        </a:rPr>
                        <a:t>Ottobre 23 – Aprile 24</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Gas</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Energia elettrica</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695507334"/>
                  </a:ext>
                </a:extLst>
              </a:tr>
              <a:tr h="386080">
                <a:tc>
                  <a:txBody>
                    <a:bodyPr/>
                    <a:lstStyle/>
                    <a:p>
                      <a:pPr algn="just" fontAlgn="ctr">
                        <a:buNone/>
                      </a:pPr>
                      <a:r>
                        <a:rPr lang="it-IT" sz="2400" u="none" strike="noStrike">
                          <a:effectLst/>
                        </a:rPr>
                        <a:t>Riscaldamento</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35.797,21 €</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17.073,05 €</a:t>
                      </a:r>
                      <a:endParaRPr lang="it-IT" sz="24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770418635"/>
                  </a:ext>
                </a:extLst>
              </a:tr>
              <a:tr h="195580">
                <a:tc>
                  <a:txBody>
                    <a:bodyPr/>
                    <a:lstStyle/>
                    <a:p>
                      <a:pPr algn="just" fontAlgn="ctr">
                        <a:buNone/>
                      </a:pPr>
                      <a:r>
                        <a:rPr lang="it-IT" sz="2400" u="none" strike="noStrike">
                          <a:effectLst/>
                        </a:rPr>
                        <a:t>ACS</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13.473,74 €</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a:t>
                      </a:r>
                      <a:endParaRPr lang="it-IT" sz="24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776170162"/>
                  </a:ext>
                </a:extLst>
              </a:tr>
            </a:tbl>
          </a:graphicData>
        </a:graphic>
      </p:graphicFrame>
      <p:sp>
        <p:nvSpPr>
          <p:cNvPr id="11" name="CasellaDiTesto 10">
            <a:extLst>
              <a:ext uri="{FF2B5EF4-FFF2-40B4-BE49-F238E27FC236}">
                <a16:creationId xmlns:a16="http://schemas.microsoft.com/office/drawing/2014/main" id="{396FC882-69D0-83F6-A359-AD977221A967}"/>
              </a:ext>
            </a:extLst>
          </p:cNvPr>
          <p:cNvSpPr txBox="1"/>
          <p:nvPr/>
        </p:nvSpPr>
        <p:spPr>
          <a:xfrm>
            <a:off x="861198" y="7953684"/>
            <a:ext cx="20578441"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buNone/>
            </a:pPr>
            <a:r>
              <a:rPr lang="it-IT" sz="3200" dirty="0">
                <a:effectLst/>
                <a:latin typeface="Helvetica" panose="020B0604020202020204" pitchFamily="34" charset="0"/>
                <a:ea typeface="Aptos" panose="020B0004020202020204" pitchFamily="34" charset="0"/>
                <a:cs typeface="Times New Roman" panose="02020603050405020304" pitchFamily="18" charset="0"/>
              </a:rPr>
              <a:t>Considerando i consumi totali di gas e di energia elettrica per il riscaldamento e la produzione di ACS nel periodo invernale si ottengono i seguenti costi</a:t>
            </a:r>
          </a:p>
        </p:txBody>
      </p:sp>
    </p:spTree>
    <p:extLst>
      <p:ext uri="{BB962C8B-B14F-4D97-AF65-F5344CB8AC3E}">
        <p14:creationId xmlns:p14="http://schemas.microsoft.com/office/powerpoint/2010/main" val="392926665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D0A0F-9452-A877-DCEA-4F9E559E1470}"/>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8DB7F6C1-279E-5F10-F538-05302A4AC52E}"/>
              </a:ext>
            </a:extLst>
          </p:cNvPr>
          <p:cNvSpPr txBox="1"/>
          <p:nvPr/>
        </p:nvSpPr>
        <p:spPr>
          <a:xfrm>
            <a:off x="861198" y="2163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Analisi economica dei consumi per riscaldamento</a:t>
            </a:r>
          </a:p>
        </p:txBody>
      </p:sp>
      <mc:AlternateContent xmlns:mc="http://schemas.openxmlformats.org/markup-compatibility/2006">
        <mc:Choice xmlns:a14="http://schemas.microsoft.com/office/drawing/2010/main" Requires="a14">
          <p:sp>
            <p:nvSpPr>
              <p:cNvPr id="8" name="CasellaDiTesto 7">
                <a:extLst>
                  <a:ext uri="{FF2B5EF4-FFF2-40B4-BE49-F238E27FC236}">
                    <a16:creationId xmlns:a16="http://schemas.microsoft.com/office/drawing/2014/main" id="{22B9015D-AD02-D81A-5608-0EF8880A89E5}"/>
                  </a:ext>
                </a:extLst>
              </p:cNvPr>
              <p:cNvSpPr txBox="1"/>
              <p:nvPr/>
            </p:nvSpPr>
            <p:spPr>
              <a:xfrm>
                <a:off x="1083106" y="1613613"/>
                <a:ext cx="21643695" cy="72523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it-IT" sz="3200" dirty="0">
                    <a:latin typeface="Helvetica" panose="020B0604020202020204" pitchFamily="34" charset="0"/>
                    <a:cs typeface="Helvetica" panose="020B0604020202020204" pitchFamily="34" charset="0"/>
                  </a:rPr>
                  <a:t>Il calcolo del risparmio economico per riscaldamento è sui consumi normalizzati sui gradi giorno, per non tenere conto delle variabili climatiche di ogni stagione. </a:t>
                </a:r>
              </a:p>
              <a:p>
                <a:pPr algn="l"/>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Nella seguente tabella sono riportati i consumi di energia primaria non rinnovabile normalizzai dui GG per ogni stagione considerata, con i relativi risparmi percentuali ed economici. </a:t>
                </a:r>
              </a:p>
              <a:p>
                <a:pPr algn="l"/>
                <a:r>
                  <a:rPr lang="it-IT" sz="3200" dirty="0">
                    <a:latin typeface="Helvetica" panose="020B0604020202020204" pitchFamily="34" charset="0"/>
                    <a:cs typeface="Helvetica" panose="020B0604020202020204" pitchFamily="34" charset="0"/>
                  </a:rPr>
                  <a:t>Il risparmio percentuale è quello calcolato nelle slide precedenti, mentre il risparmio economico è stato stimato come</a:t>
                </a:r>
              </a:p>
              <a:p>
                <a:pPr algn="l"/>
                <a:r>
                  <a:rPr lang="it-IT" sz="3200" dirty="0">
                    <a:latin typeface="Helvetica" panose="020B0604020202020204" pitchFamily="34" charset="0"/>
                    <a:cs typeface="Helvetica" panose="020B0604020202020204" pitchFamily="34" charset="0"/>
                  </a:rPr>
                  <a:t> </a:t>
                </a:r>
              </a:p>
              <a:p>
                <a:pPr/>
                <a14:m>
                  <m:oMathPara xmlns:m="http://schemas.openxmlformats.org/officeDocument/2006/math">
                    <m:oMathParaPr>
                      <m:jc m:val="centerGroup"/>
                    </m:oMathParaPr>
                    <m:oMath xmlns:m="http://schemas.openxmlformats.org/officeDocument/2006/math">
                      <m:r>
                        <a:rPr lang="it-IT" sz="3200" i="1">
                          <a:latin typeface="Cambria Math" panose="02040503050406030204" pitchFamily="18" charset="0"/>
                        </a:rPr>
                        <m:t>𝑅𝑖𝑠𝑝𝑎𝑟𝑚𝑖𝑜</m:t>
                      </m:r>
                      <m:r>
                        <a:rPr lang="it-IT" sz="3200" i="1">
                          <a:latin typeface="Cambria Math" panose="02040503050406030204" pitchFamily="18" charset="0"/>
                        </a:rPr>
                        <m:t> €= </m:t>
                      </m:r>
                      <m:f>
                        <m:fPr>
                          <m:ctrlPr>
                            <a:rPr lang="it-IT" sz="3200" i="1">
                              <a:latin typeface="Cambria Math" panose="02040503050406030204" pitchFamily="18" charset="0"/>
                            </a:rPr>
                          </m:ctrlPr>
                        </m:fPr>
                        <m:num>
                          <m:sSub>
                            <m:sSubPr>
                              <m:ctrlPr>
                                <a:rPr lang="it-IT" sz="3200" i="1">
                                  <a:latin typeface="Cambria Math" panose="02040503050406030204" pitchFamily="18" charset="0"/>
                                </a:rPr>
                              </m:ctrlPr>
                            </m:sSubPr>
                            <m:e>
                              <m:d>
                                <m:dPr>
                                  <m:ctrlPr>
                                    <a:rPr lang="it-IT" sz="3200" i="1">
                                      <a:latin typeface="Cambria Math" panose="02040503050406030204" pitchFamily="18" charset="0"/>
                                    </a:rPr>
                                  </m:ctrlPr>
                                </m:dPr>
                                <m:e>
                                  <m:f>
                                    <m:fPr>
                                      <m:ctrlPr>
                                        <a:rPr lang="it-IT" sz="3200" i="1">
                                          <a:latin typeface="Cambria Math" panose="02040503050406030204" pitchFamily="18" charset="0"/>
                                        </a:rPr>
                                      </m:ctrlPr>
                                    </m:fPr>
                                    <m:num>
                                      <m:r>
                                        <a:rPr lang="it-IT" sz="3200" i="1">
                                          <a:latin typeface="Cambria Math" panose="02040503050406030204" pitchFamily="18" charset="0"/>
                                        </a:rPr>
                                        <m:t>𝑆</m:t>
                                      </m:r>
                                      <m:sSup>
                                        <m:sSupPr>
                                          <m:ctrlPr>
                                            <a:rPr lang="it-IT" sz="3200" i="1">
                                              <a:latin typeface="Cambria Math" panose="02040503050406030204" pitchFamily="18" charset="0"/>
                                            </a:rPr>
                                          </m:ctrlPr>
                                        </m:sSupPr>
                                        <m:e>
                                          <m:r>
                                            <a:rPr lang="it-IT" sz="3200" i="1">
                                              <a:latin typeface="Cambria Math" panose="02040503050406030204" pitchFamily="18" charset="0"/>
                                            </a:rPr>
                                            <m:t>𝑚</m:t>
                                          </m:r>
                                        </m:e>
                                        <m:sup>
                                          <m:r>
                                            <a:rPr lang="it-IT" sz="3200" i="1">
                                              <a:latin typeface="Cambria Math" panose="02040503050406030204" pitchFamily="18" charset="0"/>
                                            </a:rPr>
                                            <m:t>3</m:t>
                                          </m:r>
                                        </m:sup>
                                      </m:sSup>
                                    </m:num>
                                    <m:den>
                                      <m:r>
                                        <a:rPr lang="it-IT" sz="3200" i="1">
                                          <a:latin typeface="Cambria Math" panose="02040503050406030204" pitchFamily="18" charset="0"/>
                                        </a:rPr>
                                        <m:t>𝐺𝐺</m:t>
                                      </m:r>
                                    </m:den>
                                  </m:f>
                                </m:e>
                              </m:d>
                            </m:e>
                            <m:sub>
                              <m:r>
                                <a:rPr lang="it-IT" sz="3200" i="1">
                                  <a:latin typeface="Cambria Math" panose="02040503050406030204" pitchFamily="18" charset="0"/>
                                </a:rPr>
                                <m:t>𝑎𝑛𝑡𝑒</m:t>
                              </m:r>
                              <m:r>
                                <a:rPr lang="it-IT" sz="3200" i="1">
                                  <a:latin typeface="Cambria Math" panose="02040503050406030204" pitchFamily="18" charset="0"/>
                                </a:rPr>
                                <m:t>−</m:t>
                              </m:r>
                              <m:r>
                                <a:rPr lang="it-IT" sz="3200" i="1">
                                  <a:latin typeface="Cambria Math" panose="02040503050406030204" pitchFamily="18" charset="0"/>
                                </a:rPr>
                                <m:t>𝑖𝑛𝑡𝑒𝑟𝑣𝑒𝑛𝑡𝑜</m:t>
                              </m:r>
                            </m:sub>
                          </m:sSub>
                          <m:r>
                            <a:rPr lang="it-IT" sz="3200" i="1">
                              <a:latin typeface="Cambria Math" panose="02040503050406030204" pitchFamily="18" charset="0"/>
                            </a:rPr>
                            <m:t>−</m:t>
                          </m:r>
                          <m:sSub>
                            <m:sSubPr>
                              <m:ctrlPr>
                                <a:rPr lang="it-IT" sz="3200" i="1">
                                  <a:latin typeface="Cambria Math" panose="02040503050406030204" pitchFamily="18" charset="0"/>
                                </a:rPr>
                              </m:ctrlPr>
                            </m:sSubPr>
                            <m:e>
                              <m:d>
                                <m:dPr>
                                  <m:ctrlPr>
                                    <a:rPr lang="it-IT" sz="3200" i="1">
                                      <a:latin typeface="Cambria Math" panose="02040503050406030204" pitchFamily="18" charset="0"/>
                                    </a:rPr>
                                  </m:ctrlPr>
                                </m:dPr>
                                <m:e>
                                  <m:f>
                                    <m:fPr>
                                      <m:ctrlPr>
                                        <a:rPr lang="it-IT" sz="3200" i="1">
                                          <a:latin typeface="Cambria Math" panose="02040503050406030204" pitchFamily="18" charset="0"/>
                                        </a:rPr>
                                      </m:ctrlPr>
                                    </m:fPr>
                                    <m:num>
                                      <m:r>
                                        <a:rPr lang="it-IT" sz="3200" i="1">
                                          <a:latin typeface="Cambria Math" panose="02040503050406030204" pitchFamily="18" charset="0"/>
                                        </a:rPr>
                                        <m:t>𝑆</m:t>
                                      </m:r>
                                      <m:sSup>
                                        <m:sSupPr>
                                          <m:ctrlPr>
                                            <a:rPr lang="it-IT" sz="3200" i="1">
                                              <a:latin typeface="Cambria Math" panose="02040503050406030204" pitchFamily="18" charset="0"/>
                                            </a:rPr>
                                          </m:ctrlPr>
                                        </m:sSupPr>
                                        <m:e>
                                          <m:r>
                                            <a:rPr lang="it-IT" sz="3200" i="1">
                                              <a:latin typeface="Cambria Math" panose="02040503050406030204" pitchFamily="18" charset="0"/>
                                            </a:rPr>
                                            <m:t>𝑚</m:t>
                                          </m:r>
                                        </m:e>
                                        <m:sup>
                                          <m:r>
                                            <a:rPr lang="it-IT" sz="3200" i="1">
                                              <a:latin typeface="Cambria Math" panose="02040503050406030204" pitchFamily="18" charset="0"/>
                                            </a:rPr>
                                            <m:t>3</m:t>
                                          </m:r>
                                        </m:sup>
                                      </m:sSup>
                                    </m:num>
                                    <m:den>
                                      <m:r>
                                        <a:rPr lang="it-IT" sz="3200" i="1">
                                          <a:latin typeface="Cambria Math" panose="02040503050406030204" pitchFamily="18" charset="0"/>
                                        </a:rPr>
                                        <m:t>𝐺𝐺</m:t>
                                      </m:r>
                                    </m:den>
                                  </m:f>
                                </m:e>
                              </m:d>
                            </m:e>
                            <m:sub>
                              <m:r>
                                <a:rPr lang="it-IT" sz="3200" i="1">
                                  <a:latin typeface="Cambria Math" panose="02040503050406030204" pitchFamily="18" charset="0"/>
                                </a:rPr>
                                <m:t>𝑝𝑜𝑠𝑡</m:t>
                              </m:r>
                              <m:r>
                                <a:rPr lang="it-IT" sz="3200" i="1">
                                  <a:latin typeface="Cambria Math" panose="02040503050406030204" pitchFamily="18" charset="0"/>
                                </a:rPr>
                                <m:t>−</m:t>
                              </m:r>
                              <m:r>
                                <a:rPr lang="it-IT" sz="3200" i="1">
                                  <a:latin typeface="Cambria Math" panose="02040503050406030204" pitchFamily="18" charset="0"/>
                                </a:rPr>
                                <m:t>𝑖𝑛𝑡𝑒𝑟𝑣𝑒𝑛𝑡𝑜</m:t>
                              </m:r>
                            </m:sub>
                          </m:sSub>
                        </m:num>
                        <m:den>
                          <m:sSub>
                            <m:sSubPr>
                              <m:ctrlPr>
                                <a:rPr lang="it-IT" sz="3200" i="1">
                                  <a:latin typeface="Cambria Math" panose="02040503050406030204" pitchFamily="18" charset="0"/>
                                </a:rPr>
                              </m:ctrlPr>
                            </m:sSubPr>
                            <m:e>
                              <m:d>
                                <m:dPr>
                                  <m:ctrlPr>
                                    <a:rPr lang="it-IT" sz="3200" i="1">
                                      <a:latin typeface="Cambria Math" panose="02040503050406030204" pitchFamily="18" charset="0"/>
                                    </a:rPr>
                                  </m:ctrlPr>
                                </m:dPr>
                                <m:e>
                                  <m:f>
                                    <m:fPr>
                                      <m:ctrlPr>
                                        <a:rPr lang="it-IT" sz="3200" i="1">
                                          <a:latin typeface="Cambria Math" panose="02040503050406030204" pitchFamily="18" charset="0"/>
                                        </a:rPr>
                                      </m:ctrlPr>
                                    </m:fPr>
                                    <m:num>
                                      <m:r>
                                        <a:rPr lang="it-IT" sz="3200" i="1">
                                          <a:latin typeface="Cambria Math" panose="02040503050406030204" pitchFamily="18" charset="0"/>
                                        </a:rPr>
                                        <m:t>𝑆</m:t>
                                      </m:r>
                                      <m:sSup>
                                        <m:sSupPr>
                                          <m:ctrlPr>
                                            <a:rPr lang="it-IT" sz="3200" i="1">
                                              <a:latin typeface="Cambria Math" panose="02040503050406030204" pitchFamily="18" charset="0"/>
                                            </a:rPr>
                                          </m:ctrlPr>
                                        </m:sSupPr>
                                        <m:e>
                                          <m:r>
                                            <a:rPr lang="it-IT" sz="3200" i="1">
                                              <a:latin typeface="Cambria Math" panose="02040503050406030204" pitchFamily="18" charset="0"/>
                                            </a:rPr>
                                            <m:t>𝑚</m:t>
                                          </m:r>
                                        </m:e>
                                        <m:sup>
                                          <m:r>
                                            <a:rPr lang="it-IT" sz="3200" i="1">
                                              <a:latin typeface="Cambria Math" panose="02040503050406030204" pitchFamily="18" charset="0"/>
                                            </a:rPr>
                                            <m:t>3</m:t>
                                          </m:r>
                                        </m:sup>
                                      </m:sSup>
                                    </m:num>
                                    <m:den>
                                      <m:r>
                                        <a:rPr lang="it-IT" sz="3200" i="1">
                                          <a:latin typeface="Cambria Math" panose="02040503050406030204" pitchFamily="18" charset="0"/>
                                        </a:rPr>
                                        <m:t>𝐺𝐺</m:t>
                                      </m:r>
                                    </m:den>
                                  </m:f>
                                </m:e>
                              </m:d>
                            </m:e>
                            <m:sub>
                              <m:r>
                                <a:rPr lang="it-IT" sz="3200" i="1">
                                  <a:latin typeface="Cambria Math" panose="02040503050406030204" pitchFamily="18" charset="0"/>
                                </a:rPr>
                                <m:t>𝑎𝑛𝑡𝑒</m:t>
                              </m:r>
                              <m:r>
                                <a:rPr lang="it-IT" sz="3200" i="1">
                                  <a:latin typeface="Cambria Math" panose="02040503050406030204" pitchFamily="18" charset="0"/>
                                </a:rPr>
                                <m:t>−</m:t>
                              </m:r>
                              <m:r>
                                <a:rPr lang="it-IT" sz="3200" i="1">
                                  <a:latin typeface="Cambria Math" panose="02040503050406030204" pitchFamily="18" charset="0"/>
                                </a:rPr>
                                <m:t>𝑖𝑛𝑡𝑒𝑟𝑣𝑒𝑛𝑡𝑜</m:t>
                              </m:r>
                            </m:sub>
                          </m:sSub>
                        </m:den>
                      </m:f>
                      <m:r>
                        <a:rPr lang="it-IT" sz="3200" i="1">
                          <a:latin typeface="Cambria Math" panose="02040503050406030204" pitchFamily="18" charset="0"/>
                        </a:rPr>
                        <m:t>∙(</m:t>
                      </m:r>
                      <m:r>
                        <a:rPr lang="it-IT" sz="3200" i="1">
                          <a:latin typeface="Cambria Math" panose="02040503050406030204" pitchFamily="18" charset="0"/>
                        </a:rPr>
                        <m:t>𝑆𝑝𝑒𝑠𝑎</m:t>
                      </m:r>
                      <m:r>
                        <a:rPr lang="it-IT" sz="3200" i="1">
                          <a:latin typeface="Cambria Math" panose="02040503050406030204" pitchFamily="18" charset="0"/>
                        </a:rPr>
                        <m:t> </m:t>
                      </m:r>
                      <m:r>
                        <a:rPr lang="it-IT" sz="3200" i="1">
                          <a:latin typeface="Cambria Math" panose="02040503050406030204" pitchFamily="18" charset="0"/>
                        </a:rPr>
                        <m:t>𝑔𝑎𝑠</m:t>
                      </m:r>
                      <m:r>
                        <a:rPr lang="it-IT" sz="3200" i="1">
                          <a:latin typeface="Cambria Math" panose="02040503050406030204" pitchFamily="18" charset="0"/>
                        </a:rPr>
                        <m:t>+</m:t>
                      </m:r>
                      <m:r>
                        <a:rPr lang="it-IT" sz="3200" i="1">
                          <a:latin typeface="Cambria Math" panose="02040503050406030204" pitchFamily="18" charset="0"/>
                        </a:rPr>
                        <m:t>𝑆𝑝𝑒𝑠𝑎</m:t>
                      </m:r>
                      <m:r>
                        <a:rPr lang="it-IT" sz="3200" i="1">
                          <a:latin typeface="Cambria Math" panose="02040503050406030204" pitchFamily="18" charset="0"/>
                        </a:rPr>
                        <m:t> </m:t>
                      </m:r>
                      <m:r>
                        <a:rPr lang="it-IT" sz="3200" i="1">
                          <a:latin typeface="Cambria Math" panose="02040503050406030204" pitchFamily="18" charset="0"/>
                        </a:rPr>
                        <m:t>𝑒𝑙𝑒𝑡𝑡𝑟</m:t>
                      </m:r>
                      <m:r>
                        <a:rPr lang="it-IT" sz="3200" i="1">
                          <a:latin typeface="Cambria Math" panose="02040503050406030204" pitchFamily="18" charset="0"/>
                        </a:rPr>
                        <m:t>)</m:t>
                      </m:r>
                    </m:oMath>
                  </m:oMathPara>
                </a14:m>
                <a:endParaRPr lang="it-IT" sz="3200" dirty="0">
                  <a:latin typeface="Helvetica" panose="020B0604020202020204" pitchFamily="34" charset="0"/>
                  <a:cs typeface="Helvetica" panose="020B0604020202020204" pitchFamily="34" charset="0"/>
                </a:endParaRPr>
              </a:p>
              <a:p>
                <a:r>
                  <a:rPr lang="it-IT" sz="3200" dirty="0">
                    <a:latin typeface="Helvetica" panose="020B0604020202020204" pitchFamily="34" charset="0"/>
                    <a:cs typeface="Helvetica" panose="020B0604020202020204" pitchFamily="34" charset="0"/>
                  </a:rPr>
                  <a:t> </a:t>
                </a:r>
              </a:p>
              <a:p>
                <a:pPr algn="l"/>
                <a:r>
                  <a:rPr lang="it-IT" sz="3200" dirty="0">
                    <a:latin typeface="Helvetica" panose="020B0604020202020204" pitchFamily="34" charset="0"/>
                    <a:cs typeface="Helvetica" panose="020B0604020202020204" pitchFamily="34" charset="0"/>
                  </a:rPr>
                  <a:t>Dove la spesa gas e la spesa elettricità sono quelle riportate nella tabella soprastante</a:t>
                </a:r>
              </a:p>
              <a:p>
                <a:pPr algn="l"/>
                <a:endParaRPr lang="it-IT" dirty="0"/>
              </a:p>
            </p:txBody>
          </p:sp>
        </mc:Choice>
        <mc:Fallback>
          <p:sp>
            <p:nvSpPr>
              <p:cNvPr id="8" name="CasellaDiTesto 7">
                <a:extLst>
                  <a:ext uri="{FF2B5EF4-FFF2-40B4-BE49-F238E27FC236}">
                    <a16:creationId xmlns:a16="http://schemas.microsoft.com/office/drawing/2014/main" id="{22B9015D-AD02-D81A-5608-0EF8880A89E5}"/>
                  </a:ext>
                </a:extLst>
              </p:cNvPr>
              <p:cNvSpPr txBox="1">
                <a:spLocks noRot="1" noChangeAspect="1" noMove="1" noResize="1" noEditPoints="1" noAdjustHandles="1" noChangeArrowheads="1" noChangeShapeType="1" noTextEdit="1"/>
              </p:cNvSpPr>
              <p:nvPr/>
            </p:nvSpPr>
            <p:spPr>
              <a:xfrm>
                <a:off x="1083106" y="1613613"/>
                <a:ext cx="21643695" cy="7252306"/>
              </a:xfrm>
              <a:prstGeom prst="rect">
                <a:avLst/>
              </a:prstGeom>
              <a:blipFill>
                <a:blip r:embed="rId2"/>
                <a:stretch>
                  <a:fillRect l="-732" t="-1093" r="-1070"/>
                </a:stretch>
              </a:blipFill>
              <a:ln w="12700" cap="flat">
                <a:noFill/>
                <a:miter lim="400000"/>
              </a:ln>
              <a:effectLst/>
            </p:spPr>
            <p:txBody>
              <a:bodyPr/>
              <a:lstStyle/>
              <a:p>
                <a:r>
                  <a:rPr lang="it-IT">
                    <a:noFill/>
                  </a:rPr>
                  <a:t> </a:t>
                </a:r>
              </a:p>
            </p:txBody>
          </p:sp>
        </mc:Fallback>
      </mc:AlternateContent>
      <p:graphicFrame>
        <p:nvGraphicFramePr>
          <p:cNvPr id="2" name="Tabella 1">
            <a:extLst>
              <a:ext uri="{FF2B5EF4-FFF2-40B4-BE49-F238E27FC236}">
                <a16:creationId xmlns:a16="http://schemas.microsoft.com/office/drawing/2014/main" id="{EDB89052-2670-8C00-720D-6D26C90AB763}"/>
              </a:ext>
            </a:extLst>
          </p:cNvPr>
          <p:cNvGraphicFramePr>
            <a:graphicFrameLocks noGrp="1"/>
          </p:cNvGraphicFramePr>
          <p:nvPr>
            <p:extLst>
              <p:ext uri="{D42A27DB-BD31-4B8C-83A1-F6EECF244321}">
                <p14:modId xmlns:p14="http://schemas.microsoft.com/office/powerpoint/2010/main" val="4051273416"/>
              </p:ext>
            </p:extLst>
          </p:nvPr>
        </p:nvGraphicFramePr>
        <p:xfrm>
          <a:off x="5886437" y="9255764"/>
          <a:ext cx="11780124" cy="3270630"/>
        </p:xfrm>
        <a:graphic>
          <a:graphicData uri="http://schemas.openxmlformats.org/drawingml/2006/table">
            <a:tbl>
              <a:tblPr>
                <a:tableStyleId>{5940675A-B579-460E-94D1-54222C63F5DA}</a:tableStyleId>
              </a:tblPr>
              <a:tblGrid>
                <a:gridCol w="3926708">
                  <a:extLst>
                    <a:ext uri="{9D8B030D-6E8A-4147-A177-3AD203B41FA5}">
                      <a16:colId xmlns:a16="http://schemas.microsoft.com/office/drawing/2014/main" val="3640682068"/>
                    </a:ext>
                  </a:extLst>
                </a:gridCol>
                <a:gridCol w="3926708">
                  <a:extLst>
                    <a:ext uri="{9D8B030D-6E8A-4147-A177-3AD203B41FA5}">
                      <a16:colId xmlns:a16="http://schemas.microsoft.com/office/drawing/2014/main" val="898978741"/>
                    </a:ext>
                  </a:extLst>
                </a:gridCol>
                <a:gridCol w="3926708">
                  <a:extLst>
                    <a:ext uri="{9D8B030D-6E8A-4147-A177-3AD203B41FA5}">
                      <a16:colId xmlns:a16="http://schemas.microsoft.com/office/drawing/2014/main" val="829186895"/>
                    </a:ext>
                  </a:extLst>
                </a:gridCol>
              </a:tblGrid>
              <a:tr h="654126">
                <a:tc gridSpan="3">
                  <a:txBody>
                    <a:bodyPr/>
                    <a:lstStyle/>
                    <a:p>
                      <a:pPr algn="ctr" fontAlgn="ctr">
                        <a:buNone/>
                      </a:pPr>
                      <a:r>
                        <a:rPr lang="it-IT" sz="2400" b="1" u="none" strike="noStrike" dirty="0">
                          <a:effectLst/>
                        </a:rPr>
                        <a:t>Stima risparmio economico per riscaldamento</a:t>
                      </a:r>
                      <a:endParaRPr lang="it-IT" sz="24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383752475"/>
                  </a:ext>
                </a:extLst>
              </a:tr>
              <a:tr h="654126">
                <a:tc>
                  <a:txBody>
                    <a:bodyPr/>
                    <a:lstStyle/>
                    <a:p>
                      <a:pPr algn="l" fontAlgn="t">
                        <a:buNone/>
                      </a:pPr>
                      <a:r>
                        <a:rPr lang="it-IT" sz="2000" u="none" strike="noStrike" dirty="0">
                          <a:effectLst/>
                        </a:rPr>
                        <a:t> </a:t>
                      </a:r>
                      <a:endParaRPr lang="it-IT" sz="2000" b="0" i="0" u="none" strike="noStrike" dirty="0">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400" b="1" u="none" strike="noStrike" dirty="0">
                          <a:effectLst/>
                        </a:rPr>
                        <a:t>2016-2018 (media)</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2023-2024</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046636258"/>
                  </a:ext>
                </a:extLst>
              </a:tr>
              <a:tr h="654126">
                <a:tc>
                  <a:txBody>
                    <a:bodyPr/>
                    <a:lstStyle/>
                    <a:p>
                      <a:pPr algn="just" fontAlgn="ctr">
                        <a:buNone/>
                      </a:pPr>
                      <a:r>
                        <a:rPr lang="it-IT" sz="2400" u="none" strike="noStrike">
                          <a:effectLst/>
                        </a:rPr>
                        <a:t>Sm3/GG</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324,46</a:t>
                      </a:r>
                      <a:endParaRPr lang="it-IT" sz="24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199,52</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353220136"/>
                  </a:ext>
                </a:extLst>
              </a:tr>
              <a:tr h="654126">
                <a:tc>
                  <a:txBody>
                    <a:bodyPr/>
                    <a:lstStyle/>
                    <a:p>
                      <a:pPr algn="just" fontAlgn="ctr">
                        <a:buNone/>
                      </a:pPr>
                      <a:r>
                        <a:rPr lang="it-IT" sz="2400" u="none" strike="noStrike">
                          <a:effectLst/>
                        </a:rPr>
                        <a:t>RISPARMIO %</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38,50%</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982404459"/>
                  </a:ext>
                </a:extLst>
              </a:tr>
              <a:tr h="654126">
                <a:tc>
                  <a:txBody>
                    <a:bodyPr/>
                    <a:lstStyle/>
                    <a:p>
                      <a:pPr algn="just" fontAlgn="ctr">
                        <a:buNone/>
                      </a:pPr>
                      <a:r>
                        <a:rPr lang="it-IT" sz="2400" u="none" strike="noStrike" dirty="0">
                          <a:effectLst/>
                        </a:rPr>
                        <a:t>RISPARMIO [€]</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20.358,78 €</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marL="0" marR="0" lvl="0" indent="0" algn="ctr" defTabSz="825500" eaLnBrk="1" fontAlgn="ctr" latinLnBrk="0" hangingPunct="1">
                        <a:lnSpc>
                          <a:spcPct val="100000"/>
                        </a:lnSpc>
                        <a:spcBef>
                          <a:spcPts val="0"/>
                        </a:spcBef>
                        <a:spcAft>
                          <a:spcPts val="0"/>
                        </a:spcAft>
                        <a:buClrTx/>
                        <a:buSzTx/>
                        <a:buFontTx/>
                        <a:buNone/>
                        <a:tabLst/>
                        <a:defRPr/>
                      </a:pPr>
                      <a:r>
                        <a:rPr lang="it-IT" sz="2400" u="none" strike="noStrike" dirty="0">
                          <a:effectLst/>
                        </a:rPr>
                        <a:t> -</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759194988"/>
                  </a:ext>
                </a:extLst>
              </a:tr>
            </a:tbl>
          </a:graphicData>
        </a:graphic>
      </p:graphicFrame>
    </p:spTree>
    <p:extLst>
      <p:ext uri="{BB962C8B-B14F-4D97-AF65-F5344CB8AC3E}">
        <p14:creationId xmlns:p14="http://schemas.microsoft.com/office/powerpoint/2010/main" val="1241499761"/>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DC1BC-DF0E-52A5-AAB3-5588C4B3F507}"/>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8763B526-3939-1538-49D4-AC13C2A84169}"/>
              </a:ext>
            </a:extLst>
          </p:cNvPr>
          <p:cNvSpPr txBox="1"/>
          <p:nvPr/>
        </p:nvSpPr>
        <p:spPr>
          <a:xfrm>
            <a:off x="861198" y="2163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Analisi economica dei consumi per la produzione di ACS</a:t>
            </a:r>
          </a:p>
        </p:txBody>
      </p:sp>
      <p:sp>
        <p:nvSpPr>
          <p:cNvPr id="8" name="CasellaDiTesto 7">
            <a:extLst>
              <a:ext uri="{FF2B5EF4-FFF2-40B4-BE49-F238E27FC236}">
                <a16:creationId xmlns:a16="http://schemas.microsoft.com/office/drawing/2014/main" id="{AFB5FC2D-BDAE-B466-C28D-B9FC8A5550BA}"/>
              </a:ext>
            </a:extLst>
          </p:cNvPr>
          <p:cNvSpPr txBox="1"/>
          <p:nvPr/>
        </p:nvSpPr>
        <p:spPr>
          <a:xfrm>
            <a:off x="817042" y="1409426"/>
            <a:ext cx="21643695" cy="15388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it-IT" sz="3200" dirty="0">
                <a:latin typeface="Helvetica" panose="020B0604020202020204" pitchFamily="34" charset="0"/>
                <a:cs typeface="Helvetica" panose="020B0604020202020204" pitchFamily="34" charset="0"/>
              </a:rPr>
              <a:t>Nella seguente tabella sono riportati i consumi di gas metano per la produzione di ACS nel periodo ante intervento e nella stagione di riscaldamento 2023-2024, riferiti questa volta alla stagione 2019-2020.</a:t>
            </a:r>
          </a:p>
          <a:p>
            <a:pPr algn="l"/>
            <a:endParaRPr lang="it-IT" dirty="0"/>
          </a:p>
        </p:txBody>
      </p:sp>
      <p:graphicFrame>
        <p:nvGraphicFramePr>
          <p:cNvPr id="3" name="Tabella 2">
            <a:extLst>
              <a:ext uri="{FF2B5EF4-FFF2-40B4-BE49-F238E27FC236}">
                <a16:creationId xmlns:a16="http://schemas.microsoft.com/office/drawing/2014/main" id="{1542D71A-4ADC-1171-7A20-8F4A044F59F1}"/>
              </a:ext>
            </a:extLst>
          </p:cNvPr>
          <p:cNvGraphicFramePr>
            <a:graphicFrameLocks noGrp="1"/>
          </p:cNvGraphicFramePr>
          <p:nvPr>
            <p:extLst>
              <p:ext uri="{D42A27DB-BD31-4B8C-83A1-F6EECF244321}">
                <p14:modId xmlns:p14="http://schemas.microsoft.com/office/powerpoint/2010/main" val="4118425248"/>
              </p:ext>
            </p:extLst>
          </p:nvPr>
        </p:nvGraphicFramePr>
        <p:xfrm>
          <a:off x="5721092" y="3113455"/>
          <a:ext cx="13149270" cy="5177796"/>
        </p:xfrm>
        <a:graphic>
          <a:graphicData uri="http://schemas.openxmlformats.org/drawingml/2006/table">
            <a:tbl>
              <a:tblPr>
                <a:tableStyleId>{5940675A-B579-460E-94D1-54222C63F5DA}</a:tableStyleId>
              </a:tblPr>
              <a:tblGrid>
                <a:gridCol w="4383090">
                  <a:extLst>
                    <a:ext uri="{9D8B030D-6E8A-4147-A177-3AD203B41FA5}">
                      <a16:colId xmlns:a16="http://schemas.microsoft.com/office/drawing/2014/main" val="3296874425"/>
                    </a:ext>
                  </a:extLst>
                </a:gridCol>
                <a:gridCol w="4383090">
                  <a:extLst>
                    <a:ext uri="{9D8B030D-6E8A-4147-A177-3AD203B41FA5}">
                      <a16:colId xmlns:a16="http://schemas.microsoft.com/office/drawing/2014/main" val="3757749339"/>
                    </a:ext>
                  </a:extLst>
                </a:gridCol>
                <a:gridCol w="4383090">
                  <a:extLst>
                    <a:ext uri="{9D8B030D-6E8A-4147-A177-3AD203B41FA5}">
                      <a16:colId xmlns:a16="http://schemas.microsoft.com/office/drawing/2014/main" val="3835270025"/>
                    </a:ext>
                  </a:extLst>
                </a:gridCol>
              </a:tblGrid>
              <a:tr h="195580">
                <a:tc gridSpan="3">
                  <a:txBody>
                    <a:bodyPr/>
                    <a:lstStyle/>
                    <a:p>
                      <a:pPr algn="ctr" fontAlgn="ctr">
                        <a:buNone/>
                      </a:pPr>
                      <a:r>
                        <a:rPr lang="it-IT" sz="2800" b="1" u="none" strike="noStrike" dirty="0">
                          <a:effectLst/>
                        </a:rPr>
                        <a:t>Consumi ACS - Gas metano (Sm3)</a:t>
                      </a:r>
                      <a:endParaRPr lang="it-IT" sz="28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4136765220"/>
                  </a:ext>
                </a:extLst>
              </a:tr>
              <a:tr h="386080">
                <a:tc>
                  <a:txBody>
                    <a:bodyPr/>
                    <a:lstStyle/>
                    <a:p>
                      <a:pPr algn="l" fontAlgn="t">
                        <a:buNone/>
                      </a:pPr>
                      <a:r>
                        <a:rPr lang="it-IT" sz="2400" b="1" u="none" strike="noStrike">
                          <a:effectLst/>
                        </a:rPr>
                        <a:t> </a:t>
                      </a:r>
                      <a:endParaRPr lang="it-IT" sz="2400" b="1"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800" b="1" u="none" strike="noStrike" dirty="0">
                          <a:effectLst/>
                        </a:rPr>
                        <a:t>2019-2020</a:t>
                      </a:r>
                      <a:endParaRPr lang="it-IT" sz="28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b="1" u="none" strike="noStrike" dirty="0">
                          <a:effectLst/>
                        </a:rPr>
                        <a:t>2023-2024</a:t>
                      </a:r>
                      <a:endParaRPr lang="it-IT" sz="28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681863796"/>
                  </a:ext>
                </a:extLst>
              </a:tr>
              <a:tr h="195580">
                <a:tc>
                  <a:txBody>
                    <a:bodyPr/>
                    <a:lstStyle/>
                    <a:p>
                      <a:pPr algn="just" fontAlgn="ctr">
                        <a:buNone/>
                      </a:pPr>
                      <a:r>
                        <a:rPr lang="it-IT" sz="2800" u="none" strike="noStrike">
                          <a:effectLst/>
                        </a:rPr>
                        <a:t>ottobre</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1.919</a:t>
                      </a:r>
                      <a:endParaRPr lang="it-IT" sz="28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578</a:t>
                      </a:r>
                      <a:endParaRPr lang="it-IT" sz="28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943535278"/>
                  </a:ext>
                </a:extLst>
              </a:tr>
              <a:tr h="386080">
                <a:tc>
                  <a:txBody>
                    <a:bodyPr/>
                    <a:lstStyle/>
                    <a:p>
                      <a:pPr algn="just" fontAlgn="ctr">
                        <a:buNone/>
                      </a:pPr>
                      <a:r>
                        <a:rPr lang="it-IT" sz="2800" u="none" strike="noStrike">
                          <a:effectLst/>
                        </a:rPr>
                        <a:t>novembre</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2.173</a:t>
                      </a:r>
                      <a:endParaRPr lang="it-IT" sz="28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2.051</a:t>
                      </a:r>
                      <a:endParaRPr lang="it-IT" sz="28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60961328"/>
                  </a:ext>
                </a:extLst>
              </a:tr>
              <a:tr h="386080">
                <a:tc>
                  <a:txBody>
                    <a:bodyPr/>
                    <a:lstStyle/>
                    <a:p>
                      <a:pPr algn="just" fontAlgn="ctr">
                        <a:buNone/>
                      </a:pPr>
                      <a:r>
                        <a:rPr lang="it-IT" sz="2800" u="none" strike="noStrike">
                          <a:effectLst/>
                        </a:rPr>
                        <a:t>dicembre</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2.449</a:t>
                      </a:r>
                      <a:endParaRPr lang="it-IT" sz="28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2.561</a:t>
                      </a:r>
                      <a:endParaRPr lang="it-IT" sz="28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28471276"/>
                  </a:ext>
                </a:extLst>
              </a:tr>
              <a:tr h="195580">
                <a:tc>
                  <a:txBody>
                    <a:bodyPr/>
                    <a:lstStyle/>
                    <a:p>
                      <a:pPr algn="just" fontAlgn="ctr">
                        <a:buNone/>
                      </a:pPr>
                      <a:r>
                        <a:rPr lang="it-IT" sz="2800" u="none" strike="noStrike">
                          <a:effectLst/>
                        </a:rPr>
                        <a:t>gennaio</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2.423</a:t>
                      </a:r>
                      <a:endParaRPr lang="it-IT" sz="28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2.990</a:t>
                      </a:r>
                      <a:endParaRPr lang="it-IT" sz="28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463992217"/>
                  </a:ext>
                </a:extLst>
              </a:tr>
              <a:tr h="386080">
                <a:tc>
                  <a:txBody>
                    <a:bodyPr/>
                    <a:lstStyle/>
                    <a:p>
                      <a:pPr algn="just" fontAlgn="ctr">
                        <a:buNone/>
                      </a:pPr>
                      <a:r>
                        <a:rPr lang="it-IT" sz="2800" u="none" strike="noStrike">
                          <a:effectLst/>
                        </a:rPr>
                        <a:t>febbraio</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2.196</a:t>
                      </a:r>
                      <a:endParaRPr lang="it-IT" sz="28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1.014</a:t>
                      </a:r>
                      <a:endParaRPr lang="it-IT" sz="28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055795931"/>
                  </a:ext>
                </a:extLst>
              </a:tr>
              <a:tr h="195580">
                <a:tc>
                  <a:txBody>
                    <a:bodyPr/>
                    <a:lstStyle/>
                    <a:p>
                      <a:pPr algn="just" fontAlgn="ctr">
                        <a:buNone/>
                      </a:pPr>
                      <a:r>
                        <a:rPr lang="it-IT" sz="2800" u="none" strike="noStrike">
                          <a:effectLst/>
                        </a:rPr>
                        <a:t>marzo</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2.254</a:t>
                      </a:r>
                      <a:endParaRPr lang="it-IT" sz="28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1.065</a:t>
                      </a:r>
                      <a:endParaRPr lang="it-IT" sz="28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172956225"/>
                  </a:ext>
                </a:extLst>
              </a:tr>
              <a:tr h="195580">
                <a:tc>
                  <a:txBody>
                    <a:bodyPr/>
                    <a:lstStyle/>
                    <a:p>
                      <a:pPr algn="just" fontAlgn="ctr">
                        <a:buNone/>
                      </a:pPr>
                      <a:r>
                        <a:rPr lang="it-IT" sz="2800" u="none" strike="noStrike">
                          <a:effectLst/>
                        </a:rPr>
                        <a:t>aprile</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1.989</a:t>
                      </a:r>
                      <a:endParaRPr lang="it-IT" sz="2800" b="0"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633</a:t>
                      </a:r>
                      <a:endParaRPr lang="it-IT" sz="2800" b="0"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4201620356"/>
                  </a:ext>
                </a:extLst>
              </a:tr>
              <a:tr h="386080">
                <a:tc>
                  <a:txBody>
                    <a:bodyPr/>
                    <a:lstStyle/>
                    <a:p>
                      <a:pPr algn="just" fontAlgn="ctr">
                        <a:buNone/>
                      </a:pPr>
                      <a:r>
                        <a:rPr lang="it-IT" sz="2800" u="none" strike="noStrike">
                          <a:effectLst/>
                        </a:rPr>
                        <a:t>TOTALE</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15.400</a:t>
                      </a:r>
                      <a:endParaRPr lang="it-IT" sz="28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10.892</a:t>
                      </a:r>
                      <a:endParaRPr lang="it-IT" sz="28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425506891"/>
                  </a:ext>
                </a:extLst>
              </a:tr>
              <a:tr h="195580">
                <a:tc>
                  <a:txBody>
                    <a:bodyPr/>
                    <a:lstStyle/>
                    <a:p>
                      <a:pPr algn="just" fontAlgn="ctr">
                        <a:buNone/>
                      </a:pPr>
                      <a:r>
                        <a:rPr lang="it-IT" sz="2800" u="none" strike="noStrike">
                          <a:effectLst/>
                        </a:rPr>
                        <a:t> </a:t>
                      </a:r>
                      <a:endParaRPr lang="it-IT" sz="28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 </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 </a:t>
                      </a:r>
                      <a:endParaRPr lang="it-IT" sz="2800" b="1"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200864013"/>
                  </a:ext>
                </a:extLst>
              </a:tr>
              <a:tr h="195580">
                <a:tc>
                  <a:txBody>
                    <a:bodyPr/>
                    <a:lstStyle/>
                    <a:p>
                      <a:pPr algn="just" fontAlgn="ctr">
                        <a:buNone/>
                      </a:pPr>
                      <a:r>
                        <a:rPr lang="it-IT" sz="2800" b="1" u="none" strike="noStrike">
                          <a:effectLst/>
                        </a:rPr>
                        <a:t>SPESA</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b="1" u="none" strike="noStrike" dirty="0">
                          <a:effectLst/>
                        </a:rPr>
                        <a:t>19.049,80 €</a:t>
                      </a:r>
                      <a:endParaRPr lang="it-IT" sz="28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b="1" u="none" strike="noStrike" dirty="0">
                          <a:effectLst/>
                        </a:rPr>
                        <a:t>13.473,40 €</a:t>
                      </a:r>
                      <a:endParaRPr lang="it-IT" sz="28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153227722"/>
                  </a:ext>
                </a:extLst>
              </a:tr>
            </a:tbl>
          </a:graphicData>
        </a:graphic>
      </p:graphicFrame>
      <mc:AlternateContent xmlns:mc="http://schemas.openxmlformats.org/markup-compatibility/2006" xmlns:a14="http://schemas.microsoft.com/office/drawing/2010/main">
        <mc:Choice Requires="a14">
          <p:sp>
            <p:nvSpPr>
              <p:cNvPr id="6" name="CasellaDiTesto 5">
                <a:extLst>
                  <a:ext uri="{FF2B5EF4-FFF2-40B4-BE49-F238E27FC236}">
                    <a16:creationId xmlns:a16="http://schemas.microsoft.com/office/drawing/2014/main" id="{CF6D3F06-5766-F27F-1310-C035BA14A253}"/>
                  </a:ext>
                </a:extLst>
              </p:cNvPr>
              <p:cNvSpPr txBox="1"/>
              <p:nvPr/>
            </p:nvSpPr>
            <p:spPr>
              <a:xfrm>
                <a:off x="1562470" y="9817715"/>
                <a:ext cx="19957002"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buNone/>
                </a:pPr>
                <a:r>
                  <a:rPr lang="it-IT" sz="3200" dirty="0">
                    <a:effectLst/>
                    <a:latin typeface="Helvetica" panose="020B0604020202020204" pitchFamily="34" charset="0"/>
                    <a:ea typeface="Aptos" panose="020B0004020202020204" pitchFamily="34" charset="0"/>
                    <a:cs typeface="Times New Roman" panose="02020603050405020304" pitchFamily="18" charset="0"/>
                  </a:rPr>
                  <a:t>Applicando i prezzi del gas sopra riportati si ottiene un </a:t>
                </a:r>
                <a:r>
                  <a:rPr lang="it-IT" sz="3200" b="1" dirty="0">
                    <a:effectLst/>
                    <a:latin typeface="Helvetica" panose="020B0604020202020204" pitchFamily="34" charset="0"/>
                    <a:ea typeface="Aptos" panose="020B0004020202020204" pitchFamily="34" charset="0"/>
                    <a:cs typeface="Times New Roman" panose="02020603050405020304" pitchFamily="18" charset="0"/>
                  </a:rPr>
                  <a:t>risparmio economico pari a 5.576,40 €.</a:t>
                </a:r>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a:p>
                <a:pPr algn="just">
                  <a:lnSpc>
                    <a:spcPct val="150000"/>
                  </a:lnSpc>
                  <a:buNone/>
                </a:pPr>
                <a14:m>
                  <m:oMathPara xmlns:m="http://schemas.openxmlformats.org/officeDocument/2006/math">
                    <m:oMathParaPr>
                      <m:jc m:val="centerGroup"/>
                    </m:oMathParaPr>
                    <m:oMath xmlns:m="http://schemas.openxmlformats.org/officeDocument/2006/math">
                      <m:r>
                        <a:rPr lang="it-IT" sz="3200" i="1">
                          <a:effectLst/>
                          <a:latin typeface="Cambria Math" panose="02040503050406030204" pitchFamily="18" charset="0"/>
                          <a:ea typeface="Aptos" panose="020B0004020202020204" pitchFamily="34" charset="0"/>
                          <a:cs typeface="Times New Roman" panose="02020603050405020304" pitchFamily="18" charset="0"/>
                        </a:rPr>
                        <m:t>𝑅𝑖𝑠𝑝𝑎𝑟𝑚𝑖𝑜</m:t>
                      </m:r>
                      <m:r>
                        <a:rPr lang="it-IT" sz="3200" i="1">
                          <a:effectLst/>
                          <a:latin typeface="Cambria Math" panose="02040503050406030204" pitchFamily="18" charset="0"/>
                          <a:ea typeface="Aptos" panose="020B0004020202020204" pitchFamily="34" charset="0"/>
                          <a:cs typeface="Times New Roman" panose="02020603050405020304" pitchFamily="18" charset="0"/>
                        </a:rPr>
                        <m:t>=</m:t>
                      </m:r>
                      <m:d>
                        <m:dPr>
                          <m:ctrlPr>
                            <a:rPr lang="it-IT" sz="3200" i="1">
                              <a:effectLst/>
                              <a:latin typeface="Cambria Math" panose="02040503050406030204" pitchFamily="18" charset="0"/>
                              <a:ea typeface="Aptos" panose="020B0004020202020204" pitchFamily="34" charset="0"/>
                              <a:cs typeface="Times New Roman" panose="02020603050405020304" pitchFamily="18" charset="0"/>
                            </a:rPr>
                          </m:ctrlPr>
                        </m:dPr>
                        <m:e>
                          <m:r>
                            <a:rPr lang="it-IT" sz="3200" i="1">
                              <a:effectLst/>
                              <a:latin typeface="Cambria Math" panose="02040503050406030204" pitchFamily="18" charset="0"/>
                              <a:ea typeface="Aptos" panose="020B0004020202020204" pitchFamily="34" charset="0"/>
                              <a:cs typeface="Times New Roman" panose="02020603050405020304" pitchFamily="18" charset="0"/>
                            </a:rPr>
                            <m:t>15.400−10.892</m:t>
                          </m:r>
                        </m:e>
                      </m:d>
                      <m:r>
                        <a:rPr lang="it-IT" sz="3200" i="1">
                          <a:effectLst/>
                          <a:latin typeface="Cambria Math" panose="02040503050406030204" pitchFamily="18" charset="0"/>
                          <a:ea typeface="Aptos" panose="020B0004020202020204" pitchFamily="34" charset="0"/>
                          <a:cs typeface="Times New Roman" panose="02020603050405020304" pitchFamily="18" charset="0"/>
                        </a:rPr>
                        <m:t>∙1,237=5.576,40 €</m:t>
                      </m:r>
                    </m:oMath>
                  </m:oMathPara>
                </a14:m>
                <a:endParaRPr lang="it-IT" sz="3200" dirty="0">
                  <a:effectLst/>
                  <a:latin typeface="Helvetica" panose="020B0604020202020204" pitchFamily="34" charset="0"/>
                  <a:ea typeface="Aptos" panose="020B0004020202020204" pitchFamily="34" charset="0"/>
                  <a:cs typeface="Times New Roman" panose="02020603050405020304" pitchFamily="18" charset="0"/>
                </a:endParaRPr>
              </a:p>
            </p:txBody>
          </p:sp>
        </mc:Choice>
        <mc:Fallback xmlns="">
          <p:sp>
            <p:nvSpPr>
              <p:cNvPr id="6" name="CasellaDiTesto 5">
                <a:extLst>
                  <a:ext uri="{FF2B5EF4-FFF2-40B4-BE49-F238E27FC236}">
                    <a16:creationId xmlns:a16="http://schemas.microsoft.com/office/drawing/2014/main" id="{CF6D3F06-5766-F27F-1310-C035BA14A253}"/>
                  </a:ext>
                </a:extLst>
              </p:cNvPr>
              <p:cNvSpPr txBox="1">
                <a:spLocks noRot="1" noChangeAspect="1" noMove="1" noResize="1" noEditPoints="1" noAdjustHandles="1" noChangeArrowheads="1" noChangeShapeType="1" noTextEdit="1"/>
              </p:cNvSpPr>
              <p:nvPr/>
            </p:nvSpPr>
            <p:spPr>
              <a:xfrm>
                <a:off x="1562470" y="9817715"/>
                <a:ext cx="19957002" cy="1569660"/>
              </a:xfrm>
              <a:prstGeom prst="rect">
                <a:avLst/>
              </a:prstGeom>
              <a:blipFill>
                <a:blip r:embed="rId2"/>
                <a:stretch>
                  <a:fillRect l="-764"/>
                </a:stretch>
              </a:blipFill>
              <a:ln w="12700" cap="flat">
                <a:noFill/>
                <a:miter lim="400000"/>
              </a:ln>
              <a:effectLst/>
            </p:spPr>
            <p:txBody>
              <a:bodyPr/>
              <a:lstStyle/>
              <a:p>
                <a:r>
                  <a:rPr lang="it-IT">
                    <a:noFill/>
                  </a:rPr>
                  <a:t> </a:t>
                </a:r>
              </a:p>
            </p:txBody>
          </p:sp>
        </mc:Fallback>
      </mc:AlternateContent>
    </p:spTree>
    <p:extLst>
      <p:ext uri="{BB962C8B-B14F-4D97-AF65-F5344CB8AC3E}">
        <p14:creationId xmlns:p14="http://schemas.microsoft.com/office/powerpoint/2010/main" val="117709500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287AF-1A83-6E37-1CD2-9529E41886E3}"/>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9B6C3E09-CCAB-7AA5-7365-5489989FEEFC}"/>
              </a:ext>
            </a:extLst>
          </p:cNvPr>
          <p:cNvSpPr txBox="1"/>
          <p:nvPr/>
        </p:nvSpPr>
        <p:spPr>
          <a:xfrm>
            <a:off x="861198" y="216372"/>
            <a:ext cx="22403621" cy="6771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400" b="1" dirty="0"/>
              <a:t>Analisi economica produzione “gratuita” ACS nel periodo estivo</a:t>
            </a:r>
          </a:p>
        </p:txBody>
      </p:sp>
      <p:sp>
        <p:nvSpPr>
          <p:cNvPr id="8" name="CasellaDiTesto 7">
            <a:extLst>
              <a:ext uri="{FF2B5EF4-FFF2-40B4-BE49-F238E27FC236}">
                <a16:creationId xmlns:a16="http://schemas.microsoft.com/office/drawing/2014/main" id="{BA36531C-CBEE-BE65-DC54-D638D4F6D189}"/>
              </a:ext>
            </a:extLst>
          </p:cNvPr>
          <p:cNvSpPr txBox="1"/>
          <p:nvPr/>
        </p:nvSpPr>
        <p:spPr>
          <a:xfrm>
            <a:off x="861198" y="2243927"/>
            <a:ext cx="21643695" cy="89562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it-IT" sz="3200" dirty="0">
                <a:latin typeface="Helvetica" panose="020B0604020202020204" pitchFamily="34" charset="0"/>
                <a:cs typeface="Helvetica" panose="020B0604020202020204" pitchFamily="34" charset="0"/>
              </a:rPr>
              <a:t>Volendo inoltre stimare il risparmio economico legato alla produzione di ACS tramite </a:t>
            </a:r>
            <a:r>
              <a:rPr lang="it-IT" sz="3200" dirty="0" err="1">
                <a:latin typeface="Helvetica" panose="020B0604020202020204" pitchFamily="34" charset="0"/>
                <a:cs typeface="Helvetica" panose="020B0604020202020204" pitchFamily="34" charset="0"/>
              </a:rPr>
              <a:t>desurriscaldatore</a:t>
            </a:r>
            <a:r>
              <a:rPr lang="it-IT" sz="3200" dirty="0">
                <a:latin typeface="Helvetica" panose="020B0604020202020204" pitchFamily="34" charset="0"/>
                <a:cs typeface="Helvetica" panose="020B0604020202020204" pitchFamily="34" charset="0"/>
              </a:rPr>
              <a:t> nel periodo estivo, si devono considerare i consumi analizzati nelle slide </a:t>
            </a:r>
            <a:r>
              <a:rPr lang="it-IT" sz="3200" dirty="0" err="1">
                <a:latin typeface="Helvetica" panose="020B0604020202020204" pitchFamily="34" charset="0"/>
                <a:cs typeface="Helvetica" panose="020B0604020202020204" pitchFamily="34" charset="0"/>
              </a:rPr>
              <a:t>precendenti</a:t>
            </a:r>
            <a:r>
              <a:rPr lang="it-IT" sz="3200" dirty="0">
                <a:latin typeface="Helvetica" panose="020B0604020202020204" pitchFamily="34" charset="0"/>
                <a:cs typeface="Helvetica" panose="020B0604020202020204" pitchFamily="34" charset="0"/>
              </a:rPr>
              <a:t>, ottenendo quanto riportato nella tabella seguente.</a:t>
            </a:r>
          </a:p>
          <a:p>
            <a:pPr algn="l"/>
            <a:endParaRPr lang="it-IT" sz="3200" dirty="0">
              <a:latin typeface="Helvetica" panose="020B0604020202020204" pitchFamily="34" charset="0"/>
              <a:cs typeface="Helvetica" panose="020B0604020202020204" pitchFamily="34" charset="0"/>
            </a:endParaRPr>
          </a:p>
          <a:p>
            <a:pPr algn="l"/>
            <a:endParaRPr lang="it-IT" sz="3200" dirty="0">
              <a:latin typeface="Helvetica" panose="020B0604020202020204" pitchFamily="34" charset="0"/>
              <a:cs typeface="Helvetica" panose="020B0604020202020204" pitchFamily="34" charset="0"/>
            </a:endParaRPr>
          </a:p>
          <a:p>
            <a:pPr algn="l"/>
            <a:endParaRPr lang="it-IT" sz="3200" dirty="0">
              <a:latin typeface="Helvetica" panose="020B0604020202020204" pitchFamily="34" charset="0"/>
              <a:cs typeface="Helvetica" panose="020B0604020202020204" pitchFamily="34" charset="0"/>
            </a:endParaRPr>
          </a:p>
          <a:p>
            <a:pPr algn="l"/>
            <a:endParaRPr lang="it-IT" sz="3200" dirty="0">
              <a:latin typeface="Helvetica" panose="020B0604020202020204" pitchFamily="34" charset="0"/>
              <a:cs typeface="Helvetica" panose="020B0604020202020204" pitchFamily="34" charset="0"/>
            </a:endParaRPr>
          </a:p>
          <a:p>
            <a:pPr algn="l"/>
            <a:endParaRPr lang="it-IT" sz="3200" dirty="0">
              <a:latin typeface="Helvetica" panose="020B0604020202020204" pitchFamily="34" charset="0"/>
              <a:cs typeface="Helvetica" panose="020B0604020202020204" pitchFamily="34" charset="0"/>
            </a:endParaRPr>
          </a:p>
          <a:p>
            <a:pPr algn="l"/>
            <a:endParaRPr lang="it-IT" sz="3200" dirty="0">
              <a:latin typeface="Helvetica" panose="020B0604020202020204" pitchFamily="34" charset="0"/>
              <a:cs typeface="Helvetica" panose="020B0604020202020204" pitchFamily="34" charset="0"/>
            </a:endParaRPr>
          </a:p>
          <a:p>
            <a:pPr algn="l"/>
            <a:endParaRPr lang="it-IT" sz="3200" dirty="0">
              <a:latin typeface="Helvetica" panose="020B0604020202020204" pitchFamily="34" charset="0"/>
              <a:cs typeface="Helvetica" panose="020B0604020202020204" pitchFamily="34" charset="0"/>
            </a:endParaRPr>
          </a:p>
          <a:p>
            <a:pPr algn="l"/>
            <a:endParaRPr lang="it-IT" sz="3200" dirty="0">
              <a:latin typeface="Helvetica" panose="020B0604020202020204" pitchFamily="34" charset="0"/>
              <a:cs typeface="Helvetica" panose="020B0604020202020204" pitchFamily="34" charset="0"/>
            </a:endParaRPr>
          </a:p>
          <a:p>
            <a:pPr algn="l"/>
            <a:endParaRPr lang="it-IT" sz="3200" dirty="0">
              <a:latin typeface="Helvetica" panose="020B0604020202020204" pitchFamily="34" charset="0"/>
              <a:cs typeface="Helvetica" panose="020B0604020202020204" pitchFamily="34" charset="0"/>
            </a:endParaRPr>
          </a:p>
          <a:p>
            <a:pPr algn="l"/>
            <a:endParaRPr lang="it-IT" sz="3200" dirty="0">
              <a:latin typeface="Helvetica" panose="020B0604020202020204" pitchFamily="34" charset="0"/>
              <a:cs typeface="Helvetica" panose="020B0604020202020204" pitchFamily="34" charset="0"/>
            </a:endParaRPr>
          </a:p>
          <a:p>
            <a:pPr algn="l"/>
            <a:endParaRPr lang="it-IT" sz="3200" dirty="0">
              <a:latin typeface="Helvetica" panose="020B0604020202020204" pitchFamily="34" charset="0"/>
              <a:cs typeface="Helvetica" panose="020B0604020202020204" pitchFamily="34" charset="0"/>
            </a:endParaRPr>
          </a:p>
          <a:p>
            <a:pPr algn="l"/>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Il costo del gas è stato calcolato come prodotto tra il volume consumato e il prezzo del vettore energetico, mentre il risparmio è dato dalla differenza tra il costo ante e post-intervento e il risparmio percentuale è stato calcolato con la formula già utilizzata in precedenza.</a:t>
            </a:r>
          </a:p>
        </p:txBody>
      </p:sp>
      <p:graphicFrame>
        <p:nvGraphicFramePr>
          <p:cNvPr id="5" name="Tabella 4">
            <a:extLst>
              <a:ext uri="{FF2B5EF4-FFF2-40B4-BE49-F238E27FC236}">
                <a16:creationId xmlns:a16="http://schemas.microsoft.com/office/drawing/2014/main" id="{CFC28004-958D-0B03-00D6-E36498430A4A}"/>
              </a:ext>
            </a:extLst>
          </p:cNvPr>
          <p:cNvGraphicFramePr>
            <a:graphicFrameLocks noGrp="1"/>
          </p:cNvGraphicFramePr>
          <p:nvPr>
            <p:extLst>
              <p:ext uri="{D42A27DB-BD31-4B8C-83A1-F6EECF244321}">
                <p14:modId xmlns:p14="http://schemas.microsoft.com/office/powerpoint/2010/main" val="2240348517"/>
              </p:ext>
            </p:extLst>
          </p:nvPr>
        </p:nvGraphicFramePr>
        <p:xfrm>
          <a:off x="5064883" y="5853126"/>
          <a:ext cx="10382250" cy="2249172"/>
        </p:xfrm>
        <a:graphic>
          <a:graphicData uri="http://schemas.openxmlformats.org/drawingml/2006/table">
            <a:tbl>
              <a:tblPr>
                <a:tableStyleId>{5940675A-B579-460E-94D1-54222C63F5DA}</a:tableStyleId>
              </a:tblPr>
              <a:tblGrid>
                <a:gridCol w="4673909">
                  <a:extLst>
                    <a:ext uri="{9D8B030D-6E8A-4147-A177-3AD203B41FA5}">
                      <a16:colId xmlns:a16="http://schemas.microsoft.com/office/drawing/2014/main" val="2788609882"/>
                    </a:ext>
                  </a:extLst>
                </a:gridCol>
                <a:gridCol w="2902998">
                  <a:extLst>
                    <a:ext uri="{9D8B030D-6E8A-4147-A177-3AD203B41FA5}">
                      <a16:colId xmlns:a16="http://schemas.microsoft.com/office/drawing/2014/main" val="4223139504"/>
                    </a:ext>
                  </a:extLst>
                </a:gridCol>
                <a:gridCol w="2805343">
                  <a:extLst>
                    <a:ext uri="{9D8B030D-6E8A-4147-A177-3AD203B41FA5}">
                      <a16:colId xmlns:a16="http://schemas.microsoft.com/office/drawing/2014/main" val="1912224582"/>
                    </a:ext>
                  </a:extLst>
                </a:gridCol>
              </a:tblGrid>
              <a:tr h="190500">
                <a:tc gridSpan="3">
                  <a:txBody>
                    <a:bodyPr/>
                    <a:lstStyle/>
                    <a:p>
                      <a:pPr algn="ctr" fontAlgn="ctr">
                        <a:buNone/>
                      </a:pPr>
                      <a:r>
                        <a:rPr lang="it-IT" sz="2400" b="1" u="none" strike="noStrike" dirty="0">
                          <a:effectLst/>
                        </a:rPr>
                        <a:t>Stima risparmio economico per ACS periodo estivo</a:t>
                      </a:r>
                      <a:endParaRPr lang="it-IT" sz="24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334163506"/>
                  </a:ext>
                </a:extLst>
              </a:tr>
              <a:tr h="190500">
                <a:tc>
                  <a:txBody>
                    <a:bodyPr/>
                    <a:lstStyle/>
                    <a:p>
                      <a:pPr algn="just" fontAlgn="ctr">
                        <a:buNone/>
                      </a:pPr>
                      <a:r>
                        <a:rPr lang="it-IT" sz="2400" b="1" u="none" strike="noStrike">
                          <a:effectLst/>
                        </a:rPr>
                        <a:t> </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a:effectLst/>
                        </a:rPr>
                        <a:t>2017</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b="1" u="none" strike="noStrike" dirty="0">
                          <a:effectLst/>
                        </a:rPr>
                        <a:t>2023</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2387409086"/>
                  </a:ext>
                </a:extLst>
              </a:tr>
              <a:tr h="381000">
                <a:tc>
                  <a:txBody>
                    <a:bodyPr/>
                    <a:lstStyle/>
                    <a:p>
                      <a:pPr algn="just" fontAlgn="ctr">
                        <a:buNone/>
                      </a:pPr>
                      <a:r>
                        <a:rPr lang="it-IT" sz="2400" u="none" strike="noStrike" dirty="0">
                          <a:effectLst/>
                        </a:rPr>
                        <a:t>consumo (Sm3) </a:t>
                      </a:r>
                      <a:r>
                        <a:rPr lang="it-IT" sz="2400" u="none" strike="noStrike" dirty="0" err="1">
                          <a:effectLst/>
                        </a:rPr>
                        <a:t>mag-sett</a:t>
                      </a:r>
                      <a:endParaRPr lang="it-IT" sz="24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7.677</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3.193</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1098175927"/>
                  </a:ext>
                </a:extLst>
              </a:tr>
              <a:tr h="190500">
                <a:tc>
                  <a:txBody>
                    <a:bodyPr/>
                    <a:lstStyle/>
                    <a:p>
                      <a:pPr algn="just" fontAlgn="ctr">
                        <a:buNone/>
                      </a:pPr>
                      <a:r>
                        <a:rPr lang="it-IT" sz="2400" u="none" strike="noStrike">
                          <a:effectLst/>
                        </a:rPr>
                        <a:t>Costo</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9.496,45 €</a:t>
                      </a:r>
                      <a:endParaRPr lang="it-IT" sz="2400" b="0"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3.949,74 €</a:t>
                      </a:r>
                      <a:endParaRPr lang="it-IT" sz="2400" b="0"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53848974"/>
                  </a:ext>
                </a:extLst>
              </a:tr>
              <a:tr h="190500">
                <a:tc>
                  <a:txBody>
                    <a:bodyPr/>
                    <a:lstStyle/>
                    <a:p>
                      <a:pPr algn="just" fontAlgn="ctr">
                        <a:buNone/>
                      </a:pPr>
                      <a:r>
                        <a:rPr lang="it-IT" sz="2400" u="none" strike="noStrike">
                          <a:effectLst/>
                        </a:rPr>
                        <a:t>RISPARMIO</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5.546,71 €</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a:t>
                      </a:r>
                      <a:endParaRPr lang="it-IT" sz="2400" b="1" i="0" u="none" strike="noStrike">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510376304"/>
                  </a:ext>
                </a:extLst>
              </a:tr>
              <a:tr h="386080">
                <a:tc>
                  <a:txBody>
                    <a:bodyPr/>
                    <a:lstStyle/>
                    <a:p>
                      <a:pPr algn="just" fontAlgn="ctr">
                        <a:buNone/>
                      </a:pPr>
                      <a:r>
                        <a:rPr lang="it-IT" sz="2400" u="none" strike="noStrike">
                          <a:effectLst/>
                        </a:rPr>
                        <a:t>RISPARMIO %</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a:effectLst/>
                        </a:rPr>
                        <a:t>58,40%</a:t>
                      </a:r>
                      <a:endParaRPr lang="it-IT" sz="24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400" u="none" strike="noStrike" dirty="0">
                          <a:effectLst/>
                        </a:rPr>
                        <a:t> </a:t>
                      </a:r>
                      <a:endParaRPr lang="it-IT" sz="24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3153555280"/>
                  </a:ext>
                </a:extLst>
              </a:tr>
            </a:tbl>
          </a:graphicData>
        </a:graphic>
      </p:graphicFrame>
    </p:spTree>
    <p:extLst>
      <p:ext uri="{BB962C8B-B14F-4D97-AF65-F5344CB8AC3E}">
        <p14:creationId xmlns:p14="http://schemas.microsoft.com/office/powerpoint/2010/main" val="2099199643"/>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C494E-D836-46A4-BCDF-A4935F074676}"/>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E2A0AD1E-CFB5-7CB2-F000-133892DB9841}"/>
              </a:ext>
            </a:extLst>
          </p:cNvPr>
          <p:cNvSpPr txBox="1"/>
          <p:nvPr/>
        </p:nvSpPr>
        <p:spPr>
          <a:xfrm>
            <a:off x="861198" y="2163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Analisi economica complessiva per acs</a:t>
            </a:r>
          </a:p>
        </p:txBody>
      </p:sp>
      <p:sp>
        <p:nvSpPr>
          <p:cNvPr id="8" name="CasellaDiTesto 7">
            <a:extLst>
              <a:ext uri="{FF2B5EF4-FFF2-40B4-BE49-F238E27FC236}">
                <a16:creationId xmlns:a16="http://schemas.microsoft.com/office/drawing/2014/main" id="{5ACC9C59-6008-70CD-4911-723ACE0E9A70}"/>
              </a:ext>
            </a:extLst>
          </p:cNvPr>
          <p:cNvSpPr txBox="1"/>
          <p:nvPr/>
        </p:nvSpPr>
        <p:spPr>
          <a:xfrm>
            <a:off x="817042" y="1409426"/>
            <a:ext cx="21643695" cy="22170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it-IT" sz="3200" dirty="0">
                <a:latin typeface="Helvetica" panose="020B0604020202020204" pitchFamily="34" charset="0"/>
                <a:cs typeface="Helvetica" panose="020B0604020202020204" pitchFamily="34" charset="0"/>
              </a:rPr>
              <a:t>Sommando i risultati ottenuti ai punti precedenti, si ricava che il risparmio economico stimato per la stagione di riscaldamento 2023 – 2024 e per la produzione di ACS nel periodo maggio 2023 – aprile 2024 è quello riportato nella seguente tabella.</a:t>
            </a:r>
          </a:p>
        </p:txBody>
      </p:sp>
      <p:graphicFrame>
        <p:nvGraphicFramePr>
          <p:cNvPr id="5" name="Tabella 4">
            <a:extLst>
              <a:ext uri="{FF2B5EF4-FFF2-40B4-BE49-F238E27FC236}">
                <a16:creationId xmlns:a16="http://schemas.microsoft.com/office/drawing/2014/main" id="{DE44368C-5563-C8C6-4D4E-FF6109902A89}"/>
              </a:ext>
            </a:extLst>
          </p:cNvPr>
          <p:cNvGraphicFramePr>
            <a:graphicFrameLocks noGrp="1"/>
          </p:cNvGraphicFramePr>
          <p:nvPr>
            <p:extLst>
              <p:ext uri="{D42A27DB-BD31-4B8C-83A1-F6EECF244321}">
                <p14:modId xmlns:p14="http://schemas.microsoft.com/office/powerpoint/2010/main" val="2465956587"/>
              </p:ext>
            </p:extLst>
          </p:nvPr>
        </p:nvGraphicFramePr>
        <p:xfrm>
          <a:off x="4657808" y="5816923"/>
          <a:ext cx="14446937" cy="2971970"/>
        </p:xfrm>
        <a:graphic>
          <a:graphicData uri="http://schemas.openxmlformats.org/drawingml/2006/table">
            <a:tbl>
              <a:tblPr>
                <a:tableStyleId>{5940675A-B579-460E-94D1-54222C63F5DA}</a:tableStyleId>
              </a:tblPr>
              <a:tblGrid>
                <a:gridCol w="4385016">
                  <a:extLst>
                    <a:ext uri="{9D8B030D-6E8A-4147-A177-3AD203B41FA5}">
                      <a16:colId xmlns:a16="http://schemas.microsoft.com/office/drawing/2014/main" val="1507628266"/>
                    </a:ext>
                  </a:extLst>
                </a:gridCol>
                <a:gridCol w="4385016">
                  <a:extLst>
                    <a:ext uri="{9D8B030D-6E8A-4147-A177-3AD203B41FA5}">
                      <a16:colId xmlns:a16="http://schemas.microsoft.com/office/drawing/2014/main" val="2937794419"/>
                    </a:ext>
                  </a:extLst>
                </a:gridCol>
                <a:gridCol w="5676905">
                  <a:extLst>
                    <a:ext uri="{9D8B030D-6E8A-4147-A177-3AD203B41FA5}">
                      <a16:colId xmlns:a16="http://schemas.microsoft.com/office/drawing/2014/main" val="2771109138"/>
                    </a:ext>
                  </a:extLst>
                </a:gridCol>
              </a:tblGrid>
              <a:tr h="890805">
                <a:tc gridSpan="3">
                  <a:txBody>
                    <a:bodyPr/>
                    <a:lstStyle/>
                    <a:p>
                      <a:pPr algn="ctr" fontAlgn="ctr">
                        <a:buNone/>
                      </a:pPr>
                      <a:r>
                        <a:rPr lang="it-IT" sz="2800" b="1" u="none" strike="noStrike" dirty="0">
                          <a:effectLst/>
                        </a:rPr>
                        <a:t>Stima risparmio economico per riscaldamento e ACS (maggio 2023 – aprile 2024)</a:t>
                      </a:r>
                      <a:endParaRPr lang="it-IT" sz="2800" b="1" i="0" u="none" strike="noStrike" dirty="0">
                        <a:solidFill>
                          <a:srgbClr val="000000"/>
                        </a:solidFill>
                        <a:effectLst/>
                        <a:latin typeface="Arial" panose="020B0604020202020204" pitchFamily="34" charset="0"/>
                      </a:endParaRPr>
                    </a:p>
                  </a:txBody>
                  <a:tcPr marL="4763" marR="4763" marT="4763"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4009464239"/>
                  </a:ext>
                </a:extLst>
              </a:tr>
              <a:tr h="1190360">
                <a:tc>
                  <a:txBody>
                    <a:bodyPr/>
                    <a:lstStyle/>
                    <a:p>
                      <a:pPr algn="just" fontAlgn="ctr">
                        <a:buNone/>
                      </a:pPr>
                      <a:r>
                        <a:rPr lang="it-IT" sz="2800" u="none" strike="noStrike">
                          <a:effectLst/>
                        </a:rPr>
                        <a:t>Rispetto a periodo</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a:effectLst/>
                        </a:rPr>
                        <a:t>ANTE INTERVENTO</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GESTIONE REMOTA</a:t>
                      </a:r>
                      <a:endParaRPr lang="it-IT" sz="28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491065679"/>
                  </a:ext>
                </a:extLst>
              </a:tr>
              <a:tr h="890805">
                <a:tc>
                  <a:txBody>
                    <a:bodyPr/>
                    <a:lstStyle/>
                    <a:p>
                      <a:pPr algn="just" fontAlgn="ctr">
                        <a:buNone/>
                      </a:pPr>
                      <a:r>
                        <a:rPr lang="it-IT" sz="2800" u="none" strike="noStrike">
                          <a:effectLst/>
                        </a:rPr>
                        <a:t>RISPARMIO €</a:t>
                      </a:r>
                      <a:endParaRPr lang="it-IT" sz="2800" b="1" i="0" u="none" strike="noStrike">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31.481,89 €</a:t>
                      </a:r>
                      <a:endParaRPr lang="it-IT" sz="2800" b="1" i="0" u="none" strike="noStrike" dirty="0">
                        <a:solidFill>
                          <a:srgbClr val="000000"/>
                        </a:solidFill>
                        <a:effectLst/>
                        <a:latin typeface="Arial" panose="020B0604020202020204" pitchFamily="34" charset="0"/>
                      </a:endParaRPr>
                    </a:p>
                  </a:txBody>
                  <a:tcPr marL="4763" marR="4763" marT="4763" marB="0" anchor="ctr"/>
                </a:tc>
                <a:tc>
                  <a:txBody>
                    <a:bodyPr/>
                    <a:lstStyle/>
                    <a:p>
                      <a:pPr algn="ctr" fontAlgn="ctr">
                        <a:buNone/>
                      </a:pPr>
                      <a:r>
                        <a:rPr lang="it-IT" sz="2800" u="none" strike="noStrike" dirty="0">
                          <a:effectLst/>
                        </a:rPr>
                        <a:t>18.787,99 €</a:t>
                      </a:r>
                      <a:endParaRPr lang="it-IT" sz="2800" b="1" i="0" u="none" strike="noStrike" dirty="0">
                        <a:solidFill>
                          <a:srgbClr val="000000"/>
                        </a:solidFill>
                        <a:effectLst/>
                        <a:latin typeface="Arial" panose="020B0604020202020204" pitchFamily="34" charset="0"/>
                      </a:endParaRPr>
                    </a:p>
                  </a:txBody>
                  <a:tcPr marL="4763" marR="4763" marT="4763" marB="0" anchor="ctr"/>
                </a:tc>
                <a:extLst>
                  <a:ext uri="{0D108BD9-81ED-4DB2-BD59-A6C34878D82A}">
                    <a16:rowId xmlns:a16="http://schemas.microsoft.com/office/drawing/2014/main" val="4257595978"/>
                  </a:ext>
                </a:extLst>
              </a:tr>
            </a:tbl>
          </a:graphicData>
        </a:graphic>
      </p:graphicFrame>
    </p:spTree>
    <p:extLst>
      <p:ext uri="{BB962C8B-B14F-4D97-AF65-F5344CB8AC3E}">
        <p14:creationId xmlns:p14="http://schemas.microsoft.com/office/powerpoint/2010/main" val="409765986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91618-430E-2B8D-7BAE-9891A67572C3}"/>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4C05BB56-AF0F-F393-D27A-492531B24EDB}"/>
              </a:ext>
            </a:extLst>
          </p:cNvPr>
          <p:cNvSpPr txBox="1"/>
          <p:nvPr/>
        </p:nvSpPr>
        <p:spPr>
          <a:xfrm>
            <a:off x="861198" y="2163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Calcolo del rendimento dei nuovi generatori - caldaie</a:t>
            </a:r>
          </a:p>
        </p:txBody>
      </p:sp>
      <mc:AlternateContent xmlns:mc="http://schemas.openxmlformats.org/markup-compatibility/2006">
        <mc:Choice xmlns:a14="http://schemas.microsoft.com/office/drawing/2010/main" Requires="a14">
          <p:sp>
            <p:nvSpPr>
              <p:cNvPr id="8" name="CasellaDiTesto 7">
                <a:extLst>
                  <a:ext uri="{FF2B5EF4-FFF2-40B4-BE49-F238E27FC236}">
                    <a16:creationId xmlns:a16="http://schemas.microsoft.com/office/drawing/2014/main" id="{7437154E-0092-2911-BC5D-25456903AA74}"/>
                  </a:ext>
                </a:extLst>
              </p:cNvPr>
              <p:cNvSpPr txBox="1"/>
              <p:nvPr/>
            </p:nvSpPr>
            <p:spPr>
              <a:xfrm>
                <a:off x="817042" y="1409426"/>
                <a:ext cx="21643695" cy="94505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it-IT" sz="3200" dirty="0">
                    <a:latin typeface="Helvetica" panose="020B0604020202020204" pitchFamily="34" charset="0"/>
                    <a:cs typeface="Helvetica" panose="020B0604020202020204" pitchFamily="34" charset="0"/>
                  </a:rPr>
                  <a:t>Al fine di ottenere il rendimento effettivo dei nuovi generatori di calore a condensazione, dato utile ai fini dell’ottimizzazione dell’impianto, si considerino i consumi di energia del periodo novembre 2023 – febbraio 2024 e i corrispettivi valori di energia termica utile misurata dai </a:t>
                </a:r>
                <a:r>
                  <a:rPr lang="it-IT" sz="3200" dirty="0" err="1">
                    <a:latin typeface="Helvetica" panose="020B0604020202020204" pitchFamily="34" charset="0"/>
                    <a:cs typeface="Helvetica" panose="020B0604020202020204" pitchFamily="34" charset="0"/>
                  </a:rPr>
                  <a:t>contabilizzatori</a:t>
                </a:r>
                <a:r>
                  <a:rPr lang="it-IT" sz="3200" dirty="0">
                    <a:latin typeface="Helvetica" panose="020B0604020202020204" pitchFamily="34" charset="0"/>
                    <a:cs typeface="Helvetica" panose="020B0604020202020204" pitchFamily="34" charset="0"/>
                  </a:rPr>
                  <a:t> di calore, riportati nelle slide </a:t>
                </a:r>
                <a:r>
                  <a:rPr lang="it-IT" sz="3200" dirty="0" err="1">
                    <a:latin typeface="Helvetica" panose="020B0604020202020204" pitchFamily="34" charset="0"/>
                    <a:cs typeface="Helvetica" panose="020B0604020202020204" pitchFamily="34" charset="0"/>
                  </a:rPr>
                  <a:t>precedneti</a:t>
                </a: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L’energia totale prodotta in quel periodo è pari a 334.551 kWh,</a:t>
                </a:r>
              </a:p>
              <a:p>
                <a:pPr algn="l">
                  <a:lnSpc>
                    <a:spcPct val="150000"/>
                  </a:lnSpc>
                </a:pPr>
                <a:r>
                  <a:rPr lang="it-IT" sz="3200" dirty="0">
                    <a:latin typeface="Helvetica" panose="020B0604020202020204" pitchFamily="34" charset="0"/>
                    <a:cs typeface="Helvetica" panose="020B0604020202020204" pitchFamily="34" charset="0"/>
                  </a:rPr>
                  <a:t>mentre il volume di gas consumato è di 31.507 Sm3.</a:t>
                </a:r>
              </a:p>
              <a:p>
                <a:pPr algn="l">
                  <a:lnSpc>
                    <a:spcPct val="150000"/>
                  </a:lnSpc>
                </a:pPr>
                <a:r>
                  <a:rPr lang="it-IT" sz="3200" dirty="0">
                    <a:latin typeface="Helvetica" panose="020B0604020202020204" pitchFamily="34" charset="0"/>
                    <a:cs typeface="Helvetica" panose="020B0604020202020204" pitchFamily="34" charset="0"/>
                  </a:rPr>
                  <a:t>Attraverso la formula seguente si può ottenere il valore di rendimento delle caldaie.</a:t>
                </a:r>
              </a:p>
              <a:p>
                <a:pPr algn="l">
                  <a:lnSpc>
                    <a:spcPct val="150000"/>
                  </a:lnSpc>
                </a:pPr>
                <a14:m>
                  <m:oMathPara xmlns:m="http://schemas.openxmlformats.org/officeDocument/2006/math">
                    <m:oMathParaPr>
                      <m:jc m:val="centerGroup"/>
                    </m:oMathParaPr>
                    <m:oMath xmlns:m="http://schemas.openxmlformats.org/officeDocument/2006/math">
                      <m:r>
                        <a:rPr lang="it-IT" sz="3200" i="1">
                          <a:latin typeface="Cambria Math" panose="02040503050406030204" pitchFamily="18" charset="0"/>
                        </a:rPr>
                        <m:t>𝑟𝑒𝑛𝑑𝑖𝑚𝑒𝑛𝑡𝑜</m:t>
                      </m:r>
                      <m:r>
                        <a:rPr lang="it-IT" sz="3200" i="1">
                          <a:latin typeface="Cambria Math" panose="02040503050406030204" pitchFamily="18" charset="0"/>
                        </a:rPr>
                        <m:t> </m:t>
                      </m:r>
                      <m:r>
                        <a:rPr lang="it-IT" sz="3200" i="1">
                          <a:latin typeface="Cambria Math" panose="02040503050406030204" pitchFamily="18" charset="0"/>
                        </a:rPr>
                        <m:t>𝑐𝑎𝑙𝑑𝑎𝑖𝑒</m:t>
                      </m:r>
                      <m:r>
                        <a:rPr lang="it-IT" sz="3200" i="1">
                          <a:latin typeface="Cambria Math" panose="02040503050406030204" pitchFamily="18" charset="0"/>
                        </a:rPr>
                        <m:t>= </m:t>
                      </m:r>
                      <m:f>
                        <m:fPr>
                          <m:ctrlPr>
                            <a:rPr lang="it-IT" sz="3200" i="1">
                              <a:latin typeface="Cambria Math" panose="02040503050406030204" pitchFamily="18" charset="0"/>
                            </a:rPr>
                          </m:ctrlPr>
                        </m:fPr>
                        <m:num>
                          <m:sSub>
                            <m:sSubPr>
                              <m:ctrlPr>
                                <a:rPr lang="it-IT" sz="3200" i="1">
                                  <a:latin typeface="Cambria Math" panose="02040503050406030204" pitchFamily="18" charset="0"/>
                                </a:rPr>
                              </m:ctrlPr>
                            </m:sSubPr>
                            <m:e>
                              <m:r>
                                <a:rPr lang="it-IT" sz="3200" i="1">
                                  <a:latin typeface="Cambria Math" panose="02040503050406030204" pitchFamily="18" charset="0"/>
                                </a:rPr>
                                <m:t>𝐸</m:t>
                              </m:r>
                            </m:e>
                            <m:sub>
                              <m:r>
                                <a:rPr lang="it-IT" sz="3200" i="1">
                                  <a:latin typeface="Cambria Math" panose="02040503050406030204" pitchFamily="18" charset="0"/>
                                </a:rPr>
                                <m:t>𝑢𝑡</m:t>
                              </m:r>
                            </m:sub>
                          </m:sSub>
                          <m:r>
                            <a:rPr lang="it-IT" sz="3200" i="1">
                              <a:latin typeface="Cambria Math" panose="02040503050406030204" pitchFamily="18" charset="0"/>
                            </a:rPr>
                            <m:t>[</m:t>
                          </m:r>
                          <m:r>
                            <a:rPr lang="it-IT" sz="3200" i="1">
                              <a:latin typeface="Cambria Math" panose="02040503050406030204" pitchFamily="18" charset="0"/>
                            </a:rPr>
                            <m:t>𝑘𝑊h</m:t>
                          </m:r>
                          <m:r>
                            <a:rPr lang="it-IT" sz="3200" i="1">
                              <a:latin typeface="Cambria Math" panose="02040503050406030204" pitchFamily="18" charset="0"/>
                            </a:rPr>
                            <m:t>]</m:t>
                          </m:r>
                        </m:num>
                        <m:den>
                          <m:sSub>
                            <m:sSubPr>
                              <m:ctrlPr>
                                <a:rPr lang="it-IT" sz="3200" i="1">
                                  <a:latin typeface="Cambria Math" panose="02040503050406030204" pitchFamily="18" charset="0"/>
                                </a:rPr>
                              </m:ctrlPr>
                            </m:sSubPr>
                            <m:e>
                              <m:r>
                                <a:rPr lang="it-IT" sz="3200" i="1">
                                  <a:latin typeface="Cambria Math" panose="02040503050406030204" pitchFamily="18" charset="0"/>
                                </a:rPr>
                                <m:t>𝑉</m:t>
                              </m:r>
                            </m:e>
                            <m:sub>
                              <m:r>
                                <a:rPr lang="it-IT" sz="3200" i="1">
                                  <a:latin typeface="Cambria Math" panose="02040503050406030204" pitchFamily="18" charset="0"/>
                                </a:rPr>
                                <m:t>𝑔𝑎𝑠</m:t>
                              </m:r>
                            </m:sub>
                          </m:sSub>
                          <m:r>
                            <a:rPr lang="it-IT" sz="3200" i="1">
                              <a:latin typeface="Cambria Math" panose="02040503050406030204" pitchFamily="18" charset="0"/>
                            </a:rPr>
                            <m:t>[</m:t>
                          </m:r>
                          <m:r>
                            <a:rPr lang="it-IT" sz="3200" i="1">
                              <a:latin typeface="Cambria Math" panose="02040503050406030204" pitchFamily="18" charset="0"/>
                            </a:rPr>
                            <m:t>𝑆</m:t>
                          </m:r>
                          <m:sSup>
                            <m:sSupPr>
                              <m:ctrlPr>
                                <a:rPr lang="it-IT" sz="3200" i="1">
                                  <a:latin typeface="Cambria Math" panose="02040503050406030204" pitchFamily="18" charset="0"/>
                                </a:rPr>
                              </m:ctrlPr>
                            </m:sSupPr>
                            <m:e>
                              <m:r>
                                <a:rPr lang="it-IT" sz="3200" i="1">
                                  <a:latin typeface="Cambria Math" panose="02040503050406030204" pitchFamily="18" charset="0"/>
                                </a:rPr>
                                <m:t>𝑚</m:t>
                              </m:r>
                            </m:e>
                            <m:sup>
                              <m:r>
                                <a:rPr lang="it-IT" sz="3200" i="1">
                                  <a:latin typeface="Cambria Math" panose="02040503050406030204" pitchFamily="18" charset="0"/>
                                </a:rPr>
                                <m:t>3</m:t>
                              </m:r>
                            </m:sup>
                          </m:sSup>
                          <m:r>
                            <a:rPr lang="it-IT" sz="3200" i="1">
                              <a:latin typeface="Cambria Math" panose="02040503050406030204" pitchFamily="18" charset="0"/>
                            </a:rPr>
                            <m:t>]∙</m:t>
                          </m:r>
                          <m:r>
                            <a:rPr lang="it-IT" sz="3200" i="1">
                              <a:latin typeface="Cambria Math" panose="02040503050406030204" pitchFamily="18" charset="0"/>
                            </a:rPr>
                            <m:t>𝑃𝐶𝐼</m:t>
                          </m:r>
                          <m:r>
                            <a:rPr lang="it-IT" sz="3200" i="1">
                              <a:latin typeface="Cambria Math" panose="02040503050406030204" pitchFamily="18" charset="0"/>
                            </a:rPr>
                            <m:t>[</m:t>
                          </m:r>
                          <m:f>
                            <m:fPr>
                              <m:ctrlPr>
                                <a:rPr lang="it-IT" sz="3200" i="1">
                                  <a:latin typeface="Cambria Math" panose="02040503050406030204" pitchFamily="18" charset="0"/>
                                </a:rPr>
                              </m:ctrlPr>
                            </m:fPr>
                            <m:num>
                              <m:r>
                                <a:rPr lang="it-IT" sz="3200" i="1">
                                  <a:latin typeface="Cambria Math" panose="02040503050406030204" pitchFamily="18" charset="0"/>
                                </a:rPr>
                                <m:t>𝑘𝑊h</m:t>
                              </m:r>
                            </m:num>
                            <m:den>
                              <m:r>
                                <a:rPr lang="it-IT" sz="3200" i="1">
                                  <a:latin typeface="Cambria Math" panose="02040503050406030204" pitchFamily="18" charset="0"/>
                                </a:rPr>
                                <m:t>𝑆</m:t>
                              </m:r>
                              <m:sSup>
                                <m:sSupPr>
                                  <m:ctrlPr>
                                    <a:rPr lang="it-IT" sz="3200" i="1">
                                      <a:latin typeface="Cambria Math" panose="02040503050406030204" pitchFamily="18" charset="0"/>
                                    </a:rPr>
                                  </m:ctrlPr>
                                </m:sSupPr>
                                <m:e>
                                  <m:r>
                                    <a:rPr lang="it-IT" sz="3200" i="1">
                                      <a:latin typeface="Cambria Math" panose="02040503050406030204" pitchFamily="18" charset="0"/>
                                    </a:rPr>
                                    <m:t>𝑚</m:t>
                                  </m:r>
                                </m:e>
                                <m:sup>
                                  <m:r>
                                    <a:rPr lang="it-IT" sz="3200" i="1">
                                      <a:latin typeface="Cambria Math" panose="02040503050406030204" pitchFamily="18" charset="0"/>
                                    </a:rPr>
                                    <m:t>3</m:t>
                                  </m:r>
                                </m:sup>
                              </m:sSup>
                            </m:den>
                          </m:f>
                          <m:r>
                            <a:rPr lang="it-IT" sz="3200" i="1">
                              <a:latin typeface="Cambria Math" panose="02040503050406030204" pitchFamily="18" charset="0"/>
                            </a:rPr>
                            <m:t>]</m:t>
                          </m:r>
                        </m:den>
                      </m:f>
                      <m:r>
                        <a:rPr lang="it-IT" sz="3200" i="1">
                          <a:latin typeface="Cambria Math" panose="02040503050406030204" pitchFamily="18" charset="0"/>
                        </a:rPr>
                        <m:t>∙100= </m:t>
                      </m:r>
                      <m:f>
                        <m:fPr>
                          <m:ctrlPr>
                            <a:rPr lang="it-IT" sz="3200" i="1">
                              <a:latin typeface="Cambria Math" panose="02040503050406030204" pitchFamily="18" charset="0"/>
                            </a:rPr>
                          </m:ctrlPr>
                        </m:fPr>
                        <m:num>
                          <m:r>
                            <a:rPr lang="it-IT" sz="3200" i="1">
                              <a:latin typeface="Cambria Math" panose="02040503050406030204" pitchFamily="18" charset="0"/>
                            </a:rPr>
                            <m:t>334.551</m:t>
                          </m:r>
                        </m:num>
                        <m:den>
                          <m:r>
                            <a:rPr lang="it-IT" sz="3200" i="1">
                              <a:latin typeface="Cambria Math" panose="02040503050406030204" pitchFamily="18" charset="0"/>
                            </a:rPr>
                            <m:t>31.507∙9,595</m:t>
                          </m:r>
                        </m:den>
                      </m:f>
                      <m:r>
                        <a:rPr lang="it-IT" sz="3200" i="1">
                          <a:latin typeface="Cambria Math" panose="02040503050406030204" pitchFamily="18" charset="0"/>
                        </a:rPr>
                        <m:t>∙100=110,7% </m:t>
                      </m:r>
                    </m:oMath>
                  </m:oMathPara>
                </a14:m>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 </a:t>
                </a:r>
              </a:p>
              <a:p>
                <a:pPr algn="l">
                  <a:lnSpc>
                    <a:spcPct val="150000"/>
                  </a:lnSpc>
                </a:pP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Si noti che il valore è correttamente maggiore di 100%, poiché si considera il potere calorifico inferiore del combustibile, che non tiene conto dell’energia recuperata dalla condensazione del vapore acqueo nei fumi delle caldaie.</a:t>
                </a:r>
              </a:p>
            </p:txBody>
          </p:sp>
        </mc:Choice>
        <mc:Fallback>
          <p:sp>
            <p:nvSpPr>
              <p:cNvPr id="8" name="CasellaDiTesto 7">
                <a:extLst>
                  <a:ext uri="{FF2B5EF4-FFF2-40B4-BE49-F238E27FC236}">
                    <a16:creationId xmlns:a16="http://schemas.microsoft.com/office/drawing/2014/main" id="{7437154E-0092-2911-BC5D-25456903AA74}"/>
                  </a:ext>
                </a:extLst>
              </p:cNvPr>
              <p:cNvSpPr txBox="1">
                <a:spLocks noRot="1" noChangeAspect="1" noMove="1" noResize="1" noEditPoints="1" noAdjustHandles="1" noChangeArrowheads="1" noChangeShapeType="1" noTextEdit="1"/>
              </p:cNvSpPr>
              <p:nvPr/>
            </p:nvSpPr>
            <p:spPr>
              <a:xfrm>
                <a:off x="817042" y="1409426"/>
                <a:ext cx="21643695" cy="9450536"/>
              </a:xfrm>
              <a:prstGeom prst="rect">
                <a:avLst/>
              </a:prstGeom>
              <a:blipFill>
                <a:blip r:embed="rId2"/>
                <a:stretch>
                  <a:fillRect l="-704" r="-1070" b="-1161"/>
                </a:stretch>
              </a:blipFill>
              <a:ln w="12700" cap="flat">
                <a:noFill/>
                <a:miter lim="400000"/>
              </a:ln>
              <a:effectLst/>
            </p:spPr>
            <p:txBody>
              <a:bodyPr/>
              <a:lstStyle/>
              <a:p>
                <a:r>
                  <a:rPr lang="it-IT">
                    <a:noFill/>
                  </a:rPr>
                  <a:t> </a:t>
                </a:r>
              </a:p>
            </p:txBody>
          </p:sp>
        </mc:Fallback>
      </mc:AlternateContent>
    </p:spTree>
    <p:extLst>
      <p:ext uri="{BB962C8B-B14F-4D97-AF65-F5344CB8AC3E}">
        <p14:creationId xmlns:p14="http://schemas.microsoft.com/office/powerpoint/2010/main" val="2186264562"/>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C9DC8-6CEF-9E15-C406-7649438E1A9C}"/>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C3191311-0615-391D-F01F-63338A19B42A}"/>
              </a:ext>
            </a:extLst>
          </p:cNvPr>
          <p:cNvSpPr txBox="1"/>
          <p:nvPr/>
        </p:nvSpPr>
        <p:spPr>
          <a:xfrm>
            <a:off x="861198" y="2163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Calcolo del rendimento dei nuovi generatori – pdc (COP)</a:t>
            </a:r>
          </a:p>
        </p:txBody>
      </p:sp>
      <p:sp>
        <p:nvSpPr>
          <p:cNvPr id="8" name="CasellaDiTesto 7">
            <a:extLst>
              <a:ext uri="{FF2B5EF4-FFF2-40B4-BE49-F238E27FC236}">
                <a16:creationId xmlns:a16="http://schemas.microsoft.com/office/drawing/2014/main" id="{7ADEFF37-C7AD-3268-3DAA-C3267209A817}"/>
              </a:ext>
            </a:extLst>
          </p:cNvPr>
          <p:cNvSpPr txBox="1"/>
          <p:nvPr/>
        </p:nvSpPr>
        <p:spPr>
          <a:xfrm>
            <a:off x="817042" y="1409426"/>
            <a:ext cx="21643695" cy="30162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it-IT" sz="3200" dirty="0">
                <a:latin typeface="Helvetica" panose="020B0604020202020204" pitchFamily="34" charset="0"/>
                <a:cs typeface="Helvetica" panose="020B0604020202020204" pitchFamily="34" charset="0"/>
              </a:rPr>
              <a:t>Per le pompe di calore in regime invernale si definisce </a:t>
            </a:r>
            <a:r>
              <a:rPr lang="it-IT" sz="3200" i="1" dirty="0" err="1">
                <a:latin typeface="Helvetica" panose="020B0604020202020204" pitchFamily="34" charset="0"/>
                <a:cs typeface="Helvetica" panose="020B0604020202020204" pitchFamily="34" charset="0"/>
              </a:rPr>
              <a:t>coefficient</a:t>
            </a:r>
            <a:r>
              <a:rPr lang="it-IT" sz="3200" i="1" dirty="0">
                <a:latin typeface="Helvetica" panose="020B0604020202020204" pitchFamily="34" charset="0"/>
                <a:cs typeface="Helvetica" panose="020B0604020202020204" pitchFamily="34" charset="0"/>
              </a:rPr>
              <a:t> of performance </a:t>
            </a:r>
            <a:r>
              <a:rPr lang="it-IT" sz="3200" dirty="0">
                <a:latin typeface="Helvetica" panose="020B0604020202020204" pitchFamily="34" charset="0"/>
                <a:cs typeface="Helvetica" panose="020B0604020202020204" pitchFamily="34" charset="0"/>
              </a:rPr>
              <a:t>(COP) il rapporto tra l’energia termica utile fornita al fluido termovettore e l’energia elettrica consumata. </a:t>
            </a:r>
          </a:p>
          <a:p>
            <a:pPr algn="l"/>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Sull’impianto, a monte di ciascuna PDC, sono stati installati dei misuratori di energia elettrica. </a:t>
            </a:r>
          </a:p>
          <a:p>
            <a:pPr algn="l"/>
            <a:r>
              <a:rPr lang="it-IT" sz="3200" dirty="0">
                <a:latin typeface="Helvetica" panose="020B0604020202020204" pitchFamily="34" charset="0"/>
                <a:cs typeface="Helvetica" panose="020B0604020202020204" pitchFamily="34" charset="0"/>
              </a:rPr>
              <a:t>Nel periodo novembre 2023 – febbraio 2024 questi hanno misurati i seguenti consumi energetici</a:t>
            </a:r>
          </a:p>
          <a:p>
            <a:endParaRPr lang="it-IT" dirty="0"/>
          </a:p>
        </p:txBody>
      </p:sp>
      <p:graphicFrame>
        <p:nvGraphicFramePr>
          <p:cNvPr id="7" name="Tabella 6">
            <a:extLst>
              <a:ext uri="{FF2B5EF4-FFF2-40B4-BE49-F238E27FC236}">
                <a16:creationId xmlns:a16="http://schemas.microsoft.com/office/drawing/2014/main" id="{22ECCE47-70E3-6169-A086-46C53075B694}"/>
              </a:ext>
            </a:extLst>
          </p:cNvPr>
          <p:cNvGraphicFramePr>
            <a:graphicFrameLocks noGrp="1"/>
          </p:cNvGraphicFramePr>
          <p:nvPr>
            <p:extLst>
              <p:ext uri="{D42A27DB-BD31-4B8C-83A1-F6EECF244321}">
                <p14:modId xmlns:p14="http://schemas.microsoft.com/office/powerpoint/2010/main" val="3432634514"/>
              </p:ext>
            </p:extLst>
          </p:nvPr>
        </p:nvGraphicFramePr>
        <p:xfrm>
          <a:off x="5153661" y="4475856"/>
          <a:ext cx="11855943" cy="2400620"/>
        </p:xfrm>
        <a:graphic>
          <a:graphicData uri="http://schemas.openxmlformats.org/drawingml/2006/table">
            <a:tbl>
              <a:tblPr>
                <a:tableStyleId>{5940675A-B579-460E-94D1-54222C63F5DA}</a:tableStyleId>
              </a:tblPr>
              <a:tblGrid>
                <a:gridCol w="5215446">
                  <a:extLst>
                    <a:ext uri="{9D8B030D-6E8A-4147-A177-3AD203B41FA5}">
                      <a16:colId xmlns:a16="http://schemas.microsoft.com/office/drawing/2014/main" val="2234670557"/>
                    </a:ext>
                  </a:extLst>
                </a:gridCol>
                <a:gridCol w="3568823">
                  <a:extLst>
                    <a:ext uri="{9D8B030D-6E8A-4147-A177-3AD203B41FA5}">
                      <a16:colId xmlns:a16="http://schemas.microsoft.com/office/drawing/2014/main" val="3553591905"/>
                    </a:ext>
                  </a:extLst>
                </a:gridCol>
                <a:gridCol w="3071674">
                  <a:extLst>
                    <a:ext uri="{9D8B030D-6E8A-4147-A177-3AD203B41FA5}">
                      <a16:colId xmlns:a16="http://schemas.microsoft.com/office/drawing/2014/main" val="3167703415"/>
                    </a:ext>
                  </a:extLst>
                </a:gridCol>
              </a:tblGrid>
              <a:tr h="186055">
                <a:tc>
                  <a:txBody>
                    <a:bodyPr/>
                    <a:lstStyle/>
                    <a:p>
                      <a:pPr algn="l" fontAlgn="t">
                        <a:buNone/>
                      </a:pPr>
                      <a:r>
                        <a:rPr lang="it-IT" sz="2400" u="none" strike="noStrike">
                          <a:effectLst/>
                        </a:rPr>
                        <a:t> </a:t>
                      </a:r>
                      <a:endParaRPr lang="it-IT" sz="24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400" b="1" u="none" strike="noStrike" dirty="0">
                          <a:effectLst/>
                        </a:rPr>
                        <a:t>Gruppo 1</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b="1" u="none" strike="noStrike">
                          <a:effectLst/>
                        </a:rPr>
                        <a:t>Gruppo 2</a:t>
                      </a:r>
                      <a:endParaRPr lang="it-IT" sz="2400" b="1" i="0" u="none" strike="noStrike">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13716157"/>
                  </a:ext>
                </a:extLst>
              </a:tr>
              <a:tr h="186055">
                <a:tc>
                  <a:txBody>
                    <a:bodyPr/>
                    <a:lstStyle/>
                    <a:p>
                      <a:pPr algn="l" fontAlgn="t">
                        <a:buNone/>
                      </a:pPr>
                      <a:r>
                        <a:rPr lang="it-IT" sz="2400" u="none" strike="noStrike">
                          <a:effectLst/>
                        </a:rPr>
                        <a:t> </a:t>
                      </a:r>
                      <a:endParaRPr lang="it-IT" sz="24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400" b="1" u="none" strike="noStrike" dirty="0">
                          <a:effectLst/>
                        </a:rPr>
                        <a:t>Lettura (kWh)</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b="1" u="none" strike="noStrike" dirty="0">
                          <a:effectLst/>
                        </a:rPr>
                        <a:t>Lettura (kWh)</a:t>
                      </a:r>
                      <a:endParaRPr lang="it-IT" sz="2400" b="1"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3511409881"/>
                  </a:ext>
                </a:extLst>
              </a:tr>
              <a:tr h="0">
                <a:tc>
                  <a:txBody>
                    <a:bodyPr/>
                    <a:lstStyle/>
                    <a:p>
                      <a:pPr algn="ctr" fontAlgn="ctr">
                        <a:buNone/>
                      </a:pPr>
                      <a:r>
                        <a:rPr lang="it-IT" sz="2400" u="none" strike="noStrike">
                          <a:effectLst/>
                        </a:rPr>
                        <a:t>24/10/2023</a:t>
                      </a:r>
                      <a:endParaRPr lang="it-IT" sz="2400" b="1"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dirty="0">
                          <a:effectLst/>
                        </a:rPr>
                        <a:t>27.570</a:t>
                      </a:r>
                      <a:endParaRPr lang="it-IT" sz="2400" b="0"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23.330</a:t>
                      </a:r>
                      <a:endParaRPr lang="it-IT" sz="2400" b="0" i="0" u="none" strike="noStrike">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3650093881"/>
                  </a:ext>
                </a:extLst>
              </a:tr>
              <a:tr h="186055">
                <a:tc>
                  <a:txBody>
                    <a:bodyPr/>
                    <a:lstStyle/>
                    <a:p>
                      <a:pPr algn="ctr" fontAlgn="ctr">
                        <a:buNone/>
                      </a:pPr>
                      <a:r>
                        <a:rPr lang="it-IT" sz="2400" u="none" strike="noStrike" dirty="0">
                          <a:effectLst/>
                        </a:rPr>
                        <a:t>04/03/2024</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dirty="0">
                          <a:effectLst/>
                        </a:rPr>
                        <a:t>37.610</a:t>
                      </a:r>
                      <a:endParaRPr lang="it-IT" sz="2400" b="0"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29.730</a:t>
                      </a:r>
                      <a:endParaRPr lang="it-IT" sz="2400" b="0" i="0" u="none" strike="noStrike">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647342474"/>
                  </a:ext>
                </a:extLst>
              </a:tr>
              <a:tr h="186055">
                <a:tc>
                  <a:txBody>
                    <a:bodyPr/>
                    <a:lstStyle/>
                    <a:p>
                      <a:pPr algn="just" fontAlgn="ctr">
                        <a:buNone/>
                      </a:pPr>
                      <a:r>
                        <a:rPr lang="it-IT" sz="2400" u="none" strike="noStrike">
                          <a:effectLst/>
                        </a:rPr>
                        <a:t> </a:t>
                      </a:r>
                      <a:endParaRPr lang="it-IT" sz="2400" b="1"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dirty="0">
                          <a:effectLst/>
                        </a:rPr>
                        <a:t> </a:t>
                      </a:r>
                      <a:endParaRPr lang="it-IT" sz="2400" b="0"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a:effectLst/>
                        </a:rPr>
                        <a:t> </a:t>
                      </a:r>
                      <a:endParaRPr lang="it-IT" sz="2400" b="0" i="0" u="none" strike="noStrike">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94470496"/>
                  </a:ext>
                </a:extLst>
              </a:tr>
              <a:tr h="548005">
                <a:tc>
                  <a:txBody>
                    <a:bodyPr/>
                    <a:lstStyle/>
                    <a:p>
                      <a:pPr algn="just" fontAlgn="ctr">
                        <a:buNone/>
                      </a:pPr>
                      <a:r>
                        <a:rPr lang="it-IT" sz="2400" b="1" u="none" strike="noStrike" dirty="0">
                          <a:effectLst/>
                        </a:rPr>
                        <a:t>Energia consumata (kWh)</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b="1" u="none" strike="noStrike" dirty="0">
                          <a:effectLst/>
                        </a:rPr>
                        <a:t>10.040</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b="1" u="none" strike="noStrike" dirty="0">
                          <a:effectLst/>
                        </a:rPr>
                        <a:t>6.400</a:t>
                      </a:r>
                      <a:endParaRPr lang="it-IT" sz="2400" b="1"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3859144805"/>
                  </a:ext>
                </a:extLst>
              </a:tr>
            </a:tbl>
          </a:graphicData>
        </a:graphic>
      </p:graphicFrame>
      <p:graphicFrame>
        <p:nvGraphicFramePr>
          <p:cNvPr id="9" name="Tabella 8">
            <a:extLst>
              <a:ext uri="{FF2B5EF4-FFF2-40B4-BE49-F238E27FC236}">
                <a16:creationId xmlns:a16="http://schemas.microsoft.com/office/drawing/2014/main" id="{3189FECA-C90A-074D-1768-7E8B5919B24F}"/>
              </a:ext>
            </a:extLst>
          </p:cNvPr>
          <p:cNvGraphicFramePr>
            <a:graphicFrameLocks noGrp="1"/>
          </p:cNvGraphicFramePr>
          <p:nvPr>
            <p:extLst>
              <p:ext uri="{D42A27DB-BD31-4B8C-83A1-F6EECF244321}">
                <p14:modId xmlns:p14="http://schemas.microsoft.com/office/powerpoint/2010/main" val="1773799384"/>
              </p:ext>
            </p:extLst>
          </p:nvPr>
        </p:nvGraphicFramePr>
        <p:xfrm>
          <a:off x="4363544" y="8491580"/>
          <a:ext cx="13374039" cy="3076024"/>
        </p:xfrm>
        <a:graphic>
          <a:graphicData uri="http://schemas.openxmlformats.org/drawingml/2006/table">
            <a:tbl>
              <a:tblPr>
                <a:tableStyleId>{5940675A-B579-460E-94D1-54222C63F5DA}</a:tableStyleId>
              </a:tblPr>
              <a:tblGrid>
                <a:gridCol w="5597404">
                  <a:extLst>
                    <a:ext uri="{9D8B030D-6E8A-4147-A177-3AD203B41FA5}">
                      <a16:colId xmlns:a16="http://schemas.microsoft.com/office/drawing/2014/main" val="4075353303"/>
                    </a:ext>
                  </a:extLst>
                </a:gridCol>
                <a:gridCol w="3857003">
                  <a:extLst>
                    <a:ext uri="{9D8B030D-6E8A-4147-A177-3AD203B41FA5}">
                      <a16:colId xmlns:a16="http://schemas.microsoft.com/office/drawing/2014/main" val="2806306200"/>
                    </a:ext>
                  </a:extLst>
                </a:gridCol>
                <a:gridCol w="3919632">
                  <a:extLst>
                    <a:ext uri="{9D8B030D-6E8A-4147-A177-3AD203B41FA5}">
                      <a16:colId xmlns:a16="http://schemas.microsoft.com/office/drawing/2014/main" val="91043101"/>
                    </a:ext>
                  </a:extLst>
                </a:gridCol>
              </a:tblGrid>
              <a:tr h="474768">
                <a:tc>
                  <a:txBody>
                    <a:bodyPr/>
                    <a:lstStyle/>
                    <a:p>
                      <a:pPr algn="l" fontAlgn="t">
                        <a:buNone/>
                      </a:pPr>
                      <a:r>
                        <a:rPr lang="it-IT" sz="2400" u="none" strike="noStrike">
                          <a:effectLst/>
                        </a:rPr>
                        <a:t> </a:t>
                      </a:r>
                      <a:endParaRPr lang="it-IT" sz="24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400" b="1" u="none" strike="noStrike" dirty="0">
                          <a:effectLst/>
                        </a:rPr>
                        <a:t>Gruppo 1</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b="1" u="none" strike="noStrike" dirty="0">
                          <a:effectLst/>
                        </a:rPr>
                        <a:t>Gruppo 2</a:t>
                      </a:r>
                      <a:endParaRPr lang="it-IT" sz="2400" b="1"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658440372"/>
                  </a:ext>
                </a:extLst>
              </a:tr>
              <a:tr h="474768">
                <a:tc>
                  <a:txBody>
                    <a:bodyPr/>
                    <a:lstStyle/>
                    <a:p>
                      <a:pPr algn="l" fontAlgn="t">
                        <a:buNone/>
                      </a:pPr>
                      <a:r>
                        <a:rPr lang="it-IT" sz="2400" u="none" strike="noStrike">
                          <a:effectLst/>
                        </a:rPr>
                        <a:t> </a:t>
                      </a:r>
                      <a:endParaRPr lang="it-IT" sz="24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400" b="1" u="none" strike="noStrike" dirty="0">
                          <a:effectLst/>
                        </a:rPr>
                        <a:t>Lettura (kWh)</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b="1" u="none" strike="noStrike" dirty="0">
                          <a:effectLst/>
                        </a:rPr>
                        <a:t>Lettura (kWh)</a:t>
                      </a:r>
                      <a:endParaRPr lang="it-IT" sz="2400" b="1"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794334092"/>
                  </a:ext>
                </a:extLst>
              </a:tr>
              <a:tr h="474768">
                <a:tc>
                  <a:txBody>
                    <a:bodyPr/>
                    <a:lstStyle/>
                    <a:p>
                      <a:pPr algn="ctr" fontAlgn="ctr">
                        <a:buNone/>
                      </a:pPr>
                      <a:r>
                        <a:rPr lang="it-IT" sz="2400" u="none" strike="noStrike">
                          <a:effectLst/>
                        </a:rPr>
                        <a:t>24/10/2023</a:t>
                      </a:r>
                      <a:endParaRPr lang="it-IT" sz="2400" b="1"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dirty="0">
                          <a:effectLst/>
                        </a:rPr>
                        <a:t>39.940</a:t>
                      </a:r>
                      <a:endParaRPr lang="it-IT" sz="2400" b="0"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dirty="0">
                          <a:effectLst/>
                        </a:rPr>
                        <a:t>32.180</a:t>
                      </a:r>
                      <a:endParaRPr lang="it-IT" sz="24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2906977161"/>
                  </a:ext>
                </a:extLst>
              </a:tr>
              <a:tr h="474768">
                <a:tc>
                  <a:txBody>
                    <a:bodyPr/>
                    <a:lstStyle/>
                    <a:p>
                      <a:pPr algn="ctr" fontAlgn="ctr">
                        <a:buNone/>
                      </a:pPr>
                      <a:r>
                        <a:rPr lang="it-IT" sz="2400" u="none" strike="noStrike" dirty="0">
                          <a:effectLst/>
                        </a:rPr>
                        <a:t>04/03/2024</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dirty="0">
                          <a:effectLst/>
                        </a:rPr>
                        <a:t>64.170</a:t>
                      </a:r>
                      <a:endParaRPr lang="it-IT" sz="2400" b="0"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dirty="0">
                          <a:effectLst/>
                        </a:rPr>
                        <a:t>44.720</a:t>
                      </a:r>
                      <a:endParaRPr lang="it-IT" sz="24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2972447138"/>
                  </a:ext>
                </a:extLst>
              </a:tr>
              <a:tr h="474768">
                <a:tc>
                  <a:txBody>
                    <a:bodyPr/>
                    <a:lstStyle/>
                    <a:p>
                      <a:pPr algn="just" fontAlgn="ctr">
                        <a:buNone/>
                      </a:pPr>
                      <a:r>
                        <a:rPr lang="it-IT" sz="2400" u="none" strike="noStrike">
                          <a:effectLst/>
                        </a:rPr>
                        <a:t> </a:t>
                      </a:r>
                      <a:endParaRPr lang="it-IT" sz="2400" b="1"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dirty="0">
                          <a:effectLst/>
                        </a:rPr>
                        <a:t> </a:t>
                      </a:r>
                      <a:endParaRPr lang="it-IT" sz="2400" b="0"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dirty="0">
                          <a:effectLst/>
                        </a:rPr>
                        <a:t> </a:t>
                      </a:r>
                      <a:endParaRPr lang="it-IT" sz="24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3453191578"/>
                  </a:ext>
                </a:extLst>
              </a:tr>
              <a:tr h="702184">
                <a:tc>
                  <a:txBody>
                    <a:bodyPr/>
                    <a:lstStyle/>
                    <a:p>
                      <a:pPr algn="just" fontAlgn="ctr">
                        <a:buNone/>
                      </a:pPr>
                      <a:r>
                        <a:rPr lang="it-IT" sz="2400" b="1" u="none" strike="noStrike" dirty="0">
                          <a:effectLst/>
                        </a:rPr>
                        <a:t>Energia utile (kWh)</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b="1" u="none" strike="noStrike">
                          <a:effectLst/>
                        </a:rPr>
                        <a:t>24.230</a:t>
                      </a:r>
                      <a:endParaRPr lang="it-IT" sz="2400" b="1"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b="1" u="none" strike="noStrike" dirty="0">
                          <a:effectLst/>
                        </a:rPr>
                        <a:t>12.540</a:t>
                      </a:r>
                      <a:endParaRPr lang="it-IT" sz="2400" b="1"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3524745751"/>
                  </a:ext>
                </a:extLst>
              </a:tr>
            </a:tbl>
          </a:graphicData>
        </a:graphic>
      </p:graphicFrame>
      <p:sp>
        <p:nvSpPr>
          <p:cNvPr id="11" name="CasellaDiTesto 10">
            <a:extLst>
              <a:ext uri="{FF2B5EF4-FFF2-40B4-BE49-F238E27FC236}">
                <a16:creationId xmlns:a16="http://schemas.microsoft.com/office/drawing/2014/main" id="{338EFEA4-2136-793D-E359-5FFE16D3C6CA}"/>
              </a:ext>
            </a:extLst>
          </p:cNvPr>
          <p:cNvSpPr txBox="1"/>
          <p:nvPr/>
        </p:nvSpPr>
        <p:spPr>
          <a:xfrm>
            <a:off x="985422" y="7245539"/>
            <a:ext cx="21883456"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buNone/>
            </a:pPr>
            <a:r>
              <a:rPr lang="it-IT" sz="3200" dirty="0">
                <a:effectLst/>
                <a:latin typeface="Helvetica" panose="020B0604020202020204" pitchFamily="34" charset="0"/>
                <a:ea typeface="Aptos" panose="020B0004020202020204" pitchFamily="34" charset="0"/>
                <a:cs typeface="Times New Roman" panose="02020603050405020304" pitchFamily="18" charset="0"/>
              </a:rPr>
              <a:t>Nello stesso periodo, i </a:t>
            </a:r>
            <a:r>
              <a:rPr lang="it-IT" sz="3200" dirty="0" err="1">
                <a:effectLst/>
                <a:latin typeface="Helvetica" panose="020B0604020202020204" pitchFamily="34" charset="0"/>
                <a:ea typeface="Aptos" panose="020B0004020202020204" pitchFamily="34" charset="0"/>
                <a:cs typeface="Times New Roman" panose="02020603050405020304" pitchFamily="18" charset="0"/>
              </a:rPr>
              <a:t>contabilizzatori</a:t>
            </a:r>
            <a:r>
              <a:rPr lang="it-IT" sz="3200" dirty="0">
                <a:effectLst/>
                <a:latin typeface="Helvetica" panose="020B0604020202020204" pitchFamily="34" charset="0"/>
                <a:ea typeface="Aptos" panose="020B0004020202020204" pitchFamily="34" charset="0"/>
                <a:cs typeface="Times New Roman" panose="02020603050405020304" pitchFamily="18" charset="0"/>
              </a:rPr>
              <a:t> di calore installati a valle delle macchine hanno registrato le seguenti letture di energia utile</a:t>
            </a:r>
          </a:p>
        </p:txBody>
      </p:sp>
    </p:spTree>
    <p:extLst>
      <p:ext uri="{BB962C8B-B14F-4D97-AF65-F5344CB8AC3E}">
        <p14:creationId xmlns:p14="http://schemas.microsoft.com/office/powerpoint/2010/main" val="3951508507"/>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B851E-8F8E-8DA9-C76C-D2F8373DBA34}"/>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D67C5379-016D-4494-B128-DEE4EB01C0B0}"/>
              </a:ext>
            </a:extLst>
          </p:cNvPr>
          <p:cNvSpPr txBox="1"/>
          <p:nvPr/>
        </p:nvSpPr>
        <p:spPr>
          <a:xfrm>
            <a:off x="861198" y="2163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Calcolo del rendimento dei nuovi generatori – pdc (COP)</a:t>
            </a:r>
          </a:p>
        </p:txBody>
      </p:sp>
      <p:sp>
        <p:nvSpPr>
          <p:cNvPr id="8" name="CasellaDiTesto 7">
            <a:extLst>
              <a:ext uri="{FF2B5EF4-FFF2-40B4-BE49-F238E27FC236}">
                <a16:creationId xmlns:a16="http://schemas.microsoft.com/office/drawing/2014/main" id="{7B35AD1C-1E33-7EB8-2D2A-A83264AB53D8}"/>
              </a:ext>
            </a:extLst>
          </p:cNvPr>
          <p:cNvSpPr txBox="1"/>
          <p:nvPr/>
        </p:nvSpPr>
        <p:spPr>
          <a:xfrm>
            <a:off x="941329" y="5244579"/>
            <a:ext cx="21643695" cy="25545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Il valore di COP del gruppo 2 è visibilmente inferiore</a:t>
            </a:r>
          </a:p>
          <a:p>
            <a:pPr algn="l"/>
            <a:endParaRPr lang="it-IT" sz="3200" dirty="0">
              <a:latin typeface="Helvetica" panose="020B0604020202020204" pitchFamily="34" charset="0"/>
              <a:cs typeface="Helvetica" panose="020B0604020202020204" pitchFamily="34" charset="0"/>
            </a:endParaRPr>
          </a:p>
          <a:p>
            <a:pPr algn="l"/>
            <a:r>
              <a:rPr lang="it-IT" sz="3200" dirty="0">
                <a:latin typeface="Helvetica" panose="020B0604020202020204" pitchFamily="34" charset="0"/>
                <a:cs typeface="Helvetica" panose="020B0604020202020204" pitchFamily="34" charset="0"/>
              </a:rPr>
              <a:t>Ciò è dovuto a mancanza di manutenzione a seguito di un evento speciale che ha intasato buona parte della batteria, riducendo così l’efficienza della macchina avvenuto tra novembre 2023 e gennaio 2024. </a:t>
            </a:r>
          </a:p>
        </p:txBody>
      </p:sp>
      <p:graphicFrame>
        <p:nvGraphicFramePr>
          <p:cNvPr id="2" name="Tabella 1">
            <a:extLst>
              <a:ext uri="{FF2B5EF4-FFF2-40B4-BE49-F238E27FC236}">
                <a16:creationId xmlns:a16="http://schemas.microsoft.com/office/drawing/2014/main" id="{56DB5F78-785B-FB1B-EB57-01117D17AF93}"/>
              </a:ext>
            </a:extLst>
          </p:cNvPr>
          <p:cNvGraphicFramePr>
            <a:graphicFrameLocks noGrp="1"/>
          </p:cNvGraphicFramePr>
          <p:nvPr>
            <p:extLst>
              <p:ext uri="{D42A27DB-BD31-4B8C-83A1-F6EECF244321}">
                <p14:modId xmlns:p14="http://schemas.microsoft.com/office/powerpoint/2010/main" val="3837390811"/>
              </p:ext>
            </p:extLst>
          </p:nvPr>
        </p:nvGraphicFramePr>
        <p:xfrm>
          <a:off x="5927869" y="2752320"/>
          <a:ext cx="8897841" cy="2014989"/>
        </p:xfrm>
        <a:graphic>
          <a:graphicData uri="http://schemas.openxmlformats.org/drawingml/2006/table">
            <a:tbl>
              <a:tblPr>
                <a:tableStyleId>{5940675A-B579-460E-94D1-54222C63F5DA}</a:tableStyleId>
              </a:tblPr>
              <a:tblGrid>
                <a:gridCol w="2965947">
                  <a:extLst>
                    <a:ext uri="{9D8B030D-6E8A-4147-A177-3AD203B41FA5}">
                      <a16:colId xmlns:a16="http://schemas.microsoft.com/office/drawing/2014/main" val="1892496378"/>
                    </a:ext>
                  </a:extLst>
                </a:gridCol>
                <a:gridCol w="2965947">
                  <a:extLst>
                    <a:ext uri="{9D8B030D-6E8A-4147-A177-3AD203B41FA5}">
                      <a16:colId xmlns:a16="http://schemas.microsoft.com/office/drawing/2014/main" val="1642441390"/>
                    </a:ext>
                  </a:extLst>
                </a:gridCol>
                <a:gridCol w="2965947">
                  <a:extLst>
                    <a:ext uri="{9D8B030D-6E8A-4147-A177-3AD203B41FA5}">
                      <a16:colId xmlns:a16="http://schemas.microsoft.com/office/drawing/2014/main" val="426840014"/>
                    </a:ext>
                  </a:extLst>
                </a:gridCol>
              </a:tblGrid>
              <a:tr h="671663">
                <a:tc>
                  <a:txBody>
                    <a:bodyPr/>
                    <a:lstStyle/>
                    <a:p>
                      <a:pPr algn="l" fontAlgn="t">
                        <a:buNone/>
                      </a:pPr>
                      <a:r>
                        <a:rPr lang="it-IT" sz="2400" u="none" strike="noStrike">
                          <a:effectLst/>
                        </a:rPr>
                        <a:t> </a:t>
                      </a:r>
                      <a:endParaRPr lang="it-IT" sz="24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400" b="1" u="none" strike="noStrike" dirty="0">
                          <a:effectLst/>
                        </a:rPr>
                        <a:t>Gruppo 1</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b="1" u="none" strike="noStrike" dirty="0">
                          <a:effectLst/>
                        </a:rPr>
                        <a:t>Gruppo 2</a:t>
                      </a:r>
                      <a:endParaRPr lang="it-IT" sz="2400" b="1"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883460034"/>
                  </a:ext>
                </a:extLst>
              </a:tr>
              <a:tr h="671663">
                <a:tc>
                  <a:txBody>
                    <a:bodyPr/>
                    <a:lstStyle/>
                    <a:p>
                      <a:pPr algn="l" fontAlgn="t">
                        <a:buNone/>
                      </a:pPr>
                      <a:r>
                        <a:rPr lang="it-IT" sz="2400" u="none" strike="noStrike">
                          <a:effectLst/>
                        </a:rPr>
                        <a:t> </a:t>
                      </a:r>
                      <a:endParaRPr lang="it-IT" sz="2400" b="0" i="0" u="none" strike="noStrike">
                        <a:solidFill>
                          <a:srgbClr val="000000"/>
                        </a:solidFill>
                        <a:effectLst/>
                        <a:latin typeface="Aptos" panose="020B0004020202020204" pitchFamily="34" charset="0"/>
                      </a:endParaRPr>
                    </a:p>
                  </a:txBody>
                  <a:tcPr marL="4763" marR="4763" marT="4763" marB="0"/>
                </a:tc>
                <a:tc>
                  <a:txBody>
                    <a:bodyPr/>
                    <a:lstStyle/>
                    <a:p>
                      <a:pPr algn="ctr" fontAlgn="ctr">
                        <a:buNone/>
                      </a:pPr>
                      <a:r>
                        <a:rPr lang="it-IT" sz="2400" b="1" u="none" strike="noStrike" dirty="0">
                          <a:effectLst/>
                        </a:rPr>
                        <a:t>COP</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b="1" u="none" strike="noStrike" dirty="0">
                          <a:effectLst/>
                        </a:rPr>
                        <a:t>COP</a:t>
                      </a:r>
                      <a:endParaRPr lang="it-IT" sz="2400" b="1"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2415727575"/>
                  </a:ext>
                </a:extLst>
              </a:tr>
              <a:tr h="671663">
                <a:tc>
                  <a:txBody>
                    <a:bodyPr/>
                    <a:lstStyle/>
                    <a:p>
                      <a:pPr algn="l" fontAlgn="ctr">
                        <a:buNone/>
                      </a:pPr>
                      <a:r>
                        <a:rPr lang="it-IT" sz="2400" u="none" strike="noStrike">
                          <a:effectLst/>
                        </a:rPr>
                        <a:t>Nov 23 – feb 24</a:t>
                      </a:r>
                      <a:endParaRPr lang="it-IT" sz="2400" b="0" i="0" u="none" strike="noStrike">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dirty="0">
                          <a:effectLst/>
                        </a:rPr>
                        <a:t>2,41</a:t>
                      </a:r>
                      <a:endParaRPr lang="it-IT" sz="2400" b="1" i="0" u="none" strike="noStrike" dirty="0">
                        <a:solidFill>
                          <a:srgbClr val="000000"/>
                        </a:solidFill>
                        <a:effectLst/>
                        <a:latin typeface="Calibri" panose="020F0502020204030204" pitchFamily="34" charset="0"/>
                      </a:endParaRPr>
                    </a:p>
                  </a:txBody>
                  <a:tcPr marL="4763" marR="4763" marT="4763" marB="0" anchor="ctr"/>
                </a:tc>
                <a:tc>
                  <a:txBody>
                    <a:bodyPr/>
                    <a:lstStyle/>
                    <a:p>
                      <a:pPr algn="ctr" fontAlgn="ctr">
                        <a:buNone/>
                      </a:pPr>
                      <a:r>
                        <a:rPr lang="it-IT" sz="2400" u="none" strike="noStrike" dirty="0">
                          <a:effectLst/>
                        </a:rPr>
                        <a:t>1,96</a:t>
                      </a:r>
                      <a:endParaRPr lang="it-IT" sz="2400" b="1"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4251055332"/>
                  </a:ext>
                </a:extLst>
              </a:tr>
            </a:tbl>
          </a:graphicData>
        </a:graphic>
      </p:graphicFrame>
    </p:spTree>
    <p:extLst>
      <p:ext uri="{BB962C8B-B14F-4D97-AF65-F5344CB8AC3E}">
        <p14:creationId xmlns:p14="http://schemas.microsoft.com/office/powerpoint/2010/main" val="3475890578"/>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97AD8-AA9C-B9BE-2CE1-D652BCE826DE}"/>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CB7A91E5-564F-0C2F-0547-139903261832}"/>
              </a:ext>
            </a:extLst>
          </p:cNvPr>
          <p:cNvSpPr txBox="1"/>
          <p:nvPr/>
        </p:nvSpPr>
        <p:spPr>
          <a:xfrm>
            <a:off x="861198" y="216372"/>
            <a:ext cx="22403621" cy="6771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400" b="1" dirty="0"/>
              <a:t>Suggerimenti per il miglioramento dell’efficienza energetica</a:t>
            </a:r>
          </a:p>
        </p:txBody>
      </p:sp>
      <p:sp>
        <p:nvSpPr>
          <p:cNvPr id="8" name="CasellaDiTesto 7">
            <a:extLst>
              <a:ext uri="{FF2B5EF4-FFF2-40B4-BE49-F238E27FC236}">
                <a16:creationId xmlns:a16="http://schemas.microsoft.com/office/drawing/2014/main" id="{F8404C94-69DE-E858-85BE-55989F05EC27}"/>
              </a:ext>
            </a:extLst>
          </p:cNvPr>
          <p:cNvSpPr txBox="1"/>
          <p:nvPr/>
        </p:nvSpPr>
        <p:spPr>
          <a:xfrm>
            <a:off x="861198" y="2421480"/>
            <a:ext cx="21643695" cy="81263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50000"/>
              </a:lnSpc>
            </a:pPr>
            <a:r>
              <a:rPr lang="it-IT" sz="3200" b="1" dirty="0">
                <a:latin typeface="Helvetica" panose="020B0604020202020204" pitchFamily="34" charset="0"/>
                <a:cs typeface="Helvetica" panose="020B0604020202020204" pitchFamily="34" charset="0"/>
              </a:rPr>
              <a:t>Riduzione della temperatura di accumulo dell’ACS</a:t>
            </a:r>
          </a:p>
          <a:p>
            <a:pPr algn="l">
              <a:lnSpc>
                <a:spcPct val="150000"/>
              </a:lnSpc>
            </a:pPr>
            <a:r>
              <a:rPr lang="it-IT" sz="3200" dirty="0">
                <a:latin typeface="Helvetica" panose="020B0604020202020204" pitchFamily="34" charset="0"/>
                <a:cs typeface="Helvetica" panose="020B0604020202020204" pitchFamily="34" charset="0"/>
              </a:rPr>
              <a:t>Al fine di ridurre i consumi energetici, sia dei generatori a condensazione che delle pompe di calore, si consiglia di tarare la temperatura di accumulo dell’acqua tecnica per la produzione di ACS al minimo indispensabile. </a:t>
            </a:r>
          </a:p>
          <a:p>
            <a:pPr algn="l">
              <a:lnSpc>
                <a:spcPct val="150000"/>
              </a:lnSpc>
            </a:pP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Si ricorda che ai sensi del DPR 412/93 “negli impianti termici di nuova installazione e quelli sottoposti a ristrutturazione, i generatori di calore destinati alla produzione centralizzata di acqua calda per usi igienici e sanitari per una pluralità di utenze di tipo abitativo […] devono essere progettati e condotti in modo che la temperatura dell'acqua, misurata nel punto di immissione della rete di distribuzione, non superi i 48 °C, +5 °C di tolleranza”. </a:t>
            </a:r>
          </a:p>
          <a:p>
            <a:pPr algn="l">
              <a:lnSpc>
                <a:spcPct val="150000"/>
              </a:lnSpc>
            </a:pP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Pertanto, si consiglia di regolare la temperatura dell’accumulo di ACS a 48°C e di ridurre tale valore fino a quando l’acqua calda per usi sanitari negli alloggi non risulti troppo fredda.</a:t>
            </a:r>
          </a:p>
        </p:txBody>
      </p:sp>
    </p:spTree>
    <p:extLst>
      <p:ext uri="{BB962C8B-B14F-4D97-AF65-F5344CB8AC3E}">
        <p14:creationId xmlns:p14="http://schemas.microsoft.com/office/powerpoint/2010/main" val="1020234398"/>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D710F-8FE0-43B2-755A-6EC1DA4E7800}"/>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D08A6C79-6E61-CDD3-AED7-F4C6D84A5FDF}"/>
              </a:ext>
            </a:extLst>
          </p:cNvPr>
          <p:cNvSpPr txBox="1"/>
          <p:nvPr/>
        </p:nvSpPr>
        <p:spPr>
          <a:xfrm>
            <a:off x="861198" y="216372"/>
            <a:ext cx="22403621" cy="6771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400" b="1" dirty="0"/>
              <a:t>Suggerimenti per il miglioramento dell’efficienza energetica</a:t>
            </a:r>
          </a:p>
        </p:txBody>
      </p:sp>
      <p:sp>
        <p:nvSpPr>
          <p:cNvPr id="8" name="CasellaDiTesto 7">
            <a:extLst>
              <a:ext uri="{FF2B5EF4-FFF2-40B4-BE49-F238E27FC236}">
                <a16:creationId xmlns:a16="http://schemas.microsoft.com/office/drawing/2014/main" id="{DB49D5E1-8D45-FD4D-64B0-C096BF7F2B79}"/>
              </a:ext>
            </a:extLst>
          </p:cNvPr>
          <p:cNvSpPr txBox="1"/>
          <p:nvPr/>
        </p:nvSpPr>
        <p:spPr>
          <a:xfrm>
            <a:off x="861198" y="2421480"/>
            <a:ext cx="21643695" cy="44330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50000"/>
              </a:lnSpc>
            </a:pPr>
            <a:r>
              <a:rPr lang="it-IT" sz="3200" b="1" dirty="0">
                <a:latin typeface="Helvetica" panose="020B0604020202020204" pitchFamily="34" charset="0"/>
                <a:cs typeface="Helvetica" panose="020B0604020202020204" pitchFamily="34" charset="0"/>
              </a:rPr>
              <a:t>Regolazione della curva climatica sui circuiti a pannelli radianti</a:t>
            </a: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La scelta della curva climatica corretta su ciascun circuito è fondamentale per il contenimento dei costi di produzione dell’energia termica. </a:t>
            </a:r>
          </a:p>
          <a:p>
            <a:pPr algn="l">
              <a:lnSpc>
                <a:spcPct val="150000"/>
              </a:lnSpc>
            </a:pPr>
            <a:r>
              <a:rPr lang="it-IT" sz="3200" dirty="0">
                <a:latin typeface="Helvetica" panose="020B0604020202020204" pitchFamily="34" charset="0"/>
                <a:cs typeface="Helvetica" panose="020B0604020202020204" pitchFamily="34" charset="0"/>
              </a:rPr>
              <a:t>Per sfruttare al meglio le pompe di calore si consiglia di impostare una curva climatica caratterizzata da basse temperature di mandata (ad esempio 40°C a -8°C esterni e 25°C a 15°C esterni). </a:t>
            </a:r>
          </a:p>
          <a:p>
            <a:pPr algn="l">
              <a:lnSpc>
                <a:spcPct val="150000"/>
              </a:lnSpc>
            </a:pPr>
            <a:r>
              <a:rPr lang="it-IT" sz="3200" dirty="0">
                <a:latin typeface="Helvetica" panose="020B0604020202020204" pitchFamily="34" charset="0"/>
                <a:cs typeface="Helvetica" panose="020B0604020202020204" pitchFamily="34" charset="0"/>
              </a:rPr>
              <a:t>Così facendo si massimizza il COP delle macchine.</a:t>
            </a:r>
          </a:p>
        </p:txBody>
      </p:sp>
    </p:spTree>
    <p:extLst>
      <p:ext uri="{BB962C8B-B14F-4D97-AF65-F5344CB8AC3E}">
        <p14:creationId xmlns:p14="http://schemas.microsoft.com/office/powerpoint/2010/main" val="571564728"/>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2EC76-6FA3-66DA-F57D-20315C37FE90}"/>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776A206B-6C11-A81B-AC88-12C5EB64670A}"/>
              </a:ext>
            </a:extLst>
          </p:cNvPr>
          <p:cNvSpPr txBox="1"/>
          <p:nvPr/>
        </p:nvSpPr>
        <p:spPr>
          <a:xfrm>
            <a:off x="861198" y="216372"/>
            <a:ext cx="22403621" cy="6771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400" b="1" dirty="0"/>
              <a:t>Suggerimenti per il miglioramento dell’efficienza energetica</a:t>
            </a:r>
          </a:p>
        </p:txBody>
      </p:sp>
      <p:sp>
        <p:nvSpPr>
          <p:cNvPr id="8" name="CasellaDiTesto 7">
            <a:extLst>
              <a:ext uri="{FF2B5EF4-FFF2-40B4-BE49-F238E27FC236}">
                <a16:creationId xmlns:a16="http://schemas.microsoft.com/office/drawing/2014/main" id="{EF970718-1992-D321-EF87-E7218C45407D}"/>
              </a:ext>
            </a:extLst>
          </p:cNvPr>
          <p:cNvSpPr txBox="1"/>
          <p:nvPr/>
        </p:nvSpPr>
        <p:spPr>
          <a:xfrm>
            <a:off x="1370152" y="1621134"/>
            <a:ext cx="21643695" cy="103423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50000"/>
              </a:lnSpc>
            </a:pPr>
            <a:r>
              <a:rPr lang="it-IT" sz="3200" b="1" dirty="0">
                <a:latin typeface="Helvetica" panose="020B0604020202020204" pitchFamily="34" charset="0"/>
                <a:cs typeface="Helvetica" panose="020B0604020202020204" pitchFamily="34" charset="0"/>
              </a:rPr>
              <a:t>Regolazione degli orari di funzionamento</a:t>
            </a:r>
          </a:p>
          <a:p>
            <a:pPr algn="l">
              <a:lnSpc>
                <a:spcPct val="150000"/>
              </a:lnSpc>
            </a:pPr>
            <a:r>
              <a:rPr lang="it-IT" sz="3200" dirty="0">
                <a:latin typeface="Helvetica" panose="020B0604020202020204" pitchFamily="34" charset="0"/>
                <a:cs typeface="Helvetica" panose="020B0604020202020204" pitchFamily="34" charset="0"/>
              </a:rPr>
              <a:t>Visto il diverso orientamento dei quattro circuiti a pannelli radianti occorre impostare orari di funzionamento e/o curve climatiche differenti su di essi. </a:t>
            </a:r>
          </a:p>
          <a:p>
            <a:pPr algn="l">
              <a:lnSpc>
                <a:spcPct val="150000"/>
              </a:lnSpc>
            </a:pPr>
            <a:r>
              <a:rPr lang="it-IT" sz="3200" dirty="0">
                <a:latin typeface="Helvetica" panose="020B0604020202020204" pitchFamily="34" charset="0"/>
                <a:cs typeface="Helvetica" panose="020B0604020202020204" pitchFamily="34" charset="0"/>
              </a:rPr>
              <a:t>I circuiti esposti a sud, nei giorni soleggiati, potranno essere spenti durante le ore centrali della giornata, mentre quelli esposti a nord richiedono un apporto di calore più continuativo. </a:t>
            </a:r>
          </a:p>
          <a:p>
            <a:pPr algn="l">
              <a:lnSpc>
                <a:spcPct val="150000"/>
              </a:lnSpc>
            </a:pPr>
            <a:r>
              <a:rPr lang="it-IT" sz="3200" dirty="0">
                <a:latin typeface="Helvetica" panose="020B0604020202020204" pitchFamily="34" charset="0"/>
                <a:cs typeface="Helvetica" panose="020B0604020202020204" pitchFamily="34" charset="0"/>
              </a:rPr>
              <a:t>Inoltre, si consiglia di tenere conto dello sfasamento temporale tra l’attivazione dei generatori e l’effettiva risposta in termini di aumento della temperatura ambiente (tipicamente di un paio di ore) caratteristica per gli impianti a pannelli radianti non disaccoppiati termicamente dalle strutture e, perciò, dotati di un’elevata inerzia termica.</a:t>
            </a:r>
          </a:p>
          <a:p>
            <a:pPr algn="l">
              <a:lnSpc>
                <a:spcPct val="150000"/>
              </a:lnSpc>
            </a:pPr>
            <a:r>
              <a:rPr lang="it-IT" sz="3200" dirty="0">
                <a:latin typeface="Helvetica" panose="020B0604020202020204" pitchFamily="34" charset="0"/>
                <a:cs typeface="Helvetica" panose="020B0604020202020204" pitchFamily="34" charset="0"/>
              </a:rPr>
              <a:t> </a:t>
            </a:r>
          </a:p>
          <a:p>
            <a:pPr algn="l">
              <a:lnSpc>
                <a:spcPct val="150000"/>
              </a:lnSpc>
            </a:pPr>
            <a:r>
              <a:rPr lang="it-IT" sz="3200" dirty="0">
                <a:latin typeface="Helvetica" panose="020B0604020202020204" pitchFamily="34" charset="0"/>
                <a:cs typeface="Helvetica" panose="020B0604020202020204" pitchFamily="34" charset="0"/>
              </a:rPr>
              <a:t>Alla luce di ciò, si dovrà attivare l’impianto circa due ore prima rispetto al momento tipico del risveglio degli occupanti e si potrà spegnerlo circa due ore prima del solito. </a:t>
            </a:r>
          </a:p>
          <a:p>
            <a:pPr algn="l">
              <a:lnSpc>
                <a:spcPct val="150000"/>
              </a:lnSpc>
            </a:pP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Tale profilo può essere modificato prevedendo un’accensione 24 ore su 24 (in deroga al DPR 74/2013 come previsto dall’Art.4.6) ma utilizzando una climatica a temperatura più bassa.</a:t>
            </a:r>
          </a:p>
        </p:txBody>
      </p:sp>
    </p:spTree>
    <p:extLst>
      <p:ext uri="{BB962C8B-B14F-4D97-AF65-F5344CB8AC3E}">
        <p14:creationId xmlns:p14="http://schemas.microsoft.com/office/powerpoint/2010/main" val="3837114572"/>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F67EA-2179-8715-65A8-CF5CCCB87314}"/>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3E9355AB-E8D4-94E0-79E3-04EABA449A33}"/>
              </a:ext>
            </a:extLst>
          </p:cNvPr>
          <p:cNvSpPr txBox="1"/>
          <p:nvPr/>
        </p:nvSpPr>
        <p:spPr>
          <a:xfrm>
            <a:off x="861198" y="216372"/>
            <a:ext cx="22403621" cy="6771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400" b="1" dirty="0"/>
              <a:t>Suggerimenti per il miglioramento dell’efficienza energetica</a:t>
            </a:r>
          </a:p>
        </p:txBody>
      </p:sp>
      <p:sp>
        <p:nvSpPr>
          <p:cNvPr id="8" name="CasellaDiTesto 7">
            <a:extLst>
              <a:ext uri="{FF2B5EF4-FFF2-40B4-BE49-F238E27FC236}">
                <a16:creationId xmlns:a16="http://schemas.microsoft.com/office/drawing/2014/main" id="{720E4998-57F3-9C66-081E-BDD731AE4C7C}"/>
              </a:ext>
            </a:extLst>
          </p:cNvPr>
          <p:cNvSpPr txBox="1"/>
          <p:nvPr/>
        </p:nvSpPr>
        <p:spPr>
          <a:xfrm>
            <a:off x="1370152" y="2856486"/>
            <a:ext cx="21643695" cy="81263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50000"/>
              </a:lnSpc>
            </a:pPr>
            <a:r>
              <a:rPr lang="it-IT" sz="3200" b="1" dirty="0">
                <a:latin typeface="Helvetica" panose="020B0604020202020204" pitchFamily="34" charset="0"/>
                <a:cs typeface="Helvetica" panose="020B0604020202020204" pitchFamily="34" charset="0"/>
              </a:rPr>
              <a:t>Regolazione della temperatura di </a:t>
            </a:r>
            <a:r>
              <a:rPr lang="it-IT" sz="3200" b="1" dirty="0" err="1">
                <a:latin typeface="Helvetica" panose="020B0604020202020204" pitchFamily="34" charset="0"/>
                <a:cs typeface="Helvetica" panose="020B0604020202020204" pitchFamily="34" charset="0"/>
              </a:rPr>
              <a:t>cut</a:t>
            </a:r>
            <a:r>
              <a:rPr lang="it-IT" sz="3200" b="1" dirty="0">
                <a:latin typeface="Helvetica" panose="020B0604020202020204" pitchFamily="34" charset="0"/>
                <a:cs typeface="Helvetica" panose="020B0604020202020204" pitchFamily="34" charset="0"/>
              </a:rPr>
              <a:t>-off delle pompe di calore</a:t>
            </a:r>
            <a:r>
              <a:rPr lang="it-IT" sz="3200" dirty="0">
                <a:latin typeface="Helvetica" panose="020B0604020202020204" pitchFamily="34" charset="0"/>
                <a:cs typeface="Helvetica" panose="020B0604020202020204" pitchFamily="34" charset="0"/>
              </a:rPr>
              <a:t>•	</a:t>
            </a:r>
          </a:p>
          <a:p>
            <a:pPr algn="l">
              <a:lnSpc>
                <a:spcPct val="150000"/>
              </a:lnSpc>
            </a:pPr>
            <a:r>
              <a:rPr lang="it-IT" sz="3200" dirty="0">
                <a:latin typeface="Helvetica" panose="020B0604020202020204" pitchFamily="34" charset="0"/>
                <a:cs typeface="Helvetica" panose="020B0604020202020204" pitchFamily="34" charset="0"/>
              </a:rPr>
              <a:t>La temperatura di </a:t>
            </a:r>
            <a:r>
              <a:rPr lang="it-IT" sz="3200" dirty="0" err="1">
                <a:latin typeface="Helvetica" panose="020B0604020202020204" pitchFamily="34" charset="0"/>
                <a:cs typeface="Helvetica" panose="020B0604020202020204" pitchFamily="34" charset="0"/>
              </a:rPr>
              <a:t>cut</a:t>
            </a:r>
            <a:r>
              <a:rPr lang="it-IT" sz="3200" dirty="0">
                <a:latin typeface="Helvetica" panose="020B0604020202020204" pitchFamily="34" charset="0"/>
                <a:cs typeface="Helvetica" panose="020B0604020202020204" pitchFamily="34" charset="0"/>
              </a:rPr>
              <a:t>-off è quel valore al di sotto del quale le pompe di calore vengono disattivate e il sistema di generazione passa da ibrido a solo caldaie. </a:t>
            </a:r>
          </a:p>
          <a:p>
            <a:pPr algn="l">
              <a:lnSpc>
                <a:spcPct val="150000"/>
              </a:lnSpc>
            </a:pPr>
            <a:r>
              <a:rPr lang="it-IT" sz="3200" dirty="0">
                <a:latin typeface="Helvetica" panose="020B0604020202020204" pitchFamily="34" charset="0"/>
                <a:cs typeface="Helvetica" panose="020B0604020202020204" pitchFamily="34" charset="0"/>
              </a:rPr>
              <a:t>Tale parametro è necessario poiché il COP delle pompe di calore si riduce al diminuire della temperatura dell’aria esterna</a:t>
            </a:r>
          </a:p>
          <a:p>
            <a:pPr algn="l">
              <a:lnSpc>
                <a:spcPct val="150000"/>
              </a:lnSpc>
            </a:pPr>
            <a:r>
              <a:rPr lang="it-IT" sz="3200" dirty="0">
                <a:latin typeface="Helvetica" panose="020B0604020202020204" pitchFamily="34" charset="0"/>
                <a:cs typeface="Helvetica" panose="020B0604020202020204" pitchFamily="34" charset="0"/>
              </a:rPr>
              <a:t> </a:t>
            </a:r>
          </a:p>
          <a:p>
            <a:pPr algn="l">
              <a:lnSpc>
                <a:spcPct val="150000"/>
              </a:lnSpc>
            </a:pPr>
            <a:r>
              <a:rPr lang="it-IT" sz="3200" dirty="0">
                <a:latin typeface="Helvetica" panose="020B0604020202020204" pitchFamily="34" charset="0"/>
                <a:cs typeface="Helvetica" panose="020B0604020202020204" pitchFamily="34" charset="0"/>
              </a:rPr>
              <a:t>Tenendo conto del prezzo dell’energia elettrica e di quello del gas, oltre che del valore di COP delle macchine è possibile calcolare il valore ottimale della temperatura di </a:t>
            </a:r>
            <a:r>
              <a:rPr lang="it-IT" sz="3200" dirty="0" err="1">
                <a:latin typeface="Helvetica" panose="020B0604020202020204" pitchFamily="34" charset="0"/>
                <a:cs typeface="Helvetica" panose="020B0604020202020204" pitchFamily="34" charset="0"/>
              </a:rPr>
              <a:t>cut</a:t>
            </a:r>
            <a:r>
              <a:rPr lang="it-IT" sz="3200" dirty="0">
                <a:latin typeface="Helvetica" panose="020B0604020202020204" pitchFamily="34" charset="0"/>
                <a:cs typeface="Helvetica" panose="020B0604020202020204" pitchFamily="34" charset="0"/>
              </a:rPr>
              <a:t>-off da impostare sulle pompe di calore. </a:t>
            </a:r>
          </a:p>
          <a:p>
            <a:pPr algn="l">
              <a:lnSpc>
                <a:spcPct val="150000"/>
              </a:lnSpc>
            </a:pP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Tale operazione dovrebbe essere effettuata su base mensile utilizzando il prezzo dell’energia elettrica e del gas delle ultime bollette disponibili.</a:t>
            </a:r>
          </a:p>
        </p:txBody>
      </p:sp>
    </p:spTree>
    <p:extLst>
      <p:ext uri="{BB962C8B-B14F-4D97-AF65-F5344CB8AC3E}">
        <p14:creationId xmlns:p14="http://schemas.microsoft.com/office/powerpoint/2010/main" val="2803053256"/>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B142A-2D40-ECF8-694A-5D0B78655989}"/>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12F62DCA-BB71-8480-981E-72A3CB2B88BC}"/>
              </a:ext>
            </a:extLst>
          </p:cNvPr>
          <p:cNvSpPr txBox="1"/>
          <p:nvPr/>
        </p:nvSpPr>
        <p:spPr>
          <a:xfrm>
            <a:off x="861198" y="216372"/>
            <a:ext cx="22403621" cy="6771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400" b="1" dirty="0"/>
              <a:t>Suggerimenti per il miglioramento dell’efficienza energetica</a:t>
            </a:r>
          </a:p>
        </p:txBody>
      </p:sp>
      <p:sp>
        <p:nvSpPr>
          <p:cNvPr id="8" name="CasellaDiTesto 7">
            <a:extLst>
              <a:ext uri="{FF2B5EF4-FFF2-40B4-BE49-F238E27FC236}">
                <a16:creationId xmlns:a16="http://schemas.microsoft.com/office/drawing/2014/main" id="{502E18E7-0186-EC2C-BB70-92732C51794E}"/>
              </a:ext>
            </a:extLst>
          </p:cNvPr>
          <p:cNvSpPr txBox="1"/>
          <p:nvPr/>
        </p:nvSpPr>
        <p:spPr>
          <a:xfrm>
            <a:off x="1370152" y="2856486"/>
            <a:ext cx="21643695" cy="73877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50000"/>
              </a:lnSpc>
            </a:pPr>
            <a:r>
              <a:rPr lang="it-IT" sz="3200" b="1" dirty="0">
                <a:latin typeface="Helvetica" panose="020B0604020202020204" pitchFamily="34" charset="0"/>
                <a:cs typeface="Helvetica" panose="020B0604020202020204" pitchFamily="34" charset="0"/>
              </a:rPr>
              <a:t>Monitoraggio del COP delle pompe di calore</a:t>
            </a: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Al fine di effettuare una manutenzione predittiva sulle pompe di calore e di verificarne periodicamente l’efficienza, è utile effettuare un calcolo periodico del loro COP.</a:t>
            </a:r>
          </a:p>
          <a:p>
            <a:pPr algn="l">
              <a:lnSpc>
                <a:spcPct val="150000"/>
              </a:lnSpc>
            </a:pP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Il valore calcolato va poi confrontato con quello di targa per ricavare lo scostamento rispetto ad esso. </a:t>
            </a:r>
          </a:p>
          <a:p>
            <a:pPr algn="l">
              <a:lnSpc>
                <a:spcPct val="150000"/>
              </a:lnSpc>
            </a:pP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Valori di scostamento troppo elevati sono spesso indice di malfunzionamenti della macchina e devono essere ulteriormente indagati. </a:t>
            </a:r>
          </a:p>
          <a:p>
            <a:pPr algn="l">
              <a:lnSpc>
                <a:spcPct val="150000"/>
              </a:lnSpc>
            </a:pP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Tale operazione dovrebbe essere condotta su base mensile.</a:t>
            </a:r>
          </a:p>
        </p:txBody>
      </p:sp>
    </p:spTree>
    <p:extLst>
      <p:ext uri="{BB962C8B-B14F-4D97-AF65-F5344CB8AC3E}">
        <p14:creationId xmlns:p14="http://schemas.microsoft.com/office/powerpoint/2010/main" val="177393998"/>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50DBB-E786-0540-2484-1CE73802FE37}"/>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C9BF69F1-ACAE-A5A1-D69A-BC8639A11CEF}"/>
              </a:ext>
            </a:extLst>
          </p:cNvPr>
          <p:cNvSpPr txBox="1"/>
          <p:nvPr/>
        </p:nvSpPr>
        <p:spPr>
          <a:xfrm>
            <a:off x="861198" y="216372"/>
            <a:ext cx="22403621" cy="6771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400" b="1" dirty="0"/>
              <a:t>conclusioni</a:t>
            </a:r>
          </a:p>
        </p:txBody>
      </p:sp>
      <p:sp>
        <p:nvSpPr>
          <p:cNvPr id="8" name="CasellaDiTesto 7">
            <a:extLst>
              <a:ext uri="{FF2B5EF4-FFF2-40B4-BE49-F238E27FC236}">
                <a16:creationId xmlns:a16="http://schemas.microsoft.com/office/drawing/2014/main" id="{9199687B-9717-44C6-CC33-3EAF0E3B19F3}"/>
              </a:ext>
            </a:extLst>
          </p:cNvPr>
          <p:cNvSpPr txBox="1"/>
          <p:nvPr/>
        </p:nvSpPr>
        <p:spPr>
          <a:xfrm>
            <a:off x="1241160" y="1382793"/>
            <a:ext cx="21643695" cy="88650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it-IT" sz="3200" dirty="0">
                <a:latin typeface="Helvetica" panose="020B0604020202020204" pitchFamily="34" charset="0"/>
                <a:cs typeface="Helvetica" panose="020B0604020202020204" pitchFamily="34" charset="0"/>
              </a:rPr>
              <a:t>Nel presente elaborato sono stati analizzati i consumi di energia della stagione 2023 - 2024 legati all’impianto di generazione del calore e produzione di ACS di un condominio sito in un comune del nord-ovest (zona climatica E). </a:t>
            </a:r>
          </a:p>
          <a:p>
            <a:pPr algn="l">
              <a:lnSpc>
                <a:spcPct val="150000"/>
              </a:lnSpc>
            </a:pP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In particolare, si è evidenziato un risparmio energetico in riscaldamento del 38,5% rispetto al vecchio impianto</a:t>
            </a:r>
          </a:p>
          <a:p>
            <a:pPr algn="l">
              <a:lnSpc>
                <a:spcPct val="150000"/>
              </a:lnSpc>
            </a:pP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Inoltre, è stato calcolato un risparmio energetico del 29,3% nella produzione di ACS durante la stagione di riscaldamento e un risparmio per la produzione di ACS del 58,4% durante quella di raffrescamento (maggiore grazie al contributo del </a:t>
            </a:r>
            <a:r>
              <a:rPr lang="it-IT" sz="3200" dirty="0" err="1">
                <a:latin typeface="Helvetica" panose="020B0604020202020204" pitchFamily="34" charset="0"/>
                <a:cs typeface="Helvetica" panose="020B0604020202020204" pitchFamily="34" charset="0"/>
              </a:rPr>
              <a:t>desurriscaldatore</a:t>
            </a:r>
            <a:r>
              <a:rPr lang="it-IT" sz="3200" dirty="0">
                <a:latin typeface="Helvetica" panose="020B0604020202020204" pitchFamily="34" charset="0"/>
                <a:cs typeface="Helvetica" panose="020B0604020202020204" pitchFamily="34" charset="0"/>
              </a:rPr>
              <a:t>).</a:t>
            </a:r>
          </a:p>
          <a:p>
            <a:pPr algn="l">
              <a:lnSpc>
                <a:spcPct val="150000"/>
              </a:lnSpc>
            </a:pPr>
            <a:endParaRPr lang="it-IT" sz="3200" dirty="0">
              <a:latin typeface="Helvetica" panose="020B0604020202020204" pitchFamily="34" charset="0"/>
              <a:cs typeface="Helvetica" panose="020B0604020202020204" pitchFamily="34" charset="0"/>
            </a:endParaRPr>
          </a:p>
          <a:p>
            <a:pPr algn="l">
              <a:lnSpc>
                <a:spcPct val="150000"/>
              </a:lnSpc>
            </a:pPr>
            <a:r>
              <a:rPr lang="it-IT" sz="3200" dirty="0">
                <a:latin typeface="Helvetica" panose="020B0604020202020204" pitchFamily="34" charset="0"/>
                <a:cs typeface="Helvetica" panose="020B0604020202020204" pitchFamily="34" charset="0"/>
              </a:rPr>
              <a:t>Inoltre, è stato stimato un risparmio economico basato sui costi dell’energia elettrica e del gas delle ultime bollette del periodo considerato pari e 31.481,89 € rispetto al vecchio impianto e pari a 18.787,99 € rispetto al vecchio impianto con ottimizzazione remota.</a:t>
            </a:r>
          </a:p>
        </p:txBody>
      </p:sp>
    </p:spTree>
    <p:extLst>
      <p:ext uri="{BB962C8B-B14F-4D97-AF65-F5344CB8AC3E}">
        <p14:creationId xmlns:p14="http://schemas.microsoft.com/office/powerpoint/2010/main" val="3825976336"/>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img-cover.jpg" descr="img-cover.jp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51" name="Immagine" descr="Immagine"/>
          <p:cNvPicPr>
            <a:picLocks noChangeAspect="1"/>
          </p:cNvPicPr>
          <p:nvPr/>
        </p:nvPicPr>
        <p:blipFill>
          <a:blip r:embed="rId3"/>
          <a:stretch>
            <a:fillRect/>
          </a:stretch>
        </p:blipFill>
        <p:spPr>
          <a:xfrm>
            <a:off x="5798635" y="5112670"/>
            <a:ext cx="5918648" cy="2187988"/>
          </a:xfrm>
          <a:prstGeom prst="rect">
            <a:avLst/>
          </a:prstGeom>
          <a:ln w="12700">
            <a:miter lim="400000"/>
          </a:ln>
        </p:spPr>
      </p:pic>
      <p:sp>
        <p:nvSpPr>
          <p:cNvPr id="2" name="CasellaDiTesto 1">
            <a:extLst>
              <a:ext uri="{FF2B5EF4-FFF2-40B4-BE49-F238E27FC236}">
                <a16:creationId xmlns:a16="http://schemas.microsoft.com/office/drawing/2014/main" id="{DEDC3584-3556-A144-A9D1-46F218A86976}"/>
              </a:ext>
            </a:extLst>
          </p:cNvPr>
          <p:cNvSpPr txBox="1"/>
          <p:nvPr/>
        </p:nvSpPr>
        <p:spPr>
          <a:xfrm>
            <a:off x="0" y="11301290"/>
            <a:ext cx="24384000" cy="6412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825500" rtl="0" fontAlgn="auto" latinLnBrk="0" hangingPunct="0">
              <a:lnSpc>
                <a:spcPct val="100000"/>
              </a:lnSpc>
              <a:spcBef>
                <a:spcPts val="0"/>
              </a:spcBef>
              <a:spcAft>
                <a:spcPts val="0"/>
              </a:spcAft>
              <a:buClrTx/>
              <a:buSzTx/>
              <a:buFontTx/>
              <a:buNone/>
              <a:tabLst/>
            </a:pPr>
            <a:r>
              <a:rPr lang="it-IT" sz="3500" dirty="0" err="1">
                <a:solidFill>
                  <a:schemeClr val="bg2">
                    <a:lumMod val="90000"/>
                  </a:schemeClr>
                </a:solidFill>
                <a:latin typeface="Helvetica Light" panose="020B0403020202020204" pitchFamily="34" charset="0"/>
              </a:rPr>
              <a:t>j</a:t>
            </a:r>
            <a:r>
              <a:rPr kumimoji="0" lang="it-IT" sz="3500" u="none" strike="noStrike" cap="none" spc="0" normalizeH="0" baseline="0" dirty="0" err="1">
                <a:ln>
                  <a:noFill/>
                </a:ln>
                <a:solidFill>
                  <a:schemeClr val="bg2">
                    <a:lumMod val="90000"/>
                  </a:schemeClr>
                </a:solidFill>
                <a:effectLst/>
                <a:uFillTx/>
                <a:latin typeface="Helvetica Light" panose="020B0403020202020204" pitchFamily="34" charset="0"/>
                <a:sym typeface="HelveticaNowDisplay-Bold"/>
              </a:rPr>
              <a:t>odoitalia.com</a:t>
            </a:r>
            <a:endParaRPr kumimoji="0" lang="it-IT" sz="3500" u="none" strike="noStrike" cap="none" spc="0" normalizeH="0" baseline="0" dirty="0">
              <a:ln>
                <a:noFill/>
              </a:ln>
              <a:solidFill>
                <a:schemeClr val="bg2">
                  <a:lumMod val="90000"/>
                </a:schemeClr>
              </a:solidFill>
              <a:effectLst/>
              <a:uFillTx/>
              <a:latin typeface="Helvetica Light" panose="020B0403020202020204" pitchFamily="34" charset="0"/>
              <a:sym typeface="HelveticaNowDisplay-Bold"/>
            </a:endParaRPr>
          </a:p>
        </p:txBody>
      </p:sp>
      <p:pic>
        <p:nvPicPr>
          <p:cNvPr id="3" name="Immagine 2">
            <a:extLst>
              <a:ext uri="{FF2B5EF4-FFF2-40B4-BE49-F238E27FC236}">
                <a16:creationId xmlns:a16="http://schemas.microsoft.com/office/drawing/2014/main" id="{0F268DEE-07A5-DCE1-CA2E-5F68848BB240}"/>
              </a:ext>
            </a:extLst>
          </p:cNvPr>
          <p:cNvPicPr>
            <a:picLocks noChangeAspect="1"/>
          </p:cNvPicPr>
          <p:nvPr/>
        </p:nvPicPr>
        <p:blipFill>
          <a:blip r:embed="rId4"/>
          <a:stretch>
            <a:fillRect/>
          </a:stretch>
        </p:blipFill>
        <p:spPr>
          <a:xfrm>
            <a:off x="13332685" y="5439609"/>
            <a:ext cx="4183233" cy="15600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fade thruBlk="1"/>
      </p:transition>
    </mc:Choice>
    <mc:Fallback xmlns="" xmlns:m="http://schemas.openxmlformats.org/officeDocument/2006/math" xmlns:a14="http://schemas.microsoft.com/office/drawing/2010/main">
      <p:transition spd="med">
        <p:fade/>
      </p:transition>
    </mc:Fallback>
  </mc:AlternateContent>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NowDisplay-Medium"/>
        <a:ea typeface="HelveticaNowDisplay-Medium"/>
        <a:cs typeface="HelveticaNowDisplay-Medium"/>
      </a:majorFont>
      <a:minorFont>
        <a:latin typeface="HelveticaNowDisplay-Medium"/>
        <a:ea typeface="HelveticaNowDisplay-Medium"/>
        <a:cs typeface="HelveticaNowDisplay-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NowDisplay-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_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NowDisplay-Medium"/>
        <a:ea typeface="HelveticaNowDisplay-Medium"/>
        <a:cs typeface="HelveticaNowDisplay-Medium"/>
      </a:majorFont>
      <a:minorFont>
        <a:latin typeface="HelveticaNowDisplay-Medium"/>
        <a:ea typeface="HelveticaNowDisplay-Medium"/>
        <a:cs typeface="HelveticaNowDisplay-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NowDisplay-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5984</TotalTime>
  <Words>4745</Words>
  <Application>Microsoft Office PowerPoint</Application>
  <PresentationFormat>Personalizzato</PresentationFormat>
  <Paragraphs>768</Paragraphs>
  <Slides>45</Slides>
  <Notes>3</Notes>
  <HiddenSlides>0</HiddenSlides>
  <MMClips>0</MMClips>
  <ScaleCrop>false</ScaleCrop>
  <HeadingPairs>
    <vt:vector size="6" baseType="variant">
      <vt:variant>
        <vt:lpstr>Caratteri utilizzati</vt:lpstr>
      </vt:variant>
      <vt:variant>
        <vt:i4>11</vt:i4>
      </vt:variant>
      <vt:variant>
        <vt:lpstr>Tema</vt:lpstr>
      </vt:variant>
      <vt:variant>
        <vt:i4>4</vt:i4>
      </vt:variant>
      <vt:variant>
        <vt:lpstr>Titoli diapositive</vt:lpstr>
      </vt:variant>
      <vt:variant>
        <vt:i4>45</vt:i4>
      </vt:variant>
    </vt:vector>
  </HeadingPairs>
  <TitlesOfParts>
    <vt:vector size="60" baseType="lpstr">
      <vt:lpstr>Aptos</vt:lpstr>
      <vt:lpstr>Aptos Narrow</vt:lpstr>
      <vt:lpstr>Arial</vt:lpstr>
      <vt:lpstr>Calibri</vt:lpstr>
      <vt:lpstr>Calibri Light</vt:lpstr>
      <vt:lpstr>Cambria Math</vt:lpstr>
      <vt:lpstr>Helvetica</vt:lpstr>
      <vt:lpstr>Helvetica Light</vt:lpstr>
      <vt:lpstr>HelveticaNowDisplay-Bold</vt:lpstr>
      <vt:lpstr>HelveticaNowDisplay-Medium</vt:lpstr>
      <vt:lpstr>HelveticaNowDisplay-Regular</vt:lpstr>
      <vt:lpstr>White</vt:lpstr>
      <vt:lpstr>2_Personalizza struttura</vt:lpstr>
      <vt:lpstr>1_Personalizza struttura</vt:lpstr>
      <vt:lpstr>Personalizza struttura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msansoni</dc:creator>
  <cp:lastModifiedBy>msansoni</cp:lastModifiedBy>
  <cp:revision>116</cp:revision>
  <dcterms:modified xsi:type="dcterms:W3CDTF">2025-11-13T10:11:06Z</dcterms:modified>
</cp:coreProperties>
</file>