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1.jpg" ContentType="image/jpeg"/>
  <Override PartName="/ppt/notesSlides/notesSlide3.xml" ContentType="application/vnd.openxmlformats-officedocument.presentationml.notesSlide+xml"/>
  <Override PartName="/ppt/media/image26.jpg" ContentType="image/jpeg"/>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0" r:id="rId2"/>
  </p:sldMasterIdLst>
  <p:notesMasterIdLst>
    <p:notesMasterId r:id="rId47"/>
  </p:notesMasterIdLst>
  <p:sldIdLst>
    <p:sldId id="257" r:id="rId3"/>
    <p:sldId id="301" r:id="rId4"/>
    <p:sldId id="302" r:id="rId5"/>
    <p:sldId id="324" r:id="rId6"/>
    <p:sldId id="331" r:id="rId7"/>
    <p:sldId id="303" r:id="rId8"/>
    <p:sldId id="344" r:id="rId9"/>
    <p:sldId id="304" r:id="rId10"/>
    <p:sldId id="342" r:id="rId11"/>
    <p:sldId id="327" r:id="rId12"/>
    <p:sldId id="341" r:id="rId13"/>
    <p:sldId id="337" r:id="rId14"/>
    <p:sldId id="348" r:id="rId15"/>
    <p:sldId id="338" r:id="rId16"/>
    <p:sldId id="339" r:id="rId17"/>
    <p:sldId id="328" r:id="rId18"/>
    <p:sldId id="346" r:id="rId19"/>
    <p:sldId id="349" r:id="rId20"/>
    <p:sldId id="350" r:id="rId21"/>
    <p:sldId id="340" r:id="rId22"/>
    <p:sldId id="329" r:id="rId23"/>
    <p:sldId id="351" r:id="rId24"/>
    <p:sldId id="352" r:id="rId25"/>
    <p:sldId id="287" r:id="rId26"/>
    <p:sldId id="315" r:id="rId27"/>
    <p:sldId id="316" r:id="rId28"/>
    <p:sldId id="305" r:id="rId29"/>
    <p:sldId id="294" r:id="rId30"/>
    <p:sldId id="306" r:id="rId31"/>
    <p:sldId id="307" r:id="rId32"/>
    <p:sldId id="321" r:id="rId33"/>
    <p:sldId id="313" r:id="rId34"/>
    <p:sldId id="322" r:id="rId35"/>
    <p:sldId id="256" r:id="rId36"/>
    <p:sldId id="332" r:id="rId37"/>
    <p:sldId id="258" r:id="rId38"/>
    <p:sldId id="259" r:id="rId39"/>
    <p:sldId id="333" r:id="rId40"/>
    <p:sldId id="261" r:id="rId41"/>
    <p:sldId id="262" r:id="rId42"/>
    <p:sldId id="263" r:id="rId43"/>
    <p:sldId id="336" r:id="rId44"/>
    <p:sldId id="264" r:id="rId45"/>
    <p:sldId id="260" r:id="rId46"/>
  </p:sldIdLst>
  <p:sldSz cx="24384000" cy="13716000"/>
  <p:notesSz cx="6735763" cy="9866313"/>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lvl1pPr>
    <a:lvl2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lvl2pPr>
    <a:lvl3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lvl3pPr>
    <a:lvl4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lvl4pPr>
    <a:lvl5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lvl5pPr>
    <a:lvl6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lvl6pPr>
    <a:lvl7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lvl7pPr>
    <a:lvl8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lvl8pPr>
    <a:lvl9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NowDisplay-Medium"/>
          <a:ea typeface="HelveticaNowDisplay-Medium"/>
          <a:cs typeface="HelveticaNowDisplay-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HelveticaNowDisplay-Medium"/>
          <a:ea typeface="HelveticaNowDisplay-Medium"/>
          <a:cs typeface="HelveticaNowDisplay-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HelveticaNowDisplay-Medium"/>
          <a:ea typeface="HelveticaNowDisplay-Medium"/>
          <a:cs typeface="HelveticaNowDisplay-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9D1E1"/>
          </a:solidFill>
        </a:fill>
      </a:tcStyle>
    </a:wholeTbl>
    <a:band2H>
      <a:tcTxStyle/>
      <a:tcStyle>
        <a:tcBdr/>
        <a:fill>
          <a:solidFill>
            <a:srgbClr val="FCE9F0"/>
          </a:solidFill>
        </a:fill>
      </a:tcStyle>
    </a:band2H>
    <a:firstCol>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HelveticaNowDisplay-Medium"/>
          <a:ea typeface="HelveticaNowDisplay-Medium"/>
          <a:cs typeface="HelveticaNowDisplay-Medium"/>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HelveticaNowDisplay-Medium"/>
          <a:ea typeface="HelveticaNowDisplay-Medium"/>
          <a:cs typeface="HelveticaNowDisplay-Medium"/>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HelveticaNowDisplay-Medium"/>
          <a:ea typeface="HelveticaNowDisplay-Medium"/>
          <a:cs typeface="HelveticaNowDisplay-Medium"/>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NowDisplay-Medium"/>
          <a:ea typeface="HelveticaNowDisplay-Medium"/>
          <a:cs typeface="HelveticaNowDisplay-Medium"/>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HelveticaNowDisplay-Medium"/>
          <a:ea typeface="HelveticaNowDisplay-Medium"/>
          <a:cs typeface="HelveticaNowDisplay-Medium"/>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HelveticaNowDisplay-Medium"/>
          <a:ea typeface="HelveticaNowDisplay-Medium"/>
          <a:cs typeface="HelveticaNowDisplay-Medium"/>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HelveticaNowDisplay-Medium"/>
          <a:ea typeface="HelveticaNowDisplay-Medium"/>
          <a:cs typeface="HelveticaNowDisplay-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HelveticaNowDisplay-Medium"/>
          <a:ea typeface="HelveticaNowDisplay-Medium"/>
          <a:cs typeface="HelveticaNowDisplay-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HelveticaNowDisplay-Medium"/>
          <a:ea typeface="HelveticaNowDisplay-Medium"/>
          <a:cs typeface="HelveticaNowDisplay-Medium"/>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HelveticaNowDisplay-Medium"/>
          <a:ea typeface="HelveticaNowDisplay-Medium"/>
          <a:cs typeface="HelveticaNowDisplay-Medium"/>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Nessuno stile, griglia tabella">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Stile con tema 1 - Colore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Stile con tema 1 - Colore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Stile con tema 1 - Colore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68D230F3-CF80-4859-8CE7-A43EE81993B5}" styleName="Stile chiaro 1 - Colore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3B4B98B0-60AC-42C2-AFA5-B58CD77FA1E5}" styleName="Stile chiaro 1 - Colore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12C8C85-51F0-491E-9774-3900AFEF0FD7}" styleName="Stile chiaro 2 - Colore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72833802-FEF1-4C79-8D5D-14CF1EAF98D9}" styleName="Stile chiaro 2 - Colore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93D81CF-94F2-401A-BA57-92F5A7B2D0C5}" styleName="Stile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0660B408-B3CF-4A94-85FC-2B1E0A45F4A2}" styleName="Stile scuro 2 - Colore 1/Color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D113A9D2-9D6B-4929-AA2D-F23B5EE8CBE7}" styleName="Stile con tema 2 - Colore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651" autoAdjust="0"/>
    <p:restoredTop sz="94386" autoAdjust="0"/>
  </p:normalViewPr>
  <p:slideViewPr>
    <p:cSldViewPr snapToGrid="0">
      <p:cViewPr varScale="1">
        <p:scale>
          <a:sx n="55" d="100"/>
          <a:sy n="55" d="100"/>
        </p:scale>
        <p:origin x="864" y="8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400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tableStyles" Target="tableStyle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1" name="Shape 21"/>
          <p:cNvSpPr>
            <a:spLocks noGrp="1" noRot="1" noChangeAspect="1"/>
          </p:cNvSpPr>
          <p:nvPr>
            <p:ph type="sldImg"/>
          </p:nvPr>
        </p:nvSpPr>
        <p:spPr>
          <a:xfrm>
            <a:off x="79375" y="739775"/>
            <a:ext cx="6577013" cy="3700463"/>
          </a:xfrm>
          <a:prstGeom prst="rect">
            <a:avLst/>
          </a:prstGeom>
        </p:spPr>
        <p:txBody>
          <a:bodyPr/>
          <a:lstStyle/>
          <a:p>
            <a:endParaRPr/>
          </a:p>
        </p:txBody>
      </p:sp>
      <p:sp>
        <p:nvSpPr>
          <p:cNvPr id="22" name="Shape 22"/>
          <p:cNvSpPr>
            <a:spLocks noGrp="1"/>
          </p:cNvSpPr>
          <p:nvPr>
            <p:ph type="body" sz="quarter" idx="1"/>
          </p:nvPr>
        </p:nvSpPr>
        <p:spPr>
          <a:xfrm>
            <a:off x="898102" y="4686499"/>
            <a:ext cx="4939560" cy="4439841"/>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NowDisplay-Regular"/>
      </a:defRPr>
    </a:lvl1pPr>
    <a:lvl2pPr indent="228600" defTabSz="457200" latinLnBrk="0">
      <a:lnSpc>
        <a:spcPct val="117999"/>
      </a:lnSpc>
      <a:defRPr sz="2200">
        <a:latin typeface="+mj-lt"/>
        <a:ea typeface="+mj-ea"/>
        <a:cs typeface="+mj-cs"/>
        <a:sym typeface="HelveticaNowDisplay-Regular"/>
      </a:defRPr>
    </a:lvl2pPr>
    <a:lvl3pPr indent="457200" defTabSz="457200" latinLnBrk="0">
      <a:lnSpc>
        <a:spcPct val="117999"/>
      </a:lnSpc>
      <a:defRPr sz="2200">
        <a:latin typeface="+mj-lt"/>
        <a:ea typeface="+mj-ea"/>
        <a:cs typeface="+mj-cs"/>
        <a:sym typeface="HelveticaNowDisplay-Regular"/>
      </a:defRPr>
    </a:lvl3pPr>
    <a:lvl4pPr indent="685800" defTabSz="457200" latinLnBrk="0">
      <a:lnSpc>
        <a:spcPct val="117999"/>
      </a:lnSpc>
      <a:defRPr sz="2200">
        <a:latin typeface="+mj-lt"/>
        <a:ea typeface="+mj-ea"/>
        <a:cs typeface="+mj-cs"/>
        <a:sym typeface="HelveticaNowDisplay-Regular"/>
      </a:defRPr>
    </a:lvl4pPr>
    <a:lvl5pPr indent="914400" defTabSz="457200" latinLnBrk="0">
      <a:lnSpc>
        <a:spcPct val="117999"/>
      </a:lnSpc>
      <a:defRPr sz="2200">
        <a:latin typeface="+mj-lt"/>
        <a:ea typeface="+mj-ea"/>
        <a:cs typeface="+mj-cs"/>
        <a:sym typeface="HelveticaNowDisplay-Regular"/>
      </a:defRPr>
    </a:lvl5pPr>
    <a:lvl6pPr indent="1143000" defTabSz="457200" latinLnBrk="0">
      <a:lnSpc>
        <a:spcPct val="117999"/>
      </a:lnSpc>
      <a:defRPr sz="2200">
        <a:latin typeface="+mj-lt"/>
        <a:ea typeface="+mj-ea"/>
        <a:cs typeface="+mj-cs"/>
        <a:sym typeface="HelveticaNowDisplay-Regular"/>
      </a:defRPr>
    </a:lvl6pPr>
    <a:lvl7pPr indent="1371600" defTabSz="457200" latinLnBrk="0">
      <a:lnSpc>
        <a:spcPct val="117999"/>
      </a:lnSpc>
      <a:defRPr sz="2200">
        <a:latin typeface="+mj-lt"/>
        <a:ea typeface="+mj-ea"/>
        <a:cs typeface="+mj-cs"/>
        <a:sym typeface="HelveticaNowDisplay-Regular"/>
      </a:defRPr>
    </a:lvl7pPr>
    <a:lvl8pPr indent="1600200" defTabSz="457200" latinLnBrk="0">
      <a:lnSpc>
        <a:spcPct val="117999"/>
      </a:lnSpc>
      <a:defRPr sz="2200">
        <a:latin typeface="+mj-lt"/>
        <a:ea typeface="+mj-ea"/>
        <a:cs typeface="+mj-cs"/>
        <a:sym typeface="HelveticaNowDisplay-Regular"/>
      </a:defRPr>
    </a:lvl8pPr>
    <a:lvl9pPr indent="1828800" defTabSz="457200" latinLnBrk="0">
      <a:lnSpc>
        <a:spcPct val="117999"/>
      </a:lnSpc>
      <a:defRPr sz="2200">
        <a:latin typeface="+mj-lt"/>
        <a:ea typeface="+mj-ea"/>
        <a:cs typeface="+mj-cs"/>
        <a:sym typeface="HelveticaNowDisplay-Regular"/>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79375" y="739775"/>
            <a:ext cx="6577013" cy="3700463"/>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3567814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79375" y="739775"/>
            <a:ext cx="6577013" cy="3700463"/>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4212716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79375" y="739775"/>
            <a:ext cx="6577013" cy="3700463"/>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4614148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79375" y="739775"/>
            <a:ext cx="6577013" cy="3700463"/>
          </a:xfrm>
        </p:spPr>
      </p:sp>
      <p:sp>
        <p:nvSpPr>
          <p:cNvPr id="3" name="Segnaposto note 2"/>
          <p:cNvSpPr>
            <a:spLocks noGrp="1"/>
          </p:cNvSpPr>
          <p:nvPr>
            <p:ph type="body" idx="1"/>
          </p:nvPr>
        </p:nvSpPr>
        <p:spPr/>
        <p:txBody>
          <a:bodyPr/>
          <a:lstStyle/>
          <a:p>
            <a:endParaRPr lang="it-IT"/>
          </a:p>
        </p:txBody>
      </p:sp>
    </p:spTree>
    <p:extLst>
      <p:ext uri="{BB962C8B-B14F-4D97-AF65-F5344CB8AC3E}">
        <p14:creationId xmlns:p14="http://schemas.microsoft.com/office/powerpoint/2010/main" val="52172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a:xfrm>
            <a:off x="79375" y="739775"/>
            <a:ext cx="6577013" cy="3700463"/>
          </a:xfrm>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4243693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Tree>
    <p:extLst>
      <p:ext uri="{BB962C8B-B14F-4D97-AF65-F5344CB8AC3E}">
        <p14:creationId xmlns:p14="http://schemas.microsoft.com/office/powerpoint/2010/main" val="31678908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15" name="Numero diapositiva"/>
          <p:cNvSpPr txBox="1">
            <a:spLocks noGrp="1"/>
          </p:cNvSpPr>
          <p:nvPr>
            <p:ph type="sldNum" sz="quarter" idx="2"/>
          </p:nvPr>
        </p:nvSpPr>
        <p:spPr>
          <a:prstGeom prst="rect">
            <a:avLst/>
          </a:prstGeom>
        </p:spPr>
        <p:txBody>
          <a:bodyPr/>
          <a:lstStyle/>
          <a:p>
            <a:fld id="{86CB4B4D-7CA3-9044-876B-883B54F8677D}" type="slidenum">
              <a:t>‹N›</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828800" y="4251960"/>
            <a:ext cx="20726400" cy="1138773"/>
          </a:xfrm>
          <a:prstGeom prst="rect">
            <a:avLst/>
          </a:prstGeom>
        </p:spPr>
        <p:txBody>
          <a:bodyPr wrap="square" lIns="0" tIns="0" rIns="0" bIns="0">
            <a:spAutoFit/>
          </a:bodyPr>
          <a:lstStyle>
            <a:lvl1pPr>
              <a:defRPr sz="7400" b="0" i="0">
                <a:solidFill>
                  <a:schemeClr val="tx1"/>
                </a:solidFill>
                <a:latin typeface="Calibri"/>
                <a:cs typeface="Calibri"/>
              </a:defRPr>
            </a:lvl1pPr>
          </a:lstStyle>
          <a:p>
            <a:endParaRPr/>
          </a:p>
        </p:txBody>
      </p:sp>
      <p:sp>
        <p:nvSpPr>
          <p:cNvPr id="3" name="Holder 3"/>
          <p:cNvSpPr>
            <a:spLocks noGrp="1"/>
          </p:cNvSpPr>
          <p:nvPr>
            <p:ph type="subTitle" idx="4"/>
          </p:nvPr>
        </p:nvSpPr>
        <p:spPr>
          <a:xfrm>
            <a:off x="3657600" y="7680960"/>
            <a:ext cx="17068800" cy="615553"/>
          </a:xfrm>
          <a:prstGeom prst="rect">
            <a:avLst/>
          </a:prstGeom>
        </p:spPr>
        <p:txBody>
          <a:bodyPr wrap="square" lIns="0" tIns="0" rIns="0" bIns="0">
            <a:spAutoFit/>
          </a:bodyPr>
          <a:lstStyle>
            <a:lvl1pPr>
              <a:defRPr sz="40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9738750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3976114" y="569621"/>
            <a:ext cx="16184880" cy="1138773"/>
          </a:xfrm>
        </p:spPr>
        <p:txBody>
          <a:bodyPr lIns="0" tIns="0" rIns="0" bIns="0"/>
          <a:lstStyle>
            <a:lvl1pPr>
              <a:defRPr sz="7400" b="0" i="0">
                <a:solidFill>
                  <a:schemeClr val="tx1"/>
                </a:solidFill>
                <a:latin typeface="Calibri"/>
                <a:cs typeface="Calibri"/>
              </a:defRPr>
            </a:lvl1pPr>
          </a:lstStyle>
          <a:p>
            <a:endParaRPr/>
          </a:p>
        </p:txBody>
      </p:sp>
      <p:sp>
        <p:nvSpPr>
          <p:cNvPr id="3" name="Holder 3"/>
          <p:cNvSpPr>
            <a:spLocks noGrp="1"/>
          </p:cNvSpPr>
          <p:nvPr>
            <p:ph type="body" idx="1"/>
          </p:nvPr>
        </p:nvSpPr>
        <p:spPr>
          <a:xfrm>
            <a:off x="2205734" y="2307591"/>
            <a:ext cx="19345300" cy="615553"/>
          </a:xfrm>
        </p:spPr>
        <p:txBody>
          <a:bodyPr lIns="0" tIns="0" rIns="0" bIns="0"/>
          <a:lstStyle>
            <a:lvl1pPr>
              <a:defRPr sz="40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2936210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3976114" y="569621"/>
            <a:ext cx="16184880" cy="1138773"/>
          </a:xfrm>
        </p:spPr>
        <p:txBody>
          <a:bodyPr lIns="0" tIns="0" rIns="0" bIns="0"/>
          <a:lstStyle>
            <a:lvl1pPr>
              <a:defRPr sz="7400" b="0" i="0">
                <a:solidFill>
                  <a:schemeClr val="tx1"/>
                </a:solidFill>
                <a:latin typeface="Calibri"/>
                <a:cs typeface="Calibri"/>
              </a:defRPr>
            </a:lvl1pPr>
          </a:lstStyle>
          <a:p>
            <a:endParaRPr/>
          </a:p>
        </p:txBody>
      </p:sp>
      <p:sp>
        <p:nvSpPr>
          <p:cNvPr id="3" name="Holder 3"/>
          <p:cNvSpPr>
            <a:spLocks noGrp="1"/>
          </p:cNvSpPr>
          <p:nvPr>
            <p:ph sz="half" idx="2"/>
          </p:nvPr>
        </p:nvSpPr>
        <p:spPr>
          <a:xfrm>
            <a:off x="1219200" y="3154680"/>
            <a:ext cx="10607040" cy="30777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2557760" y="3154680"/>
            <a:ext cx="10607040" cy="30777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1971254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795511"/>
            <a:ext cx="24384000" cy="920750"/>
          </a:xfrm>
          <a:custGeom>
            <a:avLst/>
            <a:gdLst/>
            <a:ahLst/>
            <a:cxnLst/>
            <a:rect l="l" t="t" r="r" b="b"/>
            <a:pathLst>
              <a:path w="12192000" h="460375">
                <a:moveTo>
                  <a:pt x="12192000" y="0"/>
                </a:moveTo>
                <a:lnTo>
                  <a:pt x="0" y="0"/>
                </a:lnTo>
                <a:lnTo>
                  <a:pt x="0" y="459930"/>
                </a:lnTo>
                <a:lnTo>
                  <a:pt x="12192000" y="459930"/>
                </a:lnTo>
                <a:lnTo>
                  <a:pt x="12192000" y="0"/>
                </a:lnTo>
                <a:close/>
              </a:path>
            </a:pathLst>
          </a:custGeom>
          <a:solidFill>
            <a:srgbClr val="636363"/>
          </a:solidFill>
        </p:spPr>
        <p:txBody>
          <a:bodyPr wrap="square" lIns="0" tIns="0" rIns="0" bIns="0" rtlCol="0"/>
          <a:lstStyle/>
          <a:p>
            <a:endParaRPr sz="6000"/>
          </a:p>
        </p:txBody>
      </p:sp>
      <p:pic>
        <p:nvPicPr>
          <p:cNvPr id="17" name="bg object 17"/>
          <p:cNvPicPr/>
          <p:nvPr/>
        </p:nvPicPr>
        <p:blipFill>
          <a:blip r:embed="rId2" cstate="print"/>
          <a:stretch>
            <a:fillRect/>
          </a:stretch>
        </p:blipFill>
        <p:spPr>
          <a:xfrm>
            <a:off x="21381718" y="12902180"/>
            <a:ext cx="1636776" cy="603500"/>
          </a:xfrm>
          <a:prstGeom prst="rect">
            <a:avLst/>
          </a:prstGeom>
        </p:spPr>
      </p:pic>
      <p:pic>
        <p:nvPicPr>
          <p:cNvPr id="18" name="bg object 18"/>
          <p:cNvPicPr/>
          <p:nvPr/>
        </p:nvPicPr>
        <p:blipFill>
          <a:blip r:embed="rId3" cstate="print"/>
          <a:stretch>
            <a:fillRect/>
          </a:stretch>
        </p:blipFill>
        <p:spPr>
          <a:xfrm>
            <a:off x="0" y="0"/>
            <a:ext cx="24384000" cy="13715996"/>
          </a:xfrm>
          <a:prstGeom prst="rect">
            <a:avLst/>
          </a:prstGeom>
        </p:spPr>
      </p:pic>
      <p:pic>
        <p:nvPicPr>
          <p:cNvPr id="19" name="bg object 19"/>
          <p:cNvPicPr/>
          <p:nvPr/>
        </p:nvPicPr>
        <p:blipFill>
          <a:blip r:embed="rId2" cstate="print"/>
          <a:stretch>
            <a:fillRect/>
          </a:stretch>
        </p:blipFill>
        <p:spPr>
          <a:xfrm>
            <a:off x="1862326" y="3733800"/>
            <a:ext cx="6522720" cy="2410968"/>
          </a:xfrm>
          <a:prstGeom prst="rect">
            <a:avLst/>
          </a:prstGeom>
        </p:spPr>
      </p:pic>
      <p:sp>
        <p:nvSpPr>
          <p:cNvPr id="20" name="bg object 20"/>
          <p:cNvSpPr/>
          <p:nvPr/>
        </p:nvSpPr>
        <p:spPr>
          <a:xfrm>
            <a:off x="9617965" y="4597909"/>
            <a:ext cx="3810" cy="8147050"/>
          </a:xfrm>
          <a:custGeom>
            <a:avLst/>
            <a:gdLst/>
            <a:ahLst/>
            <a:cxnLst/>
            <a:rect l="l" t="t" r="r" b="b"/>
            <a:pathLst>
              <a:path w="1904" h="4073525">
                <a:moveTo>
                  <a:pt x="0" y="4073410"/>
                </a:moveTo>
                <a:lnTo>
                  <a:pt x="1523" y="0"/>
                </a:lnTo>
              </a:path>
            </a:pathLst>
          </a:custGeom>
          <a:ln w="10668">
            <a:solidFill>
              <a:srgbClr val="FFFFFF"/>
            </a:solidFill>
          </a:ln>
        </p:spPr>
        <p:txBody>
          <a:bodyPr wrap="square" lIns="0" tIns="0" rIns="0" bIns="0" rtlCol="0"/>
          <a:lstStyle/>
          <a:p>
            <a:endParaRPr sz="6000"/>
          </a:p>
        </p:txBody>
      </p:sp>
      <p:sp>
        <p:nvSpPr>
          <p:cNvPr id="2" name="Holder 2"/>
          <p:cNvSpPr>
            <a:spLocks noGrp="1"/>
          </p:cNvSpPr>
          <p:nvPr>
            <p:ph type="title"/>
          </p:nvPr>
        </p:nvSpPr>
        <p:spPr>
          <a:xfrm>
            <a:off x="3976114" y="569621"/>
            <a:ext cx="16184880" cy="1138773"/>
          </a:xfrm>
        </p:spPr>
        <p:txBody>
          <a:bodyPr lIns="0" tIns="0" rIns="0" bIns="0"/>
          <a:lstStyle>
            <a:lvl1pPr>
              <a:defRPr sz="7400" b="0" i="0">
                <a:solidFill>
                  <a:schemeClr val="tx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071054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11/12/2025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a:t>
            </a:fld>
            <a:endParaRPr/>
          </a:p>
        </p:txBody>
      </p:sp>
    </p:spTree>
    <p:extLst>
      <p:ext uri="{BB962C8B-B14F-4D97-AF65-F5344CB8AC3E}">
        <p14:creationId xmlns:p14="http://schemas.microsoft.com/office/powerpoint/2010/main" val="38356938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2.png"/><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theme" Target="../theme/theme2.xml"/><Relationship Id="rId5" Type="http://schemas.openxmlformats.org/officeDocument/2006/relationships/slideLayout" Target="../slideLayouts/slideLayout6.xml"/><Relationship Id="rId4"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Rettangolo 4"/>
          <p:cNvSpPr/>
          <p:nvPr/>
        </p:nvSpPr>
        <p:spPr>
          <a:xfrm>
            <a:off x="0" y="12796943"/>
            <a:ext cx="24384000" cy="919061"/>
          </a:xfrm>
          <a:prstGeom prst="rect">
            <a:avLst/>
          </a:prstGeom>
          <a:solidFill>
            <a:srgbClr val="656565"/>
          </a:solidFill>
          <a:ln w="12700">
            <a:miter lim="400000"/>
          </a:ln>
        </p:spPr>
        <p:txBody>
          <a:bodyPr lIns="0" tIns="0" rIns="0" bIns="0" anchor="ctr"/>
          <a:lstStyle/>
          <a:p>
            <a:pPr algn="l">
              <a:defRPr sz="3200">
                <a:solidFill>
                  <a:srgbClr val="FFFFFF"/>
                </a:solidFill>
              </a:defRPr>
            </a:pPr>
            <a:r>
              <a:rPr lang="it-IT" sz="2400" b="0" dirty="0"/>
              <a:t>     Relatore: Dott. Giovanni Mastronardi</a:t>
            </a:r>
            <a:endParaRPr sz="2400" b="0" dirty="0"/>
          </a:p>
        </p:txBody>
      </p:sp>
      <p:pic>
        <p:nvPicPr>
          <p:cNvPr id="4" name="Immagine" descr="Immagine"/>
          <p:cNvPicPr>
            <a:picLocks noChangeAspect="1"/>
          </p:cNvPicPr>
          <p:nvPr/>
        </p:nvPicPr>
        <p:blipFill>
          <a:blip r:embed="rId3"/>
          <a:stretch>
            <a:fillRect/>
          </a:stretch>
        </p:blipFill>
        <p:spPr>
          <a:xfrm>
            <a:off x="21382733" y="12926529"/>
            <a:ext cx="1570000" cy="580393"/>
          </a:xfrm>
          <a:prstGeom prst="rect">
            <a:avLst/>
          </a:prstGeom>
          <a:ln w="12700">
            <a:miter lim="400000"/>
          </a:ln>
        </p:spPr>
      </p:pic>
      <p:sp>
        <p:nvSpPr>
          <p:cNvPr id="5" name="Riunione Agenti JODO"/>
          <p:cNvSpPr txBox="1"/>
          <p:nvPr/>
        </p:nvSpPr>
        <p:spPr>
          <a:xfrm>
            <a:off x="15825534" y="13146470"/>
            <a:ext cx="6179687" cy="3642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algn="l">
              <a:defRPr sz="1700" spc="50">
                <a:solidFill>
                  <a:srgbClr val="FFFFFF"/>
                </a:solidFill>
                <a:latin typeface="Arial"/>
                <a:ea typeface="Arial"/>
                <a:cs typeface="Arial"/>
                <a:sym typeface="Arial"/>
              </a:defRPr>
            </a:pPr>
            <a:r>
              <a:rPr sz="1700" dirty="0"/>
              <a:t>SISTEMI PER LA </a:t>
            </a:r>
            <a:r>
              <a:rPr sz="1700" b="1" dirty="0"/>
              <a:t>CLIMATIZZAZIONE ECOLOGICA</a:t>
            </a:r>
          </a:p>
        </p:txBody>
      </p:sp>
      <p:sp>
        <p:nvSpPr>
          <p:cNvPr id="6" name="Titolo Testo"/>
          <p:cNvSpPr txBox="1">
            <a:spLocks noGrp="1"/>
          </p:cNvSpPr>
          <p:nvPr>
            <p:ph type="title"/>
          </p:nvPr>
        </p:nvSpPr>
        <p:spPr>
          <a:xfrm>
            <a:off x="3653369" y="1958426"/>
            <a:ext cx="19507201" cy="24998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Titolo Testo</a:t>
            </a:r>
          </a:p>
        </p:txBody>
      </p:sp>
      <p:sp>
        <p:nvSpPr>
          <p:cNvPr id="7" name="Corpo livello uno…"/>
          <p:cNvSpPr txBox="1">
            <a:spLocks noGrp="1"/>
          </p:cNvSpPr>
          <p:nvPr>
            <p:ph type="body" idx="1"/>
          </p:nvPr>
        </p:nvSpPr>
        <p:spPr>
          <a:xfrm>
            <a:off x="13610169" y="4458252"/>
            <a:ext cx="9550401" cy="87618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rmAutofit/>
          </a:bodyPr>
          <a:lstStyle/>
          <a:p>
            <a:r>
              <a:t>Corpo livello uno</a:t>
            </a:r>
          </a:p>
          <a:p>
            <a:pPr lvl="1"/>
            <a:r>
              <a:t>Corpo livello due</a:t>
            </a:r>
          </a:p>
          <a:p>
            <a:pPr lvl="2"/>
            <a:r>
              <a:t>Corpo livello tre</a:t>
            </a:r>
          </a:p>
          <a:p>
            <a:pPr lvl="3"/>
            <a:r>
              <a:t>Corpo livello quattro</a:t>
            </a:r>
          </a:p>
          <a:p>
            <a:pPr lvl="4"/>
            <a:r>
              <a:t>Corpo livello cinque</a:t>
            </a:r>
          </a:p>
        </p:txBody>
      </p:sp>
      <p:sp>
        <p:nvSpPr>
          <p:cNvPr id="8" name="Numero diapositiva"/>
          <p:cNvSpPr txBox="1">
            <a:spLocks noGrp="1"/>
          </p:cNvSpPr>
          <p:nvPr>
            <p:ph type="sldNum" sz="quarter" idx="2"/>
          </p:nvPr>
        </p:nvSpPr>
        <p:spPr>
          <a:xfrm>
            <a:off x="23341665" y="13241485"/>
            <a:ext cx="335027" cy="302647"/>
          </a:xfrm>
          <a:prstGeom prst="rect">
            <a:avLst/>
          </a:prstGeom>
          <a:ln w="12700">
            <a:miter lim="400000"/>
          </a:ln>
        </p:spPr>
        <p:txBody>
          <a:bodyPr wrap="none" lIns="50800" tIns="50800" rIns="50800" bIns="50800">
            <a:spAutoFit/>
          </a:bodyPr>
          <a:lstStyle>
            <a:lvl1pPr>
              <a:defRPr sz="1300">
                <a:latin typeface="+mj-lt"/>
                <a:ea typeface="+mj-ea"/>
                <a:cs typeface="+mj-cs"/>
                <a:sym typeface="HelveticaNowDisplay-Regular"/>
              </a:defRPr>
            </a:lvl1pPr>
          </a:lstStyle>
          <a:p>
            <a:fld id="{86CB4B4D-7CA3-9044-876B-883B54F8677D}" type="slidenum">
              <a:t>‹N›</a:t>
            </a:fld>
            <a:endParaRPr/>
          </a:p>
        </p:txBody>
      </p:sp>
    </p:spTree>
  </p:cSld>
  <p:clrMap bg1="lt1" tx1="dk1" bg2="lt2" tx2="dk2" accent1="accent1" accent2="accent2" accent3="accent3" accent4="accent4" accent5="accent5" accent6="accent6" hlink="hlink" folHlink="folHlink"/>
  <p:sldLayoutIdLst>
    <p:sldLayoutId id="2147483649" r:id="rId1"/>
  </p:sldLayoutIdLst>
  <p:transition spd="med"/>
  <p:txStyles>
    <p:titleStyle>
      <a:lvl1pPr marL="0" marR="0" indent="0" algn="ctr" defTabSz="825458"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1pPr>
      <a:lvl2pPr marL="0" marR="0" indent="0" algn="ctr" defTabSz="825458"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2pPr>
      <a:lvl3pPr marL="0" marR="0" indent="0" algn="ctr" defTabSz="825458"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3pPr>
      <a:lvl4pPr marL="0" marR="0" indent="0" algn="ctr" defTabSz="825458"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4pPr>
      <a:lvl5pPr marL="0" marR="0" indent="0" algn="ctr" defTabSz="825458"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5pPr>
      <a:lvl6pPr marL="0" marR="0" indent="0" algn="ctr" defTabSz="825458"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6pPr>
      <a:lvl7pPr marL="0" marR="0" indent="0" algn="ctr" defTabSz="825458"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7pPr>
      <a:lvl8pPr marL="0" marR="0" indent="0" algn="ctr" defTabSz="825458"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8pPr>
      <a:lvl9pPr marL="0" marR="0" indent="0" algn="ctr" defTabSz="825458"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9pPr>
    </p:titleStyle>
    <p:bodyStyle>
      <a:lvl1pPr marL="634968" marR="0" indent="-634968" algn="l" defTabSz="825458"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1pPr>
      <a:lvl2pPr marL="1269936" marR="0" indent="-634968" algn="l" defTabSz="825458"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2pPr>
      <a:lvl3pPr marL="1904904" marR="0" indent="-634968" algn="l" defTabSz="825458"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3pPr>
      <a:lvl4pPr marL="2539874" marR="0" indent="-634968" algn="l" defTabSz="825458"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4pPr>
      <a:lvl5pPr marL="3174842" marR="0" indent="-634968" algn="l" defTabSz="825458"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5pPr>
      <a:lvl6pPr marL="3809810" marR="0" indent="-634968" algn="l" defTabSz="825458"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6pPr>
      <a:lvl7pPr marL="4444778" marR="0" indent="-634968" algn="l" defTabSz="825458"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7pPr>
      <a:lvl8pPr marL="5079746" marR="0" indent="-634968" algn="l" defTabSz="825458"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8pPr>
      <a:lvl9pPr marL="5714714" marR="0" indent="-634968" algn="l" defTabSz="825458"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9pPr>
    </p:bodyStyle>
    <p:otherStyle>
      <a:lvl1pPr marL="0" marR="0" indent="0" algn="ctr" defTabSz="825458"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1pPr>
      <a:lvl2pPr marL="0" marR="0" indent="0" algn="ctr" defTabSz="825458"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2pPr>
      <a:lvl3pPr marL="0" marR="0" indent="0" algn="ctr" defTabSz="825458"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3pPr>
      <a:lvl4pPr marL="0" marR="0" indent="0" algn="ctr" defTabSz="825458"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4pPr>
      <a:lvl5pPr marL="0" marR="0" indent="0" algn="ctr" defTabSz="825458"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5pPr>
      <a:lvl6pPr marL="0" marR="0" indent="0" algn="ctr" defTabSz="825458"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6pPr>
      <a:lvl7pPr marL="0" marR="0" indent="0" algn="ctr" defTabSz="825458"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7pPr>
      <a:lvl8pPr marL="0" marR="0" indent="0" algn="ctr" defTabSz="825458"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8pPr>
      <a:lvl9pPr marL="0" marR="0" indent="0" algn="ctr" defTabSz="825458" rtl="0" latinLnBrk="0">
        <a:lnSpc>
          <a:spcPct val="100000"/>
        </a:lnSpc>
        <a:spcBef>
          <a:spcPts val="0"/>
        </a:spcBef>
        <a:spcAft>
          <a:spcPts val="0"/>
        </a:spcAft>
        <a:buClrTx/>
        <a:buSzTx/>
        <a:buFontTx/>
        <a:buNone/>
        <a:tabLst/>
        <a:defRPr sz="1300" b="0" i="0" u="none" strike="noStrike" cap="none" spc="0" baseline="0">
          <a:solidFill>
            <a:schemeClr val="tx1"/>
          </a:solidFill>
          <a:uFillTx/>
          <a:latin typeface="+mn-lt"/>
          <a:ea typeface="+mn-ea"/>
          <a:cs typeface="+mn-cs"/>
          <a:sym typeface="HelveticaNowDisplay-Regular"/>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2795511"/>
            <a:ext cx="24384000" cy="920750"/>
          </a:xfrm>
          <a:custGeom>
            <a:avLst/>
            <a:gdLst/>
            <a:ahLst/>
            <a:cxnLst/>
            <a:rect l="l" t="t" r="r" b="b"/>
            <a:pathLst>
              <a:path w="12192000" h="460375">
                <a:moveTo>
                  <a:pt x="12192000" y="0"/>
                </a:moveTo>
                <a:lnTo>
                  <a:pt x="0" y="0"/>
                </a:lnTo>
                <a:lnTo>
                  <a:pt x="0" y="459930"/>
                </a:lnTo>
                <a:lnTo>
                  <a:pt x="12192000" y="459930"/>
                </a:lnTo>
                <a:lnTo>
                  <a:pt x="12192000" y="0"/>
                </a:lnTo>
                <a:close/>
              </a:path>
            </a:pathLst>
          </a:custGeom>
          <a:solidFill>
            <a:srgbClr val="636363"/>
          </a:solidFill>
        </p:spPr>
        <p:txBody>
          <a:bodyPr wrap="square" lIns="0" tIns="0" rIns="0" bIns="0" rtlCol="0"/>
          <a:lstStyle/>
          <a:p>
            <a:endParaRPr sz="6000"/>
          </a:p>
        </p:txBody>
      </p:sp>
      <p:pic>
        <p:nvPicPr>
          <p:cNvPr id="17" name="bg object 17"/>
          <p:cNvPicPr/>
          <p:nvPr/>
        </p:nvPicPr>
        <p:blipFill>
          <a:blip r:embed="rId7" cstate="print"/>
          <a:stretch>
            <a:fillRect/>
          </a:stretch>
        </p:blipFill>
        <p:spPr>
          <a:xfrm>
            <a:off x="21381718" y="12902180"/>
            <a:ext cx="1636776" cy="603500"/>
          </a:xfrm>
          <a:prstGeom prst="rect">
            <a:avLst/>
          </a:prstGeom>
        </p:spPr>
      </p:pic>
      <p:sp>
        <p:nvSpPr>
          <p:cNvPr id="2" name="Holder 2"/>
          <p:cNvSpPr>
            <a:spLocks noGrp="1"/>
          </p:cNvSpPr>
          <p:nvPr>
            <p:ph type="title"/>
          </p:nvPr>
        </p:nvSpPr>
        <p:spPr>
          <a:xfrm>
            <a:off x="3976114" y="569621"/>
            <a:ext cx="16184880" cy="569387"/>
          </a:xfrm>
          <a:prstGeom prst="rect">
            <a:avLst/>
          </a:prstGeom>
        </p:spPr>
        <p:txBody>
          <a:bodyPr wrap="square" lIns="0" tIns="0" rIns="0" bIns="0">
            <a:spAutoFit/>
          </a:bodyPr>
          <a:lstStyle>
            <a:lvl1pPr>
              <a:defRPr sz="3700" b="0" i="0">
                <a:solidFill>
                  <a:schemeClr val="tx1"/>
                </a:solidFill>
                <a:latin typeface="Calibri"/>
                <a:cs typeface="Calibri"/>
              </a:defRPr>
            </a:lvl1pPr>
          </a:lstStyle>
          <a:p>
            <a:endParaRPr/>
          </a:p>
        </p:txBody>
      </p:sp>
      <p:sp>
        <p:nvSpPr>
          <p:cNvPr id="3" name="Holder 3"/>
          <p:cNvSpPr>
            <a:spLocks noGrp="1"/>
          </p:cNvSpPr>
          <p:nvPr>
            <p:ph type="body" idx="1"/>
          </p:nvPr>
        </p:nvSpPr>
        <p:spPr>
          <a:xfrm>
            <a:off x="2205734" y="2307591"/>
            <a:ext cx="19345300" cy="307777"/>
          </a:xfrm>
          <a:prstGeom prst="rect">
            <a:avLst/>
          </a:prstGeom>
        </p:spPr>
        <p:txBody>
          <a:bodyPr wrap="square" lIns="0" tIns="0" rIns="0" bIns="0">
            <a:spAutoFit/>
          </a:bodyPr>
          <a:lstStyle>
            <a:lvl1pPr>
              <a:defRPr sz="20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8290560" y="12755880"/>
            <a:ext cx="7802880" cy="46166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219200" y="12755880"/>
            <a:ext cx="5608320" cy="46166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11/12/2025</a:t>
            </a:fld>
            <a:endParaRPr lang="en-US"/>
          </a:p>
        </p:txBody>
      </p:sp>
      <p:sp>
        <p:nvSpPr>
          <p:cNvPr id="6" name="Holder 6"/>
          <p:cNvSpPr>
            <a:spLocks noGrp="1"/>
          </p:cNvSpPr>
          <p:nvPr>
            <p:ph type="sldNum" sz="quarter" idx="7"/>
          </p:nvPr>
        </p:nvSpPr>
        <p:spPr>
          <a:xfrm>
            <a:off x="17556480" y="12755880"/>
            <a:ext cx="5608320" cy="46166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a:t>
            </a:fld>
            <a:endParaRPr/>
          </a:p>
        </p:txBody>
      </p:sp>
      <p:sp>
        <p:nvSpPr>
          <p:cNvPr id="9" name="Rettangolo 4">
            <a:extLst>
              <a:ext uri="{FF2B5EF4-FFF2-40B4-BE49-F238E27FC236}">
                <a16:creationId xmlns:a16="http://schemas.microsoft.com/office/drawing/2014/main" id="{083BB13D-4B86-45B0-9C88-3CCCBD9319A7}"/>
              </a:ext>
            </a:extLst>
          </p:cNvPr>
          <p:cNvSpPr/>
          <p:nvPr userDrawn="1"/>
        </p:nvSpPr>
        <p:spPr>
          <a:xfrm>
            <a:off x="0" y="12796943"/>
            <a:ext cx="24384000" cy="919061"/>
          </a:xfrm>
          <a:prstGeom prst="rect">
            <a:avLst/>
          </a:prstGeom>
          <a:solidFill>
            <a:srgbClr val="656565"/>
          </a:solidFill>
          <a:ln w="12700">
            <a:miter lim="400000"/>
          </a:ln>
        </p:spPr>
        <p:txBody>
          <a:bodyPr lIns="0" tIns="0" rIns="0" bIns="0" anchor="ctr"/>
          <a:lstStyle/>
          <a:p>
            <a:pPr algn="l">
              <a:defRPr sz="3200">
                <a:solidFill>
                  <a:srgbClr val="FFFFFF"/>
                </a:solidFill>
              </a:defRPr>
            </a:pPr>
            <a:r>
              <a:rPr lang="it-IT" sz="2400" b="0" dirty="0"/>
              <a:t>     Relatore: Dott. Giovanni Mastronardi</a:t>
            </a:r>
            <a:endParaRPr sz="2400" b="0" dirty="0"/>
          </a:p>
        </p:txBody>
      </p:sp>
    </p:spTree>
    <p:extLst>
      <p:ext uri="{BB962C8B-B14F-4D97-AF65-F5344CB8AC3E}">
        <p14:creationId xmlns:p14="http://schemas.microsoft.com/office/powerpoint/2010/main" val="815271088"/>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p:txStyles>
    <p:titleStyle>
      <a:lvl1pPr>
        <a:defRPr>
          <a:latin typeface="+mj-lt"/>
          <a:ea typeface="+mj-ea"/>
          <a:cs typeface="+mj-cs"/>
        </a:defRPr>
      </a:lvl1pPr>
    </p:titleStyle>
    <p:bodyStyle>
      <a:lvl1pPr marL="0">
        <a:defRPr>
          <a:latin typeface="+mn-lt"/>
          <a:ea typeface="+mn-ea"/>
          <a:cs typeface="+mn-cs"/>
        </a:defRPr>
      </a:lvl1pPr>
      <a:lvl2pPr marL="914400">
        <a:defRPr>
          <a:latin typeface="+mn-lt"/>
          <a:ea typeface="+mn-ea"/>
          <a:cs typeface="+mn-cs"/>
        </a:defRPr>
      </a:lvl2pPr>
      <a:lvl3pPr marL="1828800">
        <a:defRPr>
          <a:latin typeface="+mn-lt"/>
          <a:ea typeface="+mn-ea"/>
          <a:cs typeface="+mn-cs"/>
        </a:defRPr>
      </a:lvl3pPr>
      <a:lvl4pPr marL="2743200">
        <a:defRPr>
          <a:latin typeface="+mn-lt"/>
          <a:ea typeface="+mn-ea"/>
          <a:cs typeface="+mn-cs"/>
        </a:defRPr>
      </a:lvl4pPr>
      <a:lvl5pPr marL="3657600">
        <a:defRPr>
          <a:latin typeface="+mn-lt"/>
          <a:ea typeface="+mn-ea"/>
          <a:cs typeface="+mn-cs"/>
        </a:defRPr>
      </a:lvl5pPr>
      <a:lvl6pPr marL="4572000">
        <a:defRPr>
          <a:latin typeface="+mn-lt"/>
          <a:ea typeface="+mn-ea"/>
          <a:cs typeface="+mn-cs"/>
        </a:defRPr>
      </a:lvl6pPr>
      <a:lvl7pPr marL="5486400">
        <a:defRPr>
          <a:latin typeface="+mn-lt"/>
          <a:ea typeface="+mn-ea"/>
          <a:cs typeface="+mn-cs"/>
        </a:defRPr>
      </a:lvl7pPr>
      <a:lvl8pPr marL="6400800">
        <a:defRPr>
          <a:latin typeface="+mn-lt"/>
          <a:ea typeface="+mn-ea"/>
          <a:cs typeface="+mn-cs"/>
        </a:defRPr>
      </a:lvl8pPr>
      <a:lvl9pPr marL="7315200">
        <a:defRPr>
          <a:latin typeface="+mn-lt"/>
          <a:ea typeface="+mn-ea"/>
          <a:cs typeface="+mn-cs"/>
        </a:defRPr>
      </a:lvl9pPr>
    </p:bodyStyle>
    <p:otherStyle>
      <a:lvl1pPr marL="0">
        <a:defRPr>
          <a:latin typeface="+mn-lt"/>
          <a:ea typeface="+mn-ea"/>
          <a:cs typeface="+mn-cs"/>
        </a:defRPr>
      </a:lvl1pPr>
      <a:lvl2pPr marL="914400">
        <a:defRPr>
          <a:latin typeface="+mn-lt"/>
          <a:ea typeface="+mn-ea"/>
          <a:cs typeface="+mn-cs"/>
        </a:defRPr>
      </a:lvl2pPr>
      <a:lvl3pPr marL="1828800">
        <a:defRPr>
          <a:latin typeface="+mn-lt"/>
          <a:ea typeface="+mn-ea"/>
          <a:cs typeface="+mn-cs"/>
        </a:defRPr>
      </a:lvl3pPr>
      <a:lvl4pPr marL="2743200">
        <a:defRPr>
          <a:latin typeface="+mn-lt"/>
          <a:ea typeface="+mn-ea"/>
          <a:cs typeface="+mn-cs"/>
        </a:defRPr>
      </a:lvl4pPr>
      <a:lvl5pPr marL="3657600">
        <a:defRPr>
          <a:latin typeface="+mn-lt"/>
          <a:ea typeface="+mn-ea"/>
          <a:cs typeface="+mn-cs"/>
        </a:defRPr>
      </a:lvl5pPr>
      <a:lvl6pPr marL="4572000">
        <a:defRPr>
          <a:latin typeface="+mn-lt"/>
          <a:ea typeface="+mn-ea"/>
          <a:cs typeface="+mn-cs"/>
        </a:defRPr>
      </a:lvl6pPr>
      <a:lvl7pPr marL="5486400">
        <a:defRPr>
          <a:latin typeface="+mn-lt"/>
          <a:ea typeface="+mn-ea"/>
          <a:cs typeface="+mn-cs"/>
        </a:defRPr>
      </a:lvl7pPr>
      <a:lvl8pPr marL="6400800">
        <a:defRPr>
          <a:latin typeface="+mn-lt"/>
          <a:ea typeface="+mn-ea"/>
          <a:cs typeface="+mn-cs"/>
        </a:defRPr>
      </a:lvl8pPr>
      <a:lvl9pPr marL="73152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60.png"/><Relationship Id="rId2"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 Target="slide1.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23.png"/><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1.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33.png"/><Relationship Id="rId5" Type="http://schemas.openxmlformats.org/officeDocument/2006/relationships/image" Target="../media/image27.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35.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mailto:g.mastronardi@jodoitalia.com" TargetMode="Externa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Layout" Target="../slideLayouts/slideLayout1.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img-cover.jpg" descr="img-cover.jpg"/>
          <p:cNvPicPr>
            <a:picLocks noChangeAspect="1"/>
          </p:cNvPicPr>
          <p:nvPr/>
        </p:nvPicPr>
        <p:blipFill>
          <a:blip r:embed="rId2"/>
          <a:stretch>
            <a:fillRect/>
          </a:stretch>
        </p:blipFill>
        <p:spPr>
          <a:xfrm>
            <a:off x="0" y="-409707"/>
            <a:ext cx="24384000" cy="14125707"/>
          </a:xfrm>
          <a:prstGeom prst="rect">
            <a:avLst/>
          </a:prstGeom>
          <a:ln w="12700">
            <a:miter lim="400000"/>
          </a:ln>
        </p:spPr>
      </p:pic>
      <p:pic>
        <p:nvPicPr>
          <p:cNvPr id="28" name="Immagine" descr="Immagine"/>
          <p:cNvPicPr>
            <a:picLocks noChangeAspect="1"/>
          </p:cNvPicPr>
          <p:nvPr/>
        </p:nvPicPr>
        <p:blipFill>
          <a:blip r:embed="rId3"/>
          <a:stretch>
            <a:fillRect/>
          </a:stretch>
        </p:blipFill>
        <p:spPr>
          <a:xfrm>
            <a:off x="1861325" y="3929687"/>
            <a:ext cx="5893049" cy="2178524"/>
          </a:xfrm>
          <a:prstGeom prst="rect">
            <a:avLst/>
          </a:prstGeom>
          <a:ln w="12700">
            <a:miter lim="400000"/>
          </a:ln>
        </p:spPr>
      </p:pic>
      <p:sp>
        <p:nvSpPr>
          <p:cNvPr id="29" name="Linea"/>
          <p:cNvSpPr/>
          <p:nvPr/>
        </p:nvSpPr>
        <p:spPr>
          <a:xfrm flipV="1">
            <a:off x="9616281" y="4595686"/>
            <a:ext cx="1" cy="8148767"/>
          </a:xfrm>
          <a:prstGeom prst="line">
            <a:avLst/>
          </a:prstGeom>
          <a:ln w="12700">
            <a:solidFill>
              <a:srgbClr val="FFFFFF">
                <a:alpha val="49746"/>
              </a:srgbClr>
            </a:solidFill>
            <a:miter lim="400000"/>
          </a:ln>
        </p:spPr>
        <p:txBody>
          <a:bodyPr lIns="45719" tIns="45719" rIns="45719" bIns="45719"/>
          <a:lstStyle/>
          <a:p>
            <a:endParaRPr/>
          </a:p>
        </p:txBody>
      </p:sp>
      <p:pic>
        <p:nvPicPr>
          <p:cNvPr id="33" name="Immagine 10" descr="Immagine 10"/>
          <p:cNvPicPr>
            <a:picLocks noChangeAspect="1"/>
          </p:cNvPicPr>
          <p:nvPr/>
        </p:nvPicPr>
        <p:blipFill>
          <a:blip r:embed="rId4"/>
          <a:stretch>
            <a:fillRect/>
          </a:stretch>
        </p:blipFill>
        <p:spPr>
          <a:xfrm>
            <a:off x="1861323" y="6729650"/>
            <a:ext cx="4305940" cy="1605807"/>
          </a:xfrm>
          <a:prstGeom prst="rect">
            <a:avLst/>
          </a:prstGeom>
          <a:ln w="12700">
            <a:miter lim="400000"/>
          </a:ln>
        </p:spPr>
      </p:pic>
      <p:sp>
        <p:nvSpPr>
          <p:cNvPr id="34" name="CasellaDiTesto 1"/>
          <p:cNvSpPr txBox="1"/>
          <p:nvPr/>
        </p:nvSpPr>
        <p:spPr>
          <a:xfrm>
            <a:off x="25318909" y="8306060"/>
            <a:ext cx="209994" cy="5642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a:latin typeface="HelveticaNowDisplay-Bold"/>
                <a:ea typeface="HelveticaNowDisplay-Bold"/>
                <a:cs typeface="HelveticaNowDisplay-Bold"/>
                <a:sym typeface="HelveticaNowDisplay-Bold"/>
              </a:defRPr>
            </a:lvl1pPr>
          </a:lstStyle>
          <a:p>
            <a:r>
              <a:t> </a:t>
            </a:r>
          </a:p>
        </p:txBody>
      </p:sp>
      <p:sp>
        <p:nvSpPr>
          <p:cNvPr id="2" name="Rettangolo 1">
            <a:extLst>
              <a:ext uri="{FF2B5EF4-FFF2-40B4-BE49-F238E27FC236}">
                <a16:creationId xmlns:a16="http://schemas.microsoft.com/office/drawing/2014/main" id="{8F1995B3-0150-4097-B68F-7A17AD781F4F}"/>
              </a:ext>
            </a:extLst>
          </p:cNvPr>
          <p:cNvSpPr/>
          <p:nvPr/>
        </p:nvSpPr>
        <p:spPr>
          <a:xfrm>
            <a:off x="10330679" y="4595683"/>
            <a:ext cx="13373384" cy="2308324"/>
          </a:xfrm>
          <a:prstGeom prst="rect">
            <a:avLst/>
          </a:prstGeom>
        </p:spPr>
        <p:txBody>
          <a:bodyPr wrap="square">
            <a:spAutoFit/>
          </a:bodyPr>
          <a:lstStyle/>
          <a:p>
            <a:pPr algn="l" defTabSz="457178">
              <a:lnSpc>
                <a:spcPct val="90000"/>
              </a:lnSpc>
              <a:defRPr sz="8500" cap="all" spc="170">
                <a:solidFill>
                  <a:srgbClr val="FFFFFF"/>
                </a:solidFill>
                <a:latin typeface="+mn-lt"/>
                <a:ea typeface="+mn-ea"/>
                <a:cs typeface="+mn-cs"/>
                <a:sym typeface="Helvetica"/>
              </a:defRPr>
            </a:pPr>
            <a:r>
              <a:rPr lang="it-IT" sz="8000" b="1" cap="all" spc="169" dirty="0">
                <a:solidFill>
                  <a:srgbClr val="FFFFFF"/>
                </a:solidFill>
                <a:sym typeface="Helvetica"/>
              </a:rPr>
              <a:t>STRUMENTI e servizi FINANZIARI 2025</a:t>
            </a:r>
          </a:p>
        </p:txBody>
      </p:sp>
      <mc:AlternateContent xmlns:mc="http://schemas.openxmlformats.org/markup-compatibility/2006" xmlns:pslz="http://schemas.microsoft.com/office/powerpoint/2016/slidezoom">
        <mc:Choice Requires="pslz">
          <p:graphicFrame>
            <p:nvGraphicFramePr>
              <p:cNvPr id="4" name="Anteprima della diapositiva 3">
                <a:extLst>
                  <a:ext uri="{FF2B5EF4-FFF2-40B4-BE49-F238E27FC236}">
                    <a16:creationId xmlns:a16="http://schemas.microsoft.com/office/drawing/2014/main" id="{072DA082-7C63-4DB1-AF9B-769BF834CCB1}"/>
                  </a:ext>
                </a:extLst>
              </p:cNvPr>
              <p:cNvGraphicFramePr>
                <a:graphicFrameLocks noChangeAspect="1"/>
              </p:cNvGraphicFramePr>
              <p:nvPr>
                <p:extLst>
                  <p:ext uri="{D42A27DB-BD31-4B8C-83A1-F6EECF244321}">
                    <p14:modId xmlns:p14="http://schemas.microsoft.com/office/powerpoint/2010/main" val="3885727815"/>
                  </p:ext>
                </p:extLst>
              </p:nvPr>
            </p:nvGraphicFramePr>
            <p:xfrm>
              <a:off x="-19431000" y="-5029200"/>
              <a:ext cx="6096000" cy="3429000"/>
            </p:xfrm>
            <a:graphic>
              <a:graphicData uri="http://schemas.microsoft.com/office/powerpoint/2016/slidezoom">
                <pslz:sldZm>
                  <pslz:sldZmObj sldId="257" cId="0">
                    <pslz:zmPr id="{05EA4767-A8EA-45A9-A727-DBB3245912BE}" returnToParent="0" transitionDur="1000">
                      <p166:blipFill xmlns:p166="http://schemas.microsoft.com/office/powerpoint/2016/6/main">
                        <a:blip r:embed="rId5"/>
                        <a:stretch>
                          <a:fillRect/>
                        </a:stretch>
                      </p166:blipFill>
                      <p166:spPr xmlns:p166="http://schemas.microsoft.com/office/powerpoint/2016/6/main">
                        <a:xfrm>
                          <a:off x="0" y="0"/>
                          <a:ext cx="6096000" cy="3429000"/>
                        </a:xfrm>
                        <a:prstGeom prst="rect">
                          <a:avLst/>
                        </a:prstGeom>
                        <a:ln w="3175">
                          <a:solidFill>
                            <a:prstClr val="ltGray"/>
                          </a:solidFill>
                        </a:ln>
                      </p166:spPr>
                    </pslz:zmPr>
                  </pslz:sldZmObj>
                </pslz:sldZm>
              </a:graphicData>
            </a:graphic>
          </p:graphicFrame>
        </mc:Choice>
        <mc:Fallback xmlns="">
          <p:pic>
            <p:nvPicPr>
              <p:cNvPr id="4" name="Anteprima della diapositiva 3">
                <a:hlinkClick r:id="rId6" action="ppaction://hlinksldjump"/>
                <a:extLst>
                  <a:ext uri="{FF2B5EF4-FFF2-40B4-BE49-F238E27FC236}">
                    <a16:creationId xmlns:a16="http://schemas.microsoft.com/office/drawing/2014/main" id="{072DA082-7C63-4DB1-AF9B-769BF834CCB1}"/>
                  </a:ext>
                </a:extLst>
              </p:cNvPr>
              <p:cNvPicPr>
                <a:picLocks noGrp="1" noRot="1" noChangeAspect="1" noMove="1" noResize="1" noEditPoints="1" noAdjustHandles="1" noChangeArrowheads="1" noChangeShapeType="1"/>
              </p:cNvPicPr>
              <p:nvPr/>
            </p:nvPicPr>
            <p:blipFill>
              <a:blip r:embed="rId7"/>
              <a:stretch>
                <a:fillRect/>
              </a:stretch>
            </p:blipFill>
            <p:spPr>
              <a:xfrm>
                <a:off x="-19431000" y="-5029200"/>
                <a:ext cx="6096000" cy="3429000"/>
              </a:xfrm>
              <a:prstGeom prst="rect">
                <a:avLst/>
              </a:prstGeom>
              <a:ln w="3175">
                <a:solidFill>
                  <a:prstClr val="ltGray"/>
                </a:solidFill>
              </a:ln>
            </p:spPr>
          </p:pic>
        </mc:Fallback>
      </mc:AlternateContent>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xmlns:m="http://schemas.openxmlformats.org/officeDocument/2006/math" xmlns:a14="http://schemas.microsoft.com/office/drawing/2010/main">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FDF1397D-6FE8-4B73-BC7E-E98AB3796E32}"/>
              </a:ext>
            </a:extLst>
          </p:cNvPr>
          <p:cNvSpPr txBox="1"/>
          <p:nvPr/>
        </p:nvSpPr>
        <p:spPr>
          <a:xfrm>
            <a:off x="8751599" y="597165"/>
            <a:ext cx="6880805"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square" lIns="0" tIns="0" rIns="0" bIns="0">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algn="l" defTabSz="457200">
              <a:lnSpc>
                <a:spcPct val="120000"/>
              </a:lnSpc>
              <a:defRPr sz="8000">
                <a:latin typeface="Helvetica Light"/>
                <a:ea typeface="Helvetica Light"/>
                <a:cs typeface="Helvetica Light"/>
              </a:defRPr>
            </a:lvl1pPr>
          </a:lstStyle>
          <a:p>
            <a:pPr algn="ctr"/>
            <a:r>
              <a:rPr lang="it-IT" sz="7000" dirty="0"/>
              <a:t>Scenario attuale</a:t>
            </a:r>
          </a:p>
        </p:txBody>
      </p:sp>
      <p:sp>
        <p:nvSpPr>
          <p:cNvPr id="3" name="CasellaDiTesto 2">
            <a:extLst>
              <a:ext uri="{FF2B5EF4-FFF2-40B4-BE49-F238E27FC236}">
                <a16:creationId xmlns:a16="http://schemas.microsoft.com/office/drawing/2014/main" id="{7B71A17A-BC77-4B5F-AB42-1AACDCAA55B3}"/>
              </a:ext>
            </a:extLst>
          </p:cNvPr>
          <p:cNvSpPr txBox="1"/>
          <p:nvPr/>
        </p:nvSpPr>
        <p:spPr>
          <a:xfrm>
            <a:off x="1331918" y="3447503"/>
            <a:ext cx="21720167" cy="74892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178" indent="-457178" algn="l" defTabSz="825458">
              <a:buFont typeface="Wingdings" panose="05000000000000000000" pitchFamily="2" charset="2"/>
              <a:buChar char="v"/>
            </a:pPr>
            <a:r>
              <a:rPr lang="it-IT" sz="4000" dirty="0"/>
              <a:t> Gli INCENTIVI FISCALI </a:t>
            </a:r>
            <a:r>
              <a:rPr lang="it-IT" sz="4000" b="1" dirty="0" err="1"/>
              <a:t>EcoBonus</a:t>
            </a:r>
            <a:r>
              <a:rPr lang="it-IT" sz="4000" b="1" dirty="0"/>
              <a:t> e Bonus Casa </a:t>
            </a:r>
            <a:r>
              <a:rPr lang="it-IT" sz="4000" dirty="0"/>
              <a:t>continuano nel 2025, ma con</a:t>
            </a:r>
            <a:endParaRPr lang="it-IT" sz="4000" b="1" dirty="0"/>
          </a:p>
          <a:p>
            <a:pPr algn="l" defTabSz="825458"/>
            <a:r>
              <a:rPr lang="it-IT" sz="4000" b="1" dirty="0"/>
              <a:t>    modifiche </a:t>
            </a:r>
            <a:r>
              <a:rPr lang="it-IT" sz="4000" dirty="0"/>
              <a:t>rispetto ai precedenti anni</a:t>
            </a:r>
          </a:p>
          <a:p>
            <a:pPr algn="l" defTabSz="825458"/>
            <a:endParaRPr lang="it-IT" sz="4000" dirty="0"/>
          </a:p>
          <a:p>
            <a:pPr marL="457178" indent="-457178" algn="l">
              <a:buFont typeface="Wingdings" panose="05000000000000000000" pitchFamily="2" charset="2"/>
              <a:buChar char="v"/>
            </a:pPr>
            <a:r>
              <a:rPr lang="it-IT" sz="4000" dirty="0"/>
              <a:t> Il </a:t>
            </a:r>
            <a:r>
              <a:rPr lang="it-IT" sz="4000" b="1" dirty="0" err="1"/>
              <a:t>SuperBonus</a:t>
            </a:r>
            <a:r>
              <a:rPr lang="it-IT" sz="4000" b="1" dirty="0"/>
              <a:t> </a:t>
            </a:r>
            <a:r>
              <a:rPr lang="it-IT" sz="4000" dirty="0"/>
              <a:t>resta per alcuni lavori iniziati nel 2024 o per casistiche definite (interventi in comuni terremotati dal 2009 in poi, APS, ODV e Onlus)</a:t>
            </a:r>
          </a:p>
          <a:p>
            <a:pPr marL="457178" indent="-457178" algn="l" defTabSz="825458">
              <a:buFont typeface="Wingdings" panose="05000000000000000000" pitchFamily="2" charset="2"/>
              <a:buChar char="v"/>
            </a:pPr>
            <a:endParaRPr lang="it-IT" sz="4000" dirty="0"/>
          </a:p>
          <a:p>
            <a:pPr marL="457178" indent="-457178" algn="l">
              <a:buFont typeface="Wingdings" panose="05000000000000000000" pitchFamily="2" charset="2"/>
              <a:buChar char="v"/>
            </a:pPr>
            <a:r>
              <a:rPr lang="it-IT" sz="4000" dirty="0"/>
              <a:t> È </a:t>
            </a:r>
            <a:r>
              <a:rPr lang="it-IT" sz="4000" b="1" dirty="0"/>
              <a:t>attivo</a:t>
            </a:r>
            <a:r>
              <a:rPr lang="it-IT" sz="4000" dirty="0"/>
              <a:t> l’incentivo </a:t>
            </a:r>
            <a:r>
              <a:rPr lang="it-IT" sz="4000" b="1" dirty="0"/>
              <a:t>CONTO TERMICO 2.0 </a:t>
            </a:r>
            <a:r>
              <a:rPr lang="it-IT" sz="4000" dirty="0"/>
              <a:t>(è stata pubblicata la </a:t>
            </a:r>
            <a:r>
              <a:rPr lang="it-IT" sz="4000" b="1" dirty="0"/>
              <a:t>nuova versione 3.0</a:t>
            </a:r>
            <a:r>
              <a:rPr lang="it-IT" sz="4000" dirty="0"/>
              <a:t>)</a:t>
            </a:r>
          </a:p>
          <a:p>
            <a:pPr marL="457178" indent="-457178" algn="l" defTabSz="825458">
              <a:buFont typeface="Wingdings" panose="05000000000000000000" pitchFamily="2" charset="2"/>
              <a:buChar char="v"/>
            </a:pPr>
            <a:endParaRPr lang="it-IT" sz="4000" dirty="0"/>
          </a:p>
          <a:p>
            <a:pPr marL="457178" indent="-457178" algn="l" defTabSz="825458">
              <a:buFont typeface="Wingdings" panose="05000000000000000000" pitchFamily="2" charset="2"/>
              <a:buChar char="v"/>
            </a:pPr>
            <a:r>
              <a:rPr lang="it-IT" sz="4000" dirty="0"/>
              <a:t> È </a:t>
            </a:r>
            <a:r>
              <a:rPr lang="it-IT" sz="4000" b="1" dirty="0"/>
              <a:t>possibile combinare INCENTIVO + FINANZIAMENTO </a:t>
            </a:r>
            <a:r>
              <a:rPr lang="it-IT" sz="4000" dirty="0"/>
              <a:t>per il mercato residenziale (privati) e i condomini</a:t>
            </a:r>
          </a:p>
          <a:p>
            <a:pPr algn="l"/>
            <a:endParaRPr lang="it-IT" sz="4000" b="1" u="sng" dirty="0">
              <a:solidFill>
                <a:srgbClr val="7030A0"/>
              </a:solidFill>
            </a:endParaRPr>
          </a:p>
          <a:p>
            <a:pPr algn="l"/>
            <a:endParaRPr lang="it-IT" sz="4000" b="1" u="sng" dirty="0">
              <a:solidFill>
                <a:srgbClr val="7030A0"/>
              </a:solidFill>
            </a:endParaRPr>
          </a:p>
        </p:txBody>
      </p:sp>
    </p:spTree>
    <p:extLst>
      <p:ext uri="{BB962C8B-B14F-4D97-AF65-F5344CB8AC3E}">
        <p14:creationId xmlns:p14="http://schemas.microsoft.com/office/powerpoint/2010/main" val="2141987168"/>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1CBE57FE-3EA9-4335-94ED-A608179914C7}"/>
              </a:ext>
            </a:extLst>
          </p:cNvPr>
          <p:cNvSpPr txBox="1"/>
          <p:nvPr/>
        </p:nvSpPr>
        <p:spPr>
          <a:xfrm>
            <a:off x="2152651" y="2744375"/>
            <a:ext cx="20078700" cy="87203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defTabSz="825458"/>
            <a:r>
              <a:rPr lang="it-IT" sz="4000" dirty="0"/>
              <a:t>Per il 2025 è in vigore:</a:t>
            </a:r>
          </a:p>
          <a:p>
            <a:pPr algn="l" defTabSz="825458"/>
            <a:endParaRPr lang="it-IT" sz="4000" b="1" dirty="0"/>
          </a:p>
          <a:p>
            <a:pPr algn="l"/>
            <a:r>
              <a:rPr lang="it-IT" sz="4000" b="1" dirty="0"/>
              <a:t>BONUS CASA </a:t>
            </a:r>
            <a:r>
              <a:rPr lang="it-IT" sz="4000" dirty="0"/>
              <a:t>con</a:t>
            </a:r>
            <a:r>
              <a:rPr lang="it-IT" sz="4000" b="1" dirty="0"/>
              <a:t> detrazione fiscale del 50% e 36% per privati</a:t>
            </a:r>
          </a:p>
          <a:p>
            <a:pPr algn="l" defTabSz="825458"/>
            <a:r>
              <a:rPr lang="it-IT" sz="4000" b="1" dirty="0"/>
              <a:t>ECOBONUS</a:t>
            </a:r>
            <a:r>
              <a:rPr lang="it-IT" sz="4000" dirty="0"/>
              <a:t> con </a:t>
            </a:r>
            <a:r>
              <a:rPr lang="it-IT" sz="4000" b="1" dirty="0"/>
              <a:t>detrazione fiscale del 50% e 36% per privati e aziende</a:t>
            </a:r>
          </a:p>
          <a:p>
            <a:pPr algn="l" defTabSz="825458"/>
            <a:r>
              <a:rPr lang="it-IT" sz="4000" b="1" dirty="0"/>
              <a:t>Detrazione in 10 anni</a:t>
            </a:r>
          </a:p>
          <a:p>
            <a:pPr algn="l" defTabSz="825458"/>
            <a:endParaRPr lang="it-IT" sz="4000" dirty="0"/>
          </a:p>
          <a:p>
            <a:pPr algn="l" defTabSz="825458"/>
            <a:r>
              <a:rPr lang="it-IT" sz="4000" dirty="0"/>
              <a:t>Per lavori di riqualificazione energetica, sostituzione impianti di climatizzazione invernale, installazione di collettori solari termici e fotovoltaico.</a:t>
            </a:r>
            <a:endParaRPr lang="it-IT" sz="4000" dirty="0">
              <a:highlight>
                <a:srgbClr val="FF0000"/>
              </a:highlight>
            </a:endParaRPr>
          </a:p>
          <a:p>
            <a:pPr algn="l" defTabSz="825458"/>
            <a:endParaRPr lang="it-IT" sz="4000" dirty="0"/>
          </a:p>
          <a:p>
            <a:pPr algn="l"/>
            <a:r>
              <a:rPr lang="it-IT" sz="4000" b="1" dirty="0">
                <a:solidFill>
                  <a:srgbClr val="FF0000"/>
                </a:solidFill>
              </a:rPr>
              <a:t>STOP</a:t>
            </a:r>
            <a:r>
              <a:rPr lang="it-IT" sz="4000" dirty="0"/>
              <a:t> incentivi per sostituzione dell’impianto esistente con </a:t>
            </a:r>
            <a:r>
              <a:rPr lang="it-IT" sz="4000" b="1" dirty="0"/>
              <a:t>caldaie </a:t>
            </a:r>
            <a:r>
              <a:rPr lang="it-IT" sz="4000" dirty="0"/>
              <a:t>alimentate a combustibili fossili, comprese quelle a condensazione.</a:t>
            </a:r>
          </a:p>
          <a:p>
            <a:pPr algn="l"/>
            <a:endParaRPr lang="it-IT" sz="4000" dirty="0"/>
          </a:p>
          <a:p>
            <a:pPr algn="l"/>
            <a:r>
              <a:rPr lang="it-IT" sz="4000" dirty="0">
                <a:highlight>
                  <a:srgbClr val="FFFF00"/>
                </a:highlight>
              </a:rPr>
              <a:t>N.B. Il blocco alle caldaie non vale per le Pubbliche Amministrazioni che aderiscono al Conto Termico 2.0 (attualmente in vigore)</a:t>
            </a:r>
          </a:p>
        </p:txBody>
      </p:sp>
      <p:sp>
        <p:nvSpPr>
          <p:cNvPr id="5"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99CE35E8-74BD-4231-8AC2-A645833E2BA9}"/>
              </a:ext>
            </a:extLst>
          </p:cNvPr>
          <p:cNvSpPr txBox="1"/>
          <p:nvPr/>
        </p:nvSpPr>
        <p:spPr>
          <a:xfrm>
            <a:off x="7611208" y="774041"/>
            <a:ext cx="9161584"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DETRAZIONI FISCALI</a:t>
            </a:r>
            <a:endParaRPr sz="7000" dirty="0"/>
          </a:p>
        </p:txBody>
      </p:sp>
    </p:spTree>
    <p:extLst>
      <p:ext uri="{BB962C8B-B14F-4D97-AF65-F5344CB8AC3E}">
        <p14:creationId xmlns:p14="http://schemas.microsoft.com/office/powerpoint/2010/main" val="183708280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a:extLst>
              <a:ext uri="{FF2B5EF4-FFF2-40B4-BE49-F238E27FC236}">
                <a16:creationId xmlns:a16="http://schemas.microsoft.com/office/drawing/2014/main" id="{2AC5B78B-3598-44A9-8464-9CE424C778D9}"/>
              </a:ext>
            </a:extLst>
          </p:cNvPr>
          <p:cNvGraphicFramePr>
            <a:graphicFrameLocks noGrp="1"/>
          </p:cNvGraphicFramePr>
          <p:nvPr>
            <p:extLst>
              <p:ext uri="{D42A27DB-BD31-4B8C-83A1-F6EECF244321}">
                <p14:modId xmlns:p14="http://schemas.microsoft.com/office/powerpoint/2010/main" val="2407321346"/>
              </p:ext>
            </p:extLst>
          </p:nvPr>
        </p:nvGraphicFramePr>
        <p:xfrm>
          <a:off x="1776047" y="2461847"/>
          <a:ext cx="21189462" cy="9249510"/>
        </p:xfrm>
        <a:graphic>
          <a:graphicData uri="http://schemas.openxmlformats.org/drawingml/2006/table">
            <a:tbl>
              <a:tblPr>
                <a:tableStyleId>{5940675A-B579-460E-94D1-54222C63F5DA}</a:tableStyleId>
              </a:tblPr>
              <a:tblGrid>
                <a:gridCol w="7422133">
                  <a:extLst>
                    <a:ext uri="{9D8B030D-6E8A-4147-A177-3AD203B41FA5}">
                      <a16:colId xmlns:a16="http://schemas.microsoft.com/office/drawing/2014/main" val="1543893658"/>
                    </a:ext>
                  </a:extLst>
                </a:gridCol>
                <a:gridCol w="7422133">
                  <a:extLst>
                    <a:ext uri="{9D8B030D-6E8A-4147-A177-3AD203B41FA5}">
                      <a16:colId xmlns:a16="http://schemas.microsoft.com/office/drawing/2014/main" val="1443976276"/>
                    </a:ext>
                  </a:extLst>
                </a:gridCol>
                <a:gridCol w="6345196">
                  <a:extLst>
                    <a:ext uri="{9D8B030D-6E8A-4147-A177-3AD203B41FA5}">
                      <a16:colId xmlns:a16="http://schemas.microsoft.com/office/drawing/2014/main" val="1476667647"/>
                    </a:ext>
                  </a:extLst>
                </a:gridCol>
              </a:tblGrid>
              <a:tr h="969495">
                <a:tc>
                  <a:txBody>
                    <a:bodyPr/>
                    <a:lstStyle/>
                    <a:p>
                      <a:pPr algn="ctr" fontAlgn="ctr"/>
                      <a:r>
                        <a:rPr lang="it-IT" sz="3200" b="1" u="none" strike="noStrike" dirty="0">
                          <a:effectLst/>
                          <a:latin typeface="+mj-lt"/>
                        </a:rPr>
                        <a:t>TIPO BONUS</a:t>
                      </a:r>
                      <a:endParaRPr lang="it-IT" sz="3200" b="1" i="0" u="none" strike="noStrike" dirty="0">
                        <a:solidFill>
                          <a:srgbClr val="000000"/>
                        </a:solidFill>
                        <a:effectLst/>
                        <a:latin typeface="+mj-lt"/>
                      </a:endParaRPr>
                    </a:p>
                  </a:txBody>
                  <a:tcPr marL="9525" marR="9525" marT="9525" marB="0" anchor="ctr"/>
                </a:tc>
                <a:tc>
                  <a:txBody>
                    <a:bodyPr/>
                    <a:lstStyle/>
                    <a:p>
                      <a:pPr algn="ctr" fontAlgn="ctr"/>
                      <a:r>
                        <a:rPr lang="it-IT" sz="3200" b="1" u="none" strike="noStrike" dirty="0">
                          <a:effectLst/>
                          <a:latin typeface="+mj-lt"/>
                        </a:rPr>
                        <a:t>2024</a:t>
                      </a:r>
                      <a:endParaRPr lang="it-IT" sz="3200" b="1" i="0" u="none" strike="noStrike" dirty="0">
                        <a:solidFill>
                          <a:srgbClr val="000000"/>
                        </a:solidFill>
                        <a:effectLst/>
                        <a:latin typeface="+mj-lt"/>
                      </a:endParaRPr>
                    </a:p>
                  </a:txBody>
                  <a:tcPr marL="9525" marR="9525" marT="9525" marB="0" anchor="ctr"/>
                </a:tc>
                <a:tc>
                  <a:txBody>
                    <a:bodyPr/>
                    <a:lstStyle/>
                    <a:p>
                      <a:pPr algn="ctr" fontAlgn="ctr"/>
                      <a:r>
                        <a:rPr lang="it-IT" sz="3200" b="1" u="none" strike="noStrike" dirty="0">
                          <a:effectLst/>
                          <a:latin typeface="+mj-lt"/>
                        </a:rPr>
                        <a:t>2025</a:t>
                      </a:r>
                      <a:endParaRPr lang="it-IT" sz="3200" b="1"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914701208"/>
                  </a:ext>
                </a:extLst>
              </a:tr>
              <a:tr h="4271020">
                <a:tc>
                  <a:txBody>
                    <a:bodyPr/>
                    <a:lstStyle/>
                    <a:p>
                      <a:pPr algn="ctr" fontAlgn="ctr"/>
                      <a:r>
                        <a:rPr lang="it-IT" sz="2800" b="1" u="none" strike="noStrike" dirty="0">
                          <a:effectLst/>
                          <a:latin typeface="+mj-lt"/>
                        </a:rPr>
                        <a:t>Bonus Casa </a:t>
                      </a:r>
                      <a:r>
                        <a:rPr lang="it-IT" sz="2800" u="none" strike="noStrike" dirty="0">
                          <a:effectLst/>
                          <a:latin typeface="+mj-lt"/>
                        </a:rPr>
                        <a:t>art.16-bis (Detrazione IRPEF)</a:t>
                      </a:r>
                      <a:endParaRPr lang="it-IT" sz="2800" b="0" i="0" u="none" strike="noStrike" dirty="0">
                        <a:solidFill>
                          <a:srgbClr val="000000"/>
                        </a:solidFill>
                        <a:effectLst/>
                        <a:latin typeface="+mj-lt"/>
                      </a:endParaRPr>
                    </a:p>
                  </a:txBody>
                  <a:tcPr marL="9525" marR="9525" marT="9525" marB="0" anchor="ctr"/>
                </a:tc>
                <a:tc>
                  <a:txBody>
                    <a:bodyPr/>
                    <a:lstStyle/>
                    <a:p>
                      <a:pPr algn="ctr" fontAlgn="ctr"/>
                      <a:r>
                        <a:rPr lang="it-IT" sz="2800" b="1" u="none" strike="noStrike" dirty="0">
                          <a:effectLst/>
                          <a:latin typeface="+mj-lt"/>
                        </a:rPr>
                        <a:t>50% </a:t>
                      </a:r>
                      <a:br>
                        <a:rPr lang="it-IT" sz="2800" u="none" strike="noStrike" dirty="0">
                          <a:effectLst/>
                          <a:latin typeface="+mj-lt"/>
                        </a:rPr>
                      </a:br>
                      <a:r>
                        <a:rPr lang="it-IT" sz="2800" u="none" strike="noStrike" dirty="0">
                          <a:effectLst/>
                          <a:latin typeface="+mj-lt"/>
                        </a:rPr>
                        <a:t>IMMOBILE ABITATIVO</a:t>
                      </a:r>
                      <a:br>
                        <a:rPr lang="it-IT" sz="2800" u="none" strike="noStrike" dirty="0">
                          <a:effectLst/>
                          <a:latin typeface="+mj-lt"/>
                        </a:rPr>
                      </a:br>
                      <a:r>
                        <a:rPr lang="it-IT" sz="2800" u="none" strike="noStrike" dirty="0">
                          <a:effectLst/>
                          <a:latin typeface="+mj-lt"/>
                        </a:rPr>
                        <a:t>- Proprietari</a:t>
                      </a:r>
                      <a:br>
                        <a:rPr lang="it-IT" sz="2800" u="none" strike="noStrike" dirty="0">
                          <a:effectLst/>
                          <a:latin typeface="+mj-lt"/>
                        </a:rPr>
                      </a:br>
                      <a:r>
                        <a:rPr lang="it-IT" sz="2800" u="none" strike="noStrike" dirty="0">
                          <a:effectLst/>
                          <a:latin typeface="+mj-lt"/>
                        </a:rPr>
                        <a:t>- Titolari di diritto reale godimento</a:t>
                      </a:r>
                      <a:br>
                        <a:rPr lang="it-IT" sz="2800" u="none" strike="noStrike" dirty="0">
                          <a:effectLst/>
                          <a:latin typeface="+mj-lt"/>
                        </a:rPr>
                      </a:br>
                      <a:r>
                        <a:rPr lang="it-IT" sz="2800" u="none" strike="noStrike" dirty="0">
                          <a:effectLst/>
                          <a:latin typeface="+mj-lt"/>
                        </a:rPr>
                        <a:t>- Locatari e comodatari</a:t>
                      </a:r>
                      <a:br>
                        <a:rPr lang="it-IT" sz="2800" u="none" strike="noStrike" dirty="0">
                          <a:effectLst/>
                          <a:latin typeface="+mj-lt"/>
                        </a:rPr>
                      </a:br>
                      <a:r>
                        <a:rPr lang="it-IT" sz="2800" u="none" strike="noStrike" dirty="0">
                          <a:effectLst/>
                          <a:latin typeface="+mj-lt"/>
                        </a:rPr>
                        <a:t>- familiari conviventi</a:t>
                      </a:r>
                      <a:br>
                        <a:rPr lang="it-IT" sz="2800" u="none" strike="noStrike" dirty="0">
                          <a:effectLst/>
                          <a:latin typeface="+mj-lt"/>
                        </a:rPr>
                      </a:br>
                      <a:r>
                        <a:rPr lang="it-IT" sz="2800" u="none" strike="noStrike" dirty="0">
                          <a:effectLst/>
                          <a:latin typeface="+mj-lt"/>
                        </a:rPr>
                        <a:t>- convivente more uxorio</a:t>
                      </a:r>
                      <a:br>
                        <a:rPr lang="it-IT" sz="2800" u="none" strike="noStrike" dirty="0">
                          <a:effectLst/>
                          <a:latin typeface="+mj-lt"/>
                        </a:rPr>
                      </a:br>
                      <a:r>
                        <a:rPr lang="it-IT" sz="2800" u="none" strike="noStrike" dirty="0">
                          <a:effectLst/>
                          <a:latin typeface="+mj-lt"/>
                        </a:rPr>
                        <a:t>- componente unione civile</a:t>
                      </a:r>
                      <a:endParaRPr lang="it-IT" sz="2800" b="0" i="0" u="none" strike="noStrike" dirty="0">
                        <a:solidFill>
                          <a:srgbClr val="000000"/>
                        </a:solidFill>
                        <a:effectLst/>
                        <a:latin typeface="+mj-lt"/>
                      </a:endParaRPr>
                    </a:p>
                  </a:txBody>
                  <a:tcPr marL="9525" marR="9525" marT="9525" marB="0" anchor="ctr"/>
                </a:tc>
                <a:tc>
                  <a:txBody>
                    <a:bodyPr/>
                    <a:lstStyle/>
                    <a:p>
                      <a:pPr algn="ctr" fontAlgn="ctr"/>
                      <a:r>
                        <a:rPr lang="it-IT" sz="2800" b="1" u="none" strike="noStrike" dirty="0">
                          <a:effectLst/>
                          <a:latin typeface="+mj-lt"/>
                        </a:rPr>
                        <a:t>50% </a:t>
                      </a:r>
                      <a:r>
                        <a:rPr lang="it-IT" sz="2800" u="none" strike="noStrike" dirty="0">
                          <a:effectLst/>
                          <a:latin typeface="+mj-lt"/>
                        </a:rPr>
                        <a:t>ABITAZIONE PRINCIPALE</a:t>
                      </a:r>
                      <a:br>
                        <a:rPr lang="it-IT" sz="2800" u="none" strike="noStrike" dirty="0">
                          <a:effectLst/>
                          <a:latin typeface="+mj-lt"/>
                        </a:rPr>
                      </a:br>
                      <a:r>
                        <a:rPr lang="it-IT" sz="2800" u="none" strike="noStrike" dirty="0">
                          <a:effectLst/>
                          <a:latin typeface="+mj-lt"/>
                        </a:rPr>
                        <a:t>- Proprietari</a:t>
                      </a:r>
                      <a:br>
                        <a:rPr lang="it-IT" sz="2800" u="none" strike="noStrike" dirty="0">
                          <a:effectLst/>
                          <a:latin typeface="+mj-lt"/>
                        </a:rPr>
                      </a:br>
                      <a:r>
                        <a:rPr lang="it-IT" sz="2800" u="none" strike="noStrike" dirty="0">
                          <a:effectLst/>
                          <a:latin typeface="+mj-lt"/>
                        </a:rPr>
                        <a:t>- Titolari di diritto reale di godimento</a:t>
                      </a:r>
                      <a:br>
                        <a:rPr lang="it-IT" sz="2800" u="none" strike="noStrike" dirty="0">
                          <a:effectLst/>
                          <a:latin typeface="+mj-lt"/>
                        </a:rPr>
                      </a:br>
                      <a:br>
                        <a:rPr lang="it-IT" sz="2800" u="none" strike="noStrike" dirty="0">
                          <a:effectLst/>
                          <a:latin typeface="+mj-lt"/>
                        </a:rPr>
                      </a:br>
                      <a:r>
                        <a:rPr lang="it-IT" sz="2800" b="1" u="none" strike="noStrike" dirty="0">
                          <a:effectLst/>
                          <a:latin typeface="+mj-lt"/>
                        </a:rPr>
                        <a:t>36% </a:t>
                      </a:r>
                      <a:r>
                        <a:rPr lang="it-IT" sz="2800" u="none" strike="noStrike" dirty="0">
                          <a:effectLst/>
                          <a:latin typeface="+mj-lt"/>
                        </a:rPr>
                        <a:t>ALTRO IMMOBILE ABITATIVO E ALTRI CASI</a:t>
                      </a:r>
                      <a:endParaRPr lang="it-IT" sz="28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4228125714"/>
                  </a:ext>
                </a:extLst>
              </a:tr>
              <a:tr h="4008995">
                <a:tc>
                  <a:txBody>
                    <a:bodyPr/>
                    <a:lstStyle/>
                    <a:p>
                      <a:pPr algn="ctr" fontAlgn="ctr"/>
                      <a:r>
                        <a:rPr lang="it-IT" sz="2800" b="1" u="none" strike="noStrike" dirty="0">
                          <a:effectLst/>
                          <a:latin typeface="+mj-lt"/>
                        </a:rPr>
                        <a:t>Ecobonus </a:t>
                      </a:r>
                      <a:r>
                        <a:rPr lang="it-IT" sz="2800" u="none" strike="noStrike" dirty="0">
                          <a:effectLst/>
                          <a:latin typeface="+mj-lt"/>
                        </a:rPr>
                        <a:t>art.14 DL 63/2013 (Detrazione IRPEF e IRES)</a:t>
                      </a:r>
                      <a:endParaRPr lang="it-IT" sz="2800" b="0" i="0" u="none" strike="noStrike" dirty="0">
                        <a:solidFill>
                          <a:srgbClr val="000000"/>
                        </a:solidFill>
                        <a:effectLst/>
                        <a:latin typeface="+mj-lt"/>
                      </a:endParaRPr>
                    </a:p>
                  </a:txBody>
                  <a:tcPr marL="9525" marR="9525" marT="9525" marB="0" anchor="ctr"/>
                </a:tc>
                <a:tc>
                  <a:txBody>
                    <a:bodyPr/>
                    <a:lstStyle/>
                    <a:p>
                      <a:pPr algn="ctr" fontAlgn="ctr"/>
                      <a:r>
                        <a:rPr lang="it-IT" sz="2800" b="1" u="none" strike="noStrike" dirty="0">
                          <a:effectLst/>
                          <a:latin typeface="+mj-lt"/>
                        </a:rPr>
                        <a:t>50% o 65%</a:t>
                      </a:r>
                      <a:br>
                        <a:rPr lang="it-IT" sz="2800" u="none" strike="noStrike" dirty="0">
                          <a:effectLst/>
                          <a:latin typeface="+mj-lt"/>
                        </a:rPr>
                      </a:br>
                      <a:r>
                        <a:rPr lang="it-IT" sz="2800" u="none" strike="noStrike" dirty="0">
                          <a:effectLst/>
                          <a:latin typeface="+mj-lt"/>
                        </a:rPr>
                        <a:t>IMMOBILE ESISTENTE</a:t>
                      </a:r>
                      <a:br>
                        <a:rPr lang="it-IT" sz="2800" u="none" strike="noStrike" dirty="0">
                          <a:effectLst/>
                          <a:latin typeface="+mj-lt"/>
                        </a:rPr>
                      </a:br>
                      <a:r>
                        <a:rPr lang="it-IT" sz="2800" u="none" strike="noStrike" dirty="0">
                          <a:effectLst/>
                          <a:latin typeface="+mj-lt"/>
                        </a:rPr>
                        <a:t>- Proprietari</a:t>
                      </a:r>
                      <a:br>
                        <a:rPr lang="it-IT" sz="2800" u="none" strike="noStrike" dirty="0">
                          <a:effectLst/>
                          <a:latin typeface="+mj-lt"/>
                        </a:rPr>
                      </a:br>
                      <a:r>
                        <a:rPr lang="it-IT" sz="2800" u="none" strike="noStrike" dirty="0">
                          <a:effectLst/>
                          <a:latin typeface="+mj-lt"/>
                        </a:rPr>
                        <a:t>- Titolari di diritto reale godimento</a:t>
                      </a:r>
                      <a:br>
                        <a:rPr lang="it-IT" sz="2800" u="none" strike="noStrike" dirty="0">
                          <a:effectLst/>
                          <a:latin typeface="+mj-lt"/>
                        </a:rPr>
                      </a:br>
                      <a:r>
                        <a:rPr lang="it-IT" sz="2800" u="none" strike="noStrike" dirty="0">
                          <a:effectLst/>
                          <a:latin typeface="+mj-lt"/>
                        </a:rPr>
                        <a:t>- Locatari e comodatari</a:t>
                      </a:r>
                      <a:br>
                        <a:rPr lang="it-IT" sz="2800" u="none" strike="noStrike" dirty="0">
                          <a:effectLst/>
                          <a:latin typeface="+mj-lt"/>
                        </a:rPr>
                      </a:br>
                      <a:r>
                        <a:rPr lang="it-IT" sz="2800" u="none" strike="noStrike" dirty="0">
                          <a:effectLst/>
                          <a:latin typeface="+mj-lt"/>
                        </a:rPr>
                        <a:t>- Familiari conviventi</a:t>
                      </a:r>
                      <a:br>
                        <a:rPr lang="it-IT" sz="2800" u="none" strike="noStrike" dirty="0">
                          <a:effectLst/>
                          <a:latin typeface="+mj-lt"/>
                        </a:rPr>
                      </a:br>
                      <a:r>
                        <a:rPr lang="it-IT" sz="2800" u="none" strike="noStrike" dirty="0">
                          <a:effectLst/>
                          <a:latin typeface="+mj-lt"/>
                        </a:rPr>
                        <a:t>- Convivente more uxorio</a:t>
                      </a:r>
                      <a:br>
                        <a:rPr lang="it-IT" sz="2800" u="none" strike="noStrike" dirty="0">
                          <a:effectLst/>
                          <a:latin typeface="+mj-lt"/>
                        </a:rPr>
                      </a:br>
                      <a:r>
                        <a:rPr lang="it-IT" sz="2800" u="none" strike="noStrike" dirty="0">
                          <a:effectLst/>
                          <a:latin typeface="+mj-lt"/>
                        </a:rPr>
                        <a:t>- Componente unione civile</a:t>
                      </a:r>
                      <a:endParaRPr lang="it-IT" sz="2800" b="0" i="0" u="none" strike="noStrike" dirty="0">
                        <a:solidFill>
                          <a:srgbClr val="000000"/>
                        </a:solidFill>
                        <a:effectLst/>
                        <a:latin typeface="+mj-lt"/>
                      </a:endParaRPr>
                    </a:p>
                  </a:txBody>
                  <a:tcPr marL="9525" marR="9525" marT="9525" marB="0" anchor="ctr"/>
                </a:tc>
                <a:tc>
                  <a:txBody>
                    <a:bodyPr/>
                    <a:lstStyle/>
                    <a:p>
                      <a:pPr algn="ctr" fontAlgn="ctr"/>
                      <a:r>
                        <a:rPr lang="it-IT" sz="2800" b="1" u="none" strike="noStrike" dirty="0">
                          <a:effectLst/>
                          <a:latin typeface="+mj-lt"/>
                        </a:rPr>
                        <a:t>50% </a:t>
                      </a:r>
                      <a:r>
                        <a:rPr lang="it-IT" sz="2800" u="none" strike="noStrike" dirty="0">
                          <a:effectLst/>
                          <a:latin typeface="+mj-lt"/>
                        </a:rPr>
                        <a:t>ABITAZIONE PRINCIPALE</a:t>
                      </a:r>
                      <a:br>
                        <a:rPr lang="it-IT" sz="2800" u="none" strike="noStrike" dirty="0">
                          <a:effectLst/>
                          <a:latin typeface="+mj-lt"/>
                        </a:rPr>
                      </a:br>
                      <a:r>
                        <a:rPr lang="it-IT" sz="2800" u="none" strike="noStrike" dirty="0">
                          <a:effectLst/>
                          <a:latin typeface="+mj-lt"/>
                        </a:rPr>
                        <a:t>- Proprietari</a:t>
                      </a:r>
                      <a:br>
                        <a:rPr lang="it-IT" sz="2800" u="none" strike="noStrike" dirty="0">
                          <a:effectLst/>
                          <a:latin typeface="+mj-lt"/>
                        </a:rPr>
                      </a:br>
                      <a:r>
                        <a:rPr lang="it-IT" sz="2800" u="none" strike="noStrike" dirty="0">
                          <a:effectLst/>
                          <a:latin typeface="+mj-lt"/>
                        </a:rPr>
                        <a:t>- Titolari di diritto reale di godimento</a:t>
                      </a:r>
                      <a:br>
                        <a:rPr lang="it-IT" sz="2800" u="none" strike="noStrike" dirty="0">
                          <a:effectLst/>
                          <a:latin typeface="+mj-lt"/>
                        </a:rPr>
                      </a:br>
                      <a:br>
                        <a:rPr lang="it-IT" sz="2800" u="none" strike="noStrike" dirty="0">
                          <a:effectLst/>
                          <a:latin typeface="+mj-lt"/>
                        </a:rPr>
                      </a:br>
                      <a:r>
                        <a:rPr lang="it-IT" sz="2800" b="1" u="none" strike="noStrike" dirty="0">
                          <a:effectLst/>
                          <a:latin typeface="+mj-lt"/>
                        </a:rPr>
                        <a:t>36% </a:t>
                      </a:r>
                      <a:r>
                        <a:rPr lang="it-IT" sz="2800" u="none" strike="noStrike" dirty="0">
                          <a:effectLst/>
                          <a:latin typeface="+mj-lt"/>
                        </a:rPr>
                        <a:t>ALTRO IMMOBILE ABITATIVO E ALTRI CASI</a:t>
                      </a:r>
                      <a:endParaRPr lang="it-IT" sz="2800" b="0" i="0" u="none" strike="noStrike" dirty="0">
                        <a:solidFill>
                          <a:srgbClr val="000000"/>
                        </a:solidFill>
                        <a:effectLst/>
                        <a:latin typeface="+mj-lt"/>
                      </a:endParaRPr>
                    </a:p>
                  </a:txBody>
                  <a:tcPr marL="9525" marR="9525" marT="9525" marB="0" anchor="ctr"/>
                </a:tc>
                <a:extLst>
                  <a:ext uri="{0D108BD9-81ED-4DB2-BD59-A6C34878D82A}">
                    <a16:rowId xmlns:a16="http://schemas.microsoft.com/office/drawing/2014/main" val="503704544"/>
                  </a:ext>
                </a:extLst>
              </a:tr>
            </a:tbl>
          </a:graphicData>
        </a:graphic>
      </p:graphicFrame>
      <p:sp>
        <p:nvSpPr>
          <p:cNvPr id="4"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6192D57B-9762-4E06-9213-32010421C67B}"/>
              </a:ext>
            </a:extLst>
          </p:cNvPr>
          <p:cNvSpPr txBox="1"/>
          <p:nvPr/>
        </p:nvSpPr>
        <p:spPr>
          <a:xfrm>
            <a:off x="7611208" y="774041"/>
            <a:ext cx="9161584"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DETRAZIONI FISCALI</a:t>
            </a:r>
            <a:endParaRPr sz="7000" dirty="0"/>
          </a:p>
        </p:txBody>
      </p:sp>
    </p:spTree>
    <p:extLst>
      <p:ext uri="{BB962C8B-B14F-4D97-AF65-F5344CB8AC3E}">
        <p14:creationId xmlns:p14="http://schemas.microsoft.com/office/powerpoint/2010/main" val="86304420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ella 2">
            <a:extLst>
              <a:ext uri="{FF2B5EF4-FFF2-40B4-BE49-F238E27FC236}">
                <a16:creationId xmlns:a16="http://schemas.microsoft.com/office/drawing/2014/main" id="{E8A2E8C1-761D-44A7-888F-7CE2B41DDE2E}"/>
              </a:ext>
            </a:extLst>
          </p:cNvPr>
          <p:cNvGraphicFramePr>
            <a:graphicFrameLocks noGrp="1"/>
          </p:cNvGraphicFramePr>
          <p:nvPr>
            <p:extLst>
              <p:ext uri="{D42A27DB-BD31-4B8C-83A1-F6EECF244321}">
                <p14:modId xmlns:p14="http://schemas.microsoft.com/office/powerpoint/2010/main" val="4087005770"/>
              </p:ext>
            </p:extLst>
          </p:nvPr>
        </p:nvGraphicFramePr>
        <p:xfrm>
          <a:off x="2316267" y="2382715"/>
          <a:ext cx="19347981" cy="9240716"/>
        </p:xfrm>
        <a:graphic>
          <a:graphicData uri="http://schemas.openxmlformats.org/drawingml/2006/table">
            <a:tbl>
              <a:tblPr firstRow="1" bandRow="1">
                <a:tableStyleId>{5940675A-B579-460E-94D1-54222C63F5DA}</a:tableStyleId>
              </a:tblPr>
              <a:tblGrid>
                <a:gridCol w="8088944">
                  <a:extLst>
                    <a:ext uri="{9D8B030D-6E8A-4147-A177-3AD203B41FA5}">
                      <a16:colId xmlns:a16="http://schemas.microsoft.com/office/drawing/2014/main" val="2333063138"/>
                    </a:ext>
                  </a:extLst>
                </a:gridCol>
                <a:gridCol w="11259037">
                  <a:extLst>
                    <a:ext uri="{9D8B030D-6E8A-4147-A177-3AD203B41FA5}">
                      <a16:colId xmlns:a16="http://schemas.microsoft.com/office/drawing/2014/main" val="370082354"/>
                    </a:ext>
                  </a:extLst>
                </a:gridCol>
              </a:tblGrid>
              <a:tr h="1541085">
                <a:tc>
                  <a:txBody>
                    <a:bodyPr/>
                    <a:lstStyle/>
                    <a:p>
                      <a:endParaRPr lang="it-IT" sz="3200" dirty="0">
                        <a:latin typeface="+mj-lt"/>
                      </a:endParaRPr>
                    </a:p>
                  </a:txBody>
                  <a:tcPr/>
                </a:tc>
                <a:tc>
                  <a:txBody>
                    <a:bodyPr/>
                    <a:lstStyle/>
                    <a:p>
                      <a:pPr>
                        <a:lnSpc>
                          <a:spcPct val="150000"/>
                        </a:lnSpc>
                      </a:pPr>
                      <a:r>
                        <a:rPr lang="it-IT" sz="3200" b="1" dirty="0">
                          <a:latin typeface="+mj-lt"/>
                        </a:rPr>
                        <a:t>DETRAZIONE FISCALE 2025</a:t>
                      </a:r>
                    </a:p>
                  </a:txBody>
                  <a:tcPr/>
                </a:tc>
                <a:extLst>
                  <a:ext uri="{0D108BD9-81ED-4DB2-BD59-A6C34878D82A}">
                    <a16:rowId xmlns:a16="http://schemas.microsoft.com/office/drawing/2014/main" val="674784550"/>
                  </a:ext>
                </a:extLst>
              </a:tr>
              <a:tr h="4582087">
                <a:tc>
                  <a:txBody>
                    <a:bodyPr/>
                    <a:lstStyle/>
                    <a:p>
                      <a:pPr algn="ctr">
                        <a:lnSpc>
                          <a:spcPct val="150000"/>
                        </a:lnSpc>
                      </a:pPr>
                      <a:r>
                        <a:rPr lang="it-IT" sz="3200" b="1" dirty="0">
                          <a:latin typeface="+mj-lt"/>
                        </a:rPr>
                        <a:t>LAVORI INCENTIVABILI</a:t>
                      </a:r>
                    </a:p>
                  </a:txBody>
                  <a:tcPr/>
                </a:tc>
                <a:tc>
                  <a:txBody>
                    <a:bodyPr/>
                    <a:lstStyle/>
                    <a:p>
                      <a:pPr marL="457200" indent="-457200" algn="l" fontAlgn="base">
                        <a:buAutoNum type="arabicPeriod"/>
                      </a:pPr>
                      <a:r>
                        <a:rPr lang="it-IT" sz="2800" b="0" i="0" u="none" strike="noStrike" cap="none" spc="0" baseline="0" dirty="0">
                          <a:solidFill>
                            <a:schemeClr val="tx1"/>
                          </a:solidFill>
                          <a:effectLst/>
                          <a:uFillTx/>
                          <a:latin typeface="+mj-lt"/>
                          <a:ea typeface="+mn-ea"/>
                          <a:cs typeface="+mn-cs"/>
                          <a:sym typeface="HelveticaNowDisplay-Regular"/>
                        </a:rPr>
                        <a:t>Sostituzione di impianti di climatizzazione invernale con sistemi ibridi o pompe di calore ad alta efficienza</a:t>
                      </a:r>
                    </a:p>
                    <a:p>
                      <a:pPr marL="457200" indent="-457200" algn="l" fontAlgn="base">
                        <a:buAutoNum type="arabicPeriod"/>
                      </a:pPr>
                      <a:endParaRPr lang="it-IT" sz="2800" b="0" i="0" u="none" strike="noStrike" cap="none" spc="0" baseline="0" dirty="0">
                        <a:solidFill>
                          <a:schemeClr val="tx1"/>
                        </a:solidFill>
                        <a:effectLst/>
                        <a:uFillTx/>
                        <a:latin typeface="+mj-lt"/>
                        <a:ea typeface="+mn-ea"/>
                        <a:cs typeface="+mn-cs"/>
                        <a:sym typeface="HelveticaNowDisplay-Regular"/>
                      </a:endParaRPr>
                    </a:p>
                    <a:p>
                      <a:pPr marL="457200" indent="-457200" algn="l" fontAlgn="base">
                        <a:buAutoNum type="arabicPeriod"/>
                      </a:pPr>
                      <a:r>
                        <a:rPr lang="it-IT" sz="2800" b="0" i="0" u="none" strike="noStrike" cap="none" spc="0" baseline="0" dirty="0">
                          <a:solidFill>
                            <a:schemeClr val="tx1"/>
                          </a:solidFill>
                          <a:effectLst/>
                          <a:uFillTx/>
                          <a:latin typeface="+mj-lt"/>
                          <a:ea typeface="+mn-ea"/>
                          <a:cs typeface="+mn-cs"/>
                          <a:sym typeface="HelveticaNowDisplay-Regular"/>
                        </a:rPr>
                        <a:t>Sostituzione di scaldacqua tradizionali con scaldacqua a pompa di calore, dedicati alla produzione di ACS</a:t>
                      </a:r>
                    </a:p>
                    <a:p>
                      <a:pPr marL="457200" indent="-457200" algn="l" fontAlgn="base">
                        <a:buAutoNum type="arabicPeriod"/>
                      </a:pPr>
                      <a:endParaRPr lang="it-IT" sz="2800" b="0" i="0" u="none" strike="noStrike" cap="none" spc="0" baseline="0" dirty="0">
                        <a:solidFill>
                          <a:schemeClr val="tx1"/>
                        </a:solidFill>
                        <a:effectLst/>
                        <a:uFillTx/>
                        <a:latin typeface="+mj-lt"/>
                        <a:ea typeface="+mn-ea"/>
                        <a:cs typeface="+mn-cs"/>
                        <a:sym typeface="HelveticaNowDisplay-Regular"/>
                      </a:endParaRPr>
                    </a:p>
                    <a:p>
                      <a:pPr marL="457200" indent="-457200" algn="l" fontAlgn="base">
                        <a:buAutoNum type="arabicPeriod"/>
                      </a:pPr>
                      <a:r>
                        <a:rPr lang="it-IT" sz="2800" b="0" i="0" u="none" strike="noStrike" cap="none" spc="0" baseline="0" dirty="0">
                          <a:solidFill>
                            <a:schemeClr val="tx1"/>
                          </a:solidFill>
                          <a:effectLst/>
                          <a:uFillTx/>
                          <a:latin typeface="+mj-lt"/>
                          <a:ea typeface="+mn-ea"/>
                          <a:cs typeface="+mn-cs"/>
                          <a:sym typeface="HelveticaNowDisplay-Regular"/>
                        </a:rPr>
                        <a:t>Installazione di collettori solari termici</a:t>
                      </a:r>
                    </a:p>
                    <a:p>
                      <a:pPr marL="0" indent="0" algn="l" fontAlgn="base">
                        <a:buNone/>
                      </a:pPr>
                      <a:endParaRPr lang="it-IT" sz="2800" b="0" i="0" u="none" strike="noStrike" cap="none" spc="0" baseline="0" dirty="0">
                        <a:solidFill>
                          <a:schemeClr val="tx1"/>
                        </a:solidFill>
                        <a:effectLst/>
                        <a:uFillTx/>
                        <a:latin typeface="+mj-lt"/>
                        <a:ea typeface="+mn-ea"/>
                        <a:cs typeface="+mn-cs"/>
                        <a:sym typeface="HelveticaNowDisplay-Regular"/>
                      </a:endParaRPr>
                    </a:p>
                    <a:p>
                      <a:pPr marL="0" indent="0" algn="l" fontAlgn="base">
                        <a:buNone/>
                      </a:pPr>
                      <a:r>
                        <a:rPr lang="it-IT" sz="2800" b="0" i="0" u="none" strike="noStrike" cap="none" spc="0" baseline="0" dirty="0">
                          <a:solidFill>
                            <a:schemeClr val="tx1"/>
                          </a:solidFill>
                          <a:effectLst/>
                          <a:uFillTx/>
                          <a:latin typeface="+mj-lt"/>
                          <a:ea typeface="+mn-ea"/>
                          <a:cs typeface="+mn-cs"/>
                          <a:sym typeface="HelveticaNowDisplay-Regular"/>
                        </a:rPr>
                        <a:t>4. Installazione fotovoltaico</a:t>
                      </a:r>
                    </a:p>
                  </a:txBody>
                  <a:tcPr/>
                </a:tc>
                <a:extLst>
                  <a:ext uri="{0D108BD9-81ED-4DB2-BD59-A6C34878D82A}">
                    <a16:rowId xmlns:a16="http://schemas.microsoft.com/office/drawing/2014/main" val="1806268876"/>
                  </a:ext>
                </a:extLst>
              </a:tr>
              <a:tr h="1493225">
                <a:tc>
                  <a:txBody>
                    <a:bodyPr/>
                    <a:lstStyle/>
                    <a:p>
                      <a:pPr algn="ctr">
                        <a:lnSpc>
                          <a:spcPct val="150000"/>
                        </a:lnSpc>
                      </a:pPr>
                      <a:r>
                        <a:rPr lang="it-IT" sz="3200" b="1" dirty="0">
                          <a:latin typeface="+mj-lt"/>
                        </a:rPr>
                        <a:t>PARTE INCENTIVABILE</a:t>
                      </a:r>
                    </a:p>
                  </a:txBody>
                  <a:tcPr anchor="ctr"/>
                </a:tc>
                <a:tc>
                  <a:txBody>
                    <a:bodyPr/>
                    <a:lstStyle/>
                    <a:p>
                      <a:r>
                        <a:rPr lang="it-IT" sz="2800" dirty="0">
                          <a:latin typeface="+mj-lt"/>
                        </a:rPr>
                        <a:t>50% o 36% della spesa (a seconda del diritto del beneficiario sull’immobile)</a:t>
                      </a:r>
                    </a:p>
                  </a:txBody>
                  <a:tcPr anchor="ctr"/>
                </a:tc>
                <a:extLst>
                  <a:ext uri="{0D108BD9-81ED-4DB2-BD59-A6C34878D82A}">
                    <a16:rowId xmlns:a16="http://schemas.microsoft.com/office/drawing/2014/main" val="1812433253"/>
                  </a:ext>
                </a:extLst>
              </a:tr>
              <a:tr h="1624319">
                <a:tc>
                  <a:txBody>
                    <a:bodyPr/>
                    <a:lstStyle/>
                    <a:p>
                      <a:pPr algn="ctr">
                        <a:lnSpc>
                          <a:spcPct val="150000"/>
                        </a:lnSpc>
                      </a:pPr>
                      <a:r>
                        <a:rPr lang="it-IT" sz="3200" b="1" dirty="0">
                          <a:latin typeface="+mj-lt"/>
                        </a:rPr>
                        <a:t>MODALITÀ E TEMPI DI EROGAZIONE</a:t>
                      </a:r>
                    </a:p>
                  </a:txBody>
                  <a:tcPr anchor="ctr"/>
                </a:tc>
                <a:tc>
                  <a:txBody>
                    <a:bodyPr/>
                    <a:lstStyle/>
                    <a:p>
                      <a:endParaRPr lang="it-IT" sz="2800" dirty="0">
                        <a:latin typeface="+mj-lt"/>
                      </a:endParaRPr>
                    </a:p>
                    <a:p>
                      <a:r>
                        <a:rPr lang="it-IT" sz="2800" dirty="0">
                          <a:latin typeface="+mj-lt"/>
                        </a:rPr>
                        <a:t>Detrazione fiscale annua in 10 anni</a:t>
                      </a:r>
                    </a:p>
                    <a:p>
                      <a:endParaRPr lang="it-IT" sz="2800" dirty="0">
                        <a:latin typeface="+mj-lt"/>
                      </a:endParaRPr>
                    </a:p>
                  </a:txBody>
                  <a:tcPr anchor="ctr"/>
                </a:tc>
                <a:extLst>
                  <a:ext uri="{0D108BD9-81ED-4DB2-BD59-A6C34878D82A}">
                    <a16:rowId xmlns:a16="http://schemas.microsoft.com/office/drawing/2014/main" val="844959380"/>
                  </a:ext>
                </a:extLst>
              </a:tr>
            </a:tbl>
          </a:graphicData>
        </a:graphic>
      </p:graphicFrame>
      <p:sp>
        <p:nvSpPr>
          <p:cNvPr id="5"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C4CE953C-D5BA-4AE5-A0CB-EB38B541BB61}"/>
              </a:ext>
            </a:extLst>
          </p:cNvPr>
          <p:cNvSpPr txBox="1"/>
          <p:nvPr/>
        </p:nvSpPr>
        <p:spPr>
          <a:xfrm>
            <a:off x="7611208" y="774041"/>
            <a:ext cx="9161584"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DETRAZIONI FISCALI</a:t>
            </a:r>
            <a:endParaRPr sz="7000" dirty="0"/>
          </a:p>
        </p:txBody>
      </p:sp>
    </p:spTree>
    <p:extLst>
      <p:ext uri="{BB962C8B-B14F-4D97-AF65-F5344CB8AC3E}">
        <p14:creationId xmlns:p14="http://schemas.microsoft.com/office/powerpoint/2010/main" val="3369557420"/>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D9E3934D-2332-47AE-8495-AF3E1E8C7D1F}"/>
              </a:ext>
            </a:extLst>
          </p:cNvPr>
          <p:cNvSpPr txBox="1"/>
          <p:nvPr/>
        </p:nvSpPr>
        <p:spPr>
          <a:xfrm>
            <a:off x="2047916" y="2944197"/>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2.0 </a:t>
            </a:r>
            <a:r>
              <a:rPr lang="it-IT" sz="4800" dirty="0"/>
              <a:t>che incentivo è?</a:t>
            </a:r>
          </a:p>
        </p:txBody>
      </p:sp>
      <p:pic>
        <p:nvPicPr>
          <p:cNvPr id="7" name="Immagine 6">
            <a:extLst>
              <a:ext uri="{FF2B5EF4-FFF2-40B4-BE49-F238E27FC236}">
                <a16:creationId xmlns:a16="http://schemas.microsoft.com/office/drawing/2014/main" id="{A2D74099-8039-457E-894B-18828A624B9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32218" y="249158"/>
            <a:ext cx="3675185" cy="3675185"/>
          </a:xfrm>
          <a:prstGeom prst="rect">
            <a:avLst/>
          </a:prstGeom>
        </p:spPr>
      </p:pic>
      <p:sp>
        <p:nvSpPr>
          <p:cNvPr id="8" name="CasellaDiTesto 7">
            <a:extLst>
              <a:ext uri="{FF2B5EF4-FFF2-40B4-BE49-F238E27FC236}">
                <a16:creationId xmlns:a16="http://schemas.microsoft.com/office/drawing/2014/main" id="{D47416D4-AD43-47B2-B30B-C8DDB94354C1}"/>
              </a:ext>
            </a:extLst>
          </p:cNvPr>
          <p:cNvSpPr txBox="1"/>
          <p:nvPr/>
        </p:nvSpPr>
        <p:spPr>
          <a:xfrm>
            <a:off x="1621160" y="5232068"/>
            <a:ext cx="20113427" cy="440120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85766" indent="-685766" algn="just">
              <a:buFontTx/>
              <a:buChar char="-"/>
            </a:pPr>
            <a:r>
              <a:rPr lang="it-IT" sz="4000" b="1" dirty="0"/>
              <a:t>Incentivo economico fino al 65% </a:t>
            </a:r>
            <a:r>
              <a:rPr lang="it-IT" sz="4000" dirty="0"/>
              <a:t>che viene erogato direttamente </a:t>
            </a:r>
            <a:r>
              <a:rPr lang="it-IT" sz="4000" u="sng" dirty="0"/>
              <a:t>sul c/c tramite bonifico bancario </a:t>
            </a:r>
            <a:r>
              <a:rPr lang="it-IT" sz="4000" dirty="0"/>
              <a:t>dal GSE in modo rateale</a:t>
            </a:r>
          </a:p>
          <a:p>
            <a:pPr marL="685766" indent="-685766" algn="just">
              <a:buFontTx/>
              <a:buChar char="-"/>
            </a:pPr>
            <a:endParaRPr lang="it-IT" sz="4000" dirty="0"/>
          </a:p>
          <a:p>
            <a:pPr marL="685766" indent="-685766" algn="just">
              <a:buFontTx/>
              <a:buChar char="-"/>
            </a:pPr>
            <a:r>
              <a:rPr lang="it-IT" sz="4000" dirty="0"/>
              <a:t>Dedicato a Scuole, Comuni, Case popolari </a:t>
            </a:r>
            <a:r>
              <a:rPr lang="it-IT" sz="4000" b="1" dirty="0"/>
              <a:t>400 mln anno</a:t>
            </a:r>
          </a:p>
          <a:p>
            <a:pPr marL="685766" indent="-685766" algn="just">
              <a:buFontTx/>
              <a:buChar char="-"/>
            </a:pPr>
            <a:r>
              <a:rPr lang="it-IT" sz="4000" dirty="0"/>
              <a:t>Dedicato a Persone fisiche, Imprese, Condomini </a:t>
            </a:r>
            <a:r>
              <a:rPr lang="it-IT" sz="4000" b="1" dirty="0"/>
              <a:t>500 mln anno</a:t>
            </a:r>
          </a:p>
          <a:p>
            <a:pPr marL="685766" indent="-685766" algn="just">
              <a:buFontTx/>
              <a:buChar char="-"/>
            </a:pPr>
            <a:r>
              <a:rPr lang="it-IT" sz="4000" dirty="0"/>
              <a:t>Premia interventi che apportano fonti rinnovabili</a:t>
            </a:r>
          </a:p>
          <a:p>
            <a:pPr marL="685766" indent="-685766" algn="just">
              <a:buFontTx/>
              <a:buChar char="-"/>
            </a:pPr>
            <a:r>
              <a:rPr lang="it-IT" sz="4000" dirty="0"/>
              <a:t>Premia interventi che incrementano l’efficienza energetica (P.A.)</a:t>
            </a:r>
          </a:p>
        </p:txBody>
      </p:sp>
      <p:sp>
        <p:nvSpPr>
          <p:cNvPr id="9"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BE038FF3-6653-4F7C-926E-845D1883C60F}"/>
              </a:ext>
            </a:extLst>
          </p:cNvPr>
          <p:cNvSpPr txBox="1"/>
          <p:nvPr/>
        </p:nvSpPr>
        <p:spPr>
          <a:xfrm>
            <a:off x="7824377" y="614077"/>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2.0</a:t>
            </a:r>
            <a:endParaRPr sz="7000" dirty="0"/>
          </a:p>
        </p:txBody>
      </p:sp>
    </p:spTree>
    <p:extLst>
      <p:ext uri="{BB962C8B-B14F-4D97-AF65-F5344CB8AC3E}">
        <p14:creationId xmlns:p14="http://schemas.microsoft.com/office/powerpoint/2010/main" val="278017431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E6FB761E-4AD9-4F5E-B815-A4A1FA54E099}"/>
              </a:ext>
            </a:extLst>
          </p:cNvPr>
          <p:cNvPicPr>
            <a:picLocks noChangeAspect="1"/>
          </p:cNvPicPr>
          <p:nvPr/>
        </p:nvPicPr>
        <p:blipFill>
          <a:blip r:embed="rId2"/>
          <a:stretch>
            <a:fillRect/>
          </a:stretch>
        </p:blipFill>
        <p:spPr>
          <a:xfrm>
            <a:off x="568569" y="0"/>
            <a:ext cx="23246862" cy="12701894"/>
          </a:xfrm>
          <a:prstGeom prst="rect">
            <a:avLst/>
          </a:prstGeom>
        </p:spPr>
      </p:pic>
      <p:sp>
        <p:nvSpPr>
          <p:cNvPr id="4" name="Rettangolo 3">
            <a:extLst>
              <a:ext uri="{FF2B5EF4-FFF2-40B4-BE49-F238E27FC236}">
                <a16:creationId xmlns:a16="http://schemas.microsoft.com/office/drawing/2014/main" id="{24D73C47-3FEE-4D61-9C7D-EF821BD182DF}"/>
              </a:ext>
            </a:extLst>
          </p:cNvPr>
          <p:cNvSpPr/>
          <p:nvPr/>
        </p:nvSpPr>
        <p:spPr>
          <a:xfrm>
            <a:off x="4618891" y="901210"/>
            <a:ext cx="7573109" cy="9544052"/>
          </a:xfrm>
          <a:prstGeom prst="rect">
            <a:avLst/>
          </a:prstGeom>
          <a:noFill/>
          <a:ln w="762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endParaRPr>
          </a:p>
        </p:txBody>
      </p:sp>
    </p:spTree>
    <p:extLst>
      <p:ext uri="{BB962C8B-B14F-4D97-AF65-F5344CB8AC3E}">
        <p14:creationId xmlns:p14="http://schemas.microsoft.com/office/powerpoint/2010/main" val="307321497"/>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A49229F0-748F-4E69-8DAF-4CA6A0388014}"/>
              </a:ext>
            </a:extLst>
          </p:cNvPr>
          <p:cNvSpPr txBox="1"/>
          <p:nvPr/>
        </p:nvSpPr>
        <p:spPr>
          <a:xfrm>
            <a:off x="2294101" y="3093345"/>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2.0 </a:t>
            </a:r>
            <a:r>
              <a:rPr lang="it-IT" sz="4800" dirty="0"/>
              <a:t>che incentivo è?</a:t>
            </a:r>
          </a:p>
        </p:txBody>
      </p:sp>
      <p:pic>
        <p:nvPicPr>
          <p:cNvPr id="9" name="Immagine 8">
            <a:extLst>
              <a:ext uri="{FF2B5EF4-FFF2-40B4-BE49-F238E27FC236}">
                <a16:creationId xmlns:a16="http://schemas.microsoft.com/office/drawing/2014/main" id="{82AC68C0-BC3C-4E21-B211-5B96292573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32218" y="249158"/>
            <a:ext cx="3675185" cy="3675185"/>
          </a:xfrm>
          <a:prstGeom prst="rect">
            <a:avLst/>
          </a:prstGeom>
        </p:spPr>
      </p:pic>
      <p:sp>
        <p:nvSpPr>
          <p:cNvPr id="10" name="CasellaDiTesto 9">
            <a:extLst>
              <a:ext uri="{FF2B5EF4-FFF2-40B4-BE49-F238E27FC236}">
                <a16:creationId xmlns:a16="http://schemas.microsoft.com/office/drawing/2014/main" id="{A11A1F6F-124F-4BBD-844B-2812D1AE2281}"/>
              </a:ext>
            </a:extLst>
          </p:cNvPr>
          <p:cNvSpPr txBox="1"/>
          <p:nvPr/>
        </p:nvSpPr>
        <p:spPr>
          <a:xfrm>
            <a:off x="1481272" y="4273416"/>
            <a:ext cx="21421451" cy="551824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lnSpc>
                <a:spcPct val="150000"/>
              </a:lnSpc>
            </a:pPr>
            <a:r>
              <a:rPr lang="it-IT" sz="4000" dirty="0"/>
              <a:t>Interventi incentivati:</a:t>
            </a:r>
          </a:p>
          <a:p>
            <a:pPr marL="685766" indent="-685766" algn="just">
              <a:lnSpc>
                <a:spcPct val="150000"/>
              </a:lnSpc>
              <a:buFontTx/>
              <a:buChar char="-"/>
            </a:pPr>
            <a:r>
              <a:rPr lang="it-IT" sz="4000" b="1" dirty="0"/>
              <a:t>Solare termico                                                                  </a:t>
            </a:r>
            <a:r>
              <a:rPr lang="it-IT" sz="4000" dirty="0"/>
              <a:t>nuova installazione o integrazione</a:t>
            </a:r>
          </a:p>
          <a:p>
            <a:pPr marL="685766" indent="-685766" algn="just">
              <a:lnSpc>
                <a:spcPct val="150000"/>
              </a:lnSpc>
              <a:buFontTx/>
              <a:buChar char="-"/>
            </a:pPr>
            <a:r>
              <a:rPr lang="it-IT" sz="4000" b="1" dirty="0"/>
              <a:t>Pompe di calore                                                                                                  </a:t>
            </a:r>
            <a:r>
              <a:rPr lang="it-IT" sz="4000" dirty="0"/>
              <a:t>sostituzione</a:t>
            </a:r>
          </a:p>
          <a:p>
            <a:pPr marL="685766" indent="-685766" algn="just">
              <a:lnSpc>
                <a:spcPct val="150000"/>
              </a:lnSpc>
              <a:buFontTx/>
              <a:buChar char="-"/>
            </a:pPr>
            <a:r>
              <a:rPr lang="it-IT" sz="4000" b="1" dirty="0"/>
              <a:t>Scaldaacqua in pompa di calore                                                                       </a:t>
            </a:r>
            <a:r>
              <a:rPr lang="it-IT" sz="4000" dirty="0"/>
              <a:t>sostituzione</a:t>
            </a:r>
          </a:p>
          <a:p>
            <a:pPr marL="685766" indent="-685766" algn="just">
              <a:lnSpc>
                <a:spcPct val="150000"/>
              </a:lnSpc>
              <a:buFontTx/>
              <a:buChar char="-"/>
            </a:pPr>
            <a:r>
              <a:rPr lang="it-IT" sz="4000" b="1" dirty="0"/>
              <a:t>Sistemi ibridi                                                                                                       </a:t>
            </a:r>
            <a:r>
              <a:rPr lang="it-IT" sz="4000" dirty="0"/>
              <a:t>sostituzione</a:t>
            </a:r>
          </a:p>
          <a:p>
            <a:pPr marL="685766" indent="-685766" algn="just">
              <a:lnSpc>
                <a:spcPct val="150000"/>
              </a:lnSpc>
              <a:buFontTx/>
              <a:buChar char="-"/>
            </a:pPr>
            <a:r>
              <a:rPr lang="it-IT" sz="4000" b="1" dirty="0"/>
              <a:t>Caldaie a condensazione (P.A.)                                                                         </a:t>
            </a:r>
            <a:r>
              <a:rPr lang="it-IT" sz="4000" dirty="0"/>
              <a:t>sostituzione</a:t>
            </a:r>
          </a:p>
        </p:txBody>
      </p:sp>
      <p:sp>
        <p:nvSpPr>
          <p:cNvPr id="6"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5E96000C-C971-4E89-B75B-564A3FE45A33}"/>
              </a:ext>
            </a:extLst>
          </p:cNvPr>
          <p:cNvSpPr txBox="1"/>
          <p:nvPr/>
        </p:nvSpPr>
        <p:spPr>
          <a:xfrm>
            <a:off x="7824377" y="614077"/>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2.0</a:t>
            </a:r>
            <a:endParaRPr sz="7000" dirty="0"/>
          </a:p>
        </p:txBody>
      </p:sp>
    </p:spTree>
    <p:extLst>
      <p:ext uri="{BB962C8B-B14F-4D97-AF65-F5344CB8AC3E}">
        <p14:creationId xmlns:p14="http://schemas.microsoft.com/office/powerpoint/2010/main" val="155358150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64F74CD5-F902-431E-A7BE-1A41AF2E325B}"/>
              </a:ext>
            </a:extLst>
          </p:cNvPr>
          <p:cNvPicPr>
            <a:picLocks noChangeAspect="1"/>
          </p:cNvPicPr>
          <p:nvPr/>
        </p:nvPicPr>
        <p:blipFill>
          <a:blip r:embed="rId2"/>
          <a:stretch>
            <a:fillRect/>
          </a:stretch>
        </p:blipFill>
        <p:spPr>
          <a:xfrm>
            <a:off x="982928" y="4242432"/>
            <a:ext cx="22418140" cy="8326028"/>
          </a:xfrm>
          <a:prstGeom prst="rect">
            <a:avLst/>
          </a:prstGeom>
        </p:spPr>
      </p:pic>
      <p:sp>
        <p:nvSpPr>
          <p:cNvPr id="3" name="CasellaDiTesto 2">
            <a:extLst>
              <a:ext uri="{FF2B5EF4-FFF2-40B4-BE49-F238E27FC236}">
                <a16:creationId xmlns:a16="http://schemas.microsoft.com/office/drawing/2014/main" id="{6AF03D04-CD07-4194-B7D0-A502E94A0CBE}"/>
              </a:ext>
            </a:extLst>
          </p:cNvPr>
          <p:cNvSpPr txBox="1"/>
          <p:nvPr/>
        </p:nvSpPr>
        <p:spPr>
          <a:xfrm>
            <a:off x="2294101" y="3093345"/>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2.0 </a:t>
            </a:r>
            <a:r>
              <a:rPr lang="it-IT" sz="4800" dirty="0"/>
              <a:t>che incentivo è?</a:t>
            </a:r>
          </a:p>
        </p:txBody>
      </p:sp>
      <p:pic>
        <p:nvPicPr>
          <p:cNvPr id="4" name="Immagine 3">
            <a:extLst>
              <a:ext uri="{FF2B5EF4-FFF2-40B4-BE49-F238E27FC236}">
                <a16:creationId xmlns:a16="http://schemas.microsoft.com/office/drawing/2014/main" id="{5C3E4086-158C-4BE3-9458-1F350201D6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432218" y="249158"/>
            <a:ext cx="3675185" cy="3675185"/>
          </a:xfrm>
          <a:prstGeom prst="rect">
            <a:avLst/>
          </a:prstGeom>
        </p:spPr>
      </p:pic>
      <p:sp>
        <p:nvSpPr>
          <p:cNvPr id="5"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52788A2A-7E46-47E2-BABE-B1108BA65CCC}"/>
              </a:ext>
            </a:extLst>
          </p:cNvPr>
          <p:cNvSpPr txBox="1"/>
          <p:nvPr/>
        </p:nvSpPr>
        <p:spPr>
          <a:xfrm>
            <a:off x="7824377" y="614077"/>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2.0</a:t>
            </a:r>
            <a:endParaRPr sz="7000" dirty="0"/>
          </a:p>
        </p:txBody>
      </p:sp>
      <p:pic>
        <p:nvPicPr>
          <p:cNvPr id="6" name="Immagine 5">
            <a:extLst>
              <a:ext uri="{FF2B5EF4-FFF2-40B4-BE49-F238E27FC236}">
                <a16:creationId xmlns:a16="http://schemas.microsoft.com/office/drawing/2014/main" id="{B212FED6-9C6E-4F5A-99C8-CE8AB46689DC}"/>
              </a:ext>
            </a:extLst>
          </p:cNvPr>
          <p:cNvPicPr>
            <a:picLocks noChangeAspect="1"/>
          </p:cNvPicPr>
          <p:nvPr/>
        </p:nvPicPr>
        <p:blipFill rotWithShape="1">
          <a:blip r:embed="rId4"/>
          <a:srcRect b="2947"/>
          <a:stretch/>
        </p:blipFill>
        <p:spPr>
          <a:xfrm>
            <a:off x="10534419" y="6118790"/>
            <a:ext cx="3568443" cy="5170533"/>
          </a:xfrm>
          <a:prstGeom prst="rect">
            <a:avLst/>
          </a:prstGeom>
        </p:spPr>
      </p:pic>
    </p:spTree>
    <p:extLst>
      <p:ext uri="{BB962C8B-B14F-4D97-AF65-F5344CB8AC3E}">
        <p14:creationId xmlns:p14="http://schemas.microsoft.com/office/powerpoint/2010/main" val="1235931089"/>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A49229F0-748F-4E69-8DAF-4CA6A0388014}"/>
              </a:ext>
            </a:extLst>
          </p:cNvPr>
          <p:cNvSpPr txBox="1"/>
          <p:nvPr/>
        </p:nvSpPr>
        <p:spPr>
          <a:xfrm>
            <a:off x="1716233" y="2077793"/>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3.0 </a:t>
            </a:r>
            <a:r>
              <a:rPr lang="it-IT" sz="4800" dirty="0"/>
              <a:t>cosa cambia?</a:t>
            </a:r>
          </a:p>
        </p:txBody>
      </p:sp>
      <p:sp>
        <p:nvSpPr>
          <p:cNvPr id="8" name="CasellaDiTesto 7">
            <a:extLst>
              <a:ext uri="{FF2B5EF4-FFF2-40B4-BE49-F238E27FC236}">
                <a16:creationId xmlns:a16="http://schemas.microsoft.com/office/drawing/2014/main" id="{B037F47E-7B04-4D97-89AA-9378BCAC0A14}"/>
              </a:ext>
            </a:extLst>
          </p:cNvPr>
          <p:cNvSpPr txBox="1"/>
          <p:nvPr/>
        </p:nvSpPr>
        <p:spPr>
          <a:xfrm>
            <a:off x="1716233" y="3642702"/>
            <a:ext cx="22357107" cy="194925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457178" indent="-457178" algn="l">
              <a:lnSpc>
                <a:spcPct val="150000"/>
              </a:lnSpc>
              <a:buFont typeface="Arial" panose="020B0604020202020204" pitchFamily="34" charset="0"/>
              <a:buChar char="•"/>
            </a:pPr>
            <a:r>
              <a:rPr lang="it-IT" sz="4000" b="1" dirty="0"/>
              <a:t>Revisione dei massimali di spesa </a:t>
            </a:r>
            <a:r>
              <a:rPr lang="it-IT" sz="4000" dirty="0"/>
              <a:t>in considerazione dell’aumento dei prezzi </a:t>
            </a:r>
          </a:p>
          <a:p>
            <a:pPr marL="457178" indent="-457178" algn="l">
              <a:lnSpc>
                <a:spcPct val="150000"/>
              </a:lnSpc>
              <a:buFont typeface="Arial" panose="020B0604020202020204" pitchFamily="34" charset="0"/>
              <a:buChar char="•"/>
            </a:pPr>
            <a:r>
              <a:rPr lang="it-IT" sz="4000" b="1" dirty="0"/>
              <a:t>Aumento delle somme erogate </a:t>
            </a:r>
            <a:r>
              <a:rPr lang="it-IT" sz="4000" dirty="0"/>
              <a:t>attraverso una modifica del calcolo dell’incentivo</a:t>
            </a:r>
          </a:p>
        </p:txBody>
      </p:sp>
      <p:pic>
        <p:nvPicPr>
          <p:cNvPr id="3" name="Immagine 2">
            <a:extLst>
              <a:ext uri="{FF2B5EF4-FFF2-40B4-BE49-F238E27FC236}">
                <a16:creationId xmlns:a16="http://schemas.microsoft.com/office/drawing/2014/main" id="{B5A65AB6-F060-4157-9D15-E2131C428B6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9"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9680E93A-F92A-4260-BF80-F11A34E84F7A}"/>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pic>
        <p:nvPicPr>
          <p:cNvPr id="2" name="Immagine 1">
            <a:extLst>
              <a:ext uri="{FF2B5EF4-FFF2-40B4-BE49-F238E27FC236}">
                <a16:creationId xmlns:a16="http://schemas.microsoft.com/office/drawing/2014/main" id="{1E2D48F6-127F-468C-889B-4411F41A63F5}"/>
              </a:ext>
            </a:extLst>
          </p:cNvPr>
          <p:cNvPicPr>
            <a:picLocks noChangeAspect="1"/>
          </p:cNvPicPr>
          <p:nvPr/>
        </p:nvPicPr>
        <p:blipFill>
          <a:blip r:embed="rId3"/>
          <a:stretch>
            <a:fillRect/>
          </a:stretch>
        </p:blipFill>
        <p:spPr>
          <a:xfrm>
            <a:off x="7588375" y="5891927"/>
            <a:ext cx="8106710" cy="6310584"/>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11283445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F1197BD3-676F-41D2-834E-FA4EF71EF5A1}"/>
              </a:ext>
            </a:extLst>
          </p:cNvPr>
          <p:cNvPicPr>
            <a:picLocks noChangeAspect="1"/>
          </p:cNvPicPr>
          <p:nvPr/>
        </p:nvPicPr>
        <p:blipFill>
          <a:blip r:embed="rId2"/>
          <a:stretch>
            <a:fillRect/>
          </a:stretch>
        </p:blipFill>
        <p:spPr>
          <a:xfrm>
            <a:off x="13106680" y="3710353"/>
            <a:ext cx="10642432" cy="8404840"/>
          </a:xfrm>
          <a:prstGeom prst="rect">
            <a:avLst/>
          </a:prstGeom>
          <a:ln>
            <a:noFill/>
          </a:ln>
          <a:effectLst>
            <a:outerShdw blurRad="190500" algn="tl" rotWithShape="0">
              <a:srgbClr val="000000">
                <a:alpha val="70000"/>
              </a:srgbClr>
            </a:outerShdw>
          </a:effectLst>
        </p:spPr>
      </p:pic>
      <p:sp>
        <p:nvSpPr>
          <p:cNvPr id="4" name="CasellaDiTesto 3">
            <a:extLst>
              <a:ext uri="{FF2B5EF4-FFF2-40B4-BE49-F238E27FC236}">
                <a16:creationId xmlns:a16="http://schemas.microsoft.com/office/drawing/2014/main" id="{DE3029F2-C9E2-4B44-A7A4-95398EDC84F7}"/>
              </a:ext>
            </a:extLst>
          </p:cNvPr>
          <p:cNvSpPr txBox="1"/>
          <p:nvPr/>
        </p:nvSpPr>
        <p:spPr>
          <a:xfrm>
            <a:off x="12485518" y="2541231"/>
            <a:ext cx="11638829"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it-IT" sz="3600" dirty="0"/>
              <a:t>                         CONTO TERMICO 3.0</a:t>
            </a:r>
            <a:endParaRPr kumimoji="0" lang="it-IT" sz="3600" b="0" i="0" u="none" strike="noStrike" cap="none" spc="0" normalizeH="0" baseline="0" dirty="0">
              <a:ln>
                <a:noFill/>
              </a:ln>
              <a:solidFill>
                <a:srgbClr val="000000"/>
              </a:solidFill>
              <a:effectLst/>
              <a:uFillTx/>
              <a:latin typeface="HelveticaNowDisplay-Medium"/>
              <a:ea typeface="HelveticaNowDisplay-Medium"/>
              <a:cs typeface="HelveticaNowDisplay-Medium"/>
              <a:sym typeface="HelveticaNowDisplay-Medium"/>
            </a:endParaRPr>
          </a:p>
        </p:txBody>
      </p:sp>
      <p:pic>
        <p:nvPicPr>
          <p:cNvPr id="5" name="Immagine 4">
            <a:extLst>
              <a:ext uri="{FF2B5EF4-FFF2-40B4-BE49-F238E27FC236}">
                <a16:creationId xmlns:a16="http://schemas.microsoft.com/office/drawing/2014/main" id="{A750CA6F-E114-4D1F-ACA2-147A73F695F7}"/>
              </a:ext>
            </a:extLst>
          </p:cNvPr>
          <p:cNvPicPr>
            <a:picLocks noChangeAspect="1"/>
          </p:cNvPicPr>
          <p:nvPr/>
        </p:nvPicPr>
        <p:blipFill>
          <a:blip r:embed="rId3"/>
          <a:stretch>
            <a:fillRect/>
          </a:stretch>
        </p:blipFill>
        <p:spPr>
          <a:xfrm>
            <a:off x="1468649" y="3710353"/>
            <a:ext cx="10540572" cy="8404840"/>
          </a:xfrm>
          <a:prstGeom prst="rect">
            <a:avLst/>
          </a:prstGeom>
          <a:ln>
            <a:noFill/>
          </a:ln>
          <a:effectLst>
            <a:outerShdw blurRad="190500" algn="tl" rotWithShape="0">
              <a:srgbClr val="000000">
                <a:alpha val="70000"/>
              </a:srgbClr>
            </a:outerShdw>
          </a:effectLst>
        </p:spPr>
      </p:pic>
      <p:sp>
        <p:nvSpPr>
          <p:cNvPr id="7" name="CasellaDiTesto 6">
            <a:extLst>
              <a:ext uri="{FF2B5EF4-FFF2-40B4-BE49-F238E27FC236}">
                <a16:creationId xmlns:a16="http://schemas.microsoft.com/office/drawing/2014/main" id="{A9C6572C-E93C-4D1F-ACB8-B27F086779A3}"/>
              </a:ext>
            </a:extLst>
          </p:cNvPr>
          <p:cNvSpPr txBox="1"/>
          <p:nvPr/>
        </p:nvSpPr>
        <p:spPr>
          <a:xfrm>
            <a:off x="6079066" y="892902"/>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Differenze del calcolo incentivo 2.0 vs 3.0</a:t>
            </a:r>
            <a:endParaRPr lang="it-IT" sz="4800" dirty="0"/>
          </a:p>
        </p:txBody>
      </p:sp>
      <p:sp>
        <p:nvSpPr>
          <p:cNvPr id="3" name="Rettangolo 2">
            <a:extLst>
              <a:ext uri="{FF2B5EF4-FFF2-40B4-BE49-F238E27FC236}">
                <a16:creationId xmlns:a16="http://schemas.microsoft.com/office/drawing/2014/main" id="{108014E3-AEF1-47EE-A8F0-575C4AE61494}"/>
              </a:ext>
            </a:extLst>
          </p:cNvPr>
          <p:cNvSpPr/>
          <p:nvPr/>
        </p:nvSpPr>
        <p:spPr>
          <a:xfrm>
            <a:off x="5785338" y="7649308"/>
            <a:ext cx="2778370" cy="879230"/>
          </a:xfrm>
          <a:prstGeom prst="rect">
            <a:avLst/>
          </a:prstGeom>
          <a:noFill/>
          <a:ln w="762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endParaRPr>
          </a:p>
        </p:txBody>
      </p:sp>
      <p:sp>
        <p:nvSpPr>
          <p:cNvPr id="9" name="Rettangolo 8">
            <a:extLst>
              <a:ext uri="{FF2B5EF4-FFF2-40B4-BE49-F238E27FC236}">
                <a16:creationId xmlns:a16="http://schemas.microsoft.com/office/drawing/2014/main" id="{00038C7D-DCAE-46BF-BA5E-021499666315}"/>
              </a:ext>
            </a:extLst>
          </p:cNvPr>
          <p:cNvSpPr/>
          <p:nvPr/>
        </p:nvSpPr>
        <p:spPr>
          <a:xfrm>
            <a:off x="16916400" y="7649308"/>
            <a:ext cx="2655277" cy="439615"/>
          </a:xfrm>
          <a:prstGeom prst="rect">
            <a:avLst/>
          </a:prstGeom>
          <a:noFill/>
          <a:ln w="762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endParaRPr>
          </a:p>
        </p:txBody>
      </p:sp>
      <p:sp>
        <p:nvSpPr>
          <p:cNvPr id="10" name="CasellaDiTesto 9">
            <a:extLst>
              <a:ext uri="{FF2B5EF4-FFF2-40B4-BE49-F238E27FC236}">
                <a16:creationId xmlns:a16="http://schemas.microsoft.com/office/drawing/2014/main" id="{DA6291B8-C854-420F-B9ED-C3DA01A4760A}"/>
              </a:ext>
            </a:extLst>
          </p:cNvPr>
          <p:cNvSpPr txBox="1"/>
          <p:nvPr/>
        </p:nvSpPr>
        <p:spPr>
          <a:xfrm>
            <a:off x="1071920" y="2541231"/>
            <a:ext cx="11638829"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it-IT" sz="3600" dirty="0"/>
              <a:t>                         CONTO TERMICO 2.0</a:t>
            </a:r>
            <a:endParaRPr kumimoji="0" lang="it-IT" sz="3600" b="0" i="0" u="none" strike="noStrike" cap="none" spc="0" normalizeH="0" baseline="0" dirty="0">
              <a:ln>
                <a:noFill/>
              </a:ln>
              <a:solidFill>
                <a:srgbClr val="000000"/>
              </a:solidFill>
              <a:effectLst/>
              <a:uFillTx/>
              <a:latin typeface="HelveticaNowDisplay-Medium"/>
              <a:ea typeface="HelveticaNowDisplay-Medium"/>
              <a:cs typeface="HelveticaNowDisplay-Medium"/>
              <a:sym typeface="HelveticaNowDisplay-Medium"/>
            </a:endParaRPr>
          </a:p>
        </p:txBody>
      </p:sp>
    </p:spTree>
    <p:extLst>
      <p:ext uri="{BB962C8B-B14F-4D97-AF65-F5344CB8AC3E}">
        <p14:creationId xmlns:p14="http://schemas.microsoft.com/office/powerpoint/2010/main" val="56153049"/>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99F03B16-349B-46AE-A5CD-E6050261D9A3}"/>
              </a:ext>
            </a:extLst>
          </p:cNvPr>
          <p:cNvSpPr/>
          <p:nvPr/>
        </p:nvSpPr>
        <p:spPr>
          <a:xfrm>
            <a:off x="1716233" y="3494216"/>
            <a:ext cx="21402841" cy="1824923"/>
          </a:xfrm>
          <a:prstGeom prst="rect">
            <a:avLst/>
          </a:prstGeom>
        </p:spPr>
        <p:txBody>
          <a:bodyPr wrap="square">
            <a:spAutoFit/>
          </a:bodyPr>
          <a:lstStyle/>
          <a:p>
            <a:pPr marL="571472" indent="-571472" algn="l">
              <a:lnSpc>
                <a:spcPct val="150000"/>
              </a:lnSpc>
              <a:buFont typeface="Arial" panose="020B0604020202020204" pitchFamily="34" charset="0"/>
              <a:buChar char="•"/>
            </a:pPr>
            <a:r>
              <a:rPr lang="it-IT" sz="4000" b="1" dirty="0"/>
              <a:t>Aumento della soglia di incentivo per l’accesso alla singola rata immediata</a:t>
            </a:r>
            <a:r>
              <a:rPr lang="it-IT" sz="4000" dirty="0"/>
              <a:t>, dai </a:t>
            </a:r>
          </a:p>
          <a:p>
            <a:pPr algn="l">
              <a:lnSpc>
                <a:spcPct val="150000"/>
              </a:lnSpc>
            </a:pPr>
            <a:r>
              <a:rPr lang="it-IT" sz="4000" dirty="0"/>
              <a:t>   € 5.000 attuali a € 15.000 </a:t>
            </a:r>
          </a:p>
        </p:txBody>
      </p:sp>
      <p:sp>
        <p:nvSpPr>
          <p:cNvPr id="3" name="CasellaDiTesto 2">
            <a:extLst>
              <a:ext uri="{FF2B5EF4-FFF2-40B4-BE49-F238E27FC236}">
                <a16:creationId xmlns:a16="http://schemas.microsoft.com/office/drawing/2014/main" id="{7DD2ACCB-7DA3-4781-8440-161871F1781A}"/>
              </a:ext>
            </a:extLst>
          </p:cNvPr>
          <p:cNvSpPr txBox="1"/>
          <p:nvPr/>
        </p:nvSpPr>
        <p:spPr>
          <a:xfrm>
            <a:off x="1716233" y="2077793"/>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3.0 </a:t>
            </a:r>
            <a:r>
              <a:rPr lang="it-IT" sz="4800" dirty="0"/>
              <a:t>cosa cambia?</a:t>
            </a:r>
          </a:p>
        </p:txBody>
      </p:sp>
      <p:pic>
        <p:nvPicPr>
          <p:cNvPr id="4" name="Immagine 3">
            <a:extLst>
              <a:ext uri="{FF2B5EF4-FFF2-40B4-BE49-F238E27FC236}">
                <a16:creationId xmlns:a16="http://schemas.microsoft.com/office/drawing/2014/main" id="{CBDE90F1-CC83-4BC0-9E61-72BE15B0D82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5"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78C62FC8-32A8-4211-B630-6662A1B16C67}"/>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pic>
        <p:nvPicPr>
          <p:cNvPr id="6" name="Immagine 5">
            <a:extLst>
              <a:ext uri="{FF2B5EF4-FFF2-40B4-BE49-F238E27FC236}">
                <a16:creationId xmlns:a16="http://schemas.microsoft.com/office/drawing/2014/main" id="{A3C8E69D-B980-422E-8BFD-D259BA5ADB7A}"/>
              </a:ext>
            </a:extLst>
          </p:cNvPr>
          <p:cNvPicPr>
            <a:picLocks noChangeAspect="1"/>
          </p:cNvPicPr>
          <p:nvPr/>
        </p:nvPicPr>
        <p:blipFill>
          <a:blip r:embed="rId3"/>
          <a:stretch>
            <a:fillRect/>
          </a:stretch>
        </p:blipFill>
        <p:spPr>
          <a:xfrm>
            <a:off x="1264926" y="7729490"/>
            <a:ext cx="21854148" cy="1142309"/>
          </a:xfrm>
          <a:prstGeom prst="rect">
            <a:avLst/>
          </a:prstGeom>
          <a:ln>
            <a:noFill/>
          </a:ln>
          <a:effectLst>
            <a:outerShdw blurRad="292100" dist="139700" dir="2700000" algn="tl" rotWithShape="0">
              <a:srgbClr val="333333">
                <a:alpha val="65000"/>
              </a:srgbClr>
            </a:outerShdw>
          </a:effectLst>
        </p:spPr>
      </p:pic>
      <p:sp>
        <p:nvSpPr>
          <p:cNvPr id="7" name="Rettangolo 6">
            <a:extLst>
              <a:ext uri="{FF2B5EF4-FFF2-40B4-BE49-F238E27FC236}">
                <a16:creationId xmlns:a16="http://schemas.microsoft.com/office/drawing/2014/main" id="{2A351C65-8211-44E4-AF21-05A1BA2D1109}"/>
              </a:ext>
            </a:extLst>
          </p:cNvPr>
          <p:cNvSpPr/>
          <p:nvPr/>
        </p:nvSpPr>
        <p:spPr>
          <a:xfrm>
            <a:off x="11465169" y="7832343"/>
            <a:ext cx="4923693" cy="461665"/>
          </a:xfrm>
          <a:prstGeom prst="rect">
            <a:avLst/>
          </a:prstGeom>
          <a:solidFill>
            <a:schemeClr val="bg1"/>
          </a:solidFill>
          <a:ln w="25400" cap="flat">
            <a:solidFill>
              <a:schemeClr val="bg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r>
              <a:rPr lang="it-IT" dirty="0"/>
              <a:t>…………..</a:t>
            </a:r>
            <a:endParaRPr kumimoji="0" lang="it-IT" sz="3000" b="0" i="0" u="none" strike="noStrike" cap="none" spc="0" normalizeH="0" baseline="0" dirty="0">
              <a:ln>
                <a:noFill/>
              </a:ln>
              <a:solidFill>
                <a:srgbClr val="000000"/>
              </a:solidFill>
              <a:effectLst/>
              <a:uFillTx/>
              <a:latin typeface="HelveticaNowDisplay-Medium"/>
              <a:ea typeface="HelveticaNowDisplay-Medium"/>
              <a:cs typeface="HelveticaNowDisplay-Medium"/>
              <a:sym typeface="HelveticaNowDisplay-Medium"/>
            </a:endParaRPr>
          </a:p>
        </p:txBody>
      </p:sp>
    </p:spTree>
    <p:extLst>
      <p:ext uri="{BB962C8B-B14F-4D97-AF65-F5344CB8AC3E}">
        <p14:creationId xmlns:p14="http://schemas.microsoft.com/office/powerpoint/2010/main" val="959442866"/>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0C7D3574-3459-43A3-837F-AA680F69B5F5}"/>
              </a:ext>
            </a:extLst>
          </p:cNvPr>
          <p:cNvSpPr/>
          <p:nvPr/>
        </p:nvSpPr>
        <p:spPr>
          <a:xfrm>
            <a:off x="1716233" y="3580598"/>
            <a:ext cx="21945186" cy="1824923"/>
          </a:xfrm>
          <a:prstGeom prst="rect">
            <a:avLst/>
          </a:prstGeom>
        </p:spPr>
        <p:txBody>
          <a:bodyPr wrap="square">
            <a:spAutoFit/>
          </a:bodyPr>
          <a:lstStyle/>
          <a:p>
            <a:pPr marL="457178" indent="-457178" algn="l">
              <a:lnSpc>
                <a:spcPct val="150000"/>
              </a:lnSpc>
              <a:buFont typeface="Arial" panose="020B0604020202020204" pitchFamily="34" charset="0"/>
              <a:buChar char="•"/>
            </a:pPr>
            <a:r>
              <a:rPr lang="it-IT" sz="4000" dirty="0"/>
              <a:t>Innalzamento dell’incentivo al </a:t>
            </a:r>
            <a:r>
              <a:rPr lang="it-IT" sz="4000" b="1" dirty="0"/>
              <a:t>100% </a:t>
            </a:r>
            <a:r>
              <a:rPr lang="it-IT" sz="4000" dirty="0"/>
              <a:t>per gli interventi su edifici a uso pubblico di proprietà di piccoli Comuni (con popolazione sotto i 15.000 abitanti)</a:t>
            </a:r>
          </a:p>
        </p:txBody>
      </p:sp>
      <p:pic>
        <p:nvPicPr>
          <p:cNvPr id="4" name="Immagine 3">
            <a:extLst>
              <a:ext uri="{FF2B5EF4-FFF2-40B4-BE49-F238E27FC236}">
                <a16:creationId xmlns:a16="http://schemas.microsoft.com/office/drawing/2014/main" id="{371287E5-84F0-4B12-9473-E96936B843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5"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34C78007-2CEE-4589-8F87-0FB37321D5F8}"/>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pic>
        <p:nvPicPr>
          <p:cNvPr id="6" name="Immagine 5">
            <a:extLst>
              <a:ext uri="{FF2B5EF4-FFF2-40B4-BE49-F238E27FC236}">
                <a16:creationId xmlns:a16="http://schemas.microsoft.com/office/drawing/2014/main" id="{EA8BB67E-0C19-456C-B861-47A250289D08}"/>
              </a:ext>
            </a:extLst>
          </p:cNvPr>
          <p:cNvPicPr>
            <a:picLocks noChangeAspect="1"/>
          </p:cNvPicPr>
          <p:nvPr/>
        </p:nvPicPr>
        <p:blipFill>
          <a:blip r:embed="rId3"/>
          <a:stretch>
            <a:fillRect/>
          </a:stretch>
        </p:blipFill>
        <p:spPr>
          <a:xfrm>
            <a:off x="3490866" y="6435969"/>
            <a:ext cx="17402268" cy="4623159"/>
          </a:xfrm>
          <a:prstGeom prst="rect">
            <a:avLst/>
          </a:prstGeom>
          <a:ln>
            <a:noFill/>
          </a:ln>
          <a:effectLst>
            <a:outerShdw blurRad="292100" dist="139700" dir="2700000" algn="tl" rotWithShape="0">
              <a:srgbClr val="333333">
                <a:alpha val="65000"/>
              </a:srgbClr>
            </a:outerShdw>
          </a:effectLst>
        </p:spPr>
      </p:pic>
      <p:sp>
        <p:nvSpPr>
          <p:cNvPr id="7" name="CasellaDiTesto 6">
            <a:extLst>
              <a:ext uri="{FF2B5EF4-FFF2-40B4-BE49-F238E27FC236}">
                <a16:creationId xmlns:a16="http://schemas.microsoft.com/office/drawing/2014/main" id="{52A47009-D06C-45D2-B395-82D667BC690D}"/>
              </a:ext>
            </a:extLst>
          </p:cNvPr>
          <p:cNvSpPr txBox="1"/>
          <p:nvPr/>
        </p:nvSpPr>
        <p:spPr>
          <a:xfrm>
            <a:off x="1716233" y="2077793"/>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3.0 </a:t>
            </a:r>
            <a:r>
              <a:rPr lang="it-IT" sz="4800" dirty="0"/>
              <a:t>cosa cambia?</a:t>
            </a:r>
          </a:p>
        </p:txBody>
      </p:sp>
    </p:spTree>
    <p:extLst>
      <p:ext uri="{BB962C8B-B14F-4D97-AF65-F5344CB8AC3E}">
        <p14:creationId xmlns:p14="http://schemas.microsoft.com/office/powerpoint/2010/main" val="3162768759"/>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29A4C707-CD57-4F44-8CDB-A30B54C9F274}"/>
              </a:ext>
            </a:extLst>
          </p:cNvPr>
          <p:cNvSpPr/>
          <p:nvPr/>
        </p:nvSpPr>
        <p:spPr>
          <a:xfrm>
            <a:off x="1716233" y="3752193"/>
            <a:ext cx="21301422" cy="1824923"/>
          </a:xfrm>
          <a:prstGeom prst="rect">
            <a:avLst/>
          </a:prstGeom>
        </p:spPr>
        <p:txBody>
          <a:bodyPr wrap="square">
            <a:spAutoFit/>
          </a:bodyPr>
          <a:lstStyle/>
          <a:p>
            <a:pPr marL="571472" indent="-571472" algn="l">
              <a:lnSpc>
                <a:spcPct val="150000"/>
              </a:lnSpc>
              <a:buFont typeface="Arial" panose="020B0604020202020204" pitchFamily="34" charset="0"/>
              <a:buChar char="•"/>
            </a:pPr>
            <a:r>
              <a:rPr lang="it-IT" sz="4000" dirty="0"/>
              <a:t>Estensione dell’incentivo agli </a:t>
            </a:r>
            <a:r>
              <a:rPr lang="it-IT" sz="4000" b="1" dirty="0"/>
              <a:t>impianti fotovoltaici con sistemi di accumulo </a:t>
            </a:r>
            <a:r>
              <a:rPr lang="it-IT" sz="4000" dirty="0"/>
              <a:t>e alle colonnine di ricarica per veicoli elettrici </a:t>
            </a:r>
          </a:p>
        </p:txBody>
      </p:sp>
      <p:sp>
        <p:nvSpPr>
          <p:cNvPr id="3" name="CasellaDiTesto 2">
            <a:extLst>
              <a:ext uri="{FF2B5EF4-FFF2-40B4-BE49-F238E27FC236}">
                <a16:creationId xmlns:a16="http://schemas.microsoft.com/office/drawing/2014/main" id="{056823B0-FC40-4CF7-B40B-5353C5083EA9}"/>
              </a:ext>
            </a:extLst>
          </p:cNvPr>
          <p:cNvSpPr txBox="1"/>
          <p:nvPr/>
        </p:nvSpPr>
        <p:spPr>
          <a:xfrm>
            <a:off x="1716233" y="2077793"/>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3.0 </a:t>
            </a:r>
            <a:r>
              <a:rPr lang="it-IT" sz="4800" dirty="0"/>
              <a:t>cosa cambia?</a:t>
            </a:r>
          </a:p>
        </p:txBody>
      </p:sp>
      <p:pic>
        <p:nvPicPr>
          <p:cNvPr id="4" name="Immagine 3">
            <a:extLst>
              <a:ext uri="{FF2B5EF4-FFF2-40B4-BE49-F238E27FC236}">
                <a16:creationId xmlns:a16="http://schemas.microsoft.com/office/drawing/2014/main" id="{9A91B122-D2DA-4151-B37E-18A79FFE026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5"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8F956301-7BC2-4BCE-87CC-A4EFDBF3A2C6}"/>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pic>
        <p:nvPicPr>
          <p:cNvPr id="6" name="Immagine 5">
            <a:extLst>
              <a:ext uri="{FF2B5EF4-FFF2-40B4-BE49-F238E27FC236}">
                <a16:creationId xmlns:a16="http://schemas.microsoft.com/office/drawing/2014/main" id="{434A71F6-49B5-400B-92FC-DCF2A82721BD}"/>
              </a:ext>
            </a:extLst>
          </p:cNvPr>
          <p:cNvPicPr>
            <a:picLocks noChangeAspect="1"/>
          </p:cNvPicPr>
          <p:nvPr/>
        </p:nvPicPr>
        <p:blipFill rotWithShape="1">
          <a:blip r:embed="rId3"/>
          <a:srcRect t="36243"/>
          <a:stretch/>
        </p:blipFill>
        <p:spPr>
          <a:xfrm>
            <a:off x="3104156" y="6313961"/>
            <a:ext cx="18525576" cy="1824924"/>
          </a:xfrm>
          <a:prstGeom prst="rect">
            <a:avLst/>
          </a:prstGeom>
          <a:ln>
            <a:noFill/>
          </a:ln>
          <a:effectLst>
            <a:outerShdw blurRad="292100" dist="139700" dir="2700000" algn="tl" rotWithShape="0">
              <a:srgbClr val="333333">
                <a:alpha val="65000"/>
              </a:srgbClr>
            </a:outerShdw>
          </a:effectLst>
        </p:spPr>
      </p:pic>
      <p:sp>
        <p:nvSpPr>
          <p:cNvPr id="7" name="CasellaDiTesto 6">
            <a:extLst>
              <a:ext uri="{FF2B5EF4-FFF2-40B4-BE49-F238E27FC236}">
                <a16:creationId xmlns:a16="http://schemas.microsoft.com/office/drawing/2014/main" id="{0CBB65DD-87DE-43CA-8BCA-DF22B0F1B137}"/>
              </a:ext>
            </a:extLst>
          </p:cNvPr>
          <p:cNvSpPr txBox="1"/>
          <p:nvPr/>
        </p:nvSpPr>
        <p:spPr>
          <a:xfrm>
            <a:off x="1881554" y="9580497"/>
            <a:ext cx="20576110" cy="25032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it-IT" sz="3200" dirty="0"/>
              <a:t>N.B. </a:t>
            </a:r>
          </a:p>
          <a:p>
            <a:pPr marL="514350" indent="-514350" algn="l">
              <a:buAutoNum type="arabicPeriod"/>
            </a:pPr>
            <a:r>
              <a:rPr lang="it-IT" sz="3200" dirty="0"/>
              <a:t>L’intervento deve essere realizzato </a:t>
            </a:r>
            <a:r>
              <a:rPr lang="it-IT" sz="3200" u="sng" dirty="0"/>
              <a:t>congiuntamente</a:t>
            </a:r>
            <a:r>
              <a:rPr lang="it-IT" sz="3200" dirty="0"/>
              <a:t> alla sostituzione di impianti di climatizzazione invernale con impianti dotati di pompa di calore elettriche;</a:t>
            </a:r>
          </a:p>
          <a:p>
            <a:pPr marL="514350" indent="-514350" algn="l">
              <a:buAutoNum type="arabicPeriod"/>
            </a:pPr>
            <a:r>
              <a:rPr lang="it-IT" dirty="0"/>
              <a:t>Il beneficiario deve essere un’amministrazione pubblica, o un soggetto privato se e solo se l’intervento viene realizzato su edifici appartenenti all’ambito terziario.</a:t>
            </a:r>
            <a:endParaRPr kumimoji="0" lang="it-IT" sz="3000" b="0" i="0" u="none" strike="noStrike" cap="none" spc="0" normalizeH="0" baseline="0" dirty="0">
              <a:ln>
                <a:noFill/>
              </a:ln>
              <a:solidFill>
                <a:srgbClr val="000000"/>
              </a:solidFill>
              <a:effectLst/>
              <a:uFillTx/>
              <a:latin typeface="HelveticaNowDisplay-Medium"/>
              <a:ea typeface="HelveticaNowDisplay-Medium"/>
              <a:cs typeface="HelveticaNowDisplay-Medium"/>
              <a:sym typeface="HelveticaNowDisplay-Medium"/>
            </a:endParaRPr>
          </a:p>
        </p:txBody>
      </p:sp>
    </p:spTree>
    <p:extLst>
      <p:ext uri="{BB962C8B-B14F-4D97-AF65-F5344CB8AC3E}">
        <p14:creationId xmlns:p14="http://schemas.microsoft.com/office/powerpoint/2010/main" val="227671815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0C7D3574-3459-43A3-837F-AA680F69B5F5}"/>
              </a:ext>
            </a:extLst>
          </p:cNvPr>
          <p:cNvSpPr/>
          <p:nvPr/>
        </p:nvSpPr>
        <p:spPr>
          <a:xfrm>
            <a:off x="1716233" y="3580598"/>
            <a:ext cx="21945186" cy="901593"/>
          </a:xfrm>
          <a:prstGeom prst="rect">
            <a:avLst/>
          </a:prstGeom>
        </p:spPr>
        <p:txBody>
          <a:bodyPr wrap="square">
            <a:spAutoFit/>
          </a:bodyPr>
          <a:lstStyle/>
          <a:p>
            <a:pPr marL="457178" indent="-457178" algn="l">
              <a:lnSpc>
                <a:spcPct val="150000"/>
              </a:lnSpc>
              <a:buFont typeface="Arial" panose="020B0604020202020204" pitchFamily="34" charset="0"/>
              <a:buChar char="•"/>
            </a:pPr>
            <a:r>
              <a:rPr lang="it-IT" sz="4000" dirty="0"/>
              <a:t>Equiparazione tra </a:t>
            </a:r>
            <a:r>
              <a:rPr lang="it-IT" sz="4000" b="1" dirty="0"/>
              <a:t>ambito terziario </a:t>
            </a:r>
            <a:r>
              <a:rPr lang="it-IT" sz="4000" dirty="0"/>
              <a:t>e amministrazioni pubbliche</a:t>
            </a:r>
          </a:p>
        </p:txBody>
      </p:sp>
      <p:sp>
        <p:nvSpPr>
          <p:cNvPr id="3" name="CasellaDiTesto 2">
            <a:extLst>
              <a:ext uri="{FF2B5EF4-FFF2-40B4-BE49-F238E27FC236}">
                <a16:creationId xmlns:a16="http://schemas.microsoft.com/office/drawing/2014/main" id="{97A8093E-1A93-4035-898A-519467505B69}"/>
              </a:ext>
            </a:extLst>
          </p:cNvPr>
          <p:cNvSpPr txBox="1"/>
          <p:nvPr/>
        </p:nvSpPr>
        <p:spPr>
          <a:xfrm>
            <a:off x="1716233" y="2077793"/>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3.0 </a:t>
            </a:r>
            <a:r>
              <a:rPr lang="it-IT" sz="4800" dirty="0"/>
              <a:t>cosa cambia?</a:t>
            </a:r>
          </a:p>
        </p:txBody>
      </p:sp>
      <p:pic>
        <p:nvPicPr>
          <p:cNvPr id="4" name="Immagine 3">
            <a:extLst>
              <a:ext uri="{FF2B5EF4-FFF2-40B4-BE49-F238E27FC236}">
                <a16:creationId xmlns:a16="http://schemas.microsoft.com/office/drawing/2014/main" id="{371287E5-84F0-4B12-9473-E96936B843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5"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34C78007-2CEE-4589-8F87-0FB37321D5F8}"/>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pic>
        <p:nvPicPr>
          <p:cNvPr id="7" name="Immagine 6">
            <a:extLst>
              <a:ext uri="{FF2B5EF4-FFF2-40B4-BE49-F238E27FC236}">
                <a16:creationId xmlns:a16="http://schemas.microsoft.com/office/drawing/2014/main" id="{1629CF57-A062-4FAF-B0D3-5693925D5138}"/>
              </a:ext>
            </a:extLst>
          </p:cNvPr>
          <p:cNvPicPr>
            <a:picLocks noChangeAspect="1"/>
          </p:cNvPicPr>
          <p:nvPr/>
        </p:nvPicPr>
        <p:blipFill>
          <a:blip r:embed="rId3"/>
          <a:stretch>
            <a:fillRect/>
          </a:stretch>
        </p:blipFill>
        <p:spPr>
          <a:xfrm>
            <a:off x="2218072" y="6089683"/>
            <a:ext cx="6911674" cy="5122482"/>
          </a:xfrm>
          <a:prstGeom prst="rect">
            <a:avLst/>
          </a:prstGeom>
          <a:ln>
            <a:noFill/>
          </a:ln>
          <a:effectLst>
            <a:outerShdw blurRad="190500" algn="tl" rotWithShape="0">
              <a:srgbClr val="000000">
                <a:alpha val="70000"/>
              </a:srgbClr>
            </a:outerShdw>
          </a:effectLst>
        </p:spPr>
      </p:pic>
      <p:pic>
        <p:nvPicPr>
          <p:cNvPr id="8" name="Immagine 7">
            <a:extLst>
              <a:ext uri="{FF2B5EF4-FFF2-40B4-BE49-F238E27FC236}">
                <a16:creationId xmlns:a16="http://schemas.microsoft.com/office/drawing/2014/main" id="{4D7DEC82-198B-47F6-8E2B-D4FEF0537869}"/>
              </a:ext>
            </a:extLst>
          </p:cNvPr>
          <p:cNvPicPr>
            <a:picLocks noChangeAspect="1"/>
          </p:cNvPicPr>
          <p:nvPr/>
        </p:nvPicPr>
        <p:blipFill>
          <a:blip r:embed="rId4"/>
          <a:stretch>
            <a:fillRect/>
          </a:stretch>
        </p:blipFill>
        <p:spPr>
          <a:xfrm>
            <a:off x="13593622" y="6825781"/>
            <a:ext cx="9443859" cy="3650286"/>
          </a:xfrm>
          <a:prstGeom prst="rect">
            <a:avLst/>
          </a:prstGeom>
          <a:ln>
            <a:noFill/>
          </a:ln>
          <a:effectLst>
            <a:outerShdw blurRad="190500" algn="tl" rotWithShape="0">
              <a:srgbClr val="000000">
                <a:alpha val="70000"/>
              </a:srgbClr>
            </a:outerShdw>
          </a:effectLst>
        </p:spPr>
      </p:pic>
      <p:sp>
        <p:nvSpPr>
          <p:cNvPr id="11" name="Freccia a destra 10">
            <a:extLst>
              <a:ext uri="{FF2B5EF4-FFF2-40B4-BE49-F238E27FC236}">
                <a16:creationId xmlns:a16="http://schemas.microsoft.com/office/drawing/2014/main" id="{90E6EF32-52DF-4607-AEDC-5A8F9AC484E0}"/>
              </a:ext>
            </a:extLst>
          </p:cNvPr>
          <p:cNvSpPr/>
          <p:nvPr/>
        </p:nvSpPr>
        <p:spPr>
          <a:xfrm>
            <a:off x="9460523" y="8113960"/>
            <a:ext cx="3727939" cy="917079"/>
          </a:xfrm>
          <a:prstGeom prst="rightArrow">
            <a:avLst/>
          </a:prstGeom>
          <a:solidFill>
            <a:srgbClr val="FFFFFF"/>
          </a:solidFill>
          <a:ln w="25400" cap="flat">
            <a:solidFill>
              <a:schemeClr val="tx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fromWordArt="0" anchor="ctr" anchorCtr="0" forceAA="0" compatLnSpc="1">
            <a:prstTxWarp prst="textNoShape">
              <a:avLst/>
            </a:prstTxWarp>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000" i="0" u="none" strike="noStrike" normalizeH="0" baseline="0">
              <a:ln w="0"/>
              <a:solidFill>
                <a:schemeClr val="tx1"/>
              </a:solidFill>
              <a:effectLst>
                <a:outerShdw blurRad="38100" dist="19050" dir="2700000" algn="tl" rotWithShape="0">
                  <a:schemeClr val="dk1">
                    <a:alpha val="40000"/>
                  </a:schemeClr>
                </a:outerShdw>
              </a:effectLst>
              <a:uFillTx/>
              <a:latin typeface="HelveticaNowDisplay-Medium"/>
              <a:ea typeface="HelveticaNowDisplay-Medium"/>
              <a:cs typeface="HelveticaNowDisplay-Medium"/>
              <a:sym typeface="HelveticaNowDisplay-Medium"/>
            </a:endParaRPr>
          </a:p>
        </p:txBody>
      </p:sp>
    </p:spTree>
    <p:extLst>
      <p:ext uri="{BB962C8B-B14F-4D97-AF65-F5344CB8AC3E}">
        <p14:creationId xmlns:p14="http://schemas.microsoft.com/office/powerpoint/2010/main" val="1250566941"/>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A49229F0-748F-4E69-8DAF-4CA6A0388014}"/>
              </a:ext>
            </a:extLst>
          </p:cNvPr>
          <p:cNvSpPr txBox="1"/>
          <p:nvPr/>
        </p:nvSpPr>
        <p:spPr>
          <a:xfrm>
            <a:off x="2346853" y="2322955"/>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3.0 </a:t>
            </a:r>
            <a:r>
              <a:rPr lang="it-IT" sz="4800" dirty="0"/>
              <a:t>cosa incentiva?</a:t>
            </a:r>
          </a:p>
        </p:txBody>
      </p:sp>
      <p:sp>
        <p:nvSpPr>
          <p:cNvPr id="7" name="Rettangolo 6">
            <a:extLst>
              <a:ext uri="{FF2B5EF4-FFF2-40B4-BE49-F238E27FC236}">
                <a16:creationId xmlns:a16="http://schemas.microsoft.com/office/drawing/2014/main" id="{76E5313C-627E-4DDD-8C2A-3C7454F80436}"/>
              </a:ext>
            </a:extLst>
          </p:cNvPr>
          <p:cNvSpPr/>
          <p:nvPr/>
        </p:nvSpPr>
        <p:spPr>
          <a:xfrm>
            <a:off x="2346853" y="3600562"/>
            <a:ext cx="20864839" cy="9211561"/>
          </a:xfrm>
          <a:prstGeom prst="rect">
            <a:avLst/>
          </a:prstGeom>
        </p:spPr>
        <p:txBody>
          <a:bodyPr wrap="square">
            <a:spAutoFit/>
          </a:bodyPr>
          <a:lstStyle/>
          <a:p>
            <a:pPr algn="l"/>
            <a:r>
              <a:rPr lang="it-IT" sz="4000" dirty="0"/>
              <a:t>Sono incentivabili opere connesse alla produzione di energia termica da fonti rinnovabili e a sistemi ad alta efficienza, sempre in edifici esistenti. </a:t>
            </a:r>
          </a:p>
          <a:p>
            <a:pPr algn="l"/>
            <a:endParaRPr lang="it-IT" sz="4000" dirty="0"/>
          </a:p>
          <a:p>
            <a:pPr marL="685766" indent="-685766" algn="l">
              <a:lnSpc>
                <a:spcPct val="150000"/>
              </a:lnSpc>
              <a:buFont typeface="Arial" panose="020B0604020202020204" pitchFamily="34" charset="0"/>
              <a:buChar char="•"/>
            </a:pPr>
            <a:r>
              <a:rPr lang="it-IT" sz="4000" b="1" dirty="0"/>
              <a:t>Pompe di calore ad aria e ad acqua                                                  </a:t>
            </a:r>
            <a:r>
              <a:rPr lang="it-IT" sz="4000" dirty="0"/>
              <a:t>in sostituzione                      </a:t>
            </a:r>
          </a:p>
          <a:p>
            <a:pPr marL="685766" indent="-685766" algn="l">
              <a:lnSpc>
                <a:spcPct val="150000"/>
              </a:lnSpc>
              <a:buFont typeface="Arial" panose="020B0604020202020204" pitchFamily="34" charset="0"/>
              <a:buChar char="•"/>
            </a:pPr>
            <a:r>
              <a:rPr lang="it-IT" sz="4000" b="1" dirty="0"/>
              <a:t>Sistemi ibridi                                                                                       </a:t>
            </a:r>
            <a:r>
              <a:rPr lang="it-IT" sz="4000" dirty="0"/>
              <a:t>in sostituzione </a:t>
            </a:r>
          </a:p>
          <a:p>
            <a:pPr marL="685766" indent="-685766" algn="l">
              <a:lnSpc>
                <a:spcPct val="150000"/>
              </a:lnSpc>
              <a:buFont typeface="Arial" panose="020B0604020202020204" pitchFamily="34" charset="0"/>
              <a:buChar char="•"/>
            </a:pPr>
            <a:r>
              <a:rPr lang="it-IT" sz="4000" b="1" dirty="0"/>
              <a:t>Impianti solari termici per la produzione di ACS                             </a:t>
            </a:r>
            <a:r>
              <a:rPr lang="it-IT" sz="4000" dirty="0"/>
              <a:t>in sostituzione </a:t>
            </a:r>
          </a:p>
          <a:p>
            <a:pPr marL="685766" indent="-685766" algn="l">
              <a:lnSpc>
                <a:spcPct val="150000"/>
              </a:lnSpc>
              <a:buFont typeface="Arial" panose="020B0604020202020204" pitchFamily="34" charset="0"/>
              <a:buChar char="•"/>
            </a:pPr>
            <a:r>
              <a:rPr lang="it-IT" sz="4000" b="1" dirty="0"/>
              <a:t>Sistemi bivalenti*                                                                                </a:t>
            </a:r>
            <a:r>
              <a:rPr lang="it-IT" sz="4000" dirty="0"/>
              <a:t>in sostituzione </a:t>
            </a:r>
          </a:p>
          <a:p>
            <a:pPr marL="685766" indent="-685766" algn="l">
              <a:lnSpc>
                <a:spcPct val="150000"/>
              </a:lnSpc>
              <a:buFont typeface="Arial" panose="020B0604020202020204" pitchFamily="34" charset="0"/>
              <a:buChar char="•"/>
            </a:pPr>
            <a:r>
              <a:rPr lang="it-IT" sz="4000" b="1" dirty="0"/>
              <a:t>Pompe di calore «</a:t>
            </a:r>
            <a:r>
              <a:rPr lang="it-IT" sz="4000" b="1" dirty="0" err="1"/>
              <a:t>add</a:t>
            </a:r>
            <a:r>
              <a:rPr lang="it-IT" sz="4000" b="1" dirty="0"/>
              <a:t> on»*                                                                </a:t>
            </a:r>
            <a:r>
              <a:rPr lang="it-IT" sz="4000" dirty="0"/>
              <a:t>nuova installazione</a:t>
            </a:r>
          </a:p>
          <a:p>
            <a:pPr marL="685766" indent="-685766" algn="l">
              <a:lnSpc>
                <a:spcPct val="150000"/>
              </a:lnSpc>
              <a:buFont typeface="Arial" panose="020B0604020202020204" pitchFamily="34" charset="0"/>
              <a:buChar char="•"/>
            </a:pPr>
            <a:r>
              <a:rPr lang="it-IT" sz="4000" b="1" dirty="0"/>
              <a:t>Building </a:t>
            </a:r>
            <a:r>
              <a:rPr lang="it-IT" sz="4000" b="1" dirty="0" err="1"/>
              <a:t>automation</a:t>
            </a:r>
            <a:r>
              <a:rPr lang="it-IT" sz="4000" b="1" dirty="0"/>
              <a:t>* </a:t>
            </a:r>
            <a:r>
              <a:rPr lang="it-IT" sz="4000" dirty="0"/>
              <a:t>(P.A. e ambito terziario)                                   nuova installazione</a:t>
            </a:r>
          </a:p>
          <a:p>
            <a:pPr marL="685766" indent="-685766" algn="l">
              <a:lnSpc>
                <a:spcPct val="150000"/>
              </a:lnSpc>
              <a:buFont typeface="Arial" panose="020B0604020202020204" pitchFamily="34" charset="0"/>
              <a:buChar char="•"/>
            </a:pPr>
            <a:r>
              <a:rPr lang="it-IT" sz="4000" b="1" dirty="0"/>
              <a:t>Impianti fotovoltaici* </a:t>
            </a:r>
            <a:r>
              <a:rPr lang="it-IT" sz="4000" dirty="0"/>
              <a:t>(P.A. e ambito terziario)                                    intervento trainato</a:t>
            </a:r>
          </a:p>
          <a:p>
            <a:pPr marL="685766" indent="-685766" algn="l">
              <a:lnSpc>
                <a:spcPct val="150000"/>
              </a:lnSpc>
              <a:buFont typeface="Arial" panose="020B0604020202020204" pitchFamily="34" charset="0"/>
              <a:buChar char="•"/>
            </a:pPr>
            <a:r>
              <a:rPr lang="it-IT" sz="4000" dirty="0"/>
              <a:t>….</a:t>
            </a:r>
          </a:p>
        </p:txBody>
      </p:sp>
      <p:pic>
        <p:nvPicPr>
          <p:cNvPr id="9" name="Immagine 8">
            <a:extLst>
              <a:ext uri="{FF2B5EF4-FFF2-40B4-BE49-F238E27FC236}">
                <a16:creationId xmlns:a16="http://schemas.microsoft.com/office/drawing/2014/main" id="{D794E653-1A8E-46E7-9C2B-CC2AEBD69C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10"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DBD0AF82-3D05-435F-AFBB-471B6EEBFB39}"/>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spTree>
    <p:extLst>
      <p:ext uri="{BB962C8B-B14F-4D97-AF65-F5344CB8AC3E}">
        <p14:creationId xmlns:p14="http://schemas.microsoft.com/office/powerpoint/2010/main" val="401421326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A49229F0-748F-4E69-8DAF-4CA6A0388014}"/>
              </a:ext>
            </a:extLst>
          </p:cNvPr>
          <p:cNvSpPr txBox="1"/>
          <p:nvPr/>
        </p:nvSpPr>
        <p:spPr>
          <a:xfrm>
            <a:off x="5528796" y="2507838"/>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3.0 </a:t>
            </a:r>
            <a:r>
              <a:rPr lang="it-IT" sz="4800" dirty="0"/>
              <a:t>cosa incentiva?</a:t>
            </a:r>
          </a:p>
        </p:txBody>
      </p:sp>
      <p:pic>
        <p:nvPicPr>
          <p:cNvPr id="9" name="Immagine 8">
            <a:extLst>
              <a:ext uri="{FF2B5EF4-FFF2-40B4-BE49-F238E27FC236}">
                <a16:creationId xmlns:a16="http://schemas.microsoft.com/office/drawing/2014/main" id="{D794E653-1A8E-46E7-9C2B-CC2AEBD69C0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10"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DBD0AF82-3D05-435F-AFBB-471B6EEBFB39}"/>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pic>
        <p:nvPicPr>
          <p:cNvPr id="2" name="Immagine 1">
            <a:extLst>
              <a:ext uri="{FF2B5EF4-FFF2-40B4-BE49-F238E27FC236}">
                <a16:creationId xmlns:a16="http://schemas.microsoft.com/office/drawing/2014/main" id="{CEDA5D51-AFF7-4A15-8265-D719A270C13D}"/>
              </a:ext>
            </a:extLst>
          </p:cNvPr>
          <p:cNvPicPr>
            <a:picLocks noChangeAspect="1"/>
          </p:cNvPicPr>
          <p:nvPr/>
        </p:nvPicPr>
        <p:blipFill>
          <a:blip r:embed="rId3"/>
          <a:stretch>
            <a:fillRect/>
          </a:stretch>
        </p:blipFill>
        <p:spPr>
          <a:xfrm>
            <a:off x="1180790" y="5036185"/>
            <a:ext cx="10658075" cy="6629321"/>
          </a:xfrm>
          <a:prstGeom prst="rect">
            <a:avLst/>
          </a:prstGeom>
          <a:ln>
            <a:noFill/>
          </a:ln>
          <a:effectLst>
            <a:outerShdw blurRad="190500" algn="tl" rotWithShape="0">
              <a:srgbClr val="000000">
                <a:alpha val="70000"/>
              </a:srgbClr>
            </a:outerShdw>
          </a:effectLst>
        </p:spPr>
      </p:pic>
      <p:pic>
        <p:nvPicPr>
          <p:cNvPr id="3" name="Immagine 2">
            <a:extLst>
              <a:ext uri="{FF2B5EF4-FFF2-40B4-BE49-F238E27FC236}">
                <a16:creationId xmlns:a16="http://schemas.microsoft.com/office/drawing/2014/main" id="{C690D02B-A562-4598-9657-B2743DA57045}"/>
              </a:ext>
            </a:extLst>
          </p:cNvPr>
          <p:cNvPicPr>
            <a:picLocks noChangeAspect="1"/>
          </p:cNvPicPr>
          <p:nvPr/>
        </p:nvPicPr>
        <p:blipFill>
          <a:blip r:embed="rId4"/>
          <a:stretch>
            <a:fillRect/>
          </a:stretch>
        </p:blipFill>
        <p:spPr>
          <a:xfrm>
            <a:off x="13012614" y="5019731"/>
            <a:ext cx="10806057" cy="6791158"/>
          </a:xfrm>
          <a:prstGeom prst="rect">
            <a:avLst/>
          </a:prstGeom>
          <a:ln>
            <a:noFill/>
          </a:ln>
          <a:effectLst>
            <a:outerShdw blurRad="190500" algn="tl" rotWithShape="0">
              <a:srgbClr val="000000">
                <a:alpha val="70000"/>
              </a:srgbClr>
            </a:outerShdw>
          </a:effectLst>
        </p:spPr>
      </p:pic>
      <p:sp>
        <p:nvSpPr>
          <p:cNvPr id="5" name="CasellaDiTesto 4">
            <a:extLst>
              <a:ext uri="{FF2B5EF4-FFF2-40B4-BE49-F238E27FC236}">
                <a16:creationId xmlns:a16="http://schemas.microsoft.com/office/drawing/2014/main" id="{A097AD4A-B0B1-4965-9582-C76500A96457}"/>
              </a:ext>
            </a:extLst>
          </p:cNvPr>
          <p:cNvSpPr txBox="1"/>
          <p:nvPr/>
        </p:nvSpPr>
        <p:spPr>
          <a:xfrm>
            <a:off x="4426388" y="3859215"/>
            <a:ext cx="3436838"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kumimoji="0" lang="it-IT" sz="3600" b="0" i="0" u="none" strike="noStrike" cap="none" spc="0" normalizeH="0" baseline="0" dirty="0">
                <a:ln>
                  <a:noFill/>
                </a:ln>
                <a:solidFill>
                  <a:srgbClr val="000000"/>
                </a:solidFill>
                <a:effectLst/>
                <a:uFillTx/>
                <a:latin typeface="HelveticaNowDisplay-Medium"/>
                <a:ea typeface="HelveticaNowDisplay-Medium"/>
                <a:cs typeface="HelveticaNowDisplay-Medium"/>
                <a:sym typeface="HelveticaNowDisplay-Medium"/>
              </a:rPr>
              <a:t>Sistemi bivalenti</a:t>
            </a:r>
          </a:p>
        </p:txBody>
      </p:sp>
      <p:sp>
        <p:nvSpPr>
          <p:cNvPr id="11" name="CasellaDiTesto 10">
            <a:extLst>
              <a:ext uri="{FF2B5EF4-FFF2-40B4-BE49-F238E27FC236}">
                <a16:creationId xmlns:a16="http://schemas.microsoft.com/office/drawing/2014/main" id="{388ADFAE-0BC8-4A5A-887E-3EACF24EC985}"/>
              </a:ext>
            </a:extLst>
          </p:cNvPr>
          <p:cNvSpPr txBox="1"/>
          <p:nvPr/>
        </p:nvSpPr>
        <p:spPr>
          <a:xfrm>
            <a:off x="14468930" y="3859215"/>
            <a:ext cx="5488682" cy="6565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l" defTabSz="825500" rtl="0" fontAlgn="auto" latinLnBrk="0" hangingPunct="0">
              <a:lnSpc>
                <a:spcPct val="100000"/>
              </a:lnSpc>
              <a:spcBef>
                <a:spcPts val="0"/>
              </a:spcBef>
              <a:spcAft>
                <a:spcPts val="0"/>
              </a:spcAft>
              <a:buClrTx/>
              <a:buSzTx/>
              <a:buFontTx/>
              <a:buNone/>
              <a:tabLst/>
            </a:pPr>
            <a:r>
              <a:rPr lang="it-IT" sz="3600" dirty="0"/>
              <a:t>Pompe di calore «</a:t>
            </a:r>
            <a:r>
              <a:rPr lang="it-IT" sz="3600" dirty="0" err="1"/>
              <a:t>add</a:t>
            </a:r>
            <a:r>
              <a:rPr lang="it-IT" sz="3600" dirty="0"/>
              <a:t> on»</a:t>
            </a:r>
            <a:endParaRPr kumimoji="0" lang="it-IT" sz="3600" b="0" i="0" u="none" strike="noStrike" cap="none" spc="0" normalizeH="0" baseline="0" dirty="0">
              <a:ln>
                <a:noFill/>
              </a:ln>
              <a:solidFill>
                <a:srgbClr val="000000"/>
              </a:solidFill>
              <a:effectLst/>
              <a:uFillTx/>
              <a:latin typeface="HelveticaNowDisplay-Medium"/>
              <a:ea typeface="HelveticaNowDisplay-Medium"/>
              <a:cs typeface="HelveticaNowDisplay-Medium"/>
              <a:sym typeface="HelveticaNowDisplay-Medium"/>
            </a:endParaRPr>
          </a:p>
        </p:txBody>
      </p:sp>
    </p:spTree>
    <p:extLst>
      <p:ext uri="{BB962C8B-B14F-4D97-AF65-F5344CB8AC3E}">
        <p14:creationId xmlns:p14="http://schemas.microsoft.com/office/powerpoint/2010/main" val="158872108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C65B34CC-C9A8-40DA-89C3-AAF6A996428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3"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C963021B-F69D-427C-8934-4FE70FB7DC58}"/>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sp>
        <p:nvSpPr>
          <p:cNvPr id="4" name="CasellaDiTesto 3">
            <a:extLst>
              <a:ext uri="{FF2B5EF4-FFF2-40B4-BE49-F238E27FC236}">
                <a16:creationId xmlns:a16="http://schemas.microsoft.com/office/drawing/2014/main" id="{BA475CAD-52BC-4668-8BDC-935726E05ED6}"/>
              </a:ext>
            </a:extLst>
          </p:cNvPr>
          <p:cNvSpPr txBox="1"/>
          <p:nvPr/>
        </p:nvSpPr>
        <p:spPr>
          <a:xfrm>
            <a:off x="2346853" y="2322955"/>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SISTEMI BIVALENTI</a:t>
            </a:r>
            <a:endParaRPr lang="it-IT" sz="4800" dirty="0"/>
          </a:p>
        </p:txBody>
      </p:sp>
      <p:sp>
        <p:nvSpPr>
          <p:cNvPr id="5" name="Rettangolo 4">
            <a:extLst>
              <a:ext uri="{FF2B5EF4-FFF2-40B4-BE49-F238E27FC236}">
                <a16:creationId xmlns:a16="http://schemas.microsoft.com/office/drawing/2014/main" id="{0B8BC92C-6B38-4C8A-BB31-0F7EA3C6454E}"/>
              </a:ext>
            </a:extLst>
          </p:cNvPr>
          <p:cNvSpPr/>
          <p:nvPr/>
        </p:nvSpPr>
        <p:spPr>
          <a:xfrm>
            <a:off x="2346853" y="3600562"/>
            <a:ext cx="20864839" cy="6494085"/>
          </a:xfrm>
          <a:prstGeom prst="rect">
            <a:avLst/>
          </a:prstGeom>
        </p:spPr>
        <p:txBody>
          <a:bodyPr wrap="square">
            <a:spAutoFit/>
          </a:bodyPr>
          <a:lstStyle/>
          <a:p>
            <a:pPr algn="just"/>
            <a:r>
              <a:rPr lang="it-IT" sz="3200" dirty="0"/>
              <a:t>Un sistema bivalente è una combinazione di una </a:t>
            </a:r>
            <a:r>
              <a:rPr lang="it-IT" sz="3200" b="1" dirty="0"/>
              <a:t>pompa di calore principale </a:t>
            </a:r>
            <a:r>
              <a:rPr lang="it-IT" sz="3200" dirty="0"/>
              <a:t>con un generatore secondario</a:t>
            </a:r>
          </a:p>
          <a:p>
            <a:pPr marL="685766" indent="-685766" algn="just">
              <a:buFontTx/>
              <a:buChar char="-"/>
            </a:pPr>
            <a:endParaRPr lang="it-IT" sz="3200" dirty="0"/>
          </a:p>
          <a:p>
            <a:pPr algn="just"/>
            <a:r>
              <a:rPr lang="it-IT" sz="3200" dirty="0"/>
              <a:t>Caratteristiche:</a:t>
            </a:r>
          </a:p>
          <a:p>
            <a:pPr algn="just"/>
            <a:endParaRPr lang="it-IT" sz="3200" dirty="0"/>
          </a:p>
          <a:p>
            <a:pPr marL="685766" indent="-685766" algn="just">
              <a:buFontTx/>
              <a:buChar char="-"/>
            </a:pPr>
            <a:r>
              <a:rPr lang="it-IT" sz="3200" dirty="0"/>
              <a:t>la </a:t>
            </a:r>
            <a:r>
              <a:rPr lang="it-IT" sz="3200" b="1" dirty="0"/>
              <a:t>caldaia </a:t>
            </a:r>
            <a:r>
              <a:rPr lang="it-IT" sz="3200" dirty="0"/>
              <a:t>deve essere di tipologia a condensazione;</a:t>
            </a:r>
          </a:p>
          <a:p>
            <a:pPr marL="685766" indent="-685766" algn="just">
              <a:buFontTx/>
              <a:buChar char="-"/>
            </a:pPr>
            <a:r>
              <a:rPr lang="it-IT" sz="3200" dirty="0"/>
              <a:t>la </a:t>
            </a:r>
            <a:r>
              <a:rPr lang="it-IT" sz="3200" b="1" dirty="0"/>
              <a:t>pompa di calore </a:t>
            </a:r>
            <a:r>
              <a:rPr lang="it-IT" sz="3200" dirty="0"/>
              <a:t>deve assolvere alle funzioni in carico al generatore sostituito, di riscaldamento e, se prevista, di produzione di acqua calda sanitaria;</a:t>
            </a:r>
          </a:p>
          <a:p>
            <a:pPr marL="685766" indent="-685766" algn="just">
              <a:buFontTx/>
              <a:buChar char="-"/>
            </a:pPr>
            <a:r>
              <a:rPr lang="it-IT" sz="3200" dirty="0"/>
              <a:t>il </a:t>
            </a:r>
            <a:r>
              <a:rPr lang="it-IT" sz="3200" b="1" dirty="0"/>
              <a:t>sistema di termoregolazione </a:t>
            </a:r>
            <a:r>
              <a:rPr lang="it-IT" sz="3200" dirty="0"/>
              <a:t>deve appartenere alle classi V, VI, VII oppure VIII;</a:t>
            </a:r>
          </a:p>
          <a:p>
            <a:pPr marL="685766" indent="-685766" algn="just">
              <a:buFontTx/>
              <a:buChar char="-"/>
            </a:pPr>
            <a:r>
              <a:rPr lang="it-IT" sz="3200" dirty="0"/>
              <a:t>il fabbricante della pompa di calore dovrà fornire una </a:t>
            </a:r>
            <a:r>
              <a:rPr lang="it-IT" sz="3200" b="1" dirty="0"/>
              <a:t>dichiarazione di compatibilità </a:t>
            </a:r>
            <a:r>
              <a:rPr lang="it-IT" sz="3200" dirty="0"/>
              <a:t>tra la stessa e il generatore secondario;</a:t>
            </a:r>
          </a:p>
          <a:p>
            <a:pPr marL="685766" indent="-685766" algn="just">
              <a:buFontTx/>
              <a:buChar char="-"/>
            </a:pPr>
            <a:r>
              <a:rPr lang="it-IT" sz="3200" dirty="0"/>
              <a:t>deve essere presente un </a:t>
            </a:r>
            <a:r>
              <a:rPr lang="it-IT" sz="3200" b="1" dirty="0"/>
              <a:t>sistema di controllo e regolazione</a:t>
            </a:r>
            <a:r>
              <a:rPr lang="it-IT" sz="3200" dirty="0"/>
              <a:t> in grado di ottimizzare il funzionamento preferenziale della pompa di calore rispetto al generatore secondario;</a:t>
            </a:r>
          </a:p>
          <a:p>
            <a:pPr marL="685766" indent="-685766" algn="just">
              <a:buFontTx/>
              <a:buChar char="-"/>
            </a:pPr>
            <a:r>
              <a:rPr lang="it-IT" sz="3200" dirty="0"/>
              <a:t>se la pompa di calore e la caldaia sono di fabbricanti diversi, il sistema deve essere asseverato da un tecnico.</a:t>
            </a:r>
          </a:p>
        </p:txBody>
      </p:sp>
    </p:spTree>
    <p:extLst>
      <p:ext uri="{BB962C8B-B14F-4D97-AF65-F5344CB8AC3E}">
        <p14:creationId xmlns:p14="http://schemas.microsoft.com/office/powerpoint/2010/main" val="3370379850"/>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8E14D3FD-0B13-4EE5-83C7-73FF4480EB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3"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D7A1D6D6-B0C4-4A57-BBFB-BD22D5BD2476}"/>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sp>
        <p:nvSpPr>
          <p:cNvPr id="4" name="CasellaDiTesto 3">
            <a:extLst>
              <a:ext uri="{FF2B5EF4-FFF2-40B4-BE49-F238E27FC236}">
                <a16:creationId xmlns:a16="http://schemas.microsoft.com/office/drawing/2014/main" id="{5722FAD2-B3BF-4D00-B121-B9A585DDBE4C}"/>
              </a:ext>
            </a:extLst>
          </p:cNvPr>
          <p:cNvSpPr txBox="1"/>
          <p:nvPr/>
        </p:nvSpPr>
        <p:spPr>
          <a:xfrm>
            <a:off x="2346853" y="2214915"/>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POMPA DI CALORE «ADD ON»</a:t>
            </a:r>
            <a:endParaRPr lang="it-IT" sz="4800" dirty="0"/>
          </a:p>
        </p:txBody>
      </p:sp>
      <p:sp>
        <p:nvSpPr>
          <p:cNvPr id="5" name="Rettangolo 4">
            <a:extLst>
              <a:ext uri="{FF2B5EF4-FFF2-40B4-BE49-F238E27FC236}">
                <a16:creationId xmlns:a16="http://schemas.microsoft.com/office/drawing/2014/main" id="{22131C76-C968-4A76-91AE-5274404CBCF2}"/>
              </a:ext>
            </a:extLst>
          </p:cNvPr>
          <p:cNvSpPr/>
          <p:nvPr/>
        </p:nvSpPr>
        <p:spPr>
          <a:xfrm>
            <a:off x="2346853" y="3600562"/>
            <a:ext cx="20864839" cy="6001643"/>
          </a:xfrm>
          <a:prstGeom prst="rect">
            <a:avLst/>
          </a:prstGeom>
        </p:spPr>
        <p:txBody>
          <a:bodyPr wrap="square">
            <a:spAutoFit/>
          </a:bodyPr>
          <a:lstStyle/>
          <a:p>
            <a:pPr algn="just"/>
            <a:r>
              <a:rPr lang="it-IT" sz="3200" dirty="0"/>
              <a:t>La pompa di calore "</a:t>
            </a:r>
            <a:r>
              <a:rPr lang="it-IT" sz="3200" dirty="0" err="1"/>
              <a:t>add</a:t>
            </a:r>
            <a:r>
              <a:rPr lang="it-IT" sz="3200" dirty="0"/>
              <a:t> on" è un sistema che </a:t>
            </a:r>
            <a:r>
              <a:rPr lang="it-IT" sz="3200" b="1" dirty="0"/>
              <a:t>affianca una caldaia a condensazione esistente</a:t>
            </a:r>
          </a:p>
          <a:p>
            <a:pPr algn="just"/>
            <a:endParaRPr lang="it-IT" sz="3200" dirty="0"/>
          </a:p>
          <a:p>
            <a:pPr algn="just"/>
            <a:r>
              <a:rPr lang="it-IT" sz="3200" dirty="0"/>
              <a:t>Caratteristiche:</a:t>
            </a:r>
          </a:p>
          <a:p>
            <a:pPr algn="just"/>
            <a:endParaRPr lang="it-IT" sz="3200" dirty="0"/>
          </a:p>
          <a:p>
            <a:pPr marL="685766" indent="-685766" algn="just">
              <a:buFontTx/>
              <a:buChar char="-"/>
            </a:pPr>
            <a:r>
              <a:rPr lang="it-IT" sz="3200" dirty="0"/>
              <a:t>la </a:t>
            </a:r>
            <a:r>
              <a:rPr lang="it-IT" sz="3200" b="1" dirty="0"/>
              <a:t>caldaia</a:t>
            </a:r>
            <a:r>
              <a:rPr lang="it-IT" sz="3200" dirty="0"/>
              <a:t> deve essere di età non superiore a 5 anni;</a:t>
            </a:r>
          </a:p>
          <a:p>
            <a:pPr marL="685766" indent="-685766" algn="just">
              <a:buFontTx/>
              <a:buChar char="-"/>
            </a:pPr>
            <a:r>
              <a:rPr lang="it-IT" sz="3200" dirty="0"/>
              <a:t>la </a:t>
            </a:r>
            <a:r>
              <a:rPr lang="it-IT" sz="3200" b="1" dirty="0"/>
              <a:t>pompa di calore </a:t>
            </a:r>
            <a:r>
              <a:rPr lang="it-IT" sz="3200" dirty="0"/>
              <a:t>può essere della tipologia aria-acqua e aria-aria;</a:t>
            </a:r>
          </a:p>
          <a:p>
            <a:pPr marL="685766" indent="-685766" algn="just">
              <a:buFontTx/>
              <a:buChar char="-"/>
            </a:pPr>
            <a:r>
              <a:rPr lang="it-IT" sz="3200" dirty="0"/>
              <a:t>il </a:t>
            </a:r>
            <a:r>
              <a:rPr lang="it-IT" sz="3200" b="1" dirty="0"/>
              <a:t>sistema di termoregolazione </a:t>
            </a:r>
            <a:r>
              <a:rPr lang="it-IT" sz="3200" dirty="0"/>
              <a:t>deve appartenere alle classi V, VI, VII oppure VIII;</a:t>
            </a:r>
          </a:p>
          <a:p>
            <a:pPr marL="685766" indent="-685766" algn="just">
              <a:buFontTx/>
              <a:buChar char="-"/>
            </a:pPr>
            <a:r>
              <a:rPr lang="it-IT" sz="3200" dirty="0"/>
              <a:t>il fabbricante della pompa di calore dovrà fornire una </a:t>
            </a:r>
            <a:r>
              <a:rPr lang="it-IT" sz="3200" b="1" dirty="0"/>
              <a:t>dichiarazione di compatibilità </a:t>
            </a:r>
            <a:r>
              <a:rPr lang="it-IT" sz="3200" dirty="0"/>
              <a:t>tra la stessa e il generatore secondario;</a:t>
            </a:r>
          </a:p>
          <a:p>
            <a:pPr marL="685766" indent="-685766" algn="just">
              <a:buFontTx/>
              <a:buChar char="-"/>
            </a:pPr>
            <a:r>
              <a:rPr lang="it-IT" sz="3200" dirty="0"/>
              <a:t>deve essere presente un </a:t>
            </a:r>
            <a:r>
              <a:rPr lang="it-IT" sz="3200" b="1" dirty="0"/>
              <a:t>sistema di controllo e regolazione</a:t>
            </a:r>
            <a:r>
              <a:rPr lang="it-IT" sz="3200" dirty="0"/>
              <a:t> in grado di ottimizzare il funzionamento preferenziale della pompa di calore rispetto al generatore secondario;</a:t>
            </a:r>
          </a:p>
          <a:p>
            <a:pPr marL="685766" indent="-685766" algn="just">
              <a:buFontTx/>
              <a:buChar char="-"/>
            </a:pPr>
            <a:r>
              <a:rPr lang="it-IT" sz="3200" dirty="0"/>
              <a:t>se la pompa di calore e la caldaia sono di fabbricanti diversi, il sistema deve essere asseverato da un tecnico.</a:t>
            </a:r>
          </a:p>
        </p:txBody>
      </p:sp>
    </p:spTree>
    <p:extLst>
      <p:ext uri="{BB962C8B-B14F-4D97-AF65-F5344CB8AC3E}">
        <p14:creationId xmlns:p14="http://schemas.microsoft.com/office/powerpoint/2010/main" val="331213606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a:extLst>
              <a:ext uri="{FF2B5EF4-FFF2-40B4-BE49-F238E27FC236}">
                <a16:creationId xmlns:a16="http://schemas.microsoft.com/office/drawing/2014/main" id="{0FFA3EAA-CC88-45CE-A9B7-B36F2726AE7D}"/>
              </a:ext>
            </a:extLst>
          </p:cNvPr>
          <p:cNvPicPr>
            <a:picLocks noChangeAspect="1"/>
          </p:cNvPicPr>
          <p:nvPr/>
        </p:nvPicPr>
        <p:blipFill>
          <a:blip r:embed="rId2"/>
          <a:stretch>
            <a:fillRect/>
          </a:stretch>
        </p:blipFill>
        <p:spPr>
          <a:xfrm>
            <a:off x="522365" y="3384481"/>
            <a:ext cx="10749373" cy="8287398"/>
          </a:xfrm>
          <a:prstGeom prst="rect">
            <a:avLst/>
          </a:prstGeom>
          <a:ln>
            <a:noFill/>
          </a:ln>
          <a:effectLst>
            <a:outerShdw blurRad="292100" dist="139700" dir="2700000" algn="tl" rotWithShape="0">
              <a:srgbClr val="333333">
                <a:alpha val="65000"/>
              </a:srgbClr>
            </a:outerShdw>
          </a:effectLst>
        </p:spPr>
      </p:pic>
      <p:pic>
        <p:nvPicPr>
          <p:cNvPr id="4" name="Immagine 3">
            <a:extLst>
              <a:ext uri="{FF2B5EF4-FFF2-40B4-BE49-F238E27FC236}">
                <a16:creationId xmlns:a16="http://schemas.microsoft.com/office/drawing/2014/main" id="{D36F321C-F9B6-40FF-871D-25077F581D8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5"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083DA518-C67D-40B9-9E89-4E8ADC38BD36}"/>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pic>
        <p:nvPicPr>
          <p:cNvPr id="6" name="Immagine 5">
            <a:extLst>
              <a:ext uri="{FF2B5EF4-FFF2-40B4-BE49-F238E27FC236}">
                <a16:creationId xmlns:a16="http://schemas.microsoft.com/office/drawing/2014/main" id="{B857A34B-E115-447B-9AFB-560CE5AB772E}"/>
              </a:ext>
            </a:extLst>
          </p:cNvPr>
          <p:cNvPicPr>
            <a:picLocks noChangeAspect="1"/>
          </p:cNvPicPr>
          <p:nvPr/>
        </p:nvPicPr>
        <p:blipFill>
          <a:blip r:embed="rId4"/>
          <a:stretch>
            <a:fillRect/>
          </a:stretch>
        </p:blipFill>
        <p:spPr>
          <a:xfrm>
            <a:off x="12052813" y="3185076"/>
            <a:ext cx="11334724" cy="4727625"/>
          </a:xfrm>
          <a:prstGeom prst="rect">
            <a:avLst/>
          </a:prstGeom>
          <a:ln>
            <a:noFill/>
          </a:ln>
          <a:effectLst>
            <a:outerShdw blurRad="292100" dist="139700" dir="2700000" algn="tl" rotWithShape="0">
              <a:srgbClr val="333333">
                <a:alpha val="65000"/>
              </a:srgbClr>
            </a:outerShdw>
          </a:effectLst>
        </p:spPr>
      </p:pic>
      <p:pic>
        <p:nvPicPr>
          <p:cNvPr id="7" name="Immagine 6">
            <a:extLst>
              <a:ext uri="{FF2B5EF4-FFF2-40B4-BE49-F238E27FC236}">
                <a16:creationId xmlns:a16="http://schemas.microsoft.com/office/drawing/2014/main" id="{7C8AC91A-70D2-4BD0-AB1E-56BA72FAC68C}"/>
              </a:ext>
            </a:extLst>
          </p:cNvPr>
          <p:cNvPicPr>
            <a:picLocks noChangeAspect="1"/>
          </p:cNvPicPr>
          <p:nvPr/>
        </p:nvPicPr>
        <p:blipFill rotWithShape="1">
          <a:blip r:embed="rId5"/>
          <a:srcRect r="6200"/>
          <a:stretch/>
        </p:blipFill>
        <p:spPr>
          <a:xfrm>
            <a:off x="12052813" y="8159905"/>
            <a:ext cx="11334725" cy="4648853"/>
          </a:xfrm>
          <a:prstGeom prst="rect">
            <a:avLst/>
          </a:prstGeom>
          <a:ln>
            <a:noFill/>
          </a:ln>
          <a:effectLst>
            <a:outerShdw blurRad="292100" dist="139700" dir="2700000" algn="tl" rotWithShape="0">
              <a:srgbClr val="333333">
                <a:alpha val="65000"/>
              </a:srgbClr>
            </a:outerShdw>
          </a:effectLst>
        </p:spPr>
      </p:pic>
      <p:sp>
        <p:nvSpPr>
          <p:cNvPr id="8" name="CasellaDiTesto 7">
            <a:extLst>
              <a:ext uri="{FF2B5EF4-FFF2-40B4-BE49-F238E27FC236}">
                <a16:creationId xmlns:a16="http://schemas.microsoft.com/office/drawing/2014/main" id="{AEBEAF49-F305-477B-89CD-BD511CB7911E}"/>
              </a:ext>
            </a:extLst>
          </p:cNvPr>
          <p:cNvSpPr txBox="1"/>
          <p:nvPr/>
        </p:nvSpPr>
        <p:spPr>
          <a:xfrm>
            <a:off x="8025812" y="2106875"/>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dirty="0"/>
              <a:t>Requisiti pompe di calore</a:t>
            </a:r>
          </a:p>
        </p:txBody>
      </p:sp>
      <p:sp>
        <p:nvSpPr>
          <p:cNvPr id="3" name="Rettangolo 2">
            <a:extLst>
              <a:ext uri="{FF2B5EF4-FFF2-40B4-BE49-F238E27FC236}">
                <a16:creationId xmlns:a16="http://schemas.microsoft.com/office/drawing/2014/main" id="{9A5EE4C0-9E5C-4129-88E7-A55857672908}"/>
              </a:ext>
            </a:extLst>
          </p:cNvPr>
          <p:cNvSpPr/>
          <p:nvPr/>
        </p:nvSpPr>
        <p:spPr>
          <a:xfrm>
            <a:off x="5926015" y="6611815"/>
            <a:ext cx="1652954" cy="826477"/>
          </a:xfrm>
          <a:prstGeom prst="rect">
            <a:avLst/>
          </a:prstGeom>
          <a:noFill/>
          <a:ln w="762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endParaRPr>
          </a:p>
        </p:txBody>
      </p:sp>
      <p:sp>
        <p:nvSpPr>
          <p:cNvPr id="9" name="Rettangolo 8">
            <a:extLst>
              <a:ext uri="{FF2B5EF4-FFF2-40B4-BE49-F238E27FC236}">
                <a16:creationId xmlns:a16="http://schemas.microsoft.com/office/drawing/2014/main" id="{32347A0C-9CC3-43C3-8096-20F74F7F2FB0}"/>
              </a:ext>
            </a:extLst>
          </p:cNvPr>
          <p:cNvSpPr/>
          <p:nvPr/>
        </p:nvSpPr>
        <p:spPr>
          <a:xfrm>
            <a:off x="5926016" y="9162508"/>
            <a:ext cx="1652954" cy="561785"/>
          </a:xfrm>
          <a:prstGeom prst="rect">
            <a:avLst/>
          </a:prstGeom>
          <a:noFill/>
          <a:ln w="762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endParaRPr>
          </a:p>
        </p:txBody>
      </p:sp>
      <p:sp>
        <p:nvSpPr>
          <p:cNvPr id="10" name="Rettangolo 9">
            <a:extLst>
              <a:ext uri="{FF2B5EF4-FFF2-40B4-BE49-F238E27FC236}">
                <a16:creationId xmlns:a16="http://schemas.microsoft.com/office/drawing/2014/main" id="{7042DD05-85C4-4CB8-B0FF-AB26FFCBF813}"/>
              </a:ext>
            </a:extLst>
          </p:cNvPr>
          <p:cNvSpPr/>
          <p:nvPr/>
        </p:nvSpPr>
        <p:spPr>
          <a:xfrm>
            <a:off x="17232923" y="6858001"/>
            <a:ext cx="5926014" cy="580292"/>
          </a:xfrm>
          <a:prstGeom prst="rect">
            <a:avLst/>
          </a:prstGeom>
          <a:noFill/>
          <a:ln w="762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endParaRPr>
          </a:p>
        </p:txBody>
      </p:sp>
      <p:sp>
        <p:nvSpPr>
          <p:cNvPr id="11" name="Rettangolo 10">
            <a:extLst>
              <a:ext uri="{FF2B5EF4-FFF2-40B4-BE49-F238E27FC236}">
                <a16:creationId xmlns:a16="http://schemas.microsoft.com/office/drawing/2014/main" id="{A085152F-E524-4D45-9742-529AF2FF7E22}"/>
              </a:ext>
            </a:extLst>
          </p:cNvPr>
          <p:cNvSpPr/>
          <p:nvPr/>
        </p:nvSpPr>
        <p:spPr>
          <a:xfrm>
            <a:off x="18323169" y="11816862"/>
            <a:ext cx="4835768" cy="435308"/>
          </a:xfrm>
          <a:prstGeom prst="rect">
            <a:avLst/>
          </a:prstGeom>
          <a:noFill/>
          <a:ln w="762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endParaRPr>
          </a:p>
        </p:txBody>
      </p:sp>
    </p:spTree>
    <p:extLst>
      <p:ext uri="{BB962C8B-B14F-4D97-AF65-F5344CB8AC3E}">
        <p14:creationId xmlns:p14="http://schemas.microsoft.com/office/powerpoint/2010/main" val="3677095225"/>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A49229F0-748F-4E69-8DAF-4CA6A0388014}"/>
              </a:ext>
            </a:extLst>
          </p:cNvPr>
          <p:cNvSpPr txBox="1"/>
          <p:nvPr/>
        </p:nvSpPr>
        <p:spPr>
          <a:xfrm>
            <a:off x="2346853" y="2135499"/>
            <a:ext cx="12225867" cy="830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it-IT" sz="4800" b="1" dirty="0"/>
              <a:t>CONTO TERMICO 3.0 </a:t>
            </a:r>
            <a:r>
              <a:rPr lang="it-IT" sz="4800" dirty="0"/>
              <a:t>quando?</a:t>
            </a:r>
          </a:p>
        </p:txBody>
      </p:sp>
      <p:sp>
        <p:nvSpPr>
          <p:cNvPr id="2" name="Rettangolo 1">
            <a:extLst>
              <a:ext uri="{FF2B5EF4-FFF2-40B4-BE49-F238E27FC236}">
                <a16:creationId xmlns:a16="http://schemas.microsoft.com/office/drawing/2014/main" id="{92E91A28-7836-472F-8939-4AFF99D598A6}"/>
              </a:ext>
            </a:extLst>
          </p:cNvPr>
          <p:cNvSpPr/>
          <p:nvPr/>
        </p:nvSpPr>
        <p:spPr>
          <a:xfrm>
            <a:off x="3255748" y="7850198"/>
            <a:ext cx="16771963" cy="5324535"/>
          </a:xfrm>
          <a:prstGeom prst="rect">
            <a:avLst/>
          </a:prstGeom>
        </p:spPr>
        <p:txBody>
          <a:bodyPr wrap="square">
            <a:spAutoFit/>
          </a:bodyPr>
          <a:lstStyle/>
          <a:p>
            <a:pPr algn="l" fontAlgn="base"/>
            <a:r>
              <a:rPr lang="it-IT" sz="3600" dirty="0"/>
              <a:t>Il 26/09/2025 è stato pubblicato in Gazzetta Ufficiale il nuovo decreto che entrerà in vigore dal 25/12/2025</a:t>
            </a:r>
          </a:p>
          <a:p>
            <a:pPr algn="l" fontAlgn="base"/>
            <a:endParaRPr lang="it-IT" sz="3600" dirty="0"/>
          </a:p>
          <a:p>
            <a:pPr algn="l" fontAlgn="base"/>
            <a:endParaRPr lang="it-IT" sz="3600" dirty="0"/>
          </a:p>
          <a:p>
            <a:pPr algn="l" fontAlgn="base"/>
            <a:r>
              <a:rPr lang="it-IT" sz="3600" dirty="0"/>
              <a:t>Il GSE, soggetto responsabile della gestione degli incentivi, aggiornerà il portale attraverso il quale sarà possibile presentare le richieste, entro 60 giorni dall’entrata in vigore del decreto (entro il 25/02/2026)</a:t>
            </a:r>
          </a:p>
          <a:p>
            <a:pPr algn="l" fontAlgn="base"/>
            <a:endParaRPr lang="it-IT" sz="4400" dirty="0"/>
          </a:p>
          <a:p>
            <a:pPr algn="l" fontAlgn="base"/>
            <a:endParaRPr lang="it-IT" sz="4400" dirty="0"/>
          </a:p>
        </p:txBody>
      </p:sp>
      <p:pic>
        <p:nvPicPr>
          <p:cNvPr id="7" name="Immagine 6">
            <a:extLst>
              <a:ext uri="{FF2B5EF4-FFF2-40B4-BE49-F238E27FC236}">
                <a16:creationId xmlns:a16="http://schemas.microsoft.com/office/drawing/2014/main" id="{9D0CC23E-AB60-4EFE-9C41-D1556366E9D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118818" y="382659"/>
            <a:ext cx="4542601" cy="2555213"/>
          </a:xfrm>
          <a:prstGeom prst="rect">
            <a:avLst/>
          </a:prstGeom>
          <a:ln>
            <a:noFill/>
          </a:ln>
          <a:effectLst>
            <a:softEdge rad="112500"/>
          </a:effectLst>
        </p:spPr>
      </p:pic>
      <p:sp>
        <p:nvSpPr>
          <p:cNvPr id="9"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F388F9FF-D2E1-4748-9926-6D804F29BE27}"/>
              </a:ext>
            </a:extLst>
          </p:cNvPr>
          <p:cNvSpPr txBox="1"/>
          <p:nvPr/>
        </p:nvSpPr>
        <p:spPr>
          <a:xfrm>
            <a:off x="7274109" y="488085"/>
            <a:ext cx="8735243"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CONTO TERMICO 3.0</a:t>
            </a:r>
            <a:endParaRPr sz="7000" dirty="0"/>
          </a:p>
        </p:txBody>
      </p:sp>
      <p:pic>
        <p:nvPicPr>
          <p:cNvPr id="5" name="Immagine 4">
            <a:extLst>
              <a:ext uri="{FF2B5EF4-FFF2-40B4-BE49-F238E27FC236}">
                <a16:creationId xmlns:a16="http://schemas.microsoft.com/office/drawing/2014/main" id="{4477C901-CE03-480D-969A-EBB716D0FE9F}"/>
              </a:ext>
            </a:extLst>
          </p:cNvPr>
          <p:cNvPicPr>
            <a:picLocks noChangeAspect="1"/>
          </p:cNvPicPr>
          <p:nvPr/>
        </p:nvPicPr>
        <p:blipFill rotWithShape="1">
          <a:blip r:embed="rId3"/>
          <a:srcRect r="5838"/>
          <a:stretch/>
        </p:blipFill>
        <p:spPr>
          <a:xfrm>
            <a:off x="6305396" y="3462595"/>
            <a:ext cx="11085790" cy="3891504"/>
          </a:xfrm>
          <a:prstGeom prst="rect">
            <a:avLst/>
          </a:prstGeom>
        </p:spPr>
      </p:pic>
    </p:spTree>
    <p:extLst>
      <p:ext uri="{BB962C8B-B14F-4D97-AF65-F5344CB8AC3E}">
        <p14:creationId xmlns:p14="http://schemas.microsoft.com/office/powerpoint/2010/main" val="2765960649"/>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93527BC-C2AE-433E-B006-7DE0FA46BE66}"/>
              </a:ext>
            </a:extLst>
          </p:cNvPr>
          <p:cNvSpPr/>
          <p:nvPr/>
        </p:nvSpPr>
        <p:spPr>
          <a:xfrm>
            <a:off x="8219053" y="422551"/>
            <a:ext cx="7945893" cy="116955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spAutoFit/>
          </a:bodyPr>
          <a:lstStyle/>
          <a:p>
            <a:pPr defTabSz="914354" hangingPunct="1">
              <a:defRPr/>
            </a:pPr>
            <a:r>
              <a:rPr lang="it-IT" sz="7000" kern="1200" dirty="0">
                <a:solidFill>
                  <a:prstClr val="black"/>
                </a:solidFill>
                <a:latin typeface="Helvetica Light"/>
                <a:ea typeface="+mj-ea"/>
                <a:cs typeface="+mj-cs"/>
              </a:rPr>
              <a:t>Incentivi a confronto</a:t>
            </a:r>
          </a:p>
        </p:txBody>
      </p:sp>
      <p:graphicFrame>
        <p:nvGraphicFramePr>
          <p:cNvPr id="5" name="Tabella 4">
            <a:extLst>
              <a:ext uri="{FF2B5EF4-FFF2-40B4-BE49-F238E27FC236}">
                <a16:creationId xmlns:a16="http://schemas.microsoft.com/office/drawing/2014/main" id="{0ADCB41B-2342-428F-B850-55D80C31268B}"/>
              </a:ext>
            </a:extLst>
          </p:cNvPr>
          <p:cNvGraphicFramePr>
            <a:graphicFrameLocks noGrp="1"/>
          </p:cNvGraphicFramePr>
          <p:nvPr>
            <p:extLst>
              <p:ext uri="{D42A27DB-BD31-4B8C-83A1-F6EECF244321}">
                <p14:modId xmlns:p14="http://schemas.microsoft.com/office/powerpoint/2010/main" val="3841328852"/>
              </p:ext>
            </p:extLst>
          </p:nvPr>
        </p:nvGraphicFramePr>
        <p:xfrm>
          <a:off x="682868" y="1674913"/>
          <a:ext cx="23018264" cy="11033760"/>
        </p:xfrm>
        <a:graphic>
          <a:graphicData uri="http://schemas.openxmlformats.org/drawingml/2006/table">
            <a:tbl>
              <a:tblPr firstRow="1" bandRow="1">
                <a:tableStyleId>{5940675A-B579-460E-94D1-54222C63F5DA}</a:tableStyleId>
              </a:tblPr>
              <a:tblGrid>
                <a:gridCol w="5754566">
                  <a:extLst>
                    <a:ext uri="{9D8B030D-6E8A-4147-A177-3AD203B41FA5}">
                      <a16:colId xmlns:a16="http://schemas.microsoft.com/office/drawing/2014/main" val="3971431174"/>
                    </a:ext>
                  </a:extLst>
                </a:gridCol>
                <a:gridCol w="5754566">
                  <a:extLst>
                    <a:ext uri="{9D8B030D-6E8A-4147-A177-3AD203B41FA5}">
                      <a16:colId xmlns:a16="http://schemas.microsoft.com/office/drawing/2014/main" val="1980415651"/>
                    </a:ext>
                  </a:extLst>
                </a:gridCol>
                <a:gridCol w="5754566">
                  <a:extLst>
                    <a:ext uri="{9D8B030D-6E8A-4147-A177-3AD203B41FA5}">
                      <a16:colId xmlns:a16="http://schemas.microsoft.com/office/drawing/2014/main" val="2189005499"/>
                    </a:ext>
                  </a:extLst>
                </a:gridCol>
                <a:gridCol w="5754566">
                  <a:extLst>
                    <a:ext uri="{9D8B030D-6E8A-4147-A177-3AD203B41FA5}">
                      <a16:colId xmlns:a16="http://schemas.microsoft.com/office/drawing/2014/main" val="2263149745"/>
                    </a:ext>
                  </a:extLst>
                </a:gridCol>
              </a:tblGrid>
              <a:tr h="900730">
                <a:tc>
                  <a:txBody>
                    <a:bodyPr/>
                    <a:lstStyle/>
                    <a:p>
                      <a:endParaRPr lang="it-IT" sz="2800" dirty="0"/>
                    </a:p>
                  </a:txBody>
                  <a:tcPr/>
                </a:tc>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1" i="0" u="none" strike="noStrike" cap="none" spc="0" baseline="0" dirty="0">
                          <a:solidFill>
                            <a:schemeClr val="tx1"/>
                          </a:solidFill>
                          <a:uFillTx/>
                          <a:latin typeface="+mn-lt"/>
                          <a:ea typeface="+mn-ea"/>
                          <a:cs typeface="+mn-cs"/>
                          <a:sym typeface="HelveticaNowDisplay-Regular"/>
                        </a:rPr>
                        <a:t>DETRAZIONE FISCALE 2025</a:t>
                      </a:r>
                    </a:p>
                    <a:p>
                      <a:endParaRPr lang="it-IT" sz="2800" dirty="0"/>
                    </a:p>
                  </a:txBody>
                  <a:tcPr/>
                </a:tc>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1" i="0" u="none" strike="noStrike" cap="none" spc="0" baseline="0" dirty="0">
                          <a:solidFill>
                            <a:schemeClr val="tx1"/>
                          </a:solidFill>
                          <a:uFillTx/>
                          <a:latin typeface="+mn-lt"/>
                          <a:ea typeface="+mn-ea"/>
                          <a:cs typeface="+mn-cs"/>
                          <a:sym typeface="HelveticaNowDisplay-Regular"/>
                        </a:rPr>
                        <a:t>CONTO TERMICO 2.0</a:t>
                      </a:r>
                    </a:p>
                    <a:p>
                      <a:endParaRPr lang="it-IT" sz="2800" dirty="0"/>
                    </a:p>
                  </a:txBody>
                  <a:tcPr/>
                </a:tc>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1" i="0" u="none" strike="noStrike" cap="none" spc="0" baseline="0" dirty="0">
                          <a:solidFill>
                            <a:schemeClr val="tx1"/>
                          </a:solidFill>
                          <a:uFillTx/>
                          <a:latin typeface="+mn-lt"/>
                          <a:ea typeface="+mn-ea"/>
                          <a:cs typeface="+mn-cs"/>
                          <a:sym typeface="HelveticaNowDisplay-Regular"/>
                        </a:rPr>
                        <a:t>CONTO TERMICO 3.0</a:t>
                      </a:r>
                    </a:p>
                    <a:p>
                      <a:endParaRPr lang="it-IT" sz="2800" dirty="0"/>
                    </a:p>
                  </a:txBody>
                  <a:tcPr/>
                </a:tc>
                <a:extLst>
                  <a:ext uri="{0D108BD9-81ED-4DB2-BD59-A6C34878D82A}">
                    <a16:rowId xmlns:a16="http://schemas.microsoft.com/office/drawing/2014/main" val="3028092084"/>
                  </a:ext>
                </a:extLst>
              </a:tr>
              <a:tr h="6188889">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1" i="0" u="none" strike="noStrike" cap="none" spc="0" baseline="0" dirty="0">
                          <a:solidFill>
                            <a:schemeClr val="tx1"/>
                          </a:solidFill>
                          <a:uFillTx/>
                          <a:latin typeface="+mn-lt"/>
                          <a:ea typeface="+mn-ea"/>
                          <a:cs typeface="+mn-cs"/>
                          <a:sym typeface="HelveticaNowDisplay-Regular"/>
                        </a:rPr>
                        <a:t>LAVORI INCENTIVABILI</a:t>
                      </a:r>
                    </a:p>
                    <a:p>
                      <a:endParaRPr lang="it-IT" sz="2800" dirty="0"/>
                    </a:p>
                  </a:txBody>
                  <a:tcPr/>
                </a:tc>
                <a:tc>
                  <a:txBody>
                    <a:bodyPr/>
                    <a:lstStyle/>
                    <a:p>
                      <a:pPr marL="457200" indent="-457200" algn="l" fontAlgn="base">
                        <a:buAutoNum type="arabicPeriod"/>
                      </a:pPr>
                      <a:r>
                        <a:rPr lang="it-IT" sz="2800" b="0" i="0" u="none" strike="noStrike" cap="none" spc="0" baseline="0" dirty="0">
                          <a:solidFill>
                            <a:schemeClr val="tx1"/>
                          </a:solidFill>
                          <a:effectLst/>
                          <a:uFillTx/>
                          <a:latin typeface="+mn-lt"/>
                          <a:ea typeface="+mn-ea"/>
                          <a:cs typeface="+mn-cs"/>
                          <a:sym typeface="HelveticaNowDisplay-Regular"/>
                        </a:rPr>
                        <a:t>Sostituzione di impianti di climatizzazione invernale con sistemi ibridi o pompe di calore ad alta efficienza</a:t>
                      </a:r>
                    </a:p>
                    <a:p>
                      <a:pPr marL="457200" indent="-457200" algn="l" fontAlgn="base">
                        <a:buAutoNum type="arabicPeriod"/>
                      </a:pPr>
                      <a:r>
                        <a:rPr lang="it-IT" sz="2800" b="0" i="0" u="none" strike="noStrike" cap="none" spc="0" baseline="0" dirty="0">
                          <a:solidFill>
                            <a:schemeClr val="tx1"/>
                          </a:solidFill>
                          <a:effectLst/>
                          <a:uFillTx/>
                          <a:latin typeface="+mn-lt"/>
                          <a:ea typeface="+mn-ea"/>
                          <a:cs typeface="+mn-cs"/>
                          <a:sym typeface="HelveticaNowDisplay-Regular"/>
                        </a:rPr>
                        <a:t>Sostituzione di scaldacqua tradizionali con scaldacqua a pompa di calore, dedicati alla produzione di ACS</a:t>
                      </a:r>
                    </a:p>
                    <a:p>
                      <a:pPr marL="457200" indent="-457200" algn="l" fontAlgn="base">
                        <a:buAutoNum type="arabicPeriod"/>
                      </a:pPr>
                      <a:r>
                        <a:rPr lang="it-IT" sz="2800" b="0" i="0" u="none" strike="noStrike" cap="none" spc="0" baseline="0" dirty="0">
                          <a:solidFill>
                            <a:schemeClr val="tx1"/>
                          </a:solidFill>
                          <a:effectLst/>
                          <a:uFillTx/>
                          <a:latin typeface="+mn-lt"/>
                          <a:ea typeface="+mn-ea"/>
                          <a:cs typeface="+mn-cs"/>
                          <a:sym typeface="HelveticaNowDisplay-Regular"/>
                        </a:rPr>
                        <a:t>Installazione di collettori solari termici</a:t>
                      </a:r>
                    </a:p>
                    <a:p>
                      <a:pPr marL="457200" indent="-457200" algn="l" fontAlgn="base">
                        <a:buAutoNum type="arabicPeriod"/>
                      </a:pPr>
                      <a:r>
                        <a:rPr lang="it-IT" sz="2800" b="0" i="0" u="none" strike="noStrike" cap="none" spc="0" baseline="0" dirty="0">
                          <a:solidFill>
                            <a:schemeClr val="tx1"/>
                          </a:solidFill>
                          <a:effectLst/>
                          <a:uFillTx/>
                          <a:latin typeface="+mn-lt"/>
                          <a:ea typeface="+mn-ea"/>
                          <a:cs typeface="+mn-cs"/>
                          <a:sym typeface="HelveticaNowDisplay-Regular"/>
                        </a:rPr>
                        <a:t>Installazione fotovoltaico</a:t>
                      </a:r>
                    </a:p>
                    <a:p>
                      <a:pPr marL="457200" indent="-457200" algn="l" fontAlgn="base">
                        <a:buAutoNum type="arabicPeriod"/>
                      </a:pPr>
                      <a:r>
                        <a:rPr lang="it-IT" sz="2800" b="0" i="0" u="none" strike="noStrike" cap="none" spc="0" baseline="0" dirty="0">
                          <a:solidFill>
                            <a:schemeClr val="tx1"/>
                          </a:solidFill>
                          <a:effectLst/>
                          <a:uFillTx/>
                          <a:latin typeface="+mn-lt"/>
                          <a:ea typeface="+mn-ea"/>
                          <a:cs typeface="+mn-cs"/>
                          <a:sym typeface="HelveticaNowDisplay-Regular"/>
                        </a:rPr>
                        <a:t>…</a:t>
                      </a:r>
                    </a:p>
                    <a:p>
                      <a:endParaRPr lang="it-IT" sz="2800" dirty="0"/>
                    </a:p>
                  </a:txBody>
                  <a:tcPr/>
                </a:tc>
                <a:tc>
                  <a:txBody>
                    <a:bodyPr/>
                    <a:lstStyle/>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Installazione in sostituzione di pompe di calore ad aria e ad acqua </a:t>
                      </a:r>
                    </a:p>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Installazione in sostituzione di sistemi ibridi</a:t>
                      </a:r>
                    </a:p>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Installazione in sostituzione di scaldacqua a pompa di calore</a:t>
                      </a:r>
                    </a:p>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Installazione di impianti solari termici per la produzione di ACS</a:t>
                      </a:r>
                    </a:p>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a:t>
                      </a:r>
                    </a:p>
                    <a:p>
                      <a:endParaRPr lang="it-IT" sz="2800" dirty="0"/>
                    </a:p>
                  </a:txBody>
                  <a:tcPr/>
                </a:tc>
                <a:tc>
                  <a:txBody>
                    <a:bodyPr/>
                    <a:lstStyle/>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Installazione in sostituzione di pompe di calore ad aria, acqua e geotermiche </a:t>
                      </a:r>
                    </a:p>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Installazione in sostituzione di sistemi ibridi </a:t>
                      </a:r>
                    </a:p>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Installazione in sostituzione di scaldacqua a pompa di calore</a:t>
                      </a:r>
                    </a:p>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Installazione di impianti solari termici per la produzione di ACS</a:t>
                      </a:r>
                    </a:p>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Installazione di fotovoltaico</a:t>
                      </a:r>
                    </a:p>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Installazione di building </a:t>
                      </a:r>
                      <a:r>
                        <a:rPr lang="it-IT" sz="2800" b="0" i="0" u="none" strike="noStrike" cap="none" spc="0" baseline="0" dirty="0" err="1">
                          <a:solidFill>
                            <a:schemeClr val="tx1"/>
                          </a:solidFill>
                          <a:uFillTx/>
                          <a:latin typeface="+mn-lt"/>
                          <a:ea typeface="+mn-ea"/>
                          <a:cs typeface="+mn-cs"/>
                          <a:sym typeface="HelveticaNowDisplay-Regular"/>
                        </a:rPr>
                        <a:t>automation</a:t>
                      </a:r>
                      <a:endParaRPr lang="it-IT" sz="2800" b="0" i="0" u="none" strike="noStrike" cap="none" spc="0" baseline="0" dirty="0">
                        <a:solidFill>
                          <a:schemeClr val="tx1"/>
                        </a:solidFill>
                        <a:uFillTx/>
                        <a:latin typeface="+mn-lt"/>
                        <a:ea typeface="+mn-ea"/>
                        <a:cs typeface="+mn-cs"/>
                        <a:sym typeface="HelveticaNowDisplay-Regular"/>
                      </a:endParaRPr>
                    </a:p>
                    <a:p>
                      <a:pPr marL="685800" indent="-685800" algn="l">
                        <a:buFont typeface="+mj-lt"/>
                        <a:buAutoNum type="arabicPeriod"/>
                      </a:pPr>
                      <a:r>
                        <a:rPr lang="it-IT" sz="2800" b="0" i="0" u="none" strike="noStrike" cap="none" spc="0" baseline="0" dirty="0">
                          <a:solidFill>
                            <a:schemeClr val="tx1"/>
                          </a:solidFill>
                          <a:uFillTx/>
                          <a:latin typeface="+mn-lt"/>
                          <a:ea typeface="+mn-ea"/>
                          <a:cs typeface="+mn-cs"/>
                          <a:sym typeface="HelveticaNowDisplay-Regular"/>
                        </a:rPr>
                        <a:t>…</a:t>
                      </a:r>
                    </a:p>
                    <a:p>
                      <a:endParaRPr lang="it-IT" sz="2800" dirty="0"/>
                    </a:p>
                  </a:txBody>
                  <a:tcPr/>
                </a:tc>
                <a:extLst>
                  <a:ext uri="{0D108BD9-81ED-4DB2-BD59-A6C34878D82A}">
                    <a16:rowId xmlns:a16="http://schemas.microsoft.com/office/drawing/2014/main" val="3074735680"/>
                  </a:ext>
                </a:extLst>
              </a:tr>
              <a:tr h="1714293">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1" i="0" u="none" strike="noStrike" cap="none" spc="0" baseline="0" dirty="0">
                          <a:solidFill>
                            <a:schemeClr val="tx1"/>
                          </a:solidFill>
                          <a:uFillTx/>
                          <a:latin typeface="+mn-lt"/>
                          <a:ea typeface="+mn-ea"/>
                          <a:cs typeface="+mn-cs"/>
                          <a:sym typeface="HelveticaNowDisplay-Regular"/>
                        </a:rPr>
                        <a:t>PARTE INCENTIVABILE</a:t>
                      </a:r>
                    </a:p>
                    <a:p>
                      <a:endParaRPr lang="it-IT" sz="2800" dirty="0"/>
                    </a:p>
                  </a:txBody>
                  <a:tcPr/>
                </a:tc>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0" i="0" u="none" strike="noStrike" cap="none" spc="0" baseline="0" dirty="0">
                          <a:solidFill>
                            <a:schemeClr val="tx1"/>
                          </a:solidFill>
                          <a:uFillTx/>
                          <a:latin typeface="+mn-lt"/>
                          <a:ea typeface="+mn-ea"/>
                          <a:cs typeface="+mn-cs"/>
                          <a:sym typeface="HelveticaNowDisplay-Regular"/>
                        </a:rPr>
                        <a:t>50% o 36% della spesa (a seconda del diritto del beneficiario sull’immobile)</a:t>
                      </a:r>
                    </a:p>
                    <a:p>
                      <a:endParaRPr lang="it-IT" sz="2800" dirty="0"/>
                    </a:p>
                  </a:txBody>
                  <a:tcPr/>
                </a:tc>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0" i="0" u="none" strike="noStrike" cap="none" spc="0" baseline="0" dirty="0">
                          <a:solidFill>
                            <a:schemeClr val="tx1"/>
                          </a:solidFill>
                          <a:uFillTx/>
                          <a:latin typeface="+mn-lt"/>
                          <a:ea typeface="+mn-ea"/>
                          <a:cs typeface="+mn-cs"/>
                          <a:sym typeface="HelveticaNowDisplay-Regular"/>
                        </a:rPr>
                        <a:t>Fino al 65% della spesa</a:t>
                      </a:r>
                    </a:p>
                    <a:p>
                      <a:endParaRPr lang="it-IT" sz="2800" dirty="0"/>
                    </a:p>
                  </a:txBody>
                  <a:tcPr/>
                </a:tc>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0" i="0" u="none" strike="noStrike" cap="none" spc="0" baseline="0" dirty="0">
                          <a:solidFill>
                            <a:schemeClr val="tx1"/>
                          </a:solidFill>
                          <a:uFillTx/>
                          <a:latin typeface="+mn-lt"/>
                          <a:ea typeface="+mn-ea"/>
                          <a:cs typeface="+mn-cs"/>
                          <a:sym typeface="HelveticaNowDisplay-Regular"/>
                        </a:rPr>
                        <a:t>Fino al 65% della spesa (o 100% per casistiche specifiche)</a:t>
                      </a:r>
                    </a:p>
                  </a:txBody>
                  <a:tcPr/>
                </a:tc>
                <a:extLst>
                  <a:ext uri="{0D108BD9-81ED-4DB2-BD59-A6C34878D82A}">
                    <a16:rowId xmlns:a16="http://schemas.microsoft.com/office/drawing/2014/main" val="1634795000"/>
                  </a:ext>
                </a:extLst>
              </a:tr>
              <a:tr h="1714293">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1" i="0" u="none" strike="noStrike" cap="none" spc="0" baseline="0" dirty="0">
                          <a:solidFill>
                            <a:schemeClr val="tx1"/>
                          </a:solidFill>
                          <a:uFillTx/>
                          <a:latin typeface="+mn-lt"/>
                          <a:ea typeface="+mn-ea"/>
                          <a:cs typeface="+mn-cs"/>
                          <a:sym typeface="HelveticaNowDisplay-Regular"/>
                        </a:rPr>
                        <a:t>MODALITÀ E TEMPI DI EROGAZIONE</a:t>
                      </a:r>
                    </a:p>
                    <a:p>
                      <a:endParaRPr lang="it-IT" sz="2800" dirty="0"/>
                    </a:p>
                  </a:txBody>
                  <a:tcPr/>
                </a:tc>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0" i="0" u="none" strike="noStrike" cap="none" spc="0" baseline="0" dirty="0">
                          <a:solidFill>
                            <a:schemeClr val="tx1"/>
                          </a:solidFill>
                          <a:uFillTx/>
                          <a:latin typeface="+mn-lt"/>
                          <a:ea typeface="+mn-ea"/>
                          <a:cs typeface="+mn-cs"/>
                          <a:sym typeface="HelveticaNowDisplay-Regular"/>
                        </a:rPr>
                        <a:t>Detrazione fiscale annua in 10 anni</a:t>
                      </a:r>
                    </a:p>
                    <a:p>
                      <a:endParaRPr lang="it-IT" sz="2800" dirty="0"/>
                    </a:p>
                  </a:txBody>
                  <a:tcPr/>
                </a:tc>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0" i="0" u="none" strike="noStrike" cap="none" spc="0" baseline="0" dirty="0">
                          <a:solidFill>
                            <a:schemeClr val="tx1"/>
                          </a:solidFill>
                          <a:uFillTx/>
                          <a:latin typeface="+mn-lt"/>
                          <a:ea typeface="+mn-ea"/>
                          <a:cs typeface="+mn-cs"/>
                          <a:sym typeface="HelveticaNowDisplay-Regular"/>
                        </a:rPr>
                        <a:t>Accredito su c/c del Cliente in 2 mesi, 2 anni o 5 anni in base all’importo e al lavoro</a:t>
                      </a:r>
                    </a:p>
                    <a:p>
                      <a:endParaRPr lang="it-IT" sz="2800" dirty="0"/>
                    </a:p>
                  </a:txBody>
                  <a:tcPr/>
                </a:tc>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0" i="0" u="none" strike="noStrike" cap="none" spc="0" baseline="0" dirty="0">
                          <a:solidFill>
                            <a:schemeClr val="tx1"/>
                          </a:solidFill>
                          <a:uFillTx/>
                          <a:latin typeface="+mn-lt"/>
                          <a:ea typeface="+mn-ea"/>
                          <a:cs typeface="+mn-cs"/>
                          <a:sym typeface="HelveticaNowDisplay-Regular"/>
                        </a:rPr>
                        <a:t>Accredito su c/c del Cliente in 2 mesi, 2 anni o 5 anni in base all’importo e al lavoro</a:t>
                      </a:r>
                    </a:p>
                    <a:p>
                      <a:endParaRPr lang="it-IT" sz="2800" dirty="0"/>
                    </a:p>
                  </a:txBody>
                  <a:tcPr/>
                </a:tc>
                <a:extLst>
                  <a:ext uri="{0D108BD9-81ED-4DB2-BD59-A6C34878D82A}">
                    <a16:rowId xmlns:a16="http://schemas.microsoft.com/office/drawing/2014/main" val="643338481"/>
                  </a:ext>
                </a:extLst>
              </a:tr>
            </a:tbl>
          </a:graphicData>
        </a:graphic>
      </p:graphicFrame>
    </p:spTree>
    <p:extLst>
      <p:ext uri="{BB962C8B-B14F-4D97-AF65-F5344CB8AC3E}">
        <p14:creationId xmlns:p14="http://schemas.microsoft.com/office/powerpoint/2010/main" val="235591504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1CCAFB43-B5CA-4F0A-9CCE-B617617292CA}"/>
              </a:ext>
            </a:extLst>
          </p:cNvPr>
          <p:cNvSpPr/>
          <p:nvPr/>
        </p:nvSpPr>
        <p:spPr>
          <a:xfrm>
            <a:off x="4862574" y="558117"/>
            <a:ext cx="15169281" cy="1169551"/>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spAutoFit/>
          </a:bodyPr>
          <a:lstStyle/>
          <a:p>
            <a:pPr defTabSz="914354" hangingPunct="1">
              <a:defRPr/>
            </a:pPr>
            <a:r>
              <a:rPr lang="it-IT" sz="7000" kern="1200" dirty="0">
                <a:solidFill>
                  <a:prstClr val="black"/>
                </a:solidFill>
                <a:latin typeface="Helvetica Light"/>
                <a:ea typeface="+mj-ea"/>
                <a:cs typeface="+mj-cs"/>
              </a:rPr>
              <a:t>Incentivi a confronto con finanziamento</a:t>
            </a:r>
            <a:endParaRPr lang="it-IT" sz="7000" dirty="0">
              <a:solidFill>
                <a:sysClr val="windowText" lastClr="000000"/>
              </a:solidFill>
              <a:latin typeface="Helvetica Light"/>
            </a:endParaRPr>
          </a:p>
        </p:txBody>
      </p:sp>
      <p:graphicFrame>
        <p:nvGraphicFramePr>
          <p:cNvPr id="2" name="Tabella 1">
            <a:extLst>
              <a:ext uri="{FF2B5EF4-FFF2-40B4-BE49-F238E27FC236}">
                <a16:creationId xmlns:a16="http://schemas.microsoft.com/office/drawing/2014/main" id="{C99EF4DB-75E6-4F51-B046-D8F8EF5F336E}"/>
              </a:ext>
            </a:extLst>
          </p:cNvPr>
          <p:cNvGraphicFramePr>
            <a:graphicFrameLocks noGrp="1"/>
          </p:cNvGraphicFramePr>
          <p:nvPr>
            <p:extLst>
              <p:ext uri="{D42A27DB-BD31-4B8C-83A1-F6EECF244321}">
                <p14:modId xmlns:p14="http://schemas.microsoft.com/office/powerpoint/2010/main" val="3653156232"/>
              </p:ext>
            </p:extLst>
          </p:nvPr>
        </p:nvGraphicFramePr>
        <p:xfrm>
          <a:off x="682868" y="3267964"/>
          <a:ext cx="23018264" cy="5717774"/>
        </p:xfrm>
        <a:graphic>
          <a:graphicData uri="http://schemas.openxmlformats.org/drawingml/2006/table">
            <a:tbl>
              <a:tblPr firstRow="1" bandRow="1">
                <a:tableStyleId>{5940675A-B579-460E-94D1-54222C63F5DA}</a:tableStyleId>
              </a:tblPr>
              <a:tblGrid>
                <a:gridCol w="5754566">
                  <a:extLst>
                    <a:ext uri="{9D8B030D-6E8A-4147-A177-3AD203B41FA5}">
                      <a16:colId xmlns:a16="http://schemas.microsoft.com/office/drawing/2014/main" val="281147666"/>
                    </a:ext>
                  </a:extLst>
                </a:gridCol>
                <a:gridCol w="5754566">
                  <a:extLst>
                    <a:ext uri="{9D8B030D-6E8A-4147-A177-3AD203B41FA5}">
                      <a16:colId xmlns:a16="http://schemas.microsoft.com/office/drawing/2014/main" val="1997308994"/>
                    </a:ext>
                  </a:extLst>
                </a:gridCol>
                <a:gridCol w="5754566">
                  <a:extLst>
                    <a:ext uri="{9D8B030D-6E8A-4147-A177-3AD203B41FA5}">
                      <a16:colId xmlns:a16="http://schemas.microsoft.com/office/drawing/2014/main" val="1183479451"/>
                    </a:ext>
                  </a:extLst>
                </a:gridCol>
                <a:gridCol w="5754566">
                  <a:extLst>
                    <a:ext uri="{9D8B030D-6E8A-4147-A177-3AD203B41FA5}">
                      <a16:colId xmlns:a16="http://schemas.microsoft.com/office/drawing/2014/main" val="429300880"/>
                    </a:ext>
                  </a:extLst>
                </a:gridCol>
              </a:tblGrid>
              <a:tr h="0">
                <a:tc>
                  <a:txBody>
                    <a:bodyPr/>
                    <a:lstStyle/>
                    <a:p>
                      <a:endParaRPr lang="it-IT" sz="2800" dirty="0"/>
                    </a:p>
                  </a:txBody>
                  <a:tcPr/>
                </a:tc>
                <a:tc>
                  <a:txBody>
                    <a:bodyPr/>
                    <a:lstStyle/>
                    <a:p>
                      <a:pPr algn="ctr">
                        <a:lnSpc>
                          <a:spcPct val="100000"/>
                        </a:lnSpc>
                      </a:pPr>
                      <a:r>
                        <a:rPr lang="it-IT" sz="2800" b="1" i="0" u="none" strike="noStrike" cap="none" spc="0" baseline="0" dirty="0">
                          <a:solidFill>
                            <a:schemeClr val="tx1"/>
                          </a:solidFill>
                          <a:uFillTx/>
                          <a:latin typeface="+mn-lt"/>
                          <a:ea typeface="+mn-ea"/>
                          <a:cs typeface="+mn-cs"/>
                          <a:sym typeface="HelveticaNowDisplay-Regular"/>
                        </a:rPr>
                        <a:t>DETRAZIONE FISCALE 2025</a:t>
                      </a:r>
                    </a:p>
                    <a:p>
                      <a:pPr algn="ctr">
                        <a:lnSpc>
                          <a:spcPct val="100000"/>
                        </a:lnSpc>
                      </a:pPr>
                      <a:r>
                        <a:rPr lang="it-IT" sz="2800" b="1" i="0" u="none" strike="noStrike" cap="none" spc="0" baseline="0" dirty="0">
                          <a:solidFill>
                            <a:schemeClr val="tx1"/>
                          </a:solidFill>
                          <a:uFillTx/>
                          <a:latin typeface="+mn-lt"/>
                          <a:ea typeface="+mn-ea"/>
                          <a:cs typeface="+mn-cs"/>
                          <a:sym typeface="HelveticaNowDisplay-Regular"/>
                        </a:rPr>
                        <a:t>+</a:t>
                      </a:r>
                    </a:p>
                    <a:p>
                      <a:pPr algn="ctr">
                        <a:lnSpc>
                          <a:spcPct val="100000"/>
                        </a:lnSpc>
                      </a:pPr>
                      <a:r>
                        <a:rPr lang="it-IT" sz="2800" b="1" i="0" u="none" strike="noStrike" cap="none" spc="0" baseline="0" dirty="0">
                          <a:solidFill>
                            <a:schemeClr val="tx1"/>
                          </a:solidFill>
                          <a:uFillTx/>
                          <a:latin typeface="+mn-lt"/>
                          <a:ea typeface="+mn-ea"/>
                          <a:cs typeface="+mn-cs"/>
                          <a:sym typeface="HelveticaNowDisplay-Regular"/>
                        </a:rPr>
                        <a:t>FINANZIAMENTO</a:t>
                      </a:r>
                    </a:p>
                    <a:p>
                      <a:endParaRPr lang="it-IT" sz="2800" dirty="0"/>
                    </a:p>
                  </a:txBody>
                  <a:tcPr/>
                </a:tc>
                <a:tc>
                  <a:txBody>
                    <a:bodyPr/>
                    <a:lstStyle/>
                    <a:p>
                      <a:pPr algn="ctr">
                        <a:lnSpc>
                          <a:spcPct val="100000"/>
                        </a:lnSpc>
                      </a:pPr>
                      <a:r>
                        <a:rPr lang="it-IT" sz="2800" b="1" i="0" u="none" strike="noStrike" cap="none" spc="0" baseline="0" dirty="0">
                          <a:solidFill>
                            <a:schemeClr val="tx1"/>
                          </a:solidFill>
                          <a:uFillTx/>
                          <a:latin typeface="+mn-lt"/>
                          <a:ea typeface="+mn-ea"/>
                          <a:cs typeface="+mn-cs"/>
                          <a:sym typeface="HelveticaNowDisplay-Regular"/>
                        </a:rPr>
                        <a:t>CONTO TERMICO 2.0</a:t>
                      </a:r>
                    </a:p>
                    <a:p>
                      <a:pPr algn="ctr">
                        <a:lnSpc>
                          <a:spcPct val="100000"/>
                        </a:lnSpc>
                      </a:pPr>
                      <a:r>
                        <a:rPr lang="it-IT" sz="2800" b="1" i="0" u="none" strike="noStrike" cap="none" spc="0" baseline="0" dirty="0">
                          <a:solidFill>
                            <a:schemeClr val="tx1"/>
                          </a:solidFill>
                          <a:uFillTx/>
                          <a:latin typeface="+mn-lt"/>
                          <a:ea typeface="+mn-ea"/>
                          <a:cs typeface="+mn-cs"/>
                          <a:sym typeface="HelveticaNowDisplay-Regular"/>
                        </a:rPr>
                        <a:t>+</a:t>
                      </a:r>
                    </a:p>
                    <a:p>
                      <a:pPr algn="ctr">
                        <a:lnSpc>
                          <a:spcPct val="100000"/>
                        </a:lnSpc>
                      </a:pPr>
                      <a:r>
                        <a:rPr lang="it-IT" sz="2800" b="1" i="0" u="none" strike="noStrike" cap="none" spc="0" baseline="0" dirty="0">
                          <a:solidFill>
                            <a:schemeClr val="tx1"/>
                          </a:solidFill>
                          <a:uFillTx/>
                          <a:latin typeface="+mn-lt"/>
                          <a:ea typeface="+mn-ea"/>
                          <a:cs typeface="+mn-cs"/>
                          <a:sym typeface="HelveticaNowDisplay-Regular"/>
                        </a:rPr>
                        <a:t>FINANZIAMENTO</a:t>
                      </a:r>
                    </a:p>
                    <a:p>
                      <a:endParaRPr lang="it-IT" sz="2800" dirty="0"/>
                    </a:p>
                  </a:txBody>
                  <a:tcPr/>
                </a:tc>
                <a:tc>
                  <a:txBody>
                    <a:bodyPr/>
                    <a:lstStyle/>
                    <a:p>
                      <a:pPr algn="ctr">
                        <a:lnSpc>
                          <a:spcPct val="100000"/>
                        </a:lnSpc>
                      </a:pPr>
                      <a:r>
                        <a:rPr lang="it-IT" sz="2800" b="1" i="0" u="none" strike="noStrike" cap="none" spc="0" baseline="0" dirty="0">
                          <a:solidFill>
                            <a:schemeClr val="tx1"/>
                          </a:solidFill>
                          <a:uFillTx/>
                          <a:latin typeface="+mn-lt"/>
                          <a:ea typeface="+mn-ea"/>
                          <a:cs typeface="+mn-cs"/>
                          <a:sym typeface="HelveticaNowDisplay-Regular"/>
                        </a:rPr>
                        <a:t>CONTO TERMICO 3.0</a:t>
                      </a:r>
                    </a:p>
                    <a:p>
                      <a:pPr algn="ctr">
                        <a:lnSpc>
                          <a:spcPct val="100000"/>
                        </a:lnSpc>
                      </a:pPr>
                      <a:r>
                        <a:rPr lang="it-IT" sz="2800" b="1" i="0" u="none" strike="noStrike" cap="none" spc="0" baseline="0" dirty="0">
                          <a:solidFill>
                            <a:schemeClr val="tx1"/>
                          </a:solidFill>
                          <a:uFillTx/>
                          <a:latin typeface="+mn-lt"/>
                          <a:ea typeface="+mn-ea"/>
                          <a:cs typeface="+mn-cs"/>
                          <a:sym typeface="HelveticaNowDisplay-Regular"/>
                        </a:rPr>
                        <a:t>+</a:t>
                      </a:r>
                    </a:p>
                    <a:p>
                      <a:pPr algn="ctr">
                        <a:lnSpc>
                          <a:spcPct val="100000"/>
                        </a:lnSpc>
                      </a:pPr>
                      <a:r>
                        <a:rPr lang="it-IT" sz="2800" b="1" i="0" u="none" strike="noStrike" cap="none" spc="0" baseline="0" dirty="0">
                          <a:solidFill>
                            <a:schemeClr val="tx1"/>
                          </a:solidFill>
                          <a:uFillTx/>
                          <a:latin typeface="+mn-lt"/>
                          <a:ea typeface="+mn-ea"/>
                          <a:cs typeface="+mn-cs"/>
                          <a:sym typeface="HelveticaNowDisplay-Regular"/>
                        </a:rPr>
                        <a:t>FINANZIAMENTO</a:t>
                      </a:r>
                    </a:p>
                    <a:p>
                      <a:endParaRPr lang="it-IT" sz="2800" dirty="0"/>
                    </a:p>
                  </a:txBody>
                  <a:tcPr/>
                </a:tc>
                <a:extLst>
                  <a:ext uri="{0D108BD9-81ED-4DB2-BD59-A6C34878D82A}">
                    <a16:rowId xmlns:a16="http://schemas.microsoft.com/office/drawing/2014/main" val="632784978"/>
                  </a:ext>
                </a:extLst>
              </a:tr>
              <a:tr h="3919454">
                <a:tc>
                  <a:txBody>
                    <a:bodyPr/>
                    <a:lstStyle/>
                    <a:p>
                      <a:pPr marL="0" marR="0" lvl="0" indent="0" algn="ctr" defTabSz="825458" rtl="0" eaLnBrk="1" fontAlgn="auto" latinLnBrk="0" hangingPunct="1">
                        <a:lnSpc>
                          <a:spcPct val="100000"/>
                        </a:lnSpc>
                        <a:spcBef>
                          <a:spcPts val="0"/>
                        </a:spcBef>
                        <a:spcAft>
                          <a:spcPts val="0"/>
                        </a:spcAft>
                        <a:buClrTx/>
                        <a:buSzTx/>
                        <a:buFontTx/>
                        <a:buNone/>
                        <a:tabLst/>
                        <a:defRPr/>
                      </a:pPr>
                      <a:r>
                        <a:rPr lang="it-IT" sz="2800" b="1" i="0" u="none" strike="noStrike" cap="none" spc="0" baseline="0" dirty="0">
                          <a:solidFill>
                            <a:schemeClr val="tx1"/>
                          </a:solidFill>
                          <a:uFillTx/>
                          <a:latin typeface="+mn-lt"/>
                          <a:ea typeface="+mn-ea"/>
                          <a:cs typeface="+mn-cs"/>
                          <a:sym typeface="HelveticaNowDisplay-Regular"/>
                        </a:rPr>
                        <a:t>VANTAGGI</a:t>
                      </a:r>
                    </a:p>
                    <a:p>
                      <a:endParaRPr lang="it-IT" sz="2800" dirty="0"/>
                    </a:p>
                  </a:txBody>
                  <a:tcPr/>
                </a:tc>
                <a:tc>
                  <a:txBody>
                    <a:bodyPr/>
                    <a:lstStyle/>
                    <a:p>
                      <a:r>
                        <a:rPr lang="it-IT" sz="2800" b="0" i="0" u="none" strike="noStrike" cap="none" spc="0" baseline="0" dirty="0">
                          <a:solidFill>
                            <a:schemeClr val="tx1"/>
                          </a:solidFill>
                          <a:uFillTx/>
                          <a:latin typeface="+mn-lt"/>
                          <a:ea typeface="+mn-ea"/>
                          <a:cs typeface="+mn-cs"/>
                          <a:sym typeface="HelveticaNowDisplay-Regular"/>
                        </a:rPr>
                        <a:t>Il </a:t>
                      </a:r>
                      <a:r>
                        <a:rPr lang="it-IT" sz="2800" b="1" i="0" u="none" strike="noStrike" cap="none" spc="0" baseline="0" dirty="0">
                          <a:solidFill>
                            <a:schemeClr val="tx1"/>
                          </a:solidFill>
                          <a:uFillTx/>
                          <a:latin typeface="+mn-lt"/>
                          <a:ea typeface="+mn-ea"/>
                          <a:cs typeface="+mn-cs"/>
                          <a:sym typeface="HelveticaNowDisplay-Regular"/>
                        </a:rPr>
                        <a:t>cliente</a:t>
                      </a:r>
                      <a:r>
                        <a:rPr lang="it-IT" sz="2800" b="0" i="0" u="none" strike="noStrike" cap="none" spc="0" baseline="0" dirty="0">
                          <a:solidFill>
                            <a:schemeClr val="tx1"/>
                          </a:solidFill>
                          <a:uFillTx/>
                          <a:latin typeface="+mn-lt"/>
                          <a:ea typeface="+mn-ea"/>
                          <a:cs typeface="+mn-cs"/>
                          <a:sym typeface="HelveticaNowDisplay-Regular"/>
                        </a:rPr>
                        <a:t> paga una piccola rata mensile che «ammortizza» in parte con la detrazione annuale.</a:t>
                      </a:r>
                    </a:p>
                    <a:p>
                      <a:r>
                        <a:rPr lang="it-IT" sz="2800" b="0" i="0" u="none" strike="noStrike" cap="none" spc="0" baseline="0" dirty="0">
                          <a:solidFill>
                            <a:schemeClr val="tx1"/>
                          </a:solidFill>
                          <a:uFillTx/>
                          <a:latin typeface="+mn-lt"/>
                          <a:ea typeface="+mn-ea"/>
                          <a:cs typeface="+mn-cs"/>
                          <a:sym typeface="HelveticaNowDisplay-Regular"/>
                        </a:rPr>
                        <a:t>L’</a:t>
                      </a:r>
                      <a:r>
                        <a:rPr lang="it-IT" sz="2800" b="1" i="0" u="none" strike="noStrike" cap="none" spc="0" baseline="0" dirty="0">
                          <a:solidFill>
                            <a:schemeClr val="tx1"/>
                          </a:solidFill>
                          <a:uFillTx/>
                          <a:latin typeface="+mn-lt"/>
                          <a:ea typeface="+mn-ea"/>
                          <a:cs typeface="+mn-cs"/>
                          <a:sym typeface="HelveticaNowDisplay-Regular"/>
                        </a:rPr>
                        <a:t>installatore</a:t>
                      </a:r>
                      <a:r>
                        <a:rPr lang="it-IT" sz="2800" b="0" i="0" u="none" strike="noStrike" cap="none" spc="0" baseline="0" dirty="0">
                          <a:solidFill>
                            <a:schemeClr val="tx1"/>
                          </a:solidFill>
                          <a:uFillTx/>
                          <a:latin typeface="+mn-lt"/>
                          <a:ea typeface="+mn-ea"/>
                          <a:cs typeface="+mn-cs"/>
                          <a:sym typeface="HelveticaNowDisplay-Regular"/>
                        </a:rPr>
                        <a:t> viene pagato subito dalla Finanziaria</a:t>
                      </a:r>
                    </a:p>
                    <a:p>
                      <a:endParaRPr lang="it-IT" sz="2800" dirty="0"/>
                    </a:p>
                  </a:txBody>
                  <a:tcPr/>
                </a:tc>
                <a:tc>
                  <a:txBody>
                    <a:bodyPr/>
                    <a:lstStyle/>
                    <a:p>
                      <a:r>
                        <a:rPr lang="it-IT" sz="2800" b="0" i="0" u="none" strike="noStrike" cap="none" spc="0" baseline="0" dirty="0">
                          <a:solidFill>
                            <a:schemeClr val="tx1"/>
                          </a:solidFill>
                          <a:uFillTx/>
                          <a:latin typeface="+mn-lt"/>
                          <a:ea typeface="+mn-ea"/>
                          <a:cs typeface="+mn-cs"/>
                          <a:sym typeface="HelveticaNowDisplay-Regular"/>
                        </a:rPr>
                        <a:t>Il </a:t>
                      </a:r>
                      <a:r>
                        <a:rPr lang="it-IT" sz="2800" b="1" i="0" u="none" strike="noStrike" cap="none" spc="0" baseline="0" dirty="0">
                          <a:solidFill>
                            <a:schemeClr val="tx1"/>
                          </a:solidFill>
                          <a:uFillTx/>
                          <a:latin typeface="+mn-lt"/>
                          <a:ea typeface="+mn-ea"/>
                          <a:cs typeface="+mn-cs"/>
                          <a:sym typeface="HelveticaNowDisplay-Regular"/>
                        </a:rPr>
                        <a:t>cliente</a:t>
                      </a:r>
                      <a:r>
                        <a:rPr lang="it-IT" sz="2800" b="0" i="0" u="none" strike="noStrike" cap="none" spc="0" baseline="0" dirty="0">
                          <a:solidFill>
                            <a:schemeClr val="tx1"/>
                          </a:solidFill>
                          <a:uFillTx/>
                          <a:latin typeface="+mn-lt"/>
                          <a:ea typeface="+mn-ea"/>
                          <a:cs typeface="+mn-cs"/>
                          <a:sym typeface="HelveticaNowDisplay-Regular"/>
                        </a:rPr>
                        <a:t> paga una piccola rata mensile che «ammortizza» in parte in 2 mesi, 2 anni o 5 anni con l’accredito diretto dell’incentivo sul suo C/C.</a:t>
                      </a:r>
                    </a:p>
                    <a:p>
                      <a:pPr marL="0" marR="0" lvl="0" indent="0" algn="ctr" defTabSz="825500" rtl="0" eaLnBrk="1" fontAlgn="auto" latinLnBrk="0" hangingPunct="1">
                        <a:lnSpc>
                          <a:spcPct val="100000"/>
                        </a:lnSpc>
                        <a:spcBef>
                          <a:spcPts val="0"/>
                        </a:spcBef>
                        <a:spcAft>
                          <a:spcPts val="0"/>
                        </a:spcAft>
                        <a:buClrTx/>
                        <a:buSzTx/>
                        <a:buFontTx/>
                        <a:buNone/>
                        <a:tabLst/>
                        <a:defRPr/>
                      </a:pPr>
                      <a:r>
                        <a:rPr lang="it-IT" sz="2800" b="0" i="0" u="none" strike="noStrike" cap="none" spc="0" baseline="0" dirty="0">
                          <a:solidFill>
                            <a:schemeClr val="tx1"/>
                          </a:solidFill>
                          <a:uFillTx/>
                          <a:latin typeface="+mn-lt"/>
                          <a:ea typeface="+mn-ea"/>
                          <a:cs typeface="+mn-cs"/>
                          <a:sym typeface="HelveticaNowDisplay-Regular"/>
                        </a:rPr>
                        <a:t>L’</a:t>
                      </a:r>
                      <a:r>
                        <a:rPr lang="it-IT" sz="2800" b="1" i="0" u="none" strike="noStrike" cap="none" spc="0" baseline="0" dirty="0">
                          <a:solidFill>
                            <a:schemeClr val="tx1"/>
                          </a:solidFill>
                          <a:uFillTx/>
                          <a:latin typeface="+mn-lt"/>
                          <a:ea typeface="+mn-ea"/>
                          <a:cs typeface="+mn-cs"/>
                          <a:sym typeface="HelveticaNowDisplay-Regular"/>
                        </a:rPr>
                        <a:t>installatore</a:t>
                      </a:r>
                      <a:r>
                        <a:rPr lang="it-IT" sz="2800" b="0" i="0" u="none" strike="noStrike" cap="none" spc="0" baseline="0" dirty="0">
                          <a:solidFill>
                            <a:schemeClr val="tx1"/>
                          </a:solidFill>
                          <a:uFillTx/>
                          <a:latin typeface="+mn-lt"/>
                          <a:ea typeface="+mn-ea"/>
                          <a:cs typeface="+mn-cs"/>
                          <a:sym typeface="HelveticaNowDisplay-Regular"/>
                        </a:rPr>
                        <a:t> viene pagato subito dalla Finanziaria</a:t>
                      </a:r>
                    </a:p>
                    <a:p>
                      <a:endParaRPr lang="it-IT" sz="2800" dirty="0"/>
                    </a:p>
                  </a:txBody>
                  <a:tcPr/>
                </a:tc>
                <a:tc>
                  <a:txBody>
                    <a:bodyPr/>
                    <a:lstStyle/>
                    <a:p>
                      <a:r>
                        <a:rPr lang="it-IT" sz="2800" b="0" i="0" u="none" strike="noStrike" cap="none" spc="0" baseline="0" dirty="0">
                          <a:solidFill>
                            <a:schemeClr val="tx1"/>
                          </a:solidFill>
                          <a:uFillTx/>
                          <a:latin typeface="+mn-lt"/>
                          <a:ea typeface="+mn-ea"/>
                          <a:cs typeface="+mn-cs"/>
                          <a:sym typeface="HelveticaNowDisplay-Regular"/>
                        </a:rPr>
                        <a:t>Il </a:t>
                      </a:r>
                      <a:r>
                        <a:rPr lang="it-IT" sz="2800" b="1" i="0" u="none" strike="noStrike" cap="none" spc="0" baseline="0" dirty="0">
                          <a:solidFill>
                            <a:schemeClr val="tx1"/>
                          </a:solidFill>
                          <a:uFillTx/>
                          <a:latin typeface="+mn-lt"/>
                          <a:ea typeface="+mn-ea"/>
                          <a:cs typeface="+mn-cs"/>
                          <a:sym typeface="HelveticaNowDisplay-Regular"/>
                        </a:rPr>
                        <a:t>cliente</a:t>
                      </a:r>
                      <a:r>
                        <a:rPr lang="it-IT" sz="2800" b="0" i="0" u="none" strike="noStrike" cap="none" spc="0" baseline="0" dirty="0">
                          <a:solidFill>
                            <a:schemeClr val="tx1"/>
                          </a:solidFill>
                          <a:uFillTx/>
                          <a:latin typeface="+mn-lt"/>
                          <a:ea typeface="+mn-ea"/>
                          <a:cs typeface="+mn-cs"/>
                          <a:sym typeface="HelveticaNowDisplay-Regular"/>
                        </a:rPr>
                        <a:t> paga una piccola rata mensile che «ammortizza» in parte in 2 mesi, 2 anni o 5 anni con l’accredito diretto dell’incentivo sul suo C/C.</a:t>
                      </a:r>
                    </a:p>
                    <a:p>
                      <a:pPr marL="0" marR="0" lvl="0" indent="0" algn="ctr" defTabSz="825500" rtl="0" eaLnBrk="1" fontAlgn="auto" latinLnBrk="0" hangingPunct="1">
                        <a:lnSpc>
                          <a:spcPct val="100000"/>
                        </a:lnSpc>
                        <a:spcBef>
                          <a:spcPts val="0"/>
                        </a:spcBef>
                        <a:spcAft>
                          <a:spcPts val="0"/>
                        </a:spcAft>
                        <a:buClrTx/>
                        <a:buSzTx/>
                        <a:buFontTx/>
                        <a:buNone/>
                        <a:tabLst/>
                        <a:defRPr/>
                      </a:pPr>
                      <a:r>
                        <a:rPr lang="it-IT" sz="2800" b="0" i="0" u="none" strike="noStrike" cap="none" spc="0" baseline="0" dirty="0">
                          <a:solidFill>
                            <a:schemeClr val="tx1"/>
                          </a:solidFill>
                          <a:uFillTx/>
                          <a:latin typeface="+mn-lt"/>
                          <a:ea typeface="+mn-ea"/>
                          <a:cs typeface="+mn-cs"/>
                          <a:sym typeface="HelveticaNowDisplay-Regular"/>
                        </a:rPr>
                        <a:t>L’</a:t>
                      </a:r>
                      <a:r>
                        <a:rPr lang="it-IT" sz="2800" b="1" i="0" u="none" strike="noStrike" cap="none" spc="0" baseline="0" dirty="0">
                          <a:solidFill>
                            <a:schemeClr val="tx1"/>
                          </a:solidFill>
                          <a:uFillTx/>
                          <a:latin typeface="+mn-lt"/>
                          <a:ea typeface="+mn-ea"/>
                          <a:cs typeface="+mn-cs"/>
                          <a:sym typeface="HelveticaNowDisplay-Regular"/>
                        </a:rPr>
                        <a:t>installatore</a:t>
                      </a:r>
                      <a:r>
                        <a:rPr lang="it-IT" sz="2800" b="0" i="0" u="none" strike="noStrike" cap="none" spc="0" baseline="0" dirty="0">
                          <a:solidFill>
                            <a:schemeClr val="tx1"/>
                          </a:solidFill>
                          <a:uFillTx/>
                          <a:latin typeface="+mn-lt"/>
                          <a:ea typeface="+mn-ea"/>
                          <a:cs typeface="+mn-cs"/>
                          <a:sym typeface="HelveticaNowDisplay-Regular"/>
                        </a:rPr>
                        <a:t> viene pagato subito dalla Finanziaria</a:t>
                      </a:r>
                    </a:p>
                    <a:p>
                      <a:endParaRPr lang="it-IT" sz="2800" dirty="0"/>
                    </a:p>
                  </a:txBody>
                  <a:tcPr/>
                </a:tc>
                <a:extLst>
                  <a:ext uri="{0D108BD9-81ED-4DB2-BD59-A6C34878D82A}">
                    <a16:rowId xmlns:a16="http://schemas.microsoft.com/office/drawing/2014/main" val="3627406464"/>
                  </a:ext>
                </a:extLst>
              </a:tr>
            </a:tbl>
          </a:graphicData>
        </a:graphic>
      </p:graphicFrame>
    </p:spTree>
    <p:extLst>
      <p:ext uri="{BB962C8B-B14F-4D97-AF65-F5344CB8AC3E}">
        <p14:creationId xmlns:p14="http://schemas.microsoft.com/office/powerpoint/2010/main" val="366523599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Slide con testo lungo più immagine lorem ipsum dolor sit amet, consectetur adipiscing elit, sed do eiusmod tempor incididunt ut labore et dolore magna aliqua. Ut enim ad minim veniam, quis nostrud exercitation ullamco laboris nisi ut aliquip ex ea commod"/>
          <p:cNvSpPr txBox="1"/>
          <p:nvPr/>
        </p:nvSpPr>
        <p:spPr>
          <a:xfrm>
            <a:off x="1902159" y="3255703"/>
            <a:ext cx="21188356" cy="6860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pPr>
              <a:lnSpc>
                <a:spcPct val="107000"/>
              </a:lnSpc>
              <a:spcAft>
                <a:spcPts val="800"/>
              </a:spcAft>
            </a:pPr>
            <a:endParaRPr lang="it-IT" sz="4500" kern="100" dirty="0">
              <a:ea typeface="Calibri" panose="020F0502020204030204" pitchFamily="34" charset="0"/>
              <a:cs typeface="Calibri" panose="020F0502020204030204" pitchFamily="34" charset="0"/>
            </a:endParaRPr>
          </a:p>
        </p:txBody>
      </p:sp>
      <p:sp>
        <p:nvSpPr>
          <p:cNvPr id="5" name="Segnaposto contenuto 2">
            <a:extLst>
              <a:ext uri="{FF2B5EF4-FFF2-40B4-BE49-F238E27FC236}">
                <a16:creationId xmlns:a16="http://schemas.microsoft.com/office/drawing/2014/main" id="{828FF234-0CB2-420B-9000-7555A07B2048}"/>
              </a:ext>
            </a:extLst>
          </p:cNvPr>
          <p:cNvSpPr txBox="1">
            <a:spLocks/>
          </p:cNvSpPr>
          <p:nvPr/>
        </p:nvSpPr>
        <p:spPr>
          <a:xfrm>
            <a:off x="820615" y="3486579"/>
            <a:ext cx="12403016" cy="2896085"/>
          </a:xfrm>
          <a:prstGeom prst="rect">
            <a:avLst/>
          </a:prstGeom>
        </p:spPr>
        <p:txBody>
          <a:bodyPr/>
          <a:lst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5pPr>
            <a:lvl6pPr marL="381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6pPr>
            <a:lvl7pPr marL="444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7pPr>
            <a:lvl8pPr marL="508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8pPr>
            <a:lvl9pPr marL="571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9pPr>
          </a:lstStyle>
          <a:p>
            <a:pPr marL="0" indent="0" hangingPunct="1">
              <a:buNone/>
            </a:pPr>
            <a:r>
              <a:rPr lang="it-IT" sz="3200" b="1" dirty="0"/>
              <a:t>Detrazione fiscale </a:t>
            </a:r>
            <a:r>
              <a:rPr lang="it-IT" sz="3200" dirty="0"/>
              <a:t>(Piattaforma </a:t>
            </a:r>
            <a:r>
              <a:rPr lang="it-IT" sz="3200" dirty="0" err="1"/>
              <a:t>xBonus</a:t>
            </a:r>
            <a:r>
              <a:rPr lang="it-IT" sz="3200" dirty="0"/>
              <a:t> </a:t>
            </a:r>
            <a:r>
              <a:rPr lang="it-IT" sz="3200" dirty="0" err="1"/>
              <a:t>Jodo</a:t>
            </a:r>
            <a:r>
              <a:rPr lang="it-IT" sz="3200" dirty="0"/>
              <a:t>)</a:t>
            </a:r>
          </a:p>
          <a:p>
            <a:pPr marL="514326" indent="-514326" hangingPunct="1">
              <a:buFontTx/>
              <a:buAutoNum type="arabicPeriod"/>
            </a:pPr>
            <a:endParaRPr lang="it-IT" sz="2800" dirty="0"/>
          </a:p>
          <a:p>
            <a:pPr marL="514326" indent="-514326" hangingPunct="1">
              <a:buFontTx/>
              <a:buAutoNum type="arabicPeriod"/>
            </a:pPr>
            <a:endParaRPr lang="it-IT" sz="2800" dirty="0"/>
          </a:p>
          <a:p>
            <a:pPr marL="514326" indent="-514326" hangingPunct="1">
              <a:buFontTx/>
              <a:buAutoNum type="arabicPeriod"/>
            </a:pPr>
            <a:endParaRPr lang="it-IT" sz="2800" dirty="0"/>
          </a:p>
          <a:p>
            <a:pPr marL="0" indent="0" hangingPunct="1">
              <a:buNone/>
            </a:pPr>
            <a:endParaRPr lang="it-IT" sz="3600" b="1" dirty="0"/>
          </a:p>
          <a:p>
            <a:pPr marL="0" indent="0" hangingPunct="1">
              <a:buNone/>
            </a:pPr>
            <a:r>
              <a:rPr lang="it-IT" sz="3200" b="1" dirty="0"/>
              <a:t>Conto termico 2.0/3.0  </a:t>
            </a:r>
            <a:r>
              <a:rPr lang="it-IT" sz="3200" dirty="0"/>
              <a:t>(Piattaforma </a:t>
            </a:r>
            <a:r>
              <a:rPr lang="it-IT" sz="3200" dirty="0" err="1"/>
              <a:t>jodo.contotermico.cloud</a:t>
            </a:r>
            <a:r>
              <a:rPr lang="it-IT" sz="3200" dirty="0"/>
              <a:t>)</a:t>
            </a:r>
          </a:p>
        </p:txBody>
      </p:sp>
      <p:sp>
        <p:nvSpPr>
          <p:cNvPr id="6" name="CasellaDiTesto 5">
            <a:extLst>
              <a:ext uri="{FF2B5EF4-FFF2-40B4-BE49-F238E27FC236}">
                <a16:creationId xmlns:a16="http://schemas.microsoft.com/office/drawing/2014/main" id="{EB01B3A6-2C21-4962-B487-A36E69D5AE9E}"/>
              </a:ext>
            </a:extLst>
          </p:cNvPr>
          <p:cNvSpPr txBox="1"/>
          <p:nvPr/>
        </p:nvSpPr>
        <p:spPr>
          <a:xfrm>
            <a:off x="10775524" y="6150117"/>
            <a:ext cx="3813865" cy="646331"/>
          </a:xfrm>
          <a:prstGeom prst="rect">
            <a:avLst/>
          </a:prstGeom>
          <a:noFill/>
        </p:spPr>
        <p:txBody>
          <a:bodyPr wrap="none" rtlCol="0">
            <a:spAutoFit/>
          </a:bodyPr>
          <a:lstStyle/>
          <a:p>
            <a:r>
              <a:rPr lang="it-IT" sz="3600" b="1" dirty="0"/>
              <a:t>+ Finanziamento</a:t>
            </a:r>
            <a:endParaRPr lang="it-IT" sz="3600" dirty="0"/>
          </a:p>
        </p:txBody>
      </p:sp>
      <p:sp>
        <p:nvSpPr>
          <p:cNvPr id="7" name="CasellaDiTesto 6">
            <a:extLst>
              <a:ext uri="{FF2B5EF4-FFF2-40B4-BE49-F238E27FC236}">
                <a16:creationId xmlns:a16="http://schemas.microsoft.com/office/drawing/2014/main" id="{B76D1062-B1FD-47B6-934D-DB4D77FE65D5}"/>
              </a:ext>
            </a:extLst>
          </p:cNvPr>
          <p:cNvSpPr txBox="1"/>
          <p:nvPr/>
        </p:nvSpPr>
        <p:spPr>
          <a:xfrm>
            <a:off x="17554044" y="5958778"/>
            <a:ext cx="3629520" cy="1323439"/>
          </a:xfrm>
          <a:prstGeom prst="rect">
            <a:avLst/>
          </a:prstGeom>
          <a:noFill/>
        </p:spPr>
        <p:txBody>
          <a:bodyPr wrap="none" rtlCol="0">
            <a:spAutoFit/>
          </a:bodyPr>
          <a:lstStyle/>
          <a:p>
            <a:r>
              <a:rPr lang="it-IT" sz="4000" b="1" dirty="0"/>
              <a:t>PREVENTIVO </a:t>
            </a:r>
          </a:p>
          <a:p>
            <a:r>
              <a:rPr lang="it-IT" sz="4000" b="1" dirty="0"/>
              <a:t>VINCENTE</a:t>
            </a:r>
          </a:p>
        </p:txBody>
      </p:sp>
      <p:cxnSp>
        <p:nvCxnSpPr>
          <p:cNvPr id="8" name="Connettore 2 7">
            <a:extLst>
              <a:ext uri="{FF2B5EF4-FFF2-40B4-BE49-F238E27FC236}">
                <a16:creationId xmlns:a16="http://schemas.microsoft.com/office/drawing/2014/main" id="{35B7E1BD-D14B-4D47-B468-D1831906ECCD}"/>
              </a:ext>
            </a:extLst>
          </p:cNvPr>
          <p:cNvCxnSpPr>
            <a:cxnSpLocks/>
          </p:cNvCxnSpPr>
          <p:nvPr/>
        </p:nvCxnSpPr>
        <p:spPr>
          <a:xfrm>
            <a:off x="6418387" y="4730196"/>
            <a:ext cx="3323492" cy="13559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2" name="Freccia a destra 11">
            <a:extLst>
              <a:ext uri="{FF2B5EF4-FFF2-40B4-BE49-F238E27FC236}">
                <a16:creationId xmlns:a16="http://schemas.microsoft.com/office/drawing/2014/main" id="{82AB148A-9D77-4726-9854-A4143BA0524A}"/>
              </a:ext>
            </a:extLst>
          </p:cNvPr>
          <p:cNvSpPr/>
          <p:nvPr/>
        </p:nvSpPr>
        <p:spPr>
          <a:xfrm>
            <a:off x="15282989" y="6045520"/>
            <a:ext cx="978408" cy="917079"/>
          </a:xfrm>
          <a:prstGeom prst="rightArrow">
            <a:avLst/>
          </a:prstGeom>
          <a:gradFill flip="none" rotWithShape="1">
            <a:gsLst>
              <a:gs pos="0">
                <a:schemeClr val="dk1">
                  <a:lumMod val="67000"/>
                </a:schemeClr>
              </a:gs>
              <a:gs pos="48000">
                <a:schemeClr val="dk1">
                  <a:lumMod val="97000"/>
                  <a:lumOff val="3000"/>
                </a:schemeClr>
              </a:gs>
              <a:gs pos="100000">
                <a:schemeClr val="dk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rot="0" spcFirstLastPara="1" vertOverflow="overflow" horzOverflow="overflow" vert="horz" wrap="square" lIns="0" tIns="0" rIns="0" bIns="0" numCol="1" spcCol="38100" rtlCol="0" anchor="ctr">
            <a:spAutoFit/>
          </a:bodyPr>
          <a:lstStyle/>
          <a:p>
            <a:pPr defTabSz="825458"/>
            <a:endParaRPr lang="it-IT">
              <a:solidFill>
                <a:srgbClr val="000000"/>
              </a:solidFill>
              <a:latin typeface="HelveticaNowDisplay-Medium"/>
              <a:ea typeface="HelveticaNowDisplay-Medium"/>
              <a:cs typeface="HelveticaNowDisplay-Medium"/>
            </a:endParaRPr>
          </a:p>
        </p:txBody>
      </p:sp>
      <p:cxnSp>
        <p:nvCxnSpPr>
          <p:cNvPr id="14" name="Connettore 2 13">
            <a:extLst>
              <a:ext uri="{FF2B5EF4-FFF2-40B4-BE49-F238E27FC236}">
                <a16:creationId xmlns:a16="http://schemas.microsoft.com/office/drawing/2014/main" id="{F252CF26-5BB4-496F-AC26-88947FCAFAE9}"/>
              </a:ext>
            </a:extLst>
          </p:cNvPr>
          <p:cNvCxnSpPr>
            <a:cxnSpLocks/>
          </p:cNvCxnSpPr>
          <p:nvPr/>
        </p:nvCxnSpPr>
        <p:spPr>
          <a:xfrm flipV="1">
            <a:off x="6895817" y="7333339"/>
            <a:ext cx="2846063" cy="177549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pic>
        <p:nvPicPr>
          <p:cNvPr id="16" name="Picture 2" descr="File:Logo Cofidis.svg - Wikipedia">
            <a:extLst>
              <a:ext uri="{FF2B5EF4-FFF2-40B4-BE49-F238E27FC236}">
                <a16:creationId xmlns:a16="http://schemas.microsoft.com/office/drawing/2014/main" id="{1F9A0367-8480-4448-86A6-FC169DB6629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33588" y="6878024"/>
            <a:ext cx="2703475" cy="1777357"/>
          </a:xfrm>
          <a:prstGeom prst="rect">
            <a:avLst/>
          </a:prstGeom>
          <a:noFill/>
          <a:extLst>
            <a:ext uri="{909E8E84-426E-40DD-AFC4-6F175D3DCCD1}">
              <a14:hiddenFill xmlns:a14="http://schemas.microsoft.com/office/drawing/2010/main">
                <a:solidFill>
                  <a:srgbClr val="FFFFFF"/>
                </a:solidFill>
              </a14:hiddenFill>
            </a:ext>
          </a:extLst>
        </p:spPr>
      </p:pic>
      <p:pic>
        <p:nvPicPr>
          <p:cNvPr id="22" name="Immagine 21">
            <a:extLst>
              <a:ext uri="{FF2B5EF4-FFF2-40B4-BE49-F238E27FC236}">
                <a16:creationId xmlns:a16="http://schemas.microsoft.com/office/drawing/2014/main" id="{5F5E9840-86D8-488A-9E7D-BFF27C9B66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32248" y="7540420"/>
            <a:ext cx="2143125" cy="2143125"/>
          </a:xfrm>
          <a:prstGeom prst="rect">
            <a:avLst/>
          </a:prstGeom>
        </p:spPr>
      </p:pic>
      <p:sp>
        <p:nvSpPr>
          <p:cNvPr id="17"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5B3A0F26-5A2C-4922-84AA-B408EDC7C82E}"/>
              </a:ext>
            </a:extLst>
          </p:cNvPr>
          <p:cNvSpPr txBox="1"/>
          <p:nvPr/>
        </p:nvSpPr>
        <p:spPr>
          <a:xfrm>
            <a:off x="6396430" y="624113"/>
            <a:ext cx="12572047"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INCENTIVO + FINANZIAMENTO </a:t>
            </a:r>
            <a:endParaRPr sz="7000" dirty="0"/>
          </a:p>
        </p:txBody>
      </p:sp>
      <p:pic>
        <p:nvPicPr>
          <p:cNvPr id="19" name="Immagine 18">
            <a:extLst>
              <a:ext uri="{FF2B5EF4-FFF2-40B4-BE49-F238E27FC236}">
                <a16:creationId xmlns:a16="http://schemas.microsoft.com/office/drawing/2014/main" id="{4F1FBF3A-8B32-4E5D-8F27-8C800A60C99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62459" y="4266063"/>
            <a:ext cx="3323492" cy="1884053"/>
          </a:xfrm>
          <a:prstGeom prst="rect">
            <a:avLst/>
          </a:prstGeom>
        </p:spPr>
      </p:pic>
      <p:pic>
        <p:nvPicPr>
          <p:cNvPr id="20" name="Immagine 19">
            <a:extLst>
              <a:ext uri="{FF2B5EF4-FFF2-40B4-BE49-F238E27FC236}">
                <a16:creationId xmlns:a16="http://schemas.microsoft.com/office/drawing/2014/main" id="{201EFAFB-2ACB-40CB-8C31-7FFD6F54FD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24581" y="10460300"/>
            <a:ext cx="3973899" cy="1048667"/>
          </a:xfrm>
          <a:prstGeom prst="rect">
            <a:avLst/>
          </a:prstGeom>
        </p:spPr>
      </p:pic>
      <p:pic>
        <p:nvPicPr>
          <p:cNvPr id="3" name="Immagine 2">
            <a:extLst>
              <a:ext uri="{FF2B5EF4-FFF2-40B4-BE49-F238E27FC236}">
                <a16:creationId xmlns:a16="http://schemas.microsoft.com/office/drawing/2014/main" id="{831FBE9A-0686-4BF3-90E5-C8FFAEF7CF8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0775524" y="4732854"/>
            <a:ext cx="4078460" cy="863259"/>
          </a:xfrm>
          <a:prstGeom prst="rect">
            <a:avLst/>
          </a:prstGeom>
        </p:spPr>
      </p:pic>
    </p:spTree>
    <p:extLst>
      <p:ext uri="{BB962C8B-B14F-4D97-AF65-F5344CB8AC3E}">
        <p14:creationId xmlns:p14="http://schemas.microsoft.com/office/powerpoint/2010/main" val="1761010079"/>
      </p:ext>
    </p:extLst>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p:transition spd="slow">
        <p:fade thruBlk="1"/>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1C07831D-DCB8-407F-BE79-4F1B253080C5}"/>
              </a:ext>
            </a:extLst>
          </p:cNvPr>
          <p:cNvSpPr/>
          <p:nvPr/>
        </p:nvSpPr>
        <p:spPr>
          <a:xfrm>
            <a:off x="4818865" y="665966"/>
            <a:ext cx="14746280" cy="101566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spAutoFit/>
          </a:bodyPr>
          <a:lstStyle/>
          <a:p>
            <a:pPr defTabSz="914354" hangingPunct="1">
              <a:defRPr/>
            </a:pPr>
            <a:r>
              <a:rPr lang="it-IT" sz="6000" kern="1200" dirty="0">
                <a:solidFill>
                  <a:prstClr val="black"/>
                </a:solidFill>
                <a:latin typeface="Helvetica Light"/>
                <a:ea typeface="+mj-ea"/>
                <a:cs typeface="+mj-cs"/>
              </a:rPr>
              <a:t>DETRAZIONE FISCALE + FINANZIAMENTO</a:t>
            </a:r>
            <a:endParaRPr lang="it-IT" sz="6000" dirty="0">
              <a:solidFill>
                <a:sysClr val="windowText" lastClr="000000"/>
              </a:solidFill>
              <a:latin typeface="Helvetica Light"/>
            </a:endParaRPr>
          </a:p>
        </p:txBody>
      </p:sp>
      <p:sp>
        <p:nvSpPr>
          <p:cNvPr id="7" name="Rettangolo 6">
            <a:extLst>
              <a:ext uri="{FF2B5EF4-FFF2-40B4-BE49-F238E27FC236}">
                <a16:creationId xmlns:a16="http://schemas.microsoft.com/office/drawing/2014/main" id="{51B8DF70-FB89-486C-9D88-83C634EDD021}"/>
              </a:ext>
            </a:extLst>
          </p:cNvPr>
          <p:cNvSpPr/>
          <p:nvPr/>
        </p:nvSpPr>
        <p:spPr>
          <a:xfrm>
            <a:off x="478495" y="2636490"/>
            <a:ext cx="23427015" cy="1651671"/>
          </a:xfrm>
          <a:prstGeom prst="rect">
            <a:avLst/>
          </a:prstGeom>
        </p:spPr>
        <p:txBody>
          <a:bodyPr wrap="square">
            <a:spAutoFit/>
          </a:bodyPr>
          <a:lstStyle/>
          <a:p>
            <a:pPr algn="l">
              <a:lnSpc>
                <a:spcPct val="150000"/>
              </a:lnSpc>
            </a:pPr>
            <a:r>
              <a:rPr lang="it-IT" sz="3600" b="1" dirty="0"/>
              <a:t>a. Preventivo lavoro senza Detrazione fiscale</a:t>
            </a:r>
          </a:p>
          <a:p>
            <a:pPr algn="l">
              <a:lnSpc>
                <a:spcPct val="150000"/>
              </a:lnSpc>
            </a:pPr>
            <a:r>
              <a:rPr lang="it-IT" sz="3600" dirty="0"/>
              <a:t>	</a:t>
            </a:r>
            <a:r>
              <a:rPr lang="it-IT" sz="3200" dirty="0"/>
              <a:t>No detrazione, il Cliente paga </a:t>
            </a:r>
            <a:r>
              <a:rPr lang="it-IT" sz="3200" b="1" dirty="0"/>
              <a:t>€ 6.930,00 </a:t>
            </a:r>
            <a:r>
              <a:rPr lang="it-IT" sz="3200" dirty="0"/>
              <a:t>iva inclusa all’Installatore</a:t>
            </a:r>
            <a:endParaRPr lang="it-IT" sz="3600" dirty="0"/>
          </a:p>
        </p:txBody>
      </p:sp>
      <p:sp>
        <p:nvSpPr>
          <p:cNvPr id="6" name="CasellaDiTesto 5">
            <a:extLst>
              <a:ext uri="{FF2B5EF4-FFF2-40B4-BE49-F238E27FC236}">
                <a16:creationId xmlns:a16="http://schemas.microsoft.com/office/drawing/2014/main" id="{86663385-1AE6-316D-E908-F8E23383482F}"/>
              </a:ext>
            </a:extLst>
          </p:cNvPr>
          <p:cNvSpPr txBox="1"/>
          <p:nvPr/>
        </p:nvSpPr>
        <p:spPr>
          <a:xfrm>
            <a:off x="477473" y="4907197"/>
            <a:ext cx="23134543" cy="31404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200" b="1" dirty="0"/>
              <a:t>b. </a:t>
            </a:r>
            <a:r>
              <a:rPr lang="it-IT" sz="3600" b="1" dirty="0"/>
              <a:t>Preventivo lavoro con Detrazione fiscale</a:t>
            </a:r>
          </a:p>
          <a:p>
            <a:pPr algn="l">
              <a:lnSpc>
                <a:spcPct val="150000"/>
              </a:lnSpc>
            </a:pPr>
            <a:r>
              <a:rPr lang="it-IT" sz="3600" dirty="0"/>
              <a:t>	</a:t>
            </a:r>
            <a:r>
              <a:rPr lang="it-IT" sz="3200" dirty="0"/>
              <a:t>Costo pratica: € 20 (pratica detrazione) + € 30 (pratica </a:t>
            </a:r>
            <a:r>
              <a:rPr lang="it-IT" sz="3200" dirty="0" err="1"/>
              <a:t>xEnea</a:t>
            </a:r>
            <a:r>
              <a:rPr lang="it-IT" sz="3200" dirty="0"/>
              <a:t>) + iva = € 67,00</a:t>
            </a:r>
          </a:p>
          <a:p>
            <a:pPr algn="l">
              <a:lnSpc>
                <a:spcPct val="150000"/>
              </a:lnSpc>
            </a:pPr>
            <a:r>
              <a:rPr lang="it-IT" sz="3200" dirty="0"/>
              <a:t>	Lavoro + Costo pratica detrazione fiscale = € 7.000,00 iva inclusa preventivo al Cliente</a:t>
            </a:r>
          </a:p>
          <a:p>
            <a:pPr algn="l">
              <a:lnSpc>
                <a:spcPct val="150000"/>
              </a:lnSpc>
            </a:pPr>
            <a:r>
              <a:rPr lang="it-IT" sz="3200" dirty="0"/>
              <a:t>	Il Cliente paga </a:t>
            </a:r>
            <a:r>
              <a:rPr lang="it-IT" sz="3200" b="1" dirty="0"/>
              <a:t>€ 7.000,00 </a:t>
            </a:r>
            <a:r>
              <a:rPr lang="it-IT" sz="3200" dirty="0"/>
              <a:t>all’Installatore e </a:t>
            </a:r>
            <a:r>
              <a:rPr lang="it-IT" sz="3200" u="sng" dirty="0"/>
              <a:t>recupera € 350,00 all’anno per 10 anni (€ 3.500,00 pari al 50% del preventivo</a:t>
            </a:r>
            <a:r>
              <a:rPr lang="it-IT" sz="3200" dirty="0"/>
              <a:t>)</a:t>
            </a:r>
          </a:p>
        </p:txBody>
      </p:sp>
      <p:sp>
        <p:nvSpPr>
          <p:cNvPr id="9" name="CasellaDiTesto 8">
            <a:extLst>
              <a:ext uri="{FF2B5EF4-FFF2-40B4-BE49-F238E27FC236}">
                <a16:creationId xmlns:a16="http://schemas.microsoft.com/office/drawing/2014/main" id="{EB5484A4-D087-8012-6261-36CAEF685FC3}"/>
              </a:ext>
            </a:extLst>
          </p:cNvPr>
          <p:cNvSpPr txBox="1"/>
          <p:nvPr/>
        </p:nvSpPr>
        <p:spPr>
          <a:xfrm>
            <a:off x="331236" y="8493646"/>
            <a:ext cx="23427013" cy="314041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600" b="1" dirty="0"/>
              <a:t>c. Preventivo lavoro con Detrazione fiscale e Finanziamento</a:t>
            </a:r>
          </a:p>
          <a:p>
            <a:pPr algn="l">
              <a:lnSpc>
                <a:spcPct val="150000"/>
              </a:lnSpc>
            </a:pPr>
            <a:r>
              <a:rPr lang="it-IT" sz="3600" dirty="0"/>
              <a:t>       </a:t>
            </a:r>
            <a:r>
              <a:rPr lang="it-IT" sz="3200" dirty="0"/>
              <a:t>Lavoro con pratica € 7.000,00 + Finanziamento in 5 anni (60 mesi) = Rata € 140,00 al mese TAN 8,50</a:t>
            </a:r>
          </a:p>
          <a:p>
            <a:pPr algn="l">
              <a:lnSpc>
                <a:spcPct val="150000"/>
              </a:lnSpc>
            </a:pPr>
            <a:r>
              <a:rPr lang="it-IT" sz="3200" dirty="0"/>
              <a:t>	Il Cliente paga </a:t>
            </a:r>
            <a:r>
              <a:rPr lang="it-IT" sz="3200" b="1" dirty="0"/>
              <a:t>€ 140,00 al mese per 5 anni </a:t>
            </a:r>
            <a:r>
              <a:rPr lang="it-IT" sz="3200" dirty="0"/>
              <a:t>e </a:t>
            </a:r>
            <a:r>
              <a:rPr lang="it-IT" sz="3200" u="sng" dirty="0"/>
              <a:t>recupera € 350,00 all’anno per 10 anni (€ 3.500,00 pari al 50% del preventivo</a:t>
            </a:r>
            <a:r>
              <a:rPr lang="it-IT" sz="3200" dirty="0"/>
              <a:t>) </a:t>
            </a:r>
          </a:p>
          <a:p>
            <a:pPr algn="l">
              <a:lnSpc>
                <a:spcPct val="150000"/>
              </a:lnSpc>
            </a:pPr>
            <a:r>
              <a:rPr lang="it-IT" sz="3200" dirty="0"/>
              <a:t>	L’Installatore incassa € 7.000,00 subito a lavoro ultimato dalla Finanziaria.</a:t>
            </a:r>
          </a:p>
        </p:txBody>
      </p:sp>
      <p:pic>
        <p:nvPicPr>
          <p:cNvPr id="10" name="Immagine 9">
            <a:extLst>
              <a:ext uri="{FF2B5EF4-FFF2-40B4-BE49-F238E27FC236}">
                <a16:creationId xmlns:a16="http://schemas.microsoft.com/office/drawing/2014/main" id="{3D2A3B9A-E609-4E8D-BB12-984D73154A9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2059" y="374689"/>
            <a:ext cx="3264144" cy="1850409"/>
          </a:xfrm>
          <a:prstGeom prst="rect">
            <a:avLst/>
          </a:prstGeom>
        </p:spPr>
      </p:pic>
    </p:spTree>
    <p:extLst>
      <p:ext uri="{BB962C8B-B14F-4D97-AF65-F5344CB8AC3E}">
        <p14:creationId xmlns:p14="http://schemas.microsoft.com/office/powerpoint/2010/main" val="1953017129"/>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1C07831D-DCB8-407F-BE79-4F1B253080C5}"/>
              </a:ext>
            </a:extLst>
          </p:cNvPr>
          <p:cNvSpPr/>
          <p:nvPr/>
        </p:nvSpPr>
        <p:spPr>
          <a:xfrm>
            <a:off x="5639122" y="665966"/>
            <a:ext cx="13105767" cy="1015663"/>
          </a:xfrm>
          <a:prstGeom prst="rect">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txBody>
          <a:bodyPr wrap="none">
            <a:spAutoFit/>
          </a:bodyPr>
          <a:lstStyle/>
          <a:p>
            <a:pPr defTabSz="914354" hangingPunct="1">
              <a:defRPr/>
            </a:pPr>
            <a:r>
              <a:rPr lang="it-IT" sz="6000" kern="1200" dirty="0">
                <a:solidFill>
                  <a:prstClr val="black"/>
                </a:solidFill>
                <a:latin typeface="Helvetica Light"/>
                <a:ea typeface="+mj-ea"/>
                <a:cs typeface="+mj-cs"/>
              </a:rPr>
              <a:t>CONTO TERMICO + FINANZIAMENTO</a:t>
            </a:r>
            <a:endParaRPr lang="it-IT" sz="6000" dirty="0">
              <a:solidFill>
                <a:sysClr val="windowText" lastClr="000000"/>
              </a:solidFill>
              <a:latin typeface="Helvetica Light"/>
            </a:endParaRPr>
          </a:p>
        </p:txBody>
      </p:sp>
      <p:sp>
        <p:nvSpPr>
          <p:cNvPr id="7" name="Rettangolo 6">
            <a:extLst>
              <a:ext uri="{FF2B5EF4-FFF2-40B4-BE49-F238E27FC236}">
                <a16:creationId xmlns:a16="http://schemas.microsoft.com/office/drawing/2014/main" id="{51B8DF70-FB89-486C-9D88-83C634EDD021}"/>
              </a:ext>
            </a:extLst>
          </p:cNvPr>
          <p:cNvSpPr/>
          <p:nvPr/>
        </p:nvSpPr>
        <p:spPr>
          <a:xfrm>
            <a:off x="338785" y="2533303"/>
            <a:ext cx="23427015" cy="2055178"/>
          </a:xfrm>
          <a:prstGeom prst="rect">
            <a:avLst/>
          </a:prstGeom>
        </p:spPr>
        <p:txBody>
          <a:bodyPr wrap="square">
            <a:spAutoFit/>
          </a:bodyPr>
          <a:lstStyle/>
          <a:p>
            <a:pPr algn="l">
              <a:lnSpc>
                <a:spcPct val="150000"/>
              </a:lnSpc>
            </a:pPr>
            <a:r>
              <a:rPr lang="it-IT" sz="3200" b="1" dirty="0"/>
              <a:t>a. Preventivo lavoro senza Conto Termico</a:t>
            </a:r>
          </a:p>
          <a:p>
            <a:pPr algn="l">
              <a:lnSpc>
                <a:spcPct val="150000"/>
              </a:lnSpc>
            </a:pPr>
            <a:r>
              <a:rPr lang="it-IT" sz="3200" dirty="0"/>
              <a:t>	No incentivo, il Cliente paga </a:t>
            </a:r>
            <a:r>
              <a:rPr lang="it-IT" sz="3200" b="1" dirty="0"/>
              <a:t>€ 7.000,00 </a:t>
            </a:r>
            <a:r>
              <a:rPr lang="it-IT" sz="3200" dirty="0"/>
              <a:t>iva inclusa  all’Installatore</a:t>
            </a:r>
          </a:p>
          <a:p>
            <a:pPr algn="l">
              <a:lnSpc>
                <a:spcPct val="150000"/>
              </a:lnSpc>
            </a:pPr>
            <a:endParaRPr lang="it-IT" sz="2400" dirty="0"/>
          </a:p>
        </p:txBody>
      </p:sp>
      <p:sp>
        <p:nvSpPr>
          <p:cNvPr id="3" name="Rettangolo 2">
            <a:extLst>
              <a:ext uri="{FF2B5EF4-FFF2-40B4-BE49-F238E27FC236}">
                <a16:creationId xmlns:a16="http://schemas.microsoft.com/office/drawing/2014/main" id="{8304F104-C816-0A47-1351-4C265A2F332B}"/>
              </a:ext>
            </a:extLst>
          </p:cNvPr>
          <p:cNvSpPr/>
          <p:nvPr/>
        </p:nvSpPr>
        <p:spPr>
          <a:xfrm>
            <a:off x="338785" y="4022538"/>
            <a:ext cx="23427015" cy="4987071"/>
          </a:xfrm>
          <a:prstGeom prst="rect">
            <a:avLst/>
          </a:prstGeom>
        </p:spPr>
        <p:txBody>
          <a:bodyPr wrap="square">
            <a:spAutoFit/>
          </a:bodyPr>
          <a:lstStyle/>
          <a:p>
            <a:pPr algn="l">
              <a:lnSpc>
                <a:spcPct val="150000"/>
              </a:lnSpc>
            </a:pPr>
            <a:endParaRPr lang="it-IT" sz="2400" dirty="0"/>
          </a:p>
          <a:p>
            <a:pPr algn="l">
              <a:lnSpc>
                <a:spcPct val="150000"/>
              </a:lnSpc>
            </a:pPr>
            <a:r>
              <a:rPr lang="it-IT" sz="3200" b="1" dirty="0"/>
              <a:t>b. Preventivo lavoro con Conto Termico</a:t>
            </a:r>
          </a:p>
          <a:p>
            <a:pPr algn="l">
              <a:lnSpc>
                <a:spcPct val="150000"/>
              </a:lnSpc>
            </a:pPr>
            <a:r>
              <a:rPr lang="it-IT" sz="3200" dirty="0"/>
              <a:t>	Costo pratica: € 190,00 + iva = € 230,00</a:t>
            </a:r>
          </a:p>
          <a:p>
            <a:pPr algn="l">
              <a:lnSpc>
                <a:spcPct val="150000"/>
              </a:lnSpc>
            </a:pPr>
            <a:r>
              <a:rPr lang="it-IT" sz="3200" dirty="0"/>
              <a:t>	Lavoro + Costo pratica = € 7.230,00 iva inclusa preventivo al Cliente</a:t>
            </a:r>
          </a:p>
          <a:p>
            <a:pPr algn="l">
              <a:lnSpc>
                <a:spcPct val="150000"/>
              </a:lnSpc>
            </a:pPr>
            <a:r>
              <a:rPr lang="it-IT" sz="3200" dirty="0"/>
              <a:t>	Il Cliente paga </a:t>
            </a:r>
            <a:r>
              <a:rPr lang="it-IT" sz="3200" b="1" dirty="0"/>
              <a:t>€ 7.230,00 </a:t>
            </a:r>
            <a:r>
              <a:rPr lang="it-IT" sz="3200" dirty="0"/>
              <a:t>all’Installatore e </a:t>
            </a:r>
            <a:r>
              <a:rPr lang="it-IT" sz="3200" u="sng" dirty="0"/>
              <a:t>recupera € 3.615,00 pari al 50% del preventivo entro 120 gg </a:t>
            </a:r>
            <a:r>
              <a:rPr lang="it-IT" sz="3200" dirty="0"/>
              <a:t>dalla </a:t>
            </a:r>
          </a:p>
          <a:p>
            <a:pPr algn="l">
              <a:lnSpc>
                <a:spcPct val="150000"/>
              </a:lnSpc>
            </a:pPr>
            <a:r>
              <a:rPr lang="it-IT" sz="3200" dirty="0"/>
              <a:t>	presentazione della pratica al GSE.</a:t>
            </a:r>
          </a:p>
          <a:p>
            <a:pPr algn="l">
              <a:lnSpc>
                <a:spcPct val="150000"/>
              </a:lnSpc>
            </a:pPr>
            <a:endParaRPr lang="it-IT" sz="3200" dirty="0"/>
          </a:p>
        </p:txBody>
      </p:sp>
      <p:sp>
        <p:nvSpPr>
          <p:cNvPr id="8" name="CasellaDiTesto 7">
            <a:extLst>
              <a:ext uri="{FF2B5EF4-FFF2-40B4-BE49-F238E27FC236}">
                <a16:creationId xmlns:a16="http://schemas.microsoft.com/office/drawing/2014/main" id="{A1C161E4-2740-B732-1162-E57137A3B37D}"/>
              </a:ext>
            </a:extLst>
          </p:cNvPr>
          <p:cNvSpPr txBox="1"/>
          <p:nvPr/>
        </p:nvSpPr>
        <p:spPr>
          <a:xfrm>
            <a:off x="338786" y="8651642"/>
            <a:ext cx="23202535" cy="369440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pPr>
            <a:r>
              <a:rPr lang="it-IT" sz="3200" b="1" dirty="0"/>
              <a:t>c.</a:t>
            </a:r>
            <a:r>
              <a:rPr lang="it-IT" sz="2800" b="1" dirty="0"/>
              <a:t> </a:t>
            </a:r>
            <a:r>
              <a:rPr lang="it-IT" sz="3200" b="1" dirty="0"/>
              <a:t>Preventivo lavoro con Conto Termico e Finanziamento</a:t>
            </a:r>
          </a:p>
          <a:p>
            <a:pPr algn="l">
              <a:lnSpc>
                <a:spcPct val="150000"/>
              </a:lnSpc>
            </a:pPr>
            <a:r>
              <a:rPr lang="it-IT" sz="3200" dirty="0"/>
              <a:t>	Lavoro con pratica € 7.230,00 + Finanziamento in 5 anni (60 mesi) = Rata €150 al mese (TAN 8,50)</a:t>
            </a:r>
          </a:p>
          <a:p>
            <a:pPr algn="l">
              <a:lnSpc>
                <a:spcPct val="150000"/>
              </a:lnSpc>
            </a:pPr>
            <a:r>
              <a:rPr lang="it-IT" sz="3200" dirty="0"/>
              <a:t>	Il Cliente paga </a:t>
            </a:r>
            <a:r>
              <a:rPr lang="it-IT" sz="3200" b="1" dirty="0"/>
              <a:t>€ 150,00 al mese per 5 anni </a:t>
            </a:r>
            <a:r>
              <a:rPr lang="it-IT" sz="3200" dirty="0"/>
              <a:t>e </a:t>
            </a:r>
            <a:r>
              <a:rPr lang="it-IT" sz="3200" u="sng" dirty="0"/>
              <a:t>recupera € 3.615,00 pari al 50% del preventivo </a:t>
            </a:r>
            <a:r>
              <a:rPr lang="it-IT" sz="3200" u="sng"/>
              <a:t>entro 120 </a:t>
            </a:r>
            <a:r>
              <a:rPr lang="it-IT" sz="3200" u="sng" dirty="0"/>
              <a:t>gg </a:t>
            </a:r>
            <a:r>
              <a:rPr lang="it-IT" sz="3200" dirty="0"/>
              <a:t>dalla 	presentazione della pratica al GSE.</a:t>
            </a:r>
          </a:p>
          <a:p>
            <a:pPr algn="l">
              <a:lnSpc>
                <a:spcPct val="150000"/>
              </a:lnSpc>
            </a:pPr>
            <a:r>
              <a:rPr lang="it-IT" sz="3200" dirty="0"/>
              <a:t>	L’Installatore incassa € 7.230,00 subito a lavoro ultimato dalla Finanziaria.</a:t>
            </a:r>
          </a:p>
        </p:txBody>
      </p:sp>
      <p:pic>
        <p:nvPicPr>
          <p:cNvPr id="10" name="Immagine 9">
            <a:extLst>
              <a:ext uri="{FF2B5EF4-FFF2-40B4-BE49-F238E27FC236}">
                <a16:creationId xmlns:a16="http://schemas.microsoft.com/office/drawing/2014/main" id="{6C9BA464-DA76-4D4D-BF57-05BF86AD3E7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31480" y="139390"/>
            <a:ext cx="2393913" cy="2393913"/>
          </a:xfrm>
          <a:prstGeom prst="rect">
            <a:avLst/>
          </a:prstGeom>
        </p:spPr>
      </p:pic>
    </p:spTree>
    <p:extLst>
      <p:ext uri="{BB962C8B-B14F-4D97-AF65-F5344CB8AC3E}">
        <p14:creationId xmlns:p14="http://schemas.microsoft.com/office/powerpoint/2010/main" val="83485272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1">
            <a:extLst>
              <a:ext uri="{FF2B5EF4-FFF2-40B4-BE49-F238E27FC236}">
                <a16:creationId xmlns:a16="http://schemas.microsoft.com/office/drawing/2014/main" id="{02E5CEA3-9246-4D7E-BC25-A58FF5258FEF}"/>
              </a:ext>
            </a:extLst>
          </p:cNvPr>
          <p:cNvSpPr txBox="1">
            <a:spLocks/>
          </p:cNvSpPr>
          <p:nvPr/>
        </p:nvSpPr>
        <p:spPr>
          <a:xfrm>
            <a:off x="2547731" y="1572181"/>
            <a:ext cx="19288540" cy="933589"/>
          </a:xfrm>
          <a:prstGeom prst="rect">
            <a:avLst/>
          </a:prstGeom>
          <a:ln w="12700" cap="flat">
            <a:noFill/>
            <a:miter lim="400000"/>
          </a:ln>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9pPr>
          </a:lstStyle>
          <a:p>
            <a:pPr hangingPunct="0"/>
            <a:r>
              <a:rPr lang="it-IT" sz="5400" dirty="0"/>
              <a:t>	</a:t>
            </a:r>
          </a:p>
        </p:txBody>
      </p:sp>
      <p:sp>
        <p:nvSpPr>
          <p:cNvPr id="6"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1A8FAE0F-66AE-4923-809C-F66C14817F1F}"/>
              </a:ext>
            </a:extLst>
          </p:cNvPr>
          <p:cNvSpPr txBox="1"/>
          <p:nvPr/>
        </p:nvSpPr>
        <p:spPr>
          <a:xfrm>
            <a:off x="6672440" y="569841"/>
            <a:ext cx="11039123" cy="904222"/>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5400" dirty="0"/>
              <a:t>PACCHETTO SERVIZI E STRUMENTI </a:t>
            </a:r>
            <a:endParaRPr sz="5400" dirty="0"/>
          </a:p>
        </p:txBody>
      </p:sp>
      <p:sp>
        <p:nvSpPr>
          <p:cNvPr id="7" name="Segnaposto contenuto 2">
            <a:extLst>
              <a:ext uri="{FF2B5EF4-FFF2-40B4-BE49-F238E27FC236}">
                <a16:creationId xmlns:a16="http://schemas.microsoft.com/office/drawing/2014/main" id="{D055AC60-1757-4176-A50A-397ECBA3C089}"/>
              </a:ext>
            </a:extLst>
          </p:cNvPr>
          <p:cNvSpPr txBox="1">
            <a:spLocks/>
          </p:cNvSpPr>
          <p:nvPr/>
        </p:nvSpPr>
        <p:spPr>
          <a:xfrm>
            <a:off x="1310447" y="3102608"/>
            <a:ext cx="21806983" cy="7510784"/>
          </a:xfrm>
          <a:prstGeom prst="rect">
            <a:avLst/>
          </a:prstGeom>
        </p:spPr>
        <p:txBody>
          <a:bodyPr>
            <a:normAutofit fontScale="55000" lnSpcReduction="20000"/>
          </a:bodyPr>
          <a:lst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5pPr>
            <a:lvl6pPr marL="381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6pPr>
            <a:lvl7pPr marL="444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7pPr>
            <a:lvl8pPr marL="508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8pPr>
            <a:lvl9pPr marL="571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9pPr>
          </a:lstStyle>
          <a:p>
            <a:pPr marL="0" indent="0" algn="just" hangingPunct="1">
              <a:spcBef>
                <a:spcPts val="0"/>
              </a:spcBef>
              <a:buNone/>
            </a:pPr>
            <a:r>
              <a:rPr lang="it-IT" sz="6500" b="1" cap="all" dirty="0" err="1"/>
              <a:t>EcoBonus</a:t>
            </a:r>
            <a:r>
              <a:rPr lang="it-IT" sz="6500" b="1" cap="all" dirty="0"/>
              <a:t>/BONUS CASA</a:t>
            </a:r>
            <a:r>
              <a:rPr lang="it-IT" sz="6500" b="1" dirty="0"/>
              <a:t>                       +  		 Finanziamento a rate (privati e condominio)</a:t>
            </a:r>
          </a:p>
          <a:p>
            <a:pPr marL="0" indent="0" algn="just" hangingPunct="1">
              <a:spcBef>
                <a:spcPts val="0"/>
              </a:spcBef>
              <a:buNone/>
            </a:pPr>
            <a:r>
              <a:rPr lang="it-IT" sz="6500" b="1" dirty="0"/>
              <a:t>                                                                                       </a:t>
            </a:r>
          </a:p>
          <a:p>
            <a:pPr marL="0" indent="0" hangingPunct="1">
              <a:buNone/>
            </a:pPr>
            <a:endParaRPr lang="it-IT" sz="2000" b="1" dirty="0"/>
          </a:p>
          <a:p>
            <a:pPr marL="0" indent="0" hangingPunct="1">
              <a:buNone/>
            </a:pPr>
            <a:r>
              <a:rPr lang="it-IT" sz="2000" b="1" dirty="0"/>
              <a:t>																						</a:t>
            </a:r>
          </a:p>
          <a:p>
            <a:pPr marL="0" indent="0" hangingPunct="1">
              <a:buNone/>
            </a:pPr>
            <a:r>
              <a:rPr lang="it-IT" sz="6500" b="1" cap="all" dirty="0"/>
              <a:t>Conto Termico </a:t>
            </a:r>
            <a:r>
              <a:rPr lang="it-IT" sz="6500" b="1" dirty="0"/>
              <a:t>		                              +	               Finanziamento a rate (privati e condominio)</a:t>
            </a:r>
          </a:p>
          <a:p>
            <a:pPr marL="0" indent="0" hangingPunct="1">
              <a:buNone/>
            </a:pPr>
            <a:endParaRPr lang="it-IT" sz="6400" dirty="0"/>
          </a:p>
          <a:p>
            <a:pPr marL="0" indent="0" algn="ctr" hangingPunct="1">
              <a:buNone/>
            </a:pPr>
            <a:r>
              <a:rPr lang="it-IT" sz="16600" dirty="0">
                <a:solidFill>
                  <a:schemeClr val="bg1"/>
                </a:solidFill>
              </a:rPr>
              <a:t>Come fare?</a:t>
            </a:r>
          </a:p>
        </p:txBody>
      </p:sp>
      <p:grpSp>
        <p:nvGrpSpPr>
          <p:cNvPr id="18" name="Gruppo 17">
            <a:extLst>
              <a:ext uri="{FF2B5EF4-FFF2-40B4-BE49-F238E27FC236}">
                <a16:creationId xmlns:a16="http://schemas.microsoft.com/office/drawing/2014/main" id="{0B14A3E0-CDF1-454E-AD78-367A99A64400}"/>
              </a:ext>
            </a:extLst>
          </p:cNvPr>
          <p:cNvGrpSpPr/>
          <p:nvPr/>
        </p:nvGrpSpPr>
        <p:grpSpPr>
          <a:xfrm>
            <a:off x="1794743" y="3725215"/>
            <a:ext cx="20598120" cy="4790309"/>
            <a:chOff x="3316356" y="5219907"/>
            <a:chExt cx="20262574" cy="4790308"/>
          </a:xfrm>
        </p:grpSpPr>
        <p:sp>
          <p:nvSpPr>
            <p:cNvPr id="20" name="Segnaposto contenuto 2">
              <a:extLst>
                <a:ext uri="{FF2B5EF4-FFF2-40B4-BE49-F238E27FC236}">
                  <a16:creationId xmlns:a16="http://schemas.microsoft.com/office/drawing/2014/main" id="{C16320AB-6B08-461F-8780-D248F1173B11}"/>
                </a:ext>
              </a:extLst>
            </p:cNvPr>
            <p:cNvSpPr txBox="1">
              <a:spLocks/>
            </p:cNvSpPr>
            <p:nvPr/>
          </p:nvSpPr>
          <p:spPr>
            <a:xfrm>
              <a:off x="3316356" y="8876359"/>
              <a:ext cx="20262574" cy="11338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Autofit/>
            </a:bodyPr>
            <a:lst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5pPr>
              <a:lvl6pPr marL="381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6pPr>
              <a:lvl7pPr marL="444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7pPr>
              <a:lvl8pPr marL="508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8pPr>
              <a:lvl9pPr marL="571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9pPr>
            </a:lstStyle>
            <a:p>
              <a:pPr marL="0" indent="0" hangingPunct="1">
                <a:buNone/>
              </a:pPr>
              <a:r>
                <a:rPr lang="it-IT" sz="4000" b="1" dirty="0"/>
                <a:t>				</a:t>
              </a:r>
            </a:p>
            <a:p>
              <a:pPr marL="0" indent="0" hangingPunct="1">
                <a:buNone/>
              </a:pPr>
              <a:r>
                <a:rPr lang="it-IT" sz="3200" b="1" dirty="0">
                  <a:solidFill>
                    <a:schemeClr val="accent3">
                      <a:lumMod val="75000"/>
                    </a:schemeClr>
                  </a:solidFill>
                </a:rPr>
                <a:t>Piattaforma </a:t>
              </a:r>
              <a:r>
                <a:rPr lang="it-IT" sz="3200" b="1" dirty="0"/>
                <a:t>                                             		                            </a:t>
              </a:r>
              <a:r>
                <a:rPr lang="it-IT" sz="3200" b="1" dirty="0">
                  <a:solidFill>
                    <a:srgbClr val="DA8026"/>
                  </a:solidFill>
                </a:rPr>
                <a:t>Convenzione </a:t>
              </a:r>
              <a:r>
                <a:rPr lang="it-IT" sz="3200" b="1" dirty="0" err="1">
                  <a:solidFill>
                    <a:srgbClr val="DA8026"/>
                  </a:solidFill>
                </a:rPr>
                <a:t>Cofidis</a:t>
              </a:r>
              <a:r>
                <a:rPr lang="it-IT" sz="3200" b="1" dirty="0">
                  <a:solidFill>
                    <a:srgbClr val="DA8026"/>
                  </a:solidFill>
                </a:rPr>
                <a:t> e Xsel</a:t>
              </a:r>
            </a:p>
            <a:p>
              <a:pPr marL="0" indent="0" hangingPunct="1">
                <a:spcBef>
                  <a:spcPts val="0"/>
                </a:spcBef>
                <a:buNone/>
              </a:pPr>
              <a:r>
                <a:rPr lang="it-IT" sz="3200" b="1" dirty="0" err="1">
                  <a:solidFill>
                    <a:schemeClr val="accent3">
                      <a:lumMod val="75000"/>
                    </a:schemeClr>
                  </a:solidFill>
                </a:rPr>
                <a:t>jodo.contotermico.cloud</a:t>
              </a:r>
              <a:endParaRPr lang="it-IT" sz="3200" b="1" dirty="0">
                <a:solidFill>
                  <a:schemeClr val="accent3">
                    <a:lumMod val="75000"/>
                  </a:schemeClr>
                </a:solidFill>
              </a:endParaRPr>
            </a:p>
          </p:txBody>
        </p:sp>
        <p:pic>
          <p:nvPicPr>
            <p:cNvPr id="21" name="Immagine 20" descr="Immagine che contiene logo&#10;&#10;Descrizione generata automaticamente">
              <a:extLst>
                <a:ext uri="{FF2B5EF4-FFF2-40B4-BE49-F238E27FC236}">
                  <a16:creationId xmlns:a16="http://schemas.microsoft.com/office/drawing/2014/main" id="{65CF50A3-84DC-4DB5-8040-C02DE4C20C4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08528" y="5219907"/>
              <a:ext cx="1796466" cy="1181036"/>
            </a:xfrm>
            <a:prstGeom prst="rect">
              <a:avLst/>
            </a:prstGeom>
          </p:spPr>
        </p:pic>
      </p:grpSp>
      <p:sp>
        <p:nvSpPr>
          <p:cNvPr id="15" name="Segnaposto contenuto 2">
            <a:extLst>
              <a:ext uri="{FF2B5EF4-FFF2-40B4-BE49-F238E27FC236}">
                <a16:creationId xmlns:a16="http://schemas.microsoft.com/office/drawing/2014/main" id="{48DB806F-8874-4B22-B08B-5DCCD6C24FAF}"/>
              </a:ext>
            </a:extLst>
          </p:cNvPr>
          <p:cNvSpPr txBox="1">
            <a:spLocks/>
          </p:cNvSpPr>
          <p:nvPr/>
        </p:nvSpPr>
        <p:spPr>
          <a:xfrm>
            <a:off x="1794743" y="4990239"/>
            <a:ext cx="20598120" cy="10424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noAutofit/>
          </a:bodyPr>
          <a:lstStyle>
            <a:lvl1pPr marL="63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1pPr>
            <a:lvl2pPr marL="127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2pPr>
            <a:lvl3pPr marL="190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3pPr>
            <a:lvl4pPr marL="254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4pPr>
            <a:lvl5pPr marL="317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5pPr>
            <a:lvl6pPr marL="381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6pPr>
            <a:lvl7pPr marL="444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7pPr>
            <a:lvl8pPr marL="5080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8pPr>
            <a:lvl9pPr marL="5715000" marR="0" indent="-635000" algn="l" defTabSz="825500" rtl="0" latinLnBrk="0">
              <a:lnSpc>
                <a:spcPct val="100000"/>
              </a:lnSpc>
              <a:spcBef>
                <a:spcPts val="5900"/>
              </a:spcBef>
              <a:spcAft>
                <a:spcPts val="0"/>
              </a:spcAft>
              <a:buClrTx/>
              <a:buSzPct val="125000"/>
              <a:buFontTx/>
              <a:buChar char="•"/>
              <a:tabLst/>
              <a:defRPr sz="4800" b="0" i="0" u="none" strike="noStrike" cap="none" spc="0" baseline="0">
                <a:solidFill>
                  <a:srgbClr val="000000"/>
                </a:solidFill>
                <a:uFillTx/>
                <a:latin typeface="+mj-lt"/>
                <a:ea typeface="+mj-ea"/>
                <a:cs typeface="+mj-cs"/>
                <a:sym typeface="HelveticaNowDisplay-Regular"/>
              </a:defRPr>
            </a:lvl9pPr>
          </a:lstStyle>
          <a:p>
            <a:pPr marL="0" indent="0" hangingPunct="1">
              <a:buNone/>
            </a:pPr>
            <a:r>
              <a:rPr lang="it-IT" sz="3200" b="1" dirty="0">
                <a:solidFill>
                  <a:schemeClr val="accent1">
                    <a:lumMod val="75000"/>
                  </a:schemeClr>
                </a:solidFill>
              </a:rPr>
              <a:t>Piattaforma </a:t>
            </a:r>
            <a:r>
              <a:rPr lang="it-IT" sz="3200" b="1" dirty="0" err="1">
                <a:solidFill>
                  <a:schemeClr val="accent1">
                    <a:lumMod val="75000"/>
                  </a:schemeClr>
                </a:solidFill>
              </a:rPr>
              <a:t>xBonus</a:t>
            </a:r>
            <a:r>
              <a:rPr lang="it-IT" sz="3200" b="1" dirty="0">
                <a:solidFill>
                  <a:schemeClr val="accent1">
                    <a:lumMod val="75000"/>
                  </a:schemeClr>
                </a:solidFill>
              </a:rPr>
              <a:t>                             </a:t>
            </a:r>
            <a:r>
              <a:rPr lang="it-IT" sz="3200" b="1" dirty="0">
                <a:solidFill>
                  <a:srgbClr val="DA8026"/>
                </a:solidFill>
              </a:rPr>
              <a:t>		                          Convenzione </a:t>
            </a:r>
            <a:r>
              <a:rPr lang="it-IT" sz="3200" b="1" dirty="0" err="1">
                <a:solidFill>
                  <a:srgbClr val="DA8026"/>
                </a:solidFill>
              </a:rPr>
              <a:t>Cofidis</a:t>
            </a:r>
            <a:r>
              <a:rPr lang="it-IT" sz="3200" b="1" dirty="0">
                <a:solidFill>
                  <a:srgbClr val="DA8026"/>
                </a:solidFill>
              </a:rPr>
              <a:t> e Xsel</a:t>
            </a:r>
          </a:p>
          <a:p>
            <a:pPr marL="0" indent="0" hangingPunct="1">
              <a:buNone/>
            </a:pPr>
            <a:r>
              <a:rPr lang="it-IT" sz="4000" b="1" dirty="0"/>
              <a:t>				      </a:t>
            </a:r>
          </a:p>
        </p:txBody>
      </p:sp>
      <p:pic>
        <p:nvPicPr>
          <p:cNvPr id="5" name="object 6">
            <a:extLst>
              <a:ext uri="{FF2B5EF4-FFF2-40B4-BE49-F238E27FC236}">
                <a16:creationId xmlns:a16="http://schemas.microsoft.com/office/drawing/2014/main" id="{9AC02D0C-CFFB-1E02-DB5A-DEC3E77BFAE5}"/>
              </a:ext>
            </a:extLst>
          </p:cNvPr>
          <p:cNvPicPr/>
          <p:nvPr/>
        </p:nvPicPr>
        <p:blipFill>
          <a:blip r:embed="rId4" cstate="print"/>
          <a:stretch>
            <a:fillRect/>
          </a:stretch>
        </p:blipFill>
        <p:spPr>
          <a:xfrm>
            <a:off x="20284583" y="461473"/>
            <a:ext cx="2832847" cy="1088024"/>
          </a:xfrm>
          <a:prstGeom prst="rect">
            <a:avLst/>
          </a:prstGeom>
        </p:spPr>
      </p:pic>
      <p:pic>
        <p:nvPicPr>
          <p:cNvPr id="25" name="Immagine 24">
            <a:extLst>
              <a:ext uri="{FF2B5EF4-FFF2-40B4-BE49-F238E27FC236}">
                <a16:creationId xmlns:a16="http://schemas.microsoft.com/office/drawing/2014/main" id="{A0E8AB86-1CBD-434B-A55C-A7F2F4921A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88963" y="4058881"/>
            <a:ext cx="2979631" cy="1689123"/>
          </a:xfrm>
          <a:prstGeom prst="rect">
            <a:avLst/>
          </a:prstGeom>
        </p:spPr>
      </p:pic>
      <p:pic>
        <p:nvPicPr>
          <p:cNvPr id="26" name="Immagine 25">
            <a:extLst>
              <a:ext uri="{FF2B5EF4-FFF2-40B4-BE49-F238E27FC236}">
                <a16:creationId xmlns:a16="http://schemas.microsoft.com/office/drawing/2014/main" id="{9444026B-6B97-42CA-828E-D00E7CC94D2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988963" y="8083408"/>
            <a:ext cx="3453775" cy="911413"/>
          </a:xfrm>
          <a:prstGeom prst="rect">
            <a:avLst/>
          </a:prstGeom>
        </p:spPr>
      </p:pic>
      <p:pic>
        <p:nvPicPr>
          <p:cNvPr id="14" name="Immagine 13" descr="Immagine che contiene logo&#10;&#10;Descrizione generata automaticamente">
            <a:extLst>
              <a:ext uri="{FF2B5EF4-FFF2-40B4-BE49-F238E27FC236}">
                <a16:creationId xmlns:a16="http://schemas.microsoft.com/office/drawing/2014/main" id="{7875C7B8-7721-4D3A-B094-C6467B0EB4D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681107" y="7223950"/>
            <a:ext cx="1826215" cy="1181036"/>
          </a:xfrm>
          <a:prstGeom prst="rect">
            <a:avLst/>
          </a:prstGeom>
        </p:spPr>
      </p:pic>
      <p:pic>
        <p:nvPicPr>
          <p:cNvPr id="16" name="Immagine 15">
            <a:extLst>
              <a:ext uri="{FF2B5EF4-FFF2-40B4-BE49-F238E27FC236}">
                <a16:creationId xmlns:a16="http://schemas.microsoft.com/office/drawing/2014/main" id="{78C638AE-E70F-48FC-843B-E9B1DE3780B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681107" y="5283800"/>
            <a:ext cx="3039870" cy="643428"/>
          </a:xfrm>
          <a:prstGeom prst="rect">
            <a:avLst/>
          </a:prstGeom>
        </p:spPr>
      </p:pic>
      <p:pic>
        <p:nvPicPr>
          <p:cNvPr id="17" name="Immagine 16">
            <a:extLst>
              <a:ext uri="{FF2B5EF4-FFF2-40B4-BE49-F238E27FC236}">
                <a16:creationId xmlns:a16="http://schemas.microsoft.com/office/drawing/2014/main" id="{065414F2-5FD7-4EA1-B301-CC477514455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8987387" y="8562704"/>
            <a:ext cx="3039870" cy="643428"/>
          </a:xfrm>
          <a:prstGeom prst="rect">
            <a:avLst/>
          </a:prstGeom>
        </p:spPr>
      </p:pic>
    </p:spTree>
    <p:extLst>
      <p:ext uri="{BB962C8B-B14F-4D97-AF65-F5344CB8AC3E}">
        <p14:creationId xmlns:p14="http://schemas.microsoft.com/office/powerpoint/2010/main" val="3444222813"/>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39B03D8C-9645-4840-9516-039C837C8BD9}"/>
              </a:ext>
            </a:extLst>
          </p:cNvPr>
          <p:cNvSpPr txBox="1"/>
          <p:nvPr/>
        </p:nvSpPr>
        <p:spPr>
          <a:xfrm>
            <a:off x="8454190" y="568697"/>
            <a:ext cx="7475625"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Strumenti e Servizi</a:t>
            </a:r>
            <a:endParaRPr sz="7000" dirty="0"/>
          </a:p>
        </p:txBody>
      </p:sp>
      <p:sp>
        <p:nvSpPr>
          <p:cNvPr id="11" name="CasellaDiTesto 10">
            <a:extLst>
              <a:ext uri="{FF2B5EF4-FFF2-40B4-BE49-F238E27FC236}">
                <a16:creationId xmlns:a16="http://schemas.microsoft.com/office/drawing/2014/main" id="{6A7CCFFE-32F9-43A3-9C77-D1B75FD5F27D}"/>
              </a:ext>
            </a:extLst>
          </p:cNvPr>
          <p:cNvSpPr txBox="1"/>
          <p:nvPr/>
        </p:nvSpPr>
        <p:spPr>
          <a:xfrm>
            <a:off x="1957735" y="4553289"/>
            <a:ext cx="20155895" cy="550150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just" defTabSz="825458"/>
            <a:r>
              <a:rPr lang="it-IT" sz="4000" dirty="0"/>
              <a:t>Tramite la </a:t>
            </a:r>
            <a:r>
              <a:rPr lang="it-IT" sz="4000" b="1" dirty="0"/>
              <a:t>piattaforma </a:t>
            </a:r>
            <a:r>
              <a:rPr lang="it-IT" sz="4000" b="1" dirty="0" err="1"/>
              <a:t>xBonus</a:t>
            </a:r>
            <a:r>
              <a:rPr lang="it-IT" sz="4000" b="1" dirty="0"/>
              <a:t> JODO</a:t>
            </a:r>
            <a:r>
              <a:rPr lang="it-IT" sz="4000" dirty="0"/>
              <a:t> è possibile:</a:t>
            </a:r>
          </a:p>
          <a:p>
            <a:pPr algn="just" defTabSz="825458"/>
            <a:endParaRPr lang="it-IT" sz="4000" dirty="0"/>
          </a:p>
          <a:p>
            <a:pPr marL="571472" indent="-571472" algn="l" defTabSz="825458">
              <a:lnSpc>
                <a:spcPts val="6500"/>
              </a:lnSpc>
              <a:buFontTx/>
              <a:buChar char="-"/>
            </a:pPr>
            <a:r>
              <a:rPr lang="it-IT" sz="4000" dirty="0"/>
              <a:t>inserire le pratiche di DETRAZIONE FISCALE da ECOBONUS o BONUS CASA</a:t>
            </a:r>
          </a:p>
          <a:p>
            <a:pPr marL="571472" indent="-571472" algn="l" defTabSz="825458">
              <a:lnSpc>
                <a:spcPts val="6500"/>
              </a:lnSpc>
              <a:buFontTx/>
              <a:buChar char="-"/>
            </a:pPr>
            <a:r>
              <a:rPr lang="it-IT" sz="4000" dirty="0"/>
              <a:t>creare la </a:t>
            </a:r>
            <a:r>
              <a:rPr lang="it-IT" sz="4000" b="1" dirty="0"/>
              <a:t>documentazione</a:t>
            </a:r>
            <a:r>
              <a:rPr lang="it-IT" sz="4000" dirty="0"/>
              <a:t> necessaria alla detrazione</a:t>
            </a:r>
          </a:p>
          <a:p>
            <a:pPr marL="571472" indent="-571472" algn="l" defTabSz="825458">
              <a:lnSpc>
                <a:spcPts val="6500"/>
              </a:lnSpc>
              <a:buFontTx/>
              <a:buChar char="-"/>
            </a:pPr>
            <a:r>
              <a:rPr lang="it-IT" sz="4000" dirty="0"/>
              <a:t>richiedere la PRATICA ENEA </a:t>
            </a:r>
          </a:p>
          <a:p>
            <a:pPr marL="571472" indent="-571472" algn="l" defTabSz="825458">
              <a:lnSpc>
                <a:spcPts val="6500"/>
              </a:lnSpc>
              <a:buFontTx/>
              <a:buChar char="-"/>
            </a:pPr>
            <a:r>
              <a:rPr lang="it-IT" sz="4000" dirty="0"/>
              <a:t>scaricare un </a:t>
            </a:r>
            <a:r>
              <a:rPr lang="it-IT" sz="4000" b="1" dirty="0"/>
              <a:t>fascicolo per ogni lavoro eseguito</a:t>
            </a:r>
            <a:r>
              <a:rPr lang="it-IT" sz="4000" dirty="0"/>
              <a:t>, da consegnare al proprio Cliente per portare la fattura in detrazione nei successivi 10 anni.</a:t>
            </a:r>
          </a:p>
        </p:txBody>
      </p:sp>
      <p:sp>
        <p:nvSpPr>
          <p:cNvPr id="13" name="CasellaDiTesto 12">
            <a:extLst>
              <a:ext uri="{FF2B5EF4-FFF2-40B4-BE49-F238E27FC236}">
                <a16:creationId xmlns:a16="http://schemas.microsoft.com/office/drawing/2014/main" id="{E679922E-D38D-4F74-AC9C-52BD4C89CB93}"/>
              </a:ext>
            </a:extLst>
          </p:cNvPr>
          <p:cNvSpPr txBox="1"/>
          <p:nvPr/>
        </p:nvSpPr>
        <p:spPr>
          <a:xfrm>
            <a:off x="1957736" y="2670762"/>
            <a:ext cx="9853659"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defTabSz="825458"/>
            <a:r>
              <a:rPr lang="it-IT" sz="4800" dirty="0"/>
              <a:t>SERVIZIO DETRAZIONE FISCALE</a:t>
            </a:r>
          </a:p>
        </p:txBody>
      </p:sp>
      <p:pic>
        <p:nvPicPr>
          <p:cNvPr id="3" name="Immagine 2">
            <a:extLst>
              <a:ext uri="{FF2B5EF4-FFF2-40B4-BE49-F238E27FC236}">
                <a16:creationId xmlns:a16="http://schemas.microsoft.com/office/drawing/2014/main" id="{33DB0EAC-9495-44DF-8917-3055C5DA04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97983" y="758873"/>
            <a:ext cx="4212831" cy="2388211"/>
          </a:xfrm>
          <a:prstGeom prst="rect">
            <a:avLst/>
          </a:prstGeom>
        </p:spPr>
      </p:pic>
    </p:spTree>
    <p:extLst>
      <p:ext uri="{BB962C8B-B14F-4D97-AF65-F5344CB8AC3E}">
        <p14:creationId xmlns:p14="http://schemas.microsoft.com/office/powerpoint/2010/main" val="684483301"/>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1">
            <a:extLst>
              <a:ext uri="{FF2B5EF4-FFF2-40B4-BE49-F238E27FC236}">
                <a16:creationId xmlns:a16="http://schemas.microsoft.com/office/drawing/2014/main" id="{BC886AB4-1B56-4D1C-A200-EC733DAA326E}"/>
              </a:ext>
            </a:extLst>
          </p:cNvPr>
          <p:cNvSpPr txBox="1">
            <a:spLocks/>
          </p:cNvSpPr>
          <p:nvPr/>
        </p:nvSpPr>
        <p:spPr>
          <a:xfrm>
            <a:off x="4149640" y="1470077"/>
            <a:ext cx="17125205" cy="1272723"/>
          </a:xfrm>
          <a:prstGeom prst="rect">
            <a:avLst/>
          </a:prstGeom>
        </p:spPr>
        <p:txBody>
          <a:bodyPr>
            <a:normAutofit/>
          </a:bodyPr>
          <a:lstStyle>
            <a:lvl1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1pPr>
            <a:lvl2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2pPr>
            <a:lvl3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3pPr>
            <a:lvl4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4pPr>
            <a:lvl5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5pPr>
            <a:lvl6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6pPr>
            <a:lvl7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7pPr>
            <a:lvl8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8pPr>
            <a:lvl9pPr marL="0" marR="0" indent="0" algn="ctr" defTabSz="825500"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HelveticaNowDisplay-Medium"/>
                <a:ea typeface="HelveticaNowDisplay-Medium"/>
                <a:cs typeface="HelveticaNowDisplay-Medium"/>
                <a:sym typeface="HelveticaNowDisplay-Medium"/>
              </a:defRPr>
            </a:lvl9pPr>
          </a:lstStyle>
          <a:p>
            <a:pPr hangingPunct="1"/>
            <a:r>
              <a:rPr lang="it-IT" sz="5600" b="1" dirty="0">
                <a:solidFill>
                  <a:schemeClr val="accent1">
                    <a:lumMod val="75000"/>
                  </a:schemeClr>
                </a:solidFill>
                <a:latin typeface="+mn-lt"/>
              </a:rPr>
              <a:t>Piattaforma </a:t>
            </a:r>
            <a:r>
              <a:rPr lang="it-IT" sz="5600" b="1" dirty="0" err="1">
                <a:solidFill>
                  <a:schemeClr val="accent1">
                    <a:lumMod val="75000"/>
                  </a:schemeClr>
                </a:solidFill>
                <a:latin typeface="+mn-lt"/>
              </a:rPr>
              <a:t>xBonus</a:t>
            </a:r>
            <a:r>
              <a:rPr lang="it-IT" sz="5600" b="1" dirty="0">
                <a:solidFill>
                  <a:schemeClr val="accent1">
                    <a:lumMod val="75000"/>
                  </a:schemeClr>
                </a:solidFill>
                <a:latin typeface="+mn-lt"/>
              </a:rPr>
              <a:t> per detrazione fiscale </a:t>
            </a:r>
            <a:r>
              <a:rPr lang="it-IT" sz="5600" b="1" dirty="0">
                <a:solidFill>
                  <a:schemeClr val="accent1">
                    <a:lumMod val="75000"/>
                  </a:schemeClr>
                </a:solidFill>
              </a:rPr>
              <a:t>	</a:t>
            </a:r>
          </a:p>
        </p:txBody>
      </p:sp>
      <p:sp>
        <p:nvSpPr>
          <p:cNvPr id="6"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32476C03-168F-4B76-A3A8-FD7969A8BD76}"/>
              </a:ext>
            </a:extLst>
          </p:cNvPr>
          <p:cNvSpPr txBox="1"/>
          <p:nvPr/>
        </p:nvSpPr>
        <p:spPr>
          <a:xfrm>
            <a:off x="8947002" y="82197"/>
            <a:ext cx="7530489"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Strumenti e Servizi</a:t>
            </a:r>
            <a:endParaRPr sz="7000" dirty="0"/>
          </a:p>
        </p:txBody>
      </p:sp>
      <p:pic>
        <p:nvPicPr>
          <p:cNvPr id="5" name="Immagine 4" descr="Immagine che contiene testo, software, Icona del computer, Pagina Web&#10;&#10;Descrizione generata automaticamente">
            <a:extLst>
              <a:ext uri="{FF2B5EF4-FFF2-40B4-BE49-F238E27FC236}">
                <a16:creationId xmlns:a16="http://schemas.microsoft.com/office/drawing/2014/main" id="{B5AF238E-A164-03F1-CDD5-0949532B82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4617" y="2742801"/>
            <a:ext cx="18513937" cy="10004667"/>
          </a:xfrm>
          <a:prstGeom prst="rect">
            <a:avLst/>
          </a:prstGeom>
          <a:ln>
            <a:noFill/>
          </a:ln>
          <a:effectLst>
            <a:outerShdw blurRad="190500" algn="tl" rotWithShape="0">
              <a:srgbClr val="000000">
                <a:alpha val="70000"/>
              </a:srgbClr>
            </a:outerShdw>
          </a:effectLst>
        </p:spPr>
      </p:pic>
      <p:pic>
        <p:nvPicPr>
          <p:cNvPr id="7" name="Immagine 6">
            <a:extLst>
              <a:ext uri="{FF2B5EF4-FFF2-40B4-BE49-F238E27FC236}">
                <a16:creationId xmlns:a16="http://schemas.microsoft.com/office/drawing/2014/main" id="{E6C93BC7-EBBA-41C5-BEE0-18265CD623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82891" y="529021"/>
            <a:ext cx="3320079" cy="1882119"/>
          </a:xfrm>
          <a:prstGeom prst="rect">
            <a:avLst/>
          </a:prstGeom>
        </p:spPr>
      </p:pic>
      <p:sp>
        <p:nvSpPr>
          <p:cNvPr id="8" name="Ovale 7">
            <a:extLst>
              <a:ext uri="{FF2B5EF4-FFF2-40B4-BE49-F238E27FC236}">
                <a16:creationId xmlns:a16="http://schemas.microsoft.com/office/drawing/2014/main" id="{A2D4F798-AE5B-4426-AA02-5510B046D33A}"/>
              </a:ext>
            </a:extLst>
          </p:cNvPr>
          <p:cNvSpPr/>
          <p:nvPr/>
        </p:nvSpPr>
        <p:spPr>
          <a:xfrm>
            <a:off x="3111984" y="5478331"/>
            <a:ext cx="2075315" cy="649188"/>
          </a:xfrm>
          <a:prstGeom prst="ellipse">
            <a:avLst/>
          </a:prstGeom>
          <a:noFill/>
          <a:ln w="28575"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defTabSz="825458"/>
            <a:endParaRPr lang="it-IT"/>
          </a:p>
        </p:txBody>
      </p:sp>
    </p:spTree>
    <p:extLst>
      <p:ext uri="{BB962C8B-B14F-4D97-AF65-F5344CB8AC3E}">
        <p14:creationId xmlns:p14="http://schemas.microsoft.com/office/powerpoint/2010/main" val="3917952219"/>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a:extLst>
              <a:ext uri="{FF2B5EF4-FFF2-40B4-BE49-F238E27FC236}">
                <a16:creationId xmlns:a16="http://schemas.microsoft.com/office/drawing/2014/main" id="{4029EBAE-9FFF-4054-9CAB-78A43CC0AA29}"/>
              </a:ext>
            </a:extLst>
          </p:cNvPr>
          <p:cNvPicPr>
            <a:picLocks noChangeAspect="1"/>
          </p:cNvPicPr>
          <p:nvPr/>
        </p:nvPicPr>
        <p:blipFill>
          <a:blip r:embed="rId2"/>
          <a:stretch>
            <a:fillRect/>
          </a:stretch>
        </p:blipFill>
        <p:spPr>
          <a:xfrm>
            <a:off x="17275194" y="3150073"/>
            <a:ext cx="5759756" cy="7798711"/>
          </a:xfrm>
          <a:prstGeom prst="rect">
            <a:avLst/>
          </a:prstGeom>
          <a:ln>
            <a:solidFill>
              <a:schemeClr val="tx1"/>
            </a:solidFill>
          </a:ln>
        </p:spPr>
      </p:pic>
      <p:sp>
        <p:nvSpPr>
          <p:cNvPr id="5" name="Rettangolo 4">
            <a:extLst>
              <a:ext uri="{FF2B5EF4-FFF2-40B4-BE49-F238E27FC236}">
                <a16:creationId xmlns:a16="http://schemas.microsoft.com/office/drawing/2014/main" id="{630DF6B9-0830-40A2-A1E2-0C6DBEBFC3F8}"/>
              </a:ext>
            </a:extLst>
          </p:cNvPr>
          <p:cNvSpPr/>
          <p:nvPr/>
        </p:nvSpPr>
        <p:spPr>
          <a:xfrm>
            <a:off x="1977944" y="4334155"/>
            <a:ext cx="13936133" cy="6863417"/>
          </a:xfrm>
          <a:prstGeom prst="rect">
            <a:avLst/>
          </a:prstGeom>
        </p:spPr>
        <p:txBody>
          <a:bodyPr wrap="square">
            <a:spAutoFit/>
          </a:bodyPr>
          <a:lstStyle/>
          <a:p>
            <a:pPr algn="l" defTabSz="1650917"/>
            <a:r>
              <a:rPr lang="it-IT" sz="4000" dirty="0"/>
              <a:t>La </a:t>
            </a:r>
            <a:r>
              <a:rPr lang="it-IT" sz="4000" b="1" dirty="0"/>
              <a:t>piattaforma </a:t>
            </a:r>
            <a:r>
              <a:rPr lang="it-IT" sz="4000" b="1" dirty="0" err="1"/>
              <a:t>jodo.contotermico.cloud</a:t>
            </a:r>
            <a:endParaRPr lang="it-IT" sz="4000" dirty="0"/>
          </a:p>
          <a:p>
            <a:pPr defTabSz="1650917"/>
            <a:endParaRPr lang="it-IT" sz="4000" dirty="0"/>
          </a:p>
          <a:p>
            <a:pPr algn="l" defTabSz="1650917"/>
            <a:r>
              <a:rPr lang="it-IT" sz="4000" dirty="0"/>
              <a:t>Permette di:</a:t>
            </a:r>
          </a:p>
          <a:p>
            <a:pPr marL="571472" indent="-571472" algn="l" defTabSz="1650917">
              <a:buFontTx/>
              <a:buChar char="-"/>
            </a:pPr>
            <a:r>
              <a:rPr lang="it-IT" sz="4000" dirty="0"/>
              <a:t>Creare e gestire il SET DOCUMENTALE</a:t>
            </a:r>
          </a:p>
          <a:p>
            <a:pPr marL="571472" indent="-571472" algn="l" defTabSz="1650917">
              <a:buFontTx/>
              <a:buChar char="-"/>
            </a:pPr>
            <a:r>
              <a:rPr lang="it-IT" sz="4000" dirty="0"/>
              <a:t>Trasmettere la pratica al GSE</a:t>
            </a:r>
          </a:p>
          <a:p>
            <a:pPr marL="571472" indent="-571472" algn="l" defTabSz="1650917">
              <a:buFontTx/>
              <a:buChar char="-"/>
            </a:pPr>
            <a:r>
              <a:rPr lang="it-IT" sz="4000" dirty="0"/>
              <a:t>Gestire la richiesta dell’incentivo fino all’esito positivo</a:t>
            </a:r>
          </a:p>
          <a:p>
            <a:pPr marL="571472" indent="-571472" defTabSz="1650917">
              <a:buFontTx/>
              <a:buChar char="-"/>
            </a:pPr>
            <a:endParaRPr lang="it-IT" sz="4000" dirty="0"/>
          </a:p>
          <a:p>
            <a:pPr algn="l" defTabSz="1650917"/>
            <a:r>
              <a:rPr lang="it-IT" sz="4000" dirty="0"/>
              <a:t>Il servizio prevede:</a:t>
            </a:r>
          </a:p>
          <a:p>
            <a:pPr marL="571472" indent="-571472" algn="l" defTabSz="1650917">
              <a:buFontTx/>
              <a:buChar char="-"/>
            </a:pPr>
            <a:r>
              <a:rPr lang="it-IT" sz="4000" dirty="0"/>
              <a:t>Il metodo</a:t>
            </a:r>
          </a:p>
          <a:p>
            <a:pPr marL="571472" indent="-571472" algn="l" defTabSz="1650917">
              <a:buFontTx/>
              <a:buChar char="-"/>
            </a:pPr>
            <a:r>
              <a:rPr lang="it-IT" sz="4000" dirty="0"/>
              <a:t>Consulenza telefonica</a:t>
            </a:r>
          </a:p>
          <a:p>
            <a:pPr marL="571472" indent="-571472" algn="l" defTabSz="1650917">
              <a:buFontTx/>
              <a:buChar char="-"/>
            </a:pPr>
            <a:r>
              <a:rPr lang="it-IT" sz="4000" dirty="0"/>
              <a:t>Supporto mail</a:t>
            </a:r>
          </a:p>
        </p:txBody>
      </p:sp>
      <p:sp>
        <p:nvSpPr>
          <p:cNvPr id="8"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644E30E9-5E4B-4FDD-9CEA-5F250DC970EE}"/>
              </a:ext>
            </a:extLst>
          </p:cNvPr>
          <p:cNvSpPr txBox="1"/>
          <p:nvPr/>
        </p:nvSpPr>
        <p:spPr>
          <a:xfrm>
            <a:off x="8472478" y="589445"/>
            <a:ext cx="7439049"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Strumenti e Servizi</a:t>
            </a:r>
            <a:endParaRPr sz="7000" dirty="0"/>
          </a:p>
        </p:txBody>
      </p:sp>
      <p:sp>
        <p:nvSpPr>
          <p:cNvPr id="9" name="CasellaDiTesto 8">
            <a:extLst>
              <a:ext uri="{FF2B5EF4-FFF2-40B4-BE49-F238E27FC236}">
                <a16:creationId xmlns:a16="http://schemas.microsoft.com/office/drawing/2014/main" id="{4F614017-4BF0-4F76-A5AD-0AD29ACBA2AF}"/>
              </a:ext>
            </a:extLst>
          </p:cNvPr>
          <p:cNvSpPr txBox="1"/>
          <p:nvPr/>
        </p:nvSpPr>
        <p:spPr>
          <a:xfrm>
            <a:off x="2153789" y="2729445"/>
            <a:ext cx="8382103"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defTabSz="825458"/>
            <a:r>
              <a:rPr lang="it-IT" sz="4800" dirty="0"/>
              <a:t>SERVIZIO CONTO TERMICO</a:t>
            </a:r>
          </a:p>
        </p:txBody>
      </p:sp>
      <p:pic>
        <p:nvPicPr>
          <p:cNvPr id="7" name="Immagine 6">
            <a:extLst>
              <a:ext uri="{FF2B5EF4-FFF2-40B4-BE49-F238E27FC236}">
                <a16:creationId xmlns:a16="http://schemas.microsoft.com/office/drawing/2014/main" id="{D8445C39-108B-4F12-BCFE-C4D8FED3CD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164238" y="589447"/>
            <a:ext cx="4870713" cy="1285327"/>
          </a:xfrm>
          <a:prstGeom prst="rect">
            <a:avLst/>
          </a:prstGeom>
        </p:spPr>
      </p:pic>
    </p:spTree>
    <p:extLst>
      <p:ext uri="{BB962C8B-B14F-4D97-AF65-F5344CB8AC3E}">
        <p14:creationId xmlns:p14="http://schemas.microsoft.com/office/powerpoint/2010/main" val="574898897"/>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644E30E9-5E4B-4FDD-9CEA-5F250DC970EE}"/>
              </a:ext>
            </a:extLst>
          </p:cNvPr>
          <p:cNvSpPr txBox="1"/>
          <p:nvPr/>
        </p:nvSpPr>
        <p:spPr>
          <a:xfrm>
            <a:off x="8472478" y="438941"/>
            <a:ext cx="7439049"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Strumenti e Servizi</a:t>
            </a:r>
            <a:endParaRPr sz="7000" dirty="0"/>
          </a:p>
        </p:txBody>
      </p:sp>
      <p:sp>
        <p:nvSpPr>
          <p:cNvPr id="9" name="CasellaDiTesto 8">
            <a:extLst>
              <a:ext uri="{FF2B5EF4-FFF2-40B4-BE49-F238E27FC236}">
                <a16:creationId xmlns:a16="http://schemas.microsoft.com/office/drawing/2014/main" id="{4F614017-4BF0-4F76-A5AD-0AD29ACBA2AF}"/>
              </a:ext>
            </a:extLst>
          </p:cNvPr>
          <p:cNvSpPr txBox="1"/>
          <p:nvPr/>
        </p:nvSpPr>
        <p:spPr>
          <a:xfrm>
            <a:off x="2207577" y="2046706"/>
            <a:ext cx="8382103"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defTabSz="825458"/>
            <a:r>
              <a:rPr lang="it-IT" sz="4800" dirty="0"/>
              <a:t>SERVIZIO CONTO TERMICO</a:t>
            </a:r>
          </a:p>
        </p:txBody>
      </p:sp>
      <p:pic>
        <p:nvPicPr>
          <p:cNvPr id="7" name="Immagine 6">
            <a:extLst>
              <a:ext uri="{FF2B5EF4-FFF2-40B4-BE49-F238E27FC236}">
                <a16:creationId xmlns:a16="http://schemas.microsoft.com/office/drawing/2014/main" id="{4D137EC2-1251-45F5-8F9D-C8D10C935F9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710258" y="438942"/>
            <a:ext cx="4870713" cy="1285327"/>
          </a:xfrm>
          <a:prstGeom prst="rect">
            <a:avLst/>
          </a:prstGeom>
        </p:spPr>
      </p:pic>
      <p:pic>
        <p:nvPicPr>
          <p:cNvPr id="2" name="Immagine 1">
            <a:extLst>
              <a:ext uri="{FF2B5EF4-FFF2-40B4-BE49-F238E27FC236}">
                <a16:creationId xmlns:a16="http://schemas.microsoft.com/office/drawing/2014/main" id="{AA42E493-07CA-42C2-BDFE-B8FFAF5381A3}"/>
              </a:ext>
            </a:extLst>
          </p:cNvPr>
          <p:cNvPicPr>
            <a:picLocks noChangeAspect="1"/>
          </p:cNvPicPr>
          <p:nvPr/>
        </p:nvPicPr>
        <p:blipFill>
          <a:blip r:embed="rId3"/>
          <a:stretch>
            <a:fillRect/>
          </a:stretch>
        </p:blipFill>
        <p:spPr>
          <a:xfrm>
            <a:off x="1374403" y="3228860"/>
            <a:ext cx="21635199" cy="880714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231707180"/>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39B03D8C-9645-4840-9516-039C837C8BD9}"/>
              </a:ext>
            </a:extLst>
          </p:cNvPr>
          <p:cNvSpPr txBox="1"/>
          <p:nvPr/>
        </p:nvSpPr>
        <p:spPr>
          <a:xfrm>
            <a:off x="8233770" y="656617"/>
            <a:ext cx="7384185"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Strumenti e Servizi</a:t>
            </a:r>
            <a:endParaRPr sz="7000" dirty="0"/>
          </a:p>
        </p:txBody>
      </p:sp>
      <p:sp>
        <p:nvSpPr>
          <p:cNvPr id="14" name="CasellaDiTesto 13">
            <a:extLst>
              <a:ext uri="{FF2B5EF4-FFF2-40B4-BE49-F238E27FC236}">
                <a16:creationId xmlns:a16="http://schemas.microsoft.com/office/drawing/2014/main" id="{C9148730-AC70-40B9-86D7-9FBD629EB139}"/>
              </a:ext>
            </a:extLst>
          </p:cNvPr>
          <p:cNvSpPr txBox="1"/>
          <p:nvPr/>
        </p:nvSpPr>
        <p:spPr>
          <a:xfrm>
            <a:off x="2038872" y="2795688"/>
            <a:ext cx="15977130" cy="84125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defTabSz="825458"/>
            <a:r>
              <a:rPr lang="it-IT" sz="4800" dirty="0"/>
              <a:t>SERVIZIO CREDITO AL CONSUMO o VENDITA A RATE</a:t>
            </a:r>
          </a:p>
        </p:txBody>
      </p:sp>
      <p:pic>
        <p:nvPicPr>
          <p:cNvPr id="17" name="Immagine 16" descr="Immagine che contiene logo&#10;&#10;Descrizione generata automaticamente">
            <a:extLst>
              <a:ext uri="{FF2B5EF4-FFF2-40B4-BE49-F238E27FC236}">
                <a16:creationId xmlns:a16="http://schemas.microsoft.com/office/drawing/2014/main" id="{125B2114-3B78-4F88-B81F-0D14DE2DD8B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717084" y="237793"/>
            <a:ext cx="2606489" cy="1713563"/>
          </a:xfrm>
          <a:prstGeom prst="rect">
            <a:avLst/>
          </a:prstGeom>
        </p:spPr>
      </p:pic>
      <p:sp>
        <p:nvSpPr>
          <p:cNvPr id="19" name="CasellaDiTesto 18">
            <a:extLst>
              <a:ext uri="{FF2B5EF4-FFF2-40B4-BE49-F238E27FC236}">
                <a16:creationId xmlns:a16="http://schemas.microsoft.com/office/drawing/2014/main" id="{DFEAE03C-1FBB-4EC9-9073-F6DF59062646}"/>
              </a:ext>
            </a:extLst>
          </p:cNvPr>
          <p:cNvSpPr txBox="1"/>
          <p:nvPr/>
        </p:nvSpPr>
        <p:spPr>
          <a:xfrm>
            <a:off x="2038871" y="4940811"/>
            <a:ext cx="20117744" cy="383438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it-IT" sz="4000" dirty="0"/>
              <a:t>Tramite la </a:t>
            </a:r>
            <a:r>
              <a:rPr lang="it-IT" sz="4000" b="1" dirty="0"/>
              <a:t>piattaforma COFIDIS Retail </a:t>
            </a:r>
            <a:r>
              <a:rPr lang="it-IT" sz="4000" dirty="0"/>
              <a:t>è possibile:</a:t>
            </a:r>
          </a:p>
          <a:p>
            <a:pPr algn="l" defTabSz="825458"/>
            <a:endParaRPr lang="it-IT" sz="4000" dirty="0"/>
          </a:p>
          <a:p>
            <a:pPr marL="571472" indent="-571472" algn="l">
              <a:lnSpc>
                <a:spcPts val="6500"/>
              </a:lnSpc>
              <a:buFontTx/>
              <a:buChar char="-"/>
            </a:pPr>
            <a:r>
              <a:rPr lang="it-IT" sz="4000" dirty="0"/>
              <a:t>inserire le pratiche di PRESTITO FINALIZZATO</a:t>
            </a:r>
          </a:p>
          <a:p>
            <a:pPr marL="571472" indent="-571472" algn="l">
              <a:lnSpc>
                <a:spcPts val="6500"/>
              </a:lnSpc>
              <a:buFontTx/>
              <a:buChar char="-"/>
            </a:pPr>
            <a:r>
              <a:rPr lang="it-IT" sz="4000" dirty="0"/>
              <a:t>creare la documentazione necessaria per far ottenere il finanziamento al Cliente finale</a:t>
            </a:r>
          </a:p>
          <a:p>
            <a:pPr marL="571472" indent="-571472" algn="l">
              <a:lnSpc>
                <a:spcPts val="6500"/>
              </a:lnSpc>
              <a:buFontTx/>
              <a:buChar char="-"/>
            </a:pPr>
            <a:r>
              <a:rPr lang="it-IT" sz="4000" dirty="0"/>
              <a:t>gestire e seguire la pratica fino alla liquidazione della propria fattura </a:t>
            </a:r>
          </a:p>
        </p:txBody>
      </p:sp>
    </p:spTree>
    <p:extLst>
      <p:ext uri="{BB962C8B-B14F-4D97-AF65-F5344CB8AC3E}">
        <p14:creationId xmlns:p14="http://schemas.microsoft.com/office/powerpoint/2010/main" val="202788724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4BEB8414-0B75-4185-BA18-8A0C627B406A}"/>
              </a:ext>
            </a:extLst>
          </p:cNvPr>
          <p:cNvSpPr txBox="1"/>
          <p:nvPr/>
        </p:nvSpPr>
        <p:spPr>
          <a:xfrm>
            <a:off x="8566340" y="486573"/>
            <a:ext cx="7384185"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Area Documentale</a:t>
            </a:r>
            <a:endParaRPr sz="7000" dirty="0"/>
          </a:p>
        </p:txBody>
      </p:sp>
      <p:pic>
        <p:nvPicPr>
          <p:cNvPr id="3" name="object 6">
            <a:extLst>
              <a:ext uri="{FF2B5EF4-FFF2-40B4-BE49-F238E27FC236}">
                <a16:creationId xmlns:a16="http://schemas.microsoft.com/office/drawing/2014/main" id="{B49C722F-B457-40FB-9F0F-0EC9E11FF0DF}"/>
              </a:ext>
            </a:extLst>
          </p:cNvPr>
          <p:cNvPicPr/>
          <p:nvPr/>
        </p:nvPicPr>
        <p:blipFill>
          <a:blip r:embed="rId2" cstate="print"/>
          <a:stretch>
            <a:fillRect/>
          </a:stretch>
        </p:blipFill>
        <p:spPr>
          <a:xfrm>
            <a:off x="20005019" y="321947"/>
            <a:ext cx="2832847" cy="1088024"/>
          </a:xfrm>
          <a:prstGeom prst="rect">
            <a:avLst/>
          </a:prstGeom>
        </p:spPr>
      </p:pic>
      <p:pic>
        <p:nvPicPr>
          <p:cNvPr id="4" name="Immagine 3">
            <a:extLst>
              <a:ext uri="{FF2B5EF4-FFF2-40B4-BE49-F238E27FC236}">
                <a16:creationId xmlns:a16="http://schemas.microsoft.com/office/drawing/2014/main" id="{16824B17-B469-4404-A18D-E6A1BBE87369}"/>
              </a:ext>
            </a:extLst>
          </p:cNvPr>
          <p:cNvPicPr>
            <a:picLocks noChangeAspect="1"/>
          </p:cNvPicPr>
          <p:nvPr/>
        </p:nvPicPr>
        <p:blipFill>
          <a:blip r:embed="rId3"/>
          <a:stretch>
            <a:fillRect/>
          </a:stretch>
        </p:blipFill>
        <p:spPr>
          <a:xfrm>
            <a:off x="1012763" y="2016730"/>
            <a:ext cx="22358474" cy="10204577"/>
          </a:xfrm>
          <a:prstGeom prst="rect">
            <a:avLst/>
          </a:prstGeom>
          <a:ln w="88900" cap="sq" cmpd="thickThin">
            <a:solidFill>
              <a:srgbClr val="000000"/>
            </a:solidFill>
            <a:prstDash val="solid"/>
            <a:miter lim="800000"/>
          </a:ln>
          <a:effectLst>
            <a:innerShdw blurRad="76200">
              <a:srgbClr val="000000"/>
            </a:innerShdw>
          </a:effectLst>
        </p:spPr>
      </p:pic>
      <p:sp>
        <p:nvSpPr>
          <p:cNvPr id="7" name="Rettangolo con angoli arrotondati 6">
            <a:extLst>
              <a:ext uri="{FF2B5EF4-FFF2-40B4-BE49-F238E27FC236}">
                <a16:creationId xmlns:a16="http://schemas.microsoft.com/office/drawing/2014/main" id="{3DFF3EC6-85EF-4BD8-832F-4CB84FBE6715}"/>
              </a:ext>
            </a:extLst>
          </p:cNvPr>
          <p:cNvSpPr/>
          <p:nvPr/>
        </p:nvSpPr>
        <p:spPr>
          <a:xfrm>
            <a:off x="1012763" y="8546123"/>
            <a:ext cx="2029375" cy="756139"/>
          </a:xfrm>
          <a:prstGeom prst="roundRect">
            <a:avLst/>
          </a:prstGeom>
          <a:noFill/>
          <a:ln w="762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endParaRPr>
          </a:p>
        </p:txBody>
      </p:sp>
      <p:sp>
        <p:nvSpPr>
          <p:cNvPr id="8" name="Rettangolo con angoli arrotondati 7">
            <a:extLst>
              <a:ext uri="{FF2B5EF4-FFF2-40B4-BE49-F238E27FC236}">
                <a16:creationId xmlns:a16="http://schemas.microsoft.com/office/drawing/2014/main" id="{BE818C08-1DDA-411B-AEF3-EEDC48FFB118}"/>
              </a:ext>
            </a:extLst>
          </p:cNvPr>
          <p:cNvSpPr/>
          <p:nvPr/>
        </p:nvSpPr>
        <p:spPr>
          <a:xfrm>
            <a:off x="4677508" y="4888523"/>
            <a:ext cx="13698415" cy="4747846"/>
          </a:xfrm>
          <a:prstGeom prst="roundRect">
            <a:avLst/>
          </a:prstGeom>
          <a:noFill/>
          <a:ln w="76200" cap="flat">
            <a:solidFill>
              <a:srgbClr val="FF0000"/>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0" tIns="0" rIns="0" bIns="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tabLst/>
            </a:pPr>
            <a:endParaRPr kumimoji="0" lang="it-IT"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endParaRPr>
          </a:p>
        </p:txBody>
      </p:sp>
    </p:spTree>
    <p:extLst>
      <p:ext uri="{BB962C8B-B14F-4D97-AF65-F5344CB8AC3E}">
        <p14:creationId xmlns:p14="http://schemas.microsoft.com/office/powerpoint/2010/main" val="3457065764"/>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0034778" y="2251012"/>
            <a:ext cx="13458268" cy="6141553"/>
          </a:xfrm>
          <a:prstGeom prst="rect">
            <a:avLst/>
          </a:prstGeom>
        </p:spPr>
        <p:txBody>
          <a:bodyPr vert="horz" wrap="square" lIns="0" tIns="24130" rIns="0" bIns="0" rtlCol="0">
            <a:spAutoFit/>
          </a:bodyPr>
          <a:lstStyle/>
          <a:p>
            <a:pPr marL="25400" marR="327660">
              <a:lnSpc>
                <a:spcPct val="122800"/>
              </a:lnSpc>
              <a:spcBef>
                <a:spcPts val="190"/>
              </a:spcBef>
            </a:pPr>
            <a:r>
              <a:rPr sz="8000" b="1" spc="140" dirty="0">
                <a:solidFill>
                  <a:srgbClr val="FFFFFF"/>
                </a:solidFill>
                <a:latin typeface="Arial"/>
                <a:cs typeface="Arial"/>
              </a:rPr>
              <a:t>FINANZIAMENTO</a:t>
            </a:r>
            <a:r>
              <a:rPr sz="8000" b="1" spc="408" dirty="0">
                <a:solidFill>
                  <a:srgbClr val="FFFFFF"/>
                </a:solidFill>
                <a:latin typeface="Arial"/>
                <a:cs typeface="Arial"/>
              </a:rPr>
              <a:t> </a:t>
            </a:r>
            <a:r>
              <a:rPr sz="8000" b="1" spc="-50" dirty="0">
                <a:solidFill>
                  <a:srgbClr val="FFFFFF"/>
                </a:solidFill>
                <a:latin typeface="Arial"/>
                <a:cs typeface="Arial"/>
              </a:rPr>
              <a:t>AL </a:t>
            </a:r>
            <a:r>
              <a:rPr sz="8000" b="1" spc="100" dirty="0">
                <a:solidFill>
                  <a:srgbClr val="FFFFFF"/>
                </a:solidFill>
                <a:latin typeface="Arial"/>
                <a:cs typeface="Arial"/>
              </a:rPr>
              <a:t>CONDOMINIO</a:t>
            </a:r>
            <a:endParaRPr sz="8000" dirty="0">
              <a:latin typeface="Arial"/>
              <a:cs typeface="Arial"/>
            </a:endParaRPr>
          </a:p>
          <a:p>
            <a:pPr marL="25400" marR="10160">
              <a:lnSpc>
                <a:spcPct val="122700"/>
              </a:lnSpc>
              <a:spcBef>
                <a:spcPts val="1638"/>
              </a:spcBef>
            </a:pPr>
            <a:r>
              <a:rPr sz="8000" b="1" spc="100" dirty="0">
                <a:solidFill>
                  <a:srgbClr val="FFFFFF"/>
                </a:solidFill>
                <a:latin typeface="Arial"/>
                <a:cs typeface="Arial"/>
              </a:rPr>
              <a:t>Per</a:t>
            </a:r>
            <a:r>
              <a:rPr sz="8000" b="1" spc="470" dirty="0">
                <a:solidFill>
                  <a:srgbClr val="FFFFFF"/>
                </a:solidFill>
                <a:latin typeface="Arial"/>
                <a:cs typeface="Arial"/>
              </a:rPr>
              <a:t> </a:t>
            </a:r>
            <a:r>
              <a:rPr sz="8000" b="1" dirty="0">
                <a:solidFill>
                  <a:srgbClr val="FFFFFF"/>
                </a:solidFill>
                <a:latin typeface="Arial"/>
                <a:cs typeface="Arial"/>
              </a:rPr>
              <a:t>la</a:t>
            </a:r>
            <a:r>
              <a:rPr sz="8000" b="1" spc="500" dirty="0">
                <a:solidFill>
                  <a:srgbClr val="FFFFFF"/>
                </a:solidFill>
                <a:latin typeface="Arial"/>
                <a:cs typeface="Arial"/>
              </a:rPr>
              <a:t> </a:t>
            </a:r>
            <a:r>
              <a:rPr sz="8000" b="1" spc="160" dirty="0">
                <a:solidFill>
                  <a:srgbClr val="FFFFFF"/>
                </a:solidFill>
                <a:latin typeface="Arial"/>
                <a:cs typeface="Arial"/>
              </a:rPr>
              <a:t>sostituzione</a:t>
            </a:r>
            <a:r>
              <a:rPr sz="8000" b="1" spc="490" dirty="0">
                <a:solidFill>
                  <a:srgbClr val="FFFFFF"/>
                </a:solidFill>
                <a:latin typeface="Arial"/>
                <a:cs typeface="Arial"/>
              </a:rPr>
              <a:t> </a:t>
            </a:r>
            <a:r>
              <a:rPr sz="8000" b="1" spc="150" dirty="0">
                <a:solidFill>
                  <a:srgbClr val="FFFFFF"/>
                </a:solidFill>
                <a:latin typeface="Arial"/>
                <a:cs typeface="Arial"/>
              </a:rPr>
              <a:t>di </a:t>
            </a:r>
            <a:r>
              <a:rPr sz="8000" b="1" spc="140" dirty="0">
                <a:solidFill>
                  <a:srgbClr val="FFFFFF"/>
                </a:solidFill>
                <a:latin typeface="Arial"/>
                <a:cs typeface="Arial"/>
              </a:rPr>
              <a:t>centrali</a:t>
            </a:r>
            <a:r>
              <a:rPr sz="8000" b="1" spc="470" dirty="0">
                <a:solidFill>
                  <a:srgbClr val="FFFFFF"/>
                </a:solidFill>
                <a:latin typeface="Arial"/>
                <a:cs typeface="Arial"/>
              </a:rPr>
              <a:t> </a:t>
            </a:r>
            <a:r>
              <a:rPr sz="8000" b="1" spc="120" dirty="0">
                <a:solidFill>
                  <a:srgbClr val="FFFFFF"/>
                </a:solidFill>
                <a:latin typeface="Arial"/>
                <a:cs typeface="Arial"/>
              </a:rPr>
              <a:t>termiche</a:t>
            </a:r>
            <a:endParaRPr sz="8000" dirty="0">
              <a:latin typeface="Arial"/>
              <a:cs typeface="Arial"/>
            </a:endParaRPr>
          </a:p>
        </p:txBody>
      </p:sp>
      <p:pic>
        <p:nvPicPr>
          <p:cNvPr id="3" name="object 3"/>
          <p:cNvPicPr/>
          <p:nvPr/>
        </p:nvPicPr>
        <p:blipFill>
          <a:blip r:embed="rId3" cstate="print"/>
          <a:stretch>
            <a:fillRect/>
          </a:stretch>
        </p:blipFill>
        <p:spPr>
          <a:xfrm>
            <a:off x="1862326" y="6882383"/>
            <a:ext cx="4593336" cy="17129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a:spLocks noGrp="1"/>
          </p:cNvSpPr>
          <p:nvPr>
            <p:ph type="body" idx="1"/>
          </p:nvPr>
        </p:nvSpPr>
        <p:spPr>
          <a:xfrm>
            <a:off x="2641599" y="2723320"/>
            <a:ext cx="19100802" cy="9003747"/>
          </a:xfrm>
          <a:prstGeom prst="rect">
            <a:avLst/>
          </a:prstGeom>
        </p:spPr>
        <p:txBody>
          <a:bodyPr vert="horz" wrap="square" lIns="0" tIns="26670" rIns="0" bIns="0" rtlCol="0">
            <a:spAutoFit/>
          </a:bodyPr>
          <a:lstStyle/>
          <a:p>
            <a:pPr marL="25400">
              <a:spcBef>
                <a:spcPts val="210"/>
              </a:spcBef>
            </a:pPr>
            <a:r>
              <a:rPr b="1" dirty="0">
                <a:latin typeface="HelveticaNowDisplay-Medium"/>
              </a:rPr>
              <a:t>Oggetto</a:t>
            </a:r>
            <a:r>
              <a:rPr b="1" spc="-160" dirty="0">
                <a:latin typeface="HelveticaNowDisplay-Medium"/>
              </a:rPr>
              <a:t> </a:t>
            </a:r>
            <a:r>
              <a:rPr b="1" dirty="0">
                <a:latin typeface="HelveticaNowDisplay-Medium"/>
              </a:rPr>
              <a:t>del</a:t>
            </a:r>
            <a:r>
              <a:rPr b="1" spc="-100" dirty="0">
                <a:latin typeface="HelveticaNowDisplay-Medium"/>
              </a:rPr>
              <a:t> </a:t>
            </a:r>
            <a:r>
              <a:rPr b="1" spc="-20" dirty="0">
                <a:latin typeface="HelveticaNowDisplay-Medium"/>
              </a:rPr>
              <a:t>finanziamento</a:t>
            </a:r>
          </a:p>
          <a:p>
            <a:pPr marL="25400" marR="10160"/>
            <a:r>
              <a:rPr dirty="0">
                <a:latin typeface="HelveticaNowDisplay-Medium"/>
              </a:rPr>
              <a:t>Lavori</a:t>
            </a:r>
            <a:r>
              <a:rPr spc="160" dirty="0">
                <a:latin typeface="HelveticaNowDisplay-Medium"/>
              </a:rPr>
              <a:t> </a:t>
            </a:r>
            <a:r>
              <a:rPr dirty="0">
                <a:latin typeface="HelveticaNowDisplay-Medium"/>
              </a:rPr>
              <a:t>di</a:t>
            </a:r>
            <a:r>
              <a:rPr spc="170" dirty="0">
                <a:latin typeface="HelveticaNowDisplay-Medium"/>
              </a:rPr>
              <a:t> </a:t>
            </a:r>
            <a:r>
              <a:rPr dirty="0" err="1">
                <a:latin typeface="HelveticaNowDisplay-Medium"/>
              </a:rPr>
              <a:t>sostituzione</a:t>
            </a:r>
            <a:r>
              <a:rPr spc="190" dirty="0">
                <a:latin typeface="HelveticaNowDisplay-Medium"/>
              </a:rPr>
              <a:t> </a:t>
            </a:r>
            <a:r>
              <a:rPr lang="it-IT" spc="190" dirty="0">
                <a:latin typeface="HelveticaNowDisplay-Medium"/>
              </a:rPr>
              <a:t>e </a:t>
            </a:r>
            <a:r>
              <a:rPr dirty="0" err="1">
                <a:latin typeface="HelveticaNowDisplay-Medium"/>
              </a:rPr>
              <a:t>rifacimento</a:t>
            </a:r>
            <a:r>
              <a:rPr spc="180" dirty="0">
                <a:latin typeface="HelveticaNowDisplay-Medium"/>
              </a:rPr>
              <a:t> </a:t>
            </a:r>
            <a:r>
              <a:rPr dirty="0">
                <a:latin typeface="HelveticaNowDisplay-Medium"/>
              </a:rPr>
              <a:t>della</a:t>
            </a:r>
            <a:r>
              <a:rPr spc="180" dirty="0">
                <a:latin typeface="HelveticaNowDisplay-Medium"/>
              </a:rPr>
              <a:t> </a:t>
            </a:r>
            <a:r>
              <a:rPr dirty="0">
                <a:latin typeface="HelveticaNowDisplay-Medium"/>
              </a:rPr>
              <a:t>Centrale</a:t>
            </a:r>
            <a:r>
              <a:rPr spc="190" dirty="0">
                <a:latin typeface="HelveticaNowDisplay-Medium"/>
              </a:rPr>
              <a:t> </a:t>
            </a:r>
            <a:r>
              <a:rPr dirty="0">
                <a:latin typeface="HelveticaNowDisplay-Medium"/>
              </a:rPr>
              <a:t>termica</a:t>
            </a:r>
            <a:r>
              <a:rPr spc="190" dirty="0">
                <a:latin typeface="HelveticaNowDisplay-Medium"/>
              </a:rPr>
              <a:t> </a:t>
            </a:r>
            <a:r>
              <a:rPr dirty="0">
                <a:latin typeface="HelveticaNowDisplay-Medium"/>
              </a:rPr>
              <a:t>condominiale</a:t>
            </a:r>
            <a:r>
              <a:rPr spc="160" dirty="0">
                <a:latin typeface="HelveticaNowDisplay-Medium"/>
              </a:rPr>
              <a:t> </a:t>
            </a:r>
            <a:r>
              <a:rPr dirty="0">
                <a:latin typeface="HelveticaNowDisplay-Medium"/>
              </a:rPr>
              <a:t>(materiale</a:t>
            </a:r>
            <a:r>
              <a:rPr spc="200" dirty="0">
                <a:latin typeface="HelveticaNowDisplay-Medium"/>
              </a:rPr>
              <a:t> </a:t>
            </a:r>
            <a:r>
              <a:rPr dirty="0">
                <a:latin typeface="HelveticaNowDisplay-Medium"/>
              </a:rPr>
              <a:t>+</a:t>
            </a:r>
            <a:r>
              <a:rPr spc="170" dirty="0">
                <a:latin typeface="HelveticaNowDisplay-Medium"/>
              </a:rPr>
              <a:t> </a:t>
            </a:r>
            <a:r>
              <a:rPr dirty="0">
                <a:latin typeface="HelveticaNowDisplay-Medium"/>
              </a:rPr>
              <a:t>lavoro</a:t>
            </a:r>
            <a:r>
              <a:rPr spc="180" dirty="0">
                <a:latin typeface="HelveticaNowDisplay-Medium"/>
              </a:rPr>
              <a:t> </a:t>
            </a:r>
            <a:r>
              <a:rPr spc="-100" dirty="0">
                <a:latin typeface="HelveticaNowDisplay-Medium"/>
              </a:rPr>
              <a:t>+ </a:t>
            </a:r>
            <a:r>
              <a:rPr dirty="0">
                <a:latin typeface="HelveticaNowDisplay-Medium"/>
              </a:rPr>
              <a:t>spese</a:t>
            </a:r>
            <a:r>
              <a:rPr spc="-90" dirty="0">
                <a:latin typeface="HelveticaNowDisplay-Medium"/>
              </a:rPr>
              <a:t> </a:t>
            </a:r>
            <a:r>
              <a:rPr spc="-20" dirty="0">
                <a:latin typeface="HelveticaNowDisplay-Medium"/>
              </a:rPr>
              <a:t>accessorie)</a:t>
            </a:r>
          </a:p>
          <a:p>
            <a:pPr marL="25400">
              <a:spcBef>
                <a:spcPts val="4320"/>
              </a:spcBef>
            </a:pPr>
            <a:r>
              <a:rPr b="1" dirty="0">
                <a:latin typeface="HelveticaNowDisplay-Medium"/>
              </a:rPr>
              <a:t>Beneficiario</a:t>
            </a:r>
            <a:r>
              <a:rPr b="1" spc="-150" dirty="0">
                <a:latin typeface="HelveticaNowDisplay-Medium"/>
              </a:rPr>
              <a:t> </a:t>
            </a:r>
            <a:r>
              <a:rPr b="1" dirty="0">
                <a:latin typeface="HelveticaNowDisplay-Medium"/>
              </a:rPr>
              <a:t>del</a:t>
            </a:r>
            <a:r>
              <a:rPr b="1" spc="-140" dirty="0">
                <a:latin typeface="HelveticaNowDisplay-Medium"/>
              </a:rPr>
              <a:t> </a:t>
            </a:r>
            <a:r>
              <a:rPr b="1" spc="-20" dirty="0">
                <a:latin typeface="HelveticaNowDisplay-Medium"/>
              </a:rPr>
              <a:t>finanziamento</a:t>
            </a:r>
          </a:p>
          <a:p>
            <a:pPr marL="25400"/>
            <a:r>
              <a:rPr dirty="0">
                <a:latin typeface="HelveticaNowDisplay-Medium"/>
              </a:rPr>
              <a:t>CONDOMINIO</a:t>
            </a:r>
            <a:r>
              <a:rPr spc="740" dirty="0">
                <a:latin typeface="HelveticaNowDisplay-Medium"/>
              </a:rPr>
              <a:t> </a:t>
            </a:r>
            <a:r>
              <a:rPr dirty="0">
                <a:latin typeface="HelveticaNowDisplay-Medium"/>
              </a:rPr>
              <a:t>con</a:t>
            </a:r>
            <a:r>
              <a:rPr spc="-110" dirty="0">
                <a:latin typeface="HelveticaNowDisplay-Medium"/>
              </a:rPr>
              <a:t> </a:t>
            </a:r>
            <a:r>
              <a:rPr dirty="0" err="1">
                <a:latin typeface="HelveticaNowDisplay-Medium"/>
              </a:rPr>
              <a:t>minimo</a:t>
            </a:r>
            <a:r>
              <a:rPr spc="-40" dirty="0">
                <a:latin typeface="HelveticaNowDisplay-Medium"/>
              </a:rPr>
              <a:t> </a:t>
            </a:r>
            <a:r>
              <a:rPr lang="it-IT" spc="-40" dirty="0">
                <a:latin typeface="HelveticaNowDisplay-Medium"/>
              </a:rPr>
              <a:t>8 condomini (basta l’ok di </a:t>
            </a:r>
            <a:r>
              <a:rPr dirty="0">
                <a:latin typeface="HelveticaNowDisplay-Medium"/>
              </a:rPr>
              <a:t>4</a:t>
            </a:r>
            <a:r>
              <a:rPr spc="-40" dirty="0">
                <a:latin typeface="HelveticaNowDisplay-Medium"/>
              </a:rPr>
              <a:t> </a:t>
            </a:r>
            <a:r>
              <a:rPr dirty="0" err="1">
                <a:latin typeface="HelveticaNowDisplay-Medium"/>
              </a:rPr>
              <a:t>condomini</a:t>
            </a:r>
            <a:r>
              <a:rPr spc="-90" dirty="0">
                <a:latin typeface="HelveticaNowDisplay-Medium"/>
              </a:rPr>
              <a:t> </a:t>
            </a:r>
            <a:r>
              <a:rPr dirty="0">
                <a:latin typeface="HelveticaNowDisplay-Medium"/>
              </a:rPr>
              <a:t>+</a:t>
            </a:r>
            <a:r>
              <a:rPr spc="-50" dirty="0">
                <a:latin typeface="HelveticaNowDisplay-Medium"/>
              </a:rPr>
              <a:t> </a:t>
            </a:r>
            <a:r>
              <a:rPr spc="-20" dirty="0" err="1">
                <a:latin typeface="HelveticaNowDisplay-Medium"/>
              </a:rPr>
              <a:t>Amministratore</a:t>
            </a:r>
            <a:r>
              <a:rPr lang="it-IT" spc="-20" dirty="0">
                <a:latin typeface="HelveticaNowDisplay-Medium"/>
              </a:rPr>
              <a:t>)</a:t>
            </a:r>
            <a:endParaRPr spc="-20" dirty="0">
              <a:latin typeface="HelveticaNowDisplay-Medium"/>
            </a:endParaRPr>
          </a:p>
          <a:p>
            <a:pPr marL="25400">
              <a:spcBef>
                <a:spcPts val="4320"/>
              </a:spcBef>
            </a:pPr>
            <a:r>
              <a:rPr b="1" dirty="0">
                <a:latin typeface="HelveticaNowDisplay-Medium"/>
              </a:rPr>
              <a:t>Importo</a:t>
            </a:r>
            <a:r>
              <a:rPr b="1" spc="-90" dirty="0">
                <a:latin typeface="HelveticaNowDisplay-Medium"/>
              </a:rPr>
              <a:t> </a:t>
            </a:r>
            <a:r>
              <a:rPr b="1" spc="-20" dirty="0">
                <a:latin typeface="HelveticaNowDisplay-Medium"/>
              </a:rPr>
              <a:t>finanziato</a:t>
            </a:r>
          </a:p>
          <a:p>
            <a:pPr marL="25400">
              <a:spcBef>
                <a:spcPts val="30"/>
              </a:spcBef>
            </a:pPr>
            <a:r>
              <a:rPr dirty="0">
                <a:latin typeface="HelveticaNowDisplay-Medium"/>
              </a:rPr>
              <a:t>Minimo</a:t>
            </a:r>
            <a:r>
              <a:rPr spc="-40" dirty="0">
                <a:latin typeface="HelveticaNowDisplay-Medium"/>
              </a:rPr>
              <a:t> </a:t>
            </a:r>
            <a:r>
              <a:rPr dirty="0">
                <a:latin typeface="HelveticaNowDisplay-Medium"/>
              </a:rPr>
              <a:t>€</a:t>
            </a:r>
            <a:r>
              <a:rPr spc="-70" dirty="0">
                <a:latin typeface="HelveticaNowDisplay-Medium"/>
              </a:rPr>
              <a:t> </a:t>
            </a:r>
            <a:r>
              <a:rPr dirty="0">
                <a:latin typeface="HelveticaNowDisplay-Medium"/>
              </a:rPr>
              <a:t>10.000</a:t>
            </a:r>
            <a:r>
              <a:rPr spc="-100" dirty="0">
                <a:latin typeface="HelveticaNowDisplay-Medium"/>
              </a:rPr>
              <a:t> </a:t>
            </a:r>
            <a:r>
              <a:rPr dirty="0">
                <a:latin typeface="HelveticaNowDisplay-Medium"/>
              </a:rPr>
              <a:t>-</a:t>
            </a:r>
            <a:r>
              <a:rPr spc="-60" dirty="0">
                <a:latin typeface="HelveticaNowDisplay-Medium"/>
              </a:rPr>
              <a:t> </a:t>
            </a:r>
            <a:r>
              <a:rPr dirty="0">
                <a:latin typeface="HelveticaNowDisplay-Medium"/>
              </a:rPr>
              <a:t>Max</a:t>
            </a:r>
            <a:r>
              <a:rPr spc="-40" dirty="0">
                <a:latin typeface="HelveticaNowDisplay-Medium"/>
              </a:rPr>
              <a:t> </a:t>
            </a:r>
            <a:r>
              <a:rPr dirty="0">
                <a:latin typeface="HelveticaNowDisplay-Medium"/>
              </a:rPr>
              <a:t>€</a:t>
            </a:r>
            <a:r>
              <a:rPr spc="-40" dirty="0">
                <a:latin typeface="HelveticaNowDisplay-Medium"/>
              </a:rPr>
              <a:t> </a:t>
            </a:r>
            <a:r>
              <a:rPr dirty="0">
                <a:latin typeface="HelveticaNowDisplay-Medium"/>
              </a:rPr>
              <a:t>160.000</a:t>
            </a:r>
            <a:r>
              <a:rPr spc="-120" dirty="0">
                <a:latin typeface="HelveticaNowDisplay-Medium"/>
              </a:rPr>
              <a:t> </a:t>
            </a:r>
            <a:r>
              <a:rPr dirty="0">
                <a:latin typeface="HelveticaNowDisplay-Medium"/>
              </a:rPr>
              <a:t>–</a:t>
            </a:r>
            <a:r>
              <a:rPr spc="-40" dirty="0">
                <a:latin typeface="HelveticaNowDisplay-Medium"/>
              </a:rPr>
              <a:t> </a:t>
            </a:r>
            <a:r>
              <a:rPr dirty="0">
                <a:latin typeface="HelveticaNowDisplay-Medium"/>
              </a:rPr>
              <a:t>importi</a:t>
            </a:r>
            <a:r>
              <a:rPr spc="-40" dirty="0">
                <a:latin typeface="HelveticaNowDisplay-Medium"/>
              </a:rPr>
              <a:t> </a:t>
            </a:r>
            <a:r>
              <a:rPr dirty="0">
                <a:latin typeface="HelveticaNowDisplay-Medium"/>
              </a:rPr>
              <a:t>Iva</a:t>
            </a:r>
            <a:r>
              <a:rPr spc="-50" dirty="0">
                <a:latin typeface="HelveticaNowDisplay-Medium"/>
              </a:rPr>
              <a:t> </a:t>
            </a:r>
            <a:r>
              <a:rPr spc="-20" dirty="0">
                <a:latin typeface="HelveticaNowDisplay-Medium"/>
              </a:rPr>
              <a:t>inclusa</a:t>
            </a:r>
          </a:p>
          <a:p>
            <a:pPr marL="25400">
              <a:spcBef>
                <a:spcPts val="4320"/>
              </a:spcBef>
            </a:pPr>
            <a:r>
              <a:rPr b="1" spc="-20" dirty="0">
                <a:latin typeface="HelveticaNowDisplay-Medium"/>
              </a:rPr>
              <a:t>Durata</a:t>
            </a:r>
          </a:p>
          <a:p>
            <a:pPr marL="25400"/>
            <a:r>
              <a:rPr dirty="0">
                <a:latin typeface="HelveticaNowDisplay-Medium"/>
              </a:rPr>
              <a:t>Minimo</a:t>
            </a:r>
            <a:r>
              <a:rPr spc="-60" dirty="0">
                <a:latin typeface="HelveticaNowDisplay-Medium"/>
              </a:rPr>
              <a:t> </a:t>
            </a:r>
            <a:r>
              <a:rPr dirty="0">
                <a:latin typeface="HelveticaNowDisplay-Medium"/>
              </a:rPr>
              <a:t>24</a:t>
            </a:r>
            <a:r>
              <a:rPr spc="-80" dirty="0">
                <a:latin typeface="HelveticaNowDisplay-Medium"/>
              </a:rPr>
              <a:t> </a:t>
            </a:r>
            <a:r>
              <a:rPr dirty="0">
                <a:latin typeface="HelveticaNowDisplay-Medium"/>
              </a:rPr>
              <a:t>mesi</a:t>
            </a:r>
            <a:r>
              <a:rPr spc="-50" dirty="0">
                <a:latin typeface="HelveticaNowDisplay-Medium"/>
              </a:rPr>
              <a:t> </a:t>
            </a:r>
            <a:r>
              <a:rPr dirty="0">
                <a:latin typeface="HelveticaNowDisplay-Medium"/>
              </a:rPr>
              <a:t>-</a:t>
            </a:r>
            <a:r>
              <a:rPr spc="-50" dirty="0">
                <a:latin typeface="HelveticaNowDisplay-Medium"/>
              </a:rPr>
              <a:t> </a:t>
            </a:r>
            <a:r>
              <a:rPr dirty="0">
                <a:latin typeface="HelveticaNowDisplay-Medium"/>
              </a:rPr>
              <a:t>Max</a:t>
            </a:r>
            <a:r>
              <a:rPr spc="-60" dirty="0">
                <a:latin typeface="HelveticaNowDisplay-Medium"/>
              </a:rPr>
              <a:t> </a:t>
            </a:r>
            <a:r>
              <a:rPr dirty="0">
                <a:latin typeface="HelveticaNowDisplay-Medium"/>
              </a:rPr>
              <a:t>72</a:t>
            </a:r>
            <a:r>
              <a:rPr spc="-90" dirty="0">
                <a:latin typeface="HelveticaNowDisplay-Medium"/>
              </a:rPr>
              <a:t> </a:t>
            </a:r>
            <a:r>
              <a:rPr spc="-40" dirty="0">
                <a:latin typeface="HelveticaNowDisplay-Medium"/>
              </a:rPr>
              <a:t>mesi</a:t>
            </a:r>
          </a:p>
          <a:p>
            <a:pPr marL="25400">
              <a:spcBef>
                <a:spcPts val="4320"/>
              </a:spcBef>
            </a:pPr>
            <a:r>
              <a:rPr b="1" spc="-20" dirty="0">
                <a:latin typeface="HelveticaNowDisplay-Medium"/>
              </a:rPr>
              <a:t>Acconto</a:t>
            </a:r>
          </a:p>
          <a:p>
            <a:pPr marL="25400"/>
            <a:r>
              <a:rPr dirty="0">
                <a:latin typeface="HelveticaNowDisplay-Medium"/>
              </a:rPr>
              <a:t>10%</a:t>
            </a:r>
            <a:r>
              <a:rPr spc="-120" dirty="0">
                <a:latin typeface="HelveticaNowDisplay-Medium"/>
              </a:rPr>
              <a:t> </a:t>
            </a:r>
            <a:r>
              <a:rPr spc="-20" dirty="0">
                <a:latin typeface="HelveticaNowDisplay-Medium"/>
              </a:rPr>
              <a:t>obbligatorio</a:t>
            </a:r>
            <a:r>
              <a:rPr spc="-80" dirty="0">
                <a:latin typeface="HelveticaNowDisplay-Medium"/>
              </a:rPr>
              <a:t> </a:t>
            </a:r>
            <a:r>
              <a:rPr dirty="0">
                <a:latin typeface="HelveticaNowDisplay-Medium"/>
              </a:rPr>
              <a:t>che</a:t>
            </a:r>
            <a:r>
              <a:rPr spc="-80" dirty="0">
                <a:latin typeface="HelveticaNowDisplay-Medium"/>
              </a:rPr>
              <a:t> </a:t>
            </a:r>
            <a:r>
              <a:rPr dirty="0">
                <a:latin typeface="HelveticaNowDisplay-Medium"/>
              </a:rPr>
              <a:t>il</a:t>
            </a:r>
            <a:r>
              <a:rPr spc="-60" dirty="0">
                <a:latin typeface="HelveticaNowDisplay-Medium"/>
              </a:rPr>
              <a:t> </a:t>
            </a:r>
            <a:r>
              <a:rPr dirty="0">
                <a:latin typeface="HelveticaNowDisplay-Medium"/>
              </a:rPr>
              <a:t>Condominio</a:t>
            </a:r>
            <a:r>
              <a:rPr spc="-110" dirty="0">
                <a:latin typeface="HelveticaNowDisplay-Medium"/>
              </a:rPr>
              <a:t> </a:t>
            </a:r>
            <a:r>
              <a:rPr dirty="0">
                <a:latin typeface="HelveticaNowDisplay-Medium"/>
              </a:rPr>
              <a:t>dovrà</a:t>
            </a:r>
            <a:r>
              <a:rPr spc="-100" dirty="0">
                <a:latin typeface="HelveticaNowDisplay-Medium"/>
              </a:rPr>
              <a:t> </a:t>
            </a:r>
            <a:r>
              <a:rPr spc="-20" dirty="0">
                <a:latin typeface="HelveticaNowDisplay-Medium"/>
              </a:rPr>
              <a:t>versare all‘installatore</a:t>
            </a:r>
          </a:p>
        </p:txBody>
      </p:sp>
      <p:sp>
        <p:nvSpPr>
          <p:cNvPr id="14" name="object 14"/>
          <p:cNvSpPr txBox="1"/>
          <p:nvPr/>
        </p:nvSpPr>
        <p:spPr>
          <a:xfrm>
            <a:off x="15043913" y="13138101"/>
            <a:ext cx="5640070" cy="273152"/>
          </a:xfrm>
          <a:prstGeom prst="rect">
            <a:avLst/>
          </a:prstGeom>
        </p:spPr>
        <p:txBody>
          <a:bodyPr vert="horz" wrap="square" lIns="0" tIns="11430" rIns="0" bIns="0" rtlCol="0">
            <a:spAutoFit/>
          </a:bodyPr>
          <a:lstStyle/>
          <a:p>
            <a:pPr marL="25400" defTabSz="1828800" hangingPunct="1">
              <a:spcBef>
                <a:spcPts val="90"/>
              </a:spcBef>
            </a:pPr>
            <a:r>
              <a:rPr sz="1700" spc="20" dirty="0">
                <a:solidFill>
                  <a:srgbClr val="FFFFFF"/>
                </a:solidFill>
                <a:latin typeface="Arial"/>
                <a:cs typeface="Arial"/>
              </a:rPr>
              <a:t>SISTEMI</a:t>
            </a:r>
            <a:r>
              <a:rPr sz="1700" spc="650" dirty="0">
                <a:solidFill>
                  <a:srgbClr val="FFFFFF"/>
                </a:solidFill>
                <a:latin typeface="Arial"/>
                <a:cs typeface="Arial"/>
              </a:rPr>
              <a:t> </a:t>
            </a:r>
            <a:r>
              <a:rPr sz="1700" spc="20" dirty="0">
                <a:solidFill>
                  <a:srgbClr val="FFFFFF"/>
                </a:solidFill>
                <a:latin typeface="Arial"/>
                <a:cs typeface="Arial"/>
              </a:rPr>
              <a:t>PER</a:t>
            </a:r>
            <a:r>
              <a:rPr sz="1700" spc="508" dirty="0">
                <a:solidFill>
                  <a:srgbClr val="FFFFFF"/>
                </a:solidFill>
                <a:latin typeface="Arial"/>
                <a:cs typeface="Arial"/>
              </a:rPr>
              <a:t> </a:t>
            </a:r>
            <a:r>
              <a:rPr sz="1700" spc="20" dirty="0">
                <a:solidFill>
                  <a:srgbClr val="FFFFFF"/>
                </a:solidFill>
                <a:latin typeface="Arial"/>
                <a:cs typeface="Arial"/>
              </a:rPr>
              <a:t>LA</a:t>
            </a:r>
            <a:r>
              <a:rPr sz="1700" spc="490" dirty="0">
                <a:solidFill>
                  <a:srgbClr val="FFFFFF"/>
                </a:solidFill>
                <a:latin typeface="Arial"/>
                <a:cs typeface="Arial"/>
              </a:rPr>
              <a:t> </a:t>
            </a:r>
            <a:r>
              <a:rPr sz="1700" b="1" spc="20" dirty="0">
                <a:solidFill>
                  <a:srgbClr val="FFFFFF"/>
                </a:solidFill>
                <a:latin typeface="Arial"/>
                <a:cs typeface="Arial"/>
              </a:rPr>
              <a:t>CLIMATIZZAZIONE</a:t>
            </a:r>
            <a:r>
              <a:rPr sz="1700" b="1" spc="818" dirty="0">
                <a:solidFill>
                  <a:srgbClr val="FFFFFF"/>
                </a:solidFill>
                <a:latin typeface="Arial"/>
                <a:cs typeface="Arial"/>
              </a:rPr>
              <a:t> </a:t>
            </a:r>
            <a:r>
              <a:rPr sz="1700" b="1" spc="-20" dirty="0">
                <a:solidFill>
                  <a:srgbClr val="FFFFFF"/>
                </a:solidFill>
                <a:latin typeface="Arial"/>
                <a:cs typeface="Arial"/>
              </a:rPr>
              <a:t>ECOLOGICA</a:t>
            </a:r>
            <a:endParaRPr sz="1700">
              <a:solidFill>
                <a:sysClr val="windowText" lastClr="000000"/>
              </a:solidFill>
              <a:latin typeface="Arial"/>
              <a:cs typeface="Arial"/>
            </a:endParaRPr>
          </a:p>
        </p:txBody>
      </p:sp>
      <p:sp>
        <p:nvSpPr>
          <p:cNvPr id="5"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0D90463D-0A4A-4306-8D2D-CE2FD20FA67B}"/>
              </a:ext>
            </a:extLst>
          </p:cNvPr>
          <p:cNvSpPr txBox="1"/>
          <p:nvPr/>
        </p:nvSpPr>
        <p:spPr>
          <a:xfrm>
            <a:off x="6229407" y="726196"/>
            <a:ext cx="11925186"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Caratteristiche del prodotto</a:t>
            </a:r>
            <a:endParaRPr sz="70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5043913" y="13138101"/>
            <a:ext cx="5640070" cy="273152"/>
          </a:xfrm>
          <a:prstGeom prst="rect">
            <a:avLst/>
          </a:prstGeom>
        </p:spPr>
        <p:txBody>
          <a:bodyPr vert="horz" wrap="square" lIns="0" tIns="11430" rIns="0" bIns="0" rtlCol="0">
            <a:spAutoFit/>
          </a:bodyPr>
          <a:lstStyle/>
          <a:p>
            <a:pPr marL="25400" defTabSz="1828800" hangingPunct="1">
              <a:spcBef>
                <a:spcPts val="90"/>
              </a:spcBef>
            </a:pPr>
            <a:r>
              <a:rPr sz="1700" spc="20" dirty="0">
                <a:solidFill>
                  <a:srgbClr val="FFFFFF"/>
                </a:solidFill>
                <a:latin typeface="Arial"/>
                <a:cs typeface="Arial"/>
              </a:rPr>
              <a:t>SISTEMI</a:t>
            </a:r>
            <a:r>
              <a:rPr sz="1700" spc="650" dirty="0">
                <a:solidFill>
                  <a:srgbClr val="FFFFFF"/>
                </a:solidFill>
                <a:latin typeface="Arial"/>
                <a:cs typeface="Arial"/>
              </a:rPr>
              <a:t> </a:t>
            </a:r>
            <a:r>
              <a:rPr sz="1700" spc="20" dirty="0">
                <a:solidFill>
                  <a:srgbClr val="FFFFFF"/>
                </a:solidFill>
                <a:latin typeface="Arial"/>
                <a:cs typeface="Arial"/>
              </a:rPr>
              <a:t>PER</a:t>
            </a:r>
            <a:r>
              <a:rPr sz="1700" spc="508" dirty="0">
                <a:solidFill>
                  <a:srgbClr val="FFFFFF"/>
                </a:solidFill>
                <a:latin typeface="Arial"/>
                <a:cs typeface="Arial"/>
              </a:rPr>
              <a:t> </a:t>
            </a:r>
            <a:r>
              <a:rPr sz="1700" spc="20" dirty="0">
                <a:solidFill>
                  <a:srgbClr val="FFFFFF"/>
                </a:solidFill>
                <a:latin typeface="Arial"/>
                <a:cs typeface="Arial"/>
              </a:rPr>
              <a:t>LA</a:t>
            </a:r>
            <a:r>
              <a:rPr sz="1700" spc="490" dirty="0">
                <a:solidFill>
                  <a:srgbClr val="FFFFFF"/>
                </a:solidFill>
                <a:latin typeface="Arial"/>
                <a:cs typeface="Arial"/>
              </a:rPr>
              <a:t> </a:t>
            </a:r>
            <a:r>
              <a:rPr sz="1700" b="1" spc="20" dirty="0">
                <a:solidFill>
                  <a:srgbClr val="FFFFFF"/>
                </a:solidFill>
                <a:latin typeface="Arial"/>
                <a:cs typeface="Arial"/>
              </a:rPr>
              <a:t>CLIMATIZZAZIONE</a:t>
            </a:r>
            <a:r>
              <a:rPr sz="1700" b="1" spc="818" dirty="0">
                <a:solidFill>
                  <a:srgbClr val="FFFFFF"/>
                </a:solidFill>
                <a:latin typeface="Arial"/>
                <a:cs typeface="Arial"/>
              </a:rPr>
              <a:t> </a:t>
            </a:r>
            <a:r>
              <a:rPr sz="1700" b="1" spc="-20" dirty="0">
                <a:solidFill>
                  <a:srgbClr val="FFFFFF"/>
                </a:solidFill>
                <a:latin typeface="Arial"/>
                <a:cs typeface="Arial"/>
              </a:rPr>
              <a:t>ECOLOGICA</a:t>
            </a:r>
            <a:endParaRPr sz="1700">
              <a:solidFill>
                <a:sysClr val="windowText" lastClr="000000"/>
              </a:solidFill>
              <a:latin typeface="Arial"/>
              <a:cs typeface="Arial"/>
            </a:endParaRPr>
          </a:p>
        </p:txBody>
      </p:sp>
      <p:sp>
        <p:nvSpPr>
          <p:cNvPr id="3" name="object 3"/>
          <p:cNvSpPr txBox="1">
            <a:spLocks noGrp="1"/>
          </p:cNvSpPr>
          <p:nvPr>
            <p:ph type="body" idx="1"/>
          </p:nvPr>
        </p:nvSpPr>
        <p:spPr>
          <a:xfrm>
            <a:off x="2641599" y="2937056"/>
            <a:ext cx="19100802" cy="9214059"/>
          </a:xfrm>
          <a:prstGeom prst="rect">
            <a:avLst/>
          </a:prstGeom>
        </p:spPr>
        <p:txBody>
          <a:bodyPr vert="horz" wrap="square" lIns="0" tIns="450848" rIns="0" bIns="0" rtlCol="0">
            <a:spAutoFit/>
          </a:bodyPr>
          <a:lstStyle/>
          <a:p>
            <a:pPr marL="96520">
              <a:spcBef>
                <a:spcPts val="210"/>
              </a:spcBef>
            </a:pPr>
            <a:r>
              <a:rPr b="1" spc="-20" dirty="0">
                <a:latin typeface="HelveticaNowDisplay-Medium"/>
              </a:rPr>
              <a:t>Approvazione</a:t>
            </a:r>
            <a:r>
              <a:rPr b="1" spc="-80" dirty="0">
                <a:latin typeface="HelveticaNowDisplay-Medium"/>
              </a:rPr>
              <a:t> </a:t>
            </a:r>
            <a:r>
              <a:rPr dirty="0">
                <a:latin typeface="HelveticaNowDisplay-Medium"/>
              </a:rPr>
              <a:t>della</a:t>
            </a:r>
            <a:r>
              <a:rPr spc="-40" dirty="0">
                <a:latin typeface="HelveticaNowDisplay-Medium"/>
              </a:rPr>
              <a:t> </a:t>
            </a:r>
            <a:r>
              <a:rPr spc="-20" dirty="0">
                <a:latin typeface="HelveticaNowDisplay-Medium"/>
              </a:rPr>
              <a:t>Pratica</a:t>
            </a:r>
            <a:r>
              <a:rPr spc="-40" dirty="0">
                <a:latin typeface="HelveticaNowDisplay-Medium"/>
              </a:rPr>
              <a:t> </a:t>
            </a:r>
            <a:r>
              <a:rPr dirty="0">
                <a:latin typeface="HelveticaNowDisplay-Medium"/>
              </a:rPr>
              <a:t>di</a:t>
            </a:r>
            <a:r>
              <a:rPr spc="-80" dirty="0">
                <a:latin typeface="HelveticaNowDisplay-Medium"/>
              </a:rPr>
              <a:t> </a:t>
            </a:r>
            <a:r>
              <a:rPr spc="-20" dirty="0">
                <a:latin typeface="HelveticaNowDisplay-Medium"/>
              </a:rPr>
              <a:t>Finanziamento</a:t>
            </a:r>
          </a:p>
          <a:p>
            <a:pPr marL="96520">
              <a:spcBef>
                <a:spcPts val="4800"/>
              </a:spcBef>
            </a:pPr>
            <a:r>
              <a:rPr b="1" spc="-20" dirty="0">
                <a:latin typeface="HelveticaNowDisplay-Medium"/>
              </a:rPr>
              <a:t>Erogazione</a:t>
            </a:r>
            <a:r>
              <a:rPr b="1" spc="-30" dirty="0">
                <a:latin typeface="HelveticaNowDisplay-Medium"/>
              </a:rPr>
              <a:t> </a:t>
            </a:r>
            <a:r>
              <a:rPr dirty="0">
                <a:latin typeface="HelveticaNowDisplay-Medium"/>
              </a:rPr>
              <a:t>del</a:t>
            </a:r>
            <a:r>
              <a:rPr spc="-50" dirty="0">
                <a:latin typeface="HelveticaNowDisplay-Medium"/>
              </a:rPr>
              <a:t> </a:t>
            </a:r>
            <a:r>
              <a:rPr spc="-20" dirty="0">
                <a:latin typeface="HelveticaNowDisplay-Medium"/>
              </a:rPr>
              <a:t>finanziamento</a:t>
            </a:r>
            <a:r>
              <a:rPr spc="-50" dirty="0">
                <a:latin typeface="HelveticaNowDisplay-Medium"/>
              </a:rPr>
              <a:t> </a:t>
            </a:r>
            <a:r>
              <a:rPr dirty="0">
                <a:latin typeface="HelveticaNowDisplay-Medium"/>
              </a:rPr>
              <a:t>al</a:t>
            </a:r>
            <a:r>
              <a:rPr spc="-30" dirty="0">
                <a:latin typeface="HelveticaNowDisplay-Medium"/>
              </a:rPr>
              <a:t> </a:t>
            </a:r>
            <a:r>
              <a:rPr spc="-20" dirty="0">
                <a:latin typeface="HelveticaNowDisplay-Medium"/>
              </a:rPr>
              <a:t>Condominio</a:t>
            </a:r>
          </a:p>
          <a:p>
            <a:pPr marL="96520" marR="287020">
              <a:lnSpc>
                <a:spcPts val="9620"/>
              </a:lnSpc>
              <a:spcBef>
                <a:spcPts val="1100"/>
              </a:spcBef>
            </a:pPr>
            <a:r>
              <a:rPr dirty="0">
                <a:latin typeface="HelveticaNowDisplay-Medium"/>
              </a:rPr>
              <a:t>La</a:t>
            </a:r>
            <a:r>
              <a:rPr spc="-130" dirty="0">
                <a:latin typeface="HelveticaNowDisplay-Medium"/>
              </a:rPr>
              <a:t> </a:t>
            </a:r>
            <a:r>
              <a:rPr dirty="0">
                <a:latin typeface="HelveticaNowDisplay-Medium"/>
              </a:rPr>
              <a:t>Finanziaria</a:t>
            </a:r>
            <a:r>
              <a:rPr spc="-100" dirty="0">
                <a:latin typeface="HelveticaNowDisplay-Medium"/>
              </a:rPr>
              <a:t> </a:t>
            </a:r>
            <a:r>
              <a:rPr dirty="0">
                <a:latin typeface="HelveticaNowDisplay-Medium"/>
              </a:rPr>
              <a:t>paga</a:t>
            </a:r>
            <a:r>
              <a:rPr spc="-130" dirty="0">
                <a:latin typeface="HelveticaNowDisplay-Medium"/>
              </a:rPr>
              <a:t> </a:t>
            </a:r>
            <a:r>
              <a:rPr spc="-20" dirty="0">
                <a:latin typeface="HelveticaNowDisplay-Medium"/>
              </a:rPr>
              <a:t>l’Installatore</a:t>
            </a:r>
            <a:r>
              <a:rPr spc="-70" dirty="0">
                <a:latin typeface="HelveticaNowDisplay-Medium"/>
              </a:rPr>
              <a:t> </a:t>
            </a:r>
            <a:r>
              <a:rPr dirty="0">
                <a:latin typeface="HelveticaNowDisplay-Medium"/>
              </a:rPr>
              <a:t>Partner</a:t>
            </a:r>
            <a:r>
              <a:rPr spc="-100" dirty="0">
                <a:latin typeface="HelveticaNowDisplay-Medium"/>
              </a:rPr>
              <a:t> </a:t>
            </a:r>
            <a:r>
              <a:rPr dirty="0">
                <a:latin typeface="HelveticaNowDisplay-Medium"/>
              </a:rPr>
              <a:t>per</a:t>
            </a:r>
            <a:r>
              <a:rPr spc="-110" dirty="0">
                <a:latin typeface="HelveticaNowDisplay-Medium"/>
              </a:rPr>
              <a:t> </a:t>
            </a:r>
            <a:r>
              <a:rPr spc="-20" dirty="0">
                <a:latin typeface="HelveticaNowDisplay-Medium"/>
              </a:rPr>
              <a:t>l’intervento</a:t>
            </a:r>
            <a:r>
              <a:rPr spc="-90" dirty="0">
                <a:latin typeface="HelveticaNowDisplay-Medium"/>
              </a:rPr>
              <a:t> </a:t>
            </a:r>
            <a:r>
              <a:rPr spc="-20" dirty="0">
                <a:latin typeface="HelveticaNowDisplay-Medium"/>
              </a:rPr>
              <a:t>fatto</a:t>
            </a:r>
            <a:r>
              <a:rPr spc="-110" dirty="0">
                <a:latin typeface="HelveticaNowDisplay-Medium"/>
              </a:rPr>
              <a:t> </a:t>
            </a:r>
            <a:r>
              <a:rPr dirty="0">
                <a:latin typeface="HelveticaNowDisplay-Medium"/>
              </a:rPr>
              <a:t>al</a:t>
            </a:r>
            <a:r>
              <a:rPr spc="-90" dirty="0">
                <a:latin typeface="HelveticaNowDisplay-Medium"/>
              </a:rPr>
              <a:t> </a:t>
            </a:r>
            <a:r>
              <a:rPr dirty="0">
                <a:latin typeface="HelveticaNowDisplay-Medium"/>
              </a:rPr>
              <a:t>posto</a:t>
            </a:r>
            <a:r>
              <a:rPr spc="-130" dirty="0">
                <a:latin typeface="HelveticaNowDisplay-Medium"/>
              </a:rPr>
              <a:t> </a:t>
            </a:r>
            <a:r>
              <a:rPr dirty="0">
                <a:latin typeface="HelveticaNowDisplay-Medium"/>
              </a:rPr>
              <a:t>del</a:t>
            </a:r>
            <a:r>
              <a:rPr spc="-110" dirty="0">
                <a:latin typeface="HelveticaNowDisplay-Medium"/>
              </a:rPr>
              <a:t> </a:t>
            </a:r>
            <a:r>
              <a:rPr spc="-20" dirty="0" err="1">
                <a:latin typeface="HelveticaNowDisplay-Medium"/>
              </a:rPr>
              <a:t>Condominio</a:t>
            </a:r>
            <a:r>
              <a:rPr spc="-20" dirty="0">
                <a:latin typeface="HelveticaNowDisplay-Medium"/>
              </a:rPr>
              <a:t> </a:t>
            </a:r>
            <a:endParaRPr lang="it-IT" spc="-20" dirty="0">
              <a:latin typeface="HelveticaNowDisplay-Medium"/>
            </a:endParaRPr>
          </a:p>
          <a:p>
            <a:pPr marL="96520" marR="287020">
              <a:lnSpc>
                <a:spcPts val="9620"/>
              </a:lnSpc>
              <a:spcBef>
                <a:spcPts val="1100"/>
              </a:spcBef>
            </a:pPr>
            <a:r>
              <a:rPr spc="-50" dirty="0" err="1">
                <a:latin typeface="HelveticaNowDisplay-Medium"/>
              </a:rPr>
              <a:t>L’Installatore</a:t>
            </a:r>
            <a:r>
              <a:rPr spc="-70" dirty="0">
                <a:latin typeface="HelveticaNowDisplay-Medium"/>
              </a:rPr>
              <a:t> </a:t>
            </a:r>
            <a:r>
              <a:rPr dirty="0">
                <a:latin typeface="HelveticaNowDisplay-Medium"/>
              </a:rPr>
              <a:t>Partner</a:t>
            </a:r>
            <a:r>
              <a:rPr spc="-90" dirty="0">
                <a:latin typeface="HelveticaNowDisplay-Medium"/>
              </a:rPr>
              <a:t> </a:t>
            </a:r>
            <a:r>
              <a:rPr dirty="0">
                <a:latin typeface="HelveticaNowDisplay-Medium"/>
              </a:rPr>
              <a:t>riceve</a:t>
            </a:r>
            <a:r>
              <a:rPr spc="-70" dirty="0">
                <a:latin typeface="HelveticaNowDisplay-Medium"/>
              </a:rPr>
              <a:t> </a:t>
            </a:r>
            <a:r>
              <a:rPr dirty="0">
                <a:latin typeface="HelveticaNowDisplay-Medium"/>
              </a:rPr>
              <a:t>il</a:t>
            </a:r>
            <a:r>
              <a:rPr spc="-90" dirty="0">
                <a:latin typeface="HelveticaNowDisplay-Medium"/>
              </a:rPr>
              <a:t> </a:t>
            </a:r>
            <a:r>
              <a:rPr b="1" dirty="0">
                <a:latin typeface="HelveticaNowDisplay-Medium"/>
              </a:rPr>
              <a:t>pagamento</a:t>
            </a:r>
            <a:r>
              <a:rPr b="1" spc="-130" dirty="0">
                <a:latin typeface="HelveticaNowDisplay-Medium"/>
              </a:rPr>
              <a:t> </a:t>
            </a:r>
            <a:r>
              <a:rPr b="1" spc="-20" dirty="0">
                <a:latin typeface="HelveticaNowDisplay-Medium"/>
              </a:rPr>
              <a:t>dell’intera</a:t>
            </a:r>
            <a:r>
              <a:rPr b="1" spc="-130" dirty="0">
                <a:latin typeface="HelveticaNowDisplay-Medium"/>
              </a:rPr>
              <a:t> </a:t>
            </a:r>
            <a:r>
              <a:rPr b="1" spc="-20" dirty="0">
                <a:latin typeface="HelveticaNowDisplay-Medium"/>
              </a:rPr>
              <a:t>fattura</a:t>
            </a:r>
            <a:r>
              <a:rPr b="1" spc="-100" dirty="0">
                <a:latin typeface="HelveticaNowDisplay-Medium"/>
              </a:rPr>
              <a:t> </a:t>
            </a:r>
            <a:r>
              <a:rPr dirty="0">
                <a:latin typeface="HelveticaNowDisplay-Medium"/>
              </a:rPr>
              <a:t>da</a:t>
            </a:r>
            <a:r>
              <a:rPr spc="-110" dirty="0">
                <a:latin typeface="HelveticaNowDisplay-Medium"/>
              </a:rPr>
              <a:t> </a:t>
            </a:r>
            <a:r>
              <a:rPr dirty="0">
                <a:latin typeface="HelveticaNowDisplay-Medium"/>
              </a:rPr>
              <a:t>parte</a:t>
            </a:r>
            <a:r>
              <a:rPr spc="-90" dirty="0">
                <a:latin typeface="HelveticaNowDisplay-Medium"/>
              </a:rPr>
              <a:t> </a:t>
            </a:r>
            <a:r>
              <a:rPr dirty="0">
                <a:latin typeface="HelveticaNowDisplay-Medium"/>
              </a:rPr>
              <a:t>della</a:t>
            </a:r>
            <a:r>
              <a:rPr spc="-100" dirty="0">
                <a:latin typeface="HelveticaNowDisplay-Medium"/>
              </a:rPr>
              <a:t> </a:t>
            </a:r>
            <a:r>
              <a:rPr spc="-20" dirty="0">
                <a:latin typeface="HelveticaNowDisplay-Medium"/>
              </a:rPr>
              <a:t>Finanziaria</a:t>
            </a:r>
          </a:p>
          <a:p>
            <a:pPr marL="96520">
              <a:spcBef>
                <a:spcPts val="3690"/>
              </a:spcBef>
            </a:pPr>
            <a:r>
              <a:rPr dirty="0">
                <a:latin typeface="HelveticaNowDisplay-Medium"/>
              </a:rPr>
              <a:t>Il</a:t>
            </a:r>
            <a:r>
              <a:rPr spc="-70" dirty="0">
                <a:latin typeface="HelveticaNowDisplay-Medium"/>
              </a:rPr>
              <a:t> </a:t>
            </a:r>
            <a:r>
              <a:rPr dirty="0">
                <a:latin typeface="HelveticaNowDisplay-Medium"/>
              </a:rPr>
              <a:t>Condominio</a:t>
            </a:r>
            <a:r>
              <a:rPr spc="-160" dirty="0">
                <a:latin typeface="HelveticaNowDisplay-Medium"/>
              </a:rPr>
              <a:t> </a:t>
            </a:r>
            <a:r>
              <a:rPr dirty="0">
                <a:latin typeface="HelveticaNowDisplay-Medium"/>
              </a:rPr>
              <a:t>paga</a:t>
            </a:r>
            <a:r>
              <a:rPr spc="-90" dirty="0">
                <a:latin typeface="HelveticaNowDisplay-Medium"/>
              </a:rPr>
              <a:t> </a:t>
            </a:r>
            <a:r>
              <a:rPr dirty="0">
                <a:latin typeface="HelveticaNowDisplay-Medium"/>
              </a:rPr>
              <a:t>alla</a:t>
            </a:r>
            <a:r>
              <a:rPr spc="-40" dirty="0">
                <a:latin typeface="HelveticaNowDisplay-Medium"/>
              </a:rPr>
              <a:t> </a:t>
            </a:r>
            <a:r>
              <a:rPr dirty="0">
                <a:latin typeface="HelveticaNowDisplay-Medium"/>
              </a:rPr>
              <a:t>Finanziaria</a:t>
            </a:r>
            <a:r>
              <a:rPr spc="780" dirty="0">
                <a:latin typeface="HelveticaNowDisplay-Medium"/>
              </a:rPr>
              <a:t> </a:t>
            </a:r>
            <a:r>
              <a:rPr dirty="0">
                <a:latin typeface="HelveticaNowDisplay-Medium"/>
              </a:rPr>
              <a:t>una</a:t>
            </a:r>
            <a:r>
              <a:rPr spc="-80" dirty="0">
                <a:latin typeface="HelveticaNowDisplay-Medium"/>
              </a:rPr>
              <a:t> </a:t>
            </a:r>
            <a:r>
              <a:rPr b="1" dirty="0">
                <a:latin typeface="HelveticaNowDisplay-Medium"/>
              </a:rPr>
              <a:t>rata</a:t>
            </a:r>
            <a:r>
              <a:rPr b="1" spc="-50" dirty="0">
                <a:latin typeface="HelveticaNowDisplay-Medium"/>
              </a:rPr>
              <a:t> </a:t>
            </a:r>
            <a:r>
              <a:rPr b="1" dirty="0">
                <a:latin typeface="HelveticaNowDisplay-Medium"/>
              </a:rPr>
              <a:t>mensile</a:t>
            </a:r>
            <a:r>
              <a:rPr b="1" spc="-110" dirty="0">
                <a:latin typeface="HelveticaNowDisplay-Medium"/>
              </a:rPr>
              <a:t> </a:t>
            </a:r>
            <a:r>
              <a:rPr dirty="0">
                <a:latin typeface="HelveticaNowDisplay-Medium"/>
              </a:rPr>
              <a:t>a</a:t>
            </a:r>
            <a:r>
              <a:rPr spc="-80" dirty="0">
                <a:latin typeface="HelveticaNowDisplay-Medium"/>
              </a:rPr>
              <a:t> </a:t>
            </a:r>
            <a:r>
              <a:rPr dirty="0">
                <a:latin typeface="HelveticaNowDisplay-Medium"/>
              </a:rPr>
              <a:t>saldo</a:t>
            </a:r>
            <a:r>
              <a:rPr spc="-70" dirty="0">
                <a:latin typeface="HelveticaNowDisplay-Medium"/>
              </a:rPr>
              <a:t> </a:t>
            </a:r>
            <a:r>
              <a:rPr dirty="0">
                <a:latin typeface="HelveticaNowDisplay-Medium"/>
              </a:rPr>
              <a:t>del</a:t>
            </a:r>
            <a:r>
              <a:rPr spc="-70" dirty="0">
                <a:latin typeface="HelveticaNowDisplay-Medium"/>
              </a:rPr>
              <a:t> </a:t>
            </a:r>
            <a:r>
              <a:rPr spc="-20" dirty="0">
                <a:latin typeface="HelveticaNowDisplay-Medium"/>
              </a:rPr>
              <a:t>finanziamento</a:t>
            </a:r>
            <a:r>
              <a:rPr spc="-50" dirty="0">
                <a:latin typeface="HelveticaNowDisplay-Medium"/>
              </a:rPr>
              <a:t> </a:t>
            </a:r>
            <a:r>
              <a:rPr spc="-20" dirty="0">
                <a:latin typeface="HelveticaNowDisplay-Medium"/>
              </a:rPr>
              <a:t>ricevuto</a:t>
            </a:r>
          </a:p>
        </p:txBody>
      </p:sp>
      <p:sp>
        <p:nvSpPr>
          <p:cNvPr id="7"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E8D48FC0-FECB-4DAE-9F80-A44FA1194938}"/>
              </a:ext>
            </a:extLst>
          </p:cNvPr>
          <p:cNvSpPr txBox="1"/>
          <p:nvPr/>
        </p:nvSpPr>
        <p:spPr>
          <a:xfrm>
            <a:off x="6229407" y="726196"/>
            <a:ext cx="11925186"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Funzionamento del prodotto</a:t>
            </a:r>
            <a:endParaRPr sz="70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txBox="1"/>
          <p:nvPr/>
        </p:nvSpPr>
        <p:spPr>
          <a:xfrm>
            <a:off x="2750823" y="3078089"/>
            <a:ext cx="19986085" cy="8952451"/>
          </a:xfrm>
          <a:prstGeom prst="rect">
            <a:avLst/>
          </a:prstGeom>
        </p:spPr>
        <p:txBody>
          <a:bodyPr vert="horz" wrap="square" lIns="0" tIns="26670" rIns="0" bIns="0" rtlCol="0">
            <a:spAutoFit/>
          </a:bodyPr>
          <a:lstStyle/>
          <a:p>
            <a:pPr marL="25400" algn="l" defTabSz="1828800" hangingPunct="1">
              <a:spcBef>
                <a:spcPts val="210"/>
              </a:spcBef>
            </a:pPr>
            <a:r>
              <a:rPr sz="4000" b="1" dirty="0">
                <a:solidFill>
                  <a:sysClr val="windowText" lastClr="000000"/>
                </a:solidFill>
                <a:cs typeface="Calibri"/>
              </a:rPr>
              <a:t>Formula</a:t>
            </a:r>
            <a:r>
              <a:rPr sz="4000" b="1" spc="-150" dirty="0">
                <a:solidFill>
                  <a:sysClr val="windowText" lastClr="000000"/>
                </a:solidFill>
                <a:cs typeface="Calibri"/>
              </a:rPr>
              <a:t> </a:t>
            </a:r>
            <a:r>
              <a:rPr sz="4000" b="1" dirty="0">
                <a:solidFill>
                  <a:sysClr val="windowText" lastClr="000000"/>
                </a:solidFill>
                <a:cs typeface="Calibri"/>
              </a:rPr>
              <a:t>Finanziamento</a:t>
            </a:r>
            <a:r>
              <a:rPr sz="4000" b="1" spc="-110" dirty="0">
                <a:solidFill>
                  <a:sysClr val="windowText" lastClr="000000"/>
                </a:solidFill>
                <a:cs typeface="Calibri"/>
              </a:rPr>
              <a:t> </a:t>
            </a:r>
            <a:r>
              <a:rPr sz="4000" b="1" spc="-60" dirty="0">
                <a:solidFill>
                  <a:sysClr val="windowText" lastClr="000000"/>
                </a:solidFill>
                <a:cs typeface="Calibri"/>
              </a:rPr>
              <a:t>TASSO</a:t>
            </a:r>
            <a:r>
              <a:rPr sz="4000" b="1" spc="-120" dirty="0">
                <a:solidFill>
                  <a:sysClr val="windowText" lastClr="000000"/>
                </a:solidFill>
                <a:cs typeface="Calibri"/>
              </a:rPr>
              <a:t> </a:t>
            </a:r>
            <a:r>
              <a:rPr sz="4000" b="1" spc="-60" dirty="0">
                <a:solidFill>
                  <a:sysClr val="windowText" lastClr="000000"/>
                </a:solidFill>
                <a:cs typeface="Calibri"/>
              </a:rPr>
              <a:t>AGEVOLATO</a:t>
            </a:r>
            <a:r>
              <a:rPr sz="4000" b="1" spc="-120" dirty="0">
                <a:solidFill>
                  <a:sysClr val="windowText" lastClr="000000"/>
                </a:solidFill>
                <a:cs typeface="Calibri"/>
              </a:rPr>
              <a:t> </a:t>
            </a:r>
            <a:r>
              <a:rPr sz="4000" b="1" dirty="0">
                <a:solidFill>
                  <a:sysClr val="windowText" lastClr="000000"/>
                </a:solidFill>
                <a:cs typeface="Calibri"/>
              </a:rPr>
              <a:t>10%</a:t>
            </a:r>
            <a:r>
              <a:rPr sz="4000" b="1" spc="-100" dirty="0">
                <a:solidFill>
                  <a:sysClr val="windowText" lastClr="000000"/>
                </a:solidFill>
                <a:cs typeface="Calibri"/>
              </a:rPr>
              <a:t> </a:t>
            </a:r>
            <a:r>
              <a:rPr sz="4000" b="1" dirty="0">
                <a:solidFill>
                  <a:sysClr val="windowText" lastClr="000000"/>
                </a:solidFill>
                <a:cs typeface="Calibri"/>
              </a:rPr>
              <a:t>contributo</a:t>
            </a:r>
            <a:r>
              <a:rPr sz="4000" b="1" spc="-130" dirty="0">
                <a:solidFill>
                  <a:sysClr val="windowText" lastClr="000000"/>
                </a:solidFill>
                <a:cs typeface="Calibri"/>
              </a:rPr>
              <a:t> </a:t>
            </a:r>
            <a:r>
              <a:rPr sz="4000" b="1" spc="-20" dirty="0">
                <a:solidFill>
                  <a:sysClr val="windowText" lastClr="000000"/>
                </a:solidFill>
                <a:cs typeface="Calibri"/>
              </a:rPr>
              <a:t>Installatore</a:t>
            </a:r>
            <a:r>
              <a:rPr sz="4000" b="1" spc="-100" dirty="0">
                <a:solidFill>
                  <a:sysClr val="windowText" lastClr="000000"/>
                </a:solidFill>
                <a:cs typeface="Calibri"/>
              </a:rPr>
              <a:t> </a:t>
            </a:r>
            <a:r>
              <a:rPr sz="4000" b="1" spc="-20" dirty="0">
                <a:solidFill>
                  <a:sysClr val="windowText" lastClr="000000"/>
                </a:solidFill>
                <a:cs typeface="Calibri"/>
              </a:rPr>
              <a:t>Partner</a:t>
            </a:r>
            <a:endParaRPr sz="4000" dirty="0">
              <a:solidFill>
                <a:sysClr val="windowText" lastClr="000000"/>
              </a:solidFill>
              <a:cs typeface="Calibri"/>
            </a:endParaRPr>
          </a:p>
          <a:p>
            <a:pPr marL="25400" marR="10160" algn="l" defTabSz="1828800" hangingPunct="1">
              <a:lnSpc>
                <a:spcPct val="150000"/>
              </a:lnSpc>
              <a:spcBef>
                <a:spcPts val="2400"/>
              </a:spcBef>
            </a:pPr>
            <a:r>
              <a:rPr sz="4000" spc="-20" dirty="0">
                <a:solidFill>
                  <a:sysClr val="windowText" lastClr="000000"/>
                </a:solidFill>
                <a:cs typeface="Calibri"/>
              </a:rPr>
              <a:t>Acconto</a:t>
            </a:r>
            <a:r>
              <a:rPr sz="4000" spc="-120" dirty="0">
                <a:solidFill>
                  <a:sysClr val="windowText" lastClr="000000"/>
                </a:solidFill>
                <a:cs typeface="Calibri"/>
              </a:rPr>
              <a:t> </a:t>
            </a:r>
            <a:r>
              <a:rPr sz="4000" dirty="0">
                <a:solidFill>
                  <a:sysClr val="windowText" lastClr="000000"/>
                </a:solidFill>
                <a:cs typeface="Calibri"/>
              </a:rPr>
              <a:t>10%</a:t>
            </a:r>
            <a:r>
              <a:rPr sz="4000" spc="-130" dirty="0">
                <a:solidFill>
                  <a:sysClr val="windowText" lastClr="000000"/>
                </a:solidFill>
                <a:cs typeface="Calibri"/>
              </a:rPr>
              <a:t> </a:t>
            </a:r>
            <a:r>
              <a:rPr sz="4000" dirty="0">
                <a:solidFill>
                  <a:sysClr val="windowText" lastClr="000000"/>
                </a:solidFill>
                <a:cs typeface="Calibri"/>
              </a:rPr>
              <a:t>del</a:t>
            </a:r>
            <a:r>
              <a:rPr sz="4000" spc="-90" dirty="0">
                <a:solidFill>
                  <a:sysClr val="windowText" lastClr="000000"/>
                </a:solidFill>
                <a:cs typeface="Calibri"/>
              </a:rPr>
              <a:t> </a:t>
            </a:r>
            <a:r>
              <a:rPr sz="4000" dirty="0">
                <a:solidFill>
                  <a:sysClr val="windowText" lastClr="000000"/>
                </a:solidFill>
                <a:cs typeface="Calibri"/>
              </a:rPr>
              <a:t>totale</a:t>
            </a:r>
            <a:r>
              <a:rPr sz="4000" spc="-70" dirty="0">
                <a:solidFill>
                  <a:sysClr val="windowText" lastClr="000000"/>
                </a:solidFill>
                <a:cs typeface="Calibri"/>
              </a:rPr>
              <a:t> </a:t>
            </a:r>
            <a:r>
              <a:rPr sz="4000" spc="-20" dirty="0">
                <a:solidFill>
                  <a:sysClr val="windowText" lastClr="000000"/>
                </a:solidFill>
                <a:cs typeface="Calibri"/>
              </a:rPr>
              <a:t>preventivo</a:t>
            </a:r>
            <a:r>
              <a:rPr sz="4000" spc="-50" dirty="0">
                <a:solidFill>
                  <a:sysClr val="windowText" lastClr="000000"/>
                </a:solidFill>
                <a:cs typeface="Calibri"/>
              </a:rPr>
              <a:t> </a:t>
            </a:r>
            <a:r>
              <a:rPr sz="4000" dirty="0">
                <a:solidFill>
                  <a:sysClr val="windowText" lastClr="000000"/>
                </a:solidFill>
                <a:cs typeface="Calibri"/>
              </a:rPr>
              <a:t>-</a:t>
            </a:r>
            <a:r>
              <a:rPr sz="4000" spc="-80" dirty="0">
                <a:solidFill>
                  <a:sysClr val="windowText" lastClr="000000"/>
                </a:solidFill>
                <a:cs typeface="Calibri"/>
              </a:rPr>
              <a:t> </a:t>
            </a:r>
            <a:r>
              <a:rPr sz="4000" dirty="0">
                <a:solidFill>
                  <a:sysClr val="windowText" lastClr="000000"/>
                </a:solidFill>
                <a:cs typeface="Calibri"/>
              </a:rPr>
              <a:t>che</a:t>
            </a:r>
            <a:r>
              <a:rPr sz="4000" spc="-110" dirty="0">
                <a:solidFill>
                  <a:sysClr val="windowText" lastClr="000000"/>
                </a:solidFill>
                <a:cs typeface="Calibri"/>
              </a:rPr>
              <a:t> </a:t>
            </a:r>
            <a:r>
              <a:rPr sz="4000" dirty="0">
                <a:solidFill>
                  <a:sysClr val="windowText" lastClr="000000"/>
                </a:solidFill>
                <a:cs typeface="Calibri"/>
              </a:rPr>
              <a:t>il</a:t>
            </a:r>
            <a:r>
              <a:rPr sz="4000" spc="-90" dirty="0">
                <a:solidFill>
                  <a:sysClr val="windowText" lastClr="000000"/>
                </a:solidFill>
                <a:cs typeface="Calibri"/>
              </a:rPr>
              <a:t> </a:t>
            </a:r>
            <a:r>
              <a:rPr sz="4000" dirty="0">
                <a:solidFill>
                  <a:sysClr val="windowText" lastClr="000000"/>
                </a:solidFill>
                <a:cs typeface="Calibri"/>
              </a:rPr>
              <a:t>condominio</a:t>
            </a:r>
            <a:r>
              <a:rPr sz="4000" spc="-120" dirty="0">
                <a:solidFill>
                  <a:sysClr val="windowText" lastClr="000000"/>
                </a:solidFill>
                <a:cs typeface="Calibri"/>
              </a:rPr>
              <a:t> </a:t>
            </a:r>
            <a:r>
              <a:rPr sz="4000" spc="-20" dirty="0">
                <a:solidFill>
                  <a:sysClr val="windowText" lastClr="000000"/>
                </a:solidFill>
                <a:cs typeface="Calibri"/>
              </a:rPr>
              <a:t>verserà</a:t>
            </a:r>
            <a:r>
              <a:rPr sz="4000" spc="-40" dirty="0">
                <a:solidFill>
                  <a:sysClr val="windowText" lastClr="000000"/>
                </a:solidFill>
                <a:cs typeface="Calibri"/>
              </a:rPr>
              <a:t> </a:t>
            </a:r>
            <a:r>
              <a:rPr sz="4000" spc="-20" dirty="0">
                <a:solidFill>
                  <a:sysClr val="windowText" lastClr="000000"/>
                </a:solidFill>
                <a:cs typeface="Calibri"/>
              </a:rPr>
              <a:t>all’Installatore</a:t>
            </a:r>
            <a:r>
              <a:rPr sz="4000" spc="-10" dirty="0">
                <a:solidFill>
                  <a:sysClr val="windowText" lastClr="000000"/>
                </a:solidFill>
                <a:cs typeface="Calibri"/>
              </a:rPr>
              <a:t> </a:t>
            </a:r>
            <a:r>
              <a:rPr sz="4000" spc="-20" dirty="0">
                <a:solidFill>
                  <a:sysClr val="windowText" lastClr="000000"/>
                </a:solidFill>
                <a:cs typeface="Calibri"/>
              </a:rPr>
              <a:t>Partner </a:t>
            </a:r>
            <a:r>
              <a:rPr sz="4000" dirty="0">
                <a:solidFill>
                  <a:sysClr val="windowText" lastClr="000000"/>
                </a:solidFill>
                <a:cs typeface="Calibri"/>
              </a:rPr>
              <a:t>Contributo</a:t>
            </a:r>
            <a:r>
              <a:rPr sz="4000" spc="-100" dirty="0">
                <a:solidFill>
                  <a:sysClr val="windowText" lastClr="000000"/>
                </a:solidFill>
                <a:cs typeface="Calibri"/>
              </a:rPr>
              <a:t> </a:t>
            </a:r>
            <a:r>
              <a:rPr sz="4000" dirty="0">
                <a:solidFill>
                  <a:sysClr val="windowText" lastClr="000000"/>
                </a:solidFill>
                <a:cs typeface="Calibri"/>
              </a:rPr>
              <a:t>10%</a:t>
            </a:r>
            <a:r>
              <a:rPr sz="4000" spc="-120" dirty="0">
                <a:solidFill>
                  <a:sysClr val="windowText" lastClr="000000"/>
                </a:solidFill>
                <a:cs typeface="Calibri"/>
              </a:rPr>
              <a:t> </a:t>
            </a:r>
            <a:r>
              <a:rPr sz="4000" dirty="0">
                <a:solidFill>
                  <a:sysClr val="windowText" lastClr="000000"/>
                </a:solidFill>
                <a:cs typeface="Calibri"/>
              </a:rPr>
              <a:t>sul</a:t>
            </a:r>
            <a:r>
              <a:rPr sz="4000" spc="-90" dirty="0">
                <a:solidFill>
                  <a:sysClr val="windowText" lastClr="000000"/>
                </a:solidFill>
                <a:cs typeface="Calibri"/>
              </a:rPr>
              <a:t> </a:t>
            </a:r>
            <a:r>
              <a:rPr sz="4000" spc="-20" dirty="0">
                <a:solidFill>
                  <a:sysClr val="windowText" lastClr="000000"/>
                </a:solidFill>
                <a:cs typeface="Calibri"/>
              </a:rPr>
              <a:t>finanziato</a:t>
            </a:r>
            <a:r>
              <a:rPr sz="4000" spc="-70" dirty="0">
                <a:solidFill>
                  <a:sysClr val="windowText" lastClr="000000"/>
                </a:solidFill>
                <a:cs typeface="Calibri"/>
              </a:rPr>
              <a:t> </a:t>
            </a:r>
            <a:r>
              <a:rPr sz="4000" dirty="0">
                <a:solidFill>
                  <a:sysClr val="windowText" lastClr="000000"/>
                </a:solidFill>
                <a:cs typeface="Calibri"/>
              </a:rPr>
              <a:t>-</a:t>
            </a:r>
            <a:r>
              <a:rPr sz="4000" spc="730" dirty="0">
                <a:solidFill>
                  <a:sysClr val="windowText" lastClr="000000"/>
                </a:solidFill>
                <a:cs typeface="Calibri"/>
              </a:rPr>
              <a:t> </a:t>
            </a:r>
            <a:r>
              <a:rPr sz="4000" spc="-20" dirty="0">
                <a:solidFill>
                  <a:sysClr val="windowText" lastClr="000000"/>
                </a:solidFill>
                <a:cs typeface="Calibri"/>
              </a:rPr>
              <a:t>dall’Installatore</a:t>
            </a:r>
            <a:r>
              <a:rPr sz="4000" dirty="0">
                <a:solidFill>
                  <a:sysClr val="windowText" lastClr="000000"/>
                </a:solidFill>
                <a:cs typeface="Calibri"/>
              </a:rPr>
              <a:t> </a:t>
            </a:r>
            <a:r>
              <a:rPr sz="4000" spc="-20" dirty="0">
                <a:solidFill>
                  <a:sysClr val="windowText" lastClr="000000"/>
                </a:solidFill>
                <a:cs typeface="Calibri"/>
              </a:rPr>
              <a:t>Partner</a:t>
            </a:r>
            <a:r>
              <a:rPr sz="4000" spc="-70" dirty="0">
                <a:solidFill>
                  <a:sysClr val="windowText" lastClr="000000"/>
                </a:solidFill>
                <a:cs typeface="Calibri"/>
              </a:rPr>
              <a:t> </a:t>
            </a:r>
            <a:r>
              <a:rPr sz="4000" dirty="0">
                <a:solidFill>
                  <a:sysClr val="windowText" lastClr="000000"/>
                </a:solidFill>
                <a:cs typeface="Calibri"/>
              </a:rPr>
              <a:t>alla</a:t>
            </a:r>
            <a:r>
              <a:rPr sz="4000" spc="-50" dirty="0">
                <a:solidFill>
                  <a:sysClr val="windowText" lastClr="000000"/>
                </a:solidFill>
                <a:cs typeface="Calibri"/>
              </a:rPr>
              <a:t> </a:t>
            </a:r>
            <a:r>
              <a:rPr sz="4000" spc="-20" dirty="0">
                <a:solidFill>
                  <a:sysClr val="windowText" lastClr="000000"/>
                </a:solidFill>
                <a:cs typeface="Calibri"/>
              </a:rPr>
              <a:t>Finanziaria</a:t>
            </a:r>
            <a:endParaRPr sz="4000" dirty="0">
              <a:solidFill>
                <a:sysClr val="windowText" lastClr="000000"/>
              </a:solidFill>
              <a:cs typeface="Calibri"/>
            </a:endParaRPr>
          </a:p>
          <a:p>
            <a:pPr marL="25400" marR="8305800" algn="l" defTabSz="1828800" hangingPunct="1">
              <a:spcBef>
                <a:spcPts val="2400"/>
              </a:spcBef>
            </a:pPr>
            <a:r>
              <a:rPr sz="4000" spc="-80" dirty="0">
                <a:solidFill>
                  <a:sysClr val="windowText" lastClr="000000"/>
                </a:solidFill>
                <a:cs typeface="Calibri"/>
              </a:rPr>
              <a:t>TAN</a:t>
            </a:r>
            <a:r>
              <a:rPr sz="4000" spc="-90" dirty="0">
                <a:solidFill>
                  <a:sysClr val="windowText" lastClr="000000"/>
                </a:solidFill>
                <a:cs typeface="Calibri"/>
              </a:rPr>
              <a:t> </a:t>
            </a:r>
            <a:r>
              <a:rPr sz="4000" dirty="0">
                <a:solidFill>
                  <a:sysClr val="windowText" lastClr="000000"/>
                </a:solidFill>
                <a:cs typeface="Calibri"/>
              </a:rPr>
              <a:t>sul</a:t>
            </a:r>
            <a:r>
              <a:rPr sz="4000" spc="-90" dirty="0">
                <a:solidFill>
                  <a:sysClr val="windowText" lastClr="000000"/>
                </a:solidFill>
                <a:cs typeface="Calibri"/>
              </a:rPr>
              <a:t> </a:t>
            </a:r>
            <a:r>
              <a:rPr sz="4000" dirty="0">
                <a:solidFill>
                  <a:sysClr val="windowText" lastClr="000000"/>
                </a:solidFill>
                <a:cs typeface="Calibri"/>
              </a:rPr>
              <a:t>finanziato</a:t>
            </a:r>
            <a:r>
              <a:rPr sz="4000" spc="760" dirty="0">
                <a:solidFill>
                  <a:sysClr val="windowText" lastClr="000000"/>
                </a:solidFill>
                <a:cs typeface="Calibri"/>
              </a:rPr>
              <a:t> </a:t>
            </a:r>
            <a:r>
              <a:rPr sz="4000" dirty="0">
                <a:solidFill>
                  <a:sysClr val="windowText" lastClr="000000"/>
                </a:solidFill>
                <a:cs typeface="Calibri"/>
              </a:rPr>
              <a:t>-</a:t>
            </a:r>
            <a:r>
              <a:rPr sz="4000" spc="-90" dirty="0">
                <a:solidFill>
                  <a:sysClr val="windowText" lastClr="000000"/>
                </a:solidFill>
                <a:cs typeface="Calibri"/>
              </a:rPr>
              <a:t> </a:t>
            </a:r>
            <a:r>
              <a:rPr sz="4000" dirty="0">
                <a:solidFill>
                  <a:sysClr val="windowText" lastClr="000000"/>
                </a:solidFill>
                <a:cs typeface="Calibri"/>
              </a:rPr>
              <a:t>a</a:t>
            </a:r>
            <a:r>
              <a:rPr sz="4000" spc="-80" dirty="0">
                <a:solidFill>
                  <a:sysClr val="windowText" lastClr="000000"/>
                </a:solidFill>
                <a:cs typeface="Calibri"/>
              </a:rPr>
              <a:t> </a:t>
            </a:r>
            <a:r>
              <a:rPr sz="4000" dirty="0" err="1">
                <a:solidFill>
                  <a:sysClr val="windowText" lastClr="000000"/>
                </a:solidFill>
                <a:cs typeface="Calibri"/>
              </a:rPr>
              <a:t>carico</a:t>
            </a:r>
            <a:r>
              <a:rPr sz="4000" spc="-100" dirty="0">
                <a:solidFill>
                  <a:sysClr val="windowText" lastClr="000000"/>
                </a:solidFill>
                <a:cs typeface="Calibri"/>
              </a:rPr>
              <a:t> </a:t>
            </a:r>
            <a:r>
              <a:rPr sz="4000" dirty="0">
                <a:solidFill>
                  <a:sysClr val="windowText" lastClr="000000"/>
                </a:solidFill>
                <a:cs typeface="Calibri"/>
              </a:rPr>
              <a:t>del</a:t>
            </a:r>
            <a:r>
              <a:rPr lang="it-IT" sz="4000" dirty="0">
                <a:solidFill>
                  <a:sysClr val="windowText" lastClr="000000"/>
                </a:solidFill>
                <a:cs typeface="Calibri"/>
              </a:rPr>
              <a:t> </a:t>
            </a:r>
            <a:r>
              <a:rPr sz="4000" spc="-20" dirty="0" err="1">
                <a:solidFill>
                  <a:sysClr val="windowText" lastClr="000000"/>
                </a:solidFill>
                <a:cs typeface="Calibri"/>
              </a:rPr>
              <a:t>Condominio</a:t>
            </a:r>
            <a:endParaRPr lang="it-IT" sz="4000" spc="-20" dirty="0">
              <a:solidFill>
                <a:sysClr val="windowText" lastClr="000000"/>
              </a:solidFill>
              <a:cs typeface="Calibri"/>
            </a:endParaRPr>
          </a:p>
          <a:p>
            <a:pPr marL="25400" marR="8305800" algn="l" defTabSz="1828800" hangingPunct="1">
              <a:spcBef>
                <a:spcPts val="2400"/>
              </a:spcBef>
            </a:pPr>
            <a:r>
              <a:rPr lang="it-IT" sz="4000" spc="-20" dirty="0">
                <a:solidFill>
                  <a:sysClr val="windowText" lastClr="000000"/>
                </a:solidFill>
                <a:cs typeface="Calibri"/>
              </a:rPr>
              <a:t>                                                             </a:t>
            </a:r>
            <a:r>
              <a:rPr sz="4000" dirty="0">
                <a:solidFill>
                  <a:sysClr val="windowText" lastClr="000000"/>
                </a:solidFill>
                <a:cs typeface="Calibri"/>
              </a:rPr>
              <a:t>24</a:t>
            </a:r>
            <a:r>
              <a:rPr sz="4000" spc="-160" dirty="0">
                <a:solidFill>
                  <a:sysClr val="windowText" lastClr="000000"/>
                </a:solidFill>
                <a:cs typeface="Calibri"/>
              </a:rPr>
              <a:t> </a:t>
            </a:r>
            <a:r>
              <a:rPr sz="4000" dirty="0">
                <a:solidFill>
                  <a:sysClr val="windowText" lastClr="000000"/>
                </a:solidFill>
                <a:cs typeface="Calibri"/>
              </a:rPr>
              <a:t>rate</a:t>
            </a:r>
            <a:r>
              <a:rPr sz="4000" spc="-100" dirty="0">
                <a:solidFill>
                  <a:sysClr val="windowText" lastClr="000000"/>
                </a:solidFill>
                <a:cs typeface="Calibri"/>
              </a:rPr>
              <a:t> </a:t>
            </a:r>
            <a:r>
              <a:rPr sz="4000" spc="-20" dirty="0">
                <a:solidFill>
                  <a:sysClr val="windowText" lastClr="000000"/>
                </a:solidFill>
                <a:cs typeface="Calibri"/>
              </a:rPr>
              <a:t>0,17%</a:t>
            </a:r>
            <a:endParaRPr sz="4000" dirty="0">
              <a:solidFill>
                <a:sysClr val="windowText" lastClr="000000"/>
              </a:solidFill>
              <a:cs typeface="Calibri"/>
            </a:endParaRPr>
          </a:p>
          <a:p>
            <a:pPr marL="25400" defTabSz="1828800" hangingPunct="1">
              <a:spcBef>
                <a:spcPts val="30"/>
              </a:spcBef>
            </a:pPr>
            <a:r>
              <a:rPr sz="4000" dirty="0">
                <a:solidFill>
                  <a:sysClr val="windowText" lastClr="000000"/>
                </a:solidFill>
                <a:cs typeface="Calibri"/>
              </a:rPr>
              <a:t>30</a:t>
            </a:r>
            <a:r>
              <a:rPr sz="4000" spc="-160" dirty="0">
                <a:solidFill>
                  <a:sysClr val="windowText" lastClr="000000"/>
                </a:solidFill>
                <a:cs typeface="Calibri"/>
              </a:rPr>
              <a:t> </a:t>
            </a:r>
            <a:r>
              <a:rPr sz="4000" dirty="0">
                <a:solidFill>
                  <a:sysClr val="windowText" lastClr="000000"/>
                </a:solidFill>
                <a:cs typeface="Calibri"/>
              </a:rPr>
              <a:t>rate</a:t>
            </a:r>
            <a:r>
              <a:rPr sz="4000" spc="-100" dirty="0">
                <a:solidFill>
                  <a:sysClr val="windowText" lastClr="000000"/>
                </a:solidFill>
                <a:cs typeface="Calibri"/>
              </a:rPr>
              <a:t> </a:t>
            </a:r>
            <a:r>
              <a:rPr sz="4000" spc="-20" dirty="0">
                <a:solidFill>
                  <a:sysClr val="windowText" lastClr="000000"/>
                </a:solidFill>
                <a:cs typeface="Calibri"/>
              </a:rPr>
              <a:t>2,09%</a:t>
            </a:r>
            <a:endParaRPr sz="4000" dirty="0">
              <a:solidFill>
                <a:sysClr val="windowText" lastClr="000000"/>
              </a:solidFill>
              <a:cs typeface="Calibri"/>
            </a:endParaRPr>
          </a:p>
          <a:p>
            <a:pPr marL="25400" defTabSz="1828800" hangingPunct="1"/>
            <a:r>
              <a:rPr sz="4000" dirty="0">
                <a:solidFill>
                  <a:sysClr val="windowText" lastClr="000000"/>
                </a:solidFill>
                <a:cs typeface="Calibri"/>
              </a:rPr>
              <a:t>36</a:t>
            </a:r>
            <a:r>
              <a:rPr sz="4000" spc="-160" dirty="0">
                <a:solidFill>
                  <a:sysClr val="windowText" lastClr="000000"/>
                </a:solidFill>
                <a:cs typeface="Calibri"/>
              </a:rPr>
              <a:t> </a:t>
            </a:r>
            <a:r>
              <a:rPr sz="4000" dirty="0">
                <a:solidFill>
                  <a:sysClr val="windowText" lastClr="000000"/>
                </a:solidFill>
                <a:cs typeface="Calibri"/>
              </a:rPr>
              <a:t>rate</a:t>
            </a:r>
            <a:r>
              <a:rPr sz="4000" spc="-100" dirty="0">
                <a:solidFill>
                  <a:sysClr val="windowText" lastClr="000000"/>
                </a:solidFill>
                <a:cs typeface="Calibri"/>
              </a:rPr>
              <a:t> </a:t>
            </a:r>
            <a:r>
              <a:rPr sz="4000" spc="-20" dirty="0">
                <a:solidFill>
                  <a:sysClr val="windowText" lastClr="000000"/>
                </a:solidFill>
                <a:cs typeface="Calibri"/>
              </a:rPr>
              <a:t>3,39%</a:t>
            </a:r>
            <a:endParaRPr sz="4000" dirty="0">
              <a:solidFill>
                <a:sysClr val="windowText" lastClr="000000"/>
              </a:solidFill>
              <a:cs typeface="Calibri"/>
            </a:endParaRPr>
          </a:p>
          <a:p>
            <a:pPr marL="25400" defTabSz="1828800" hangingPunct="1"/>
            <a:r>
              <a:rPr sz="4000" dirty="0">
                <a:solidFill>
                  <a:sysClr val="windowText" lastClr="000000"/>
                </a:solidFill>
                <a:cs typeface="Calibri"/>
              </a:rPr>
              <a:t>48</a:t>
            </a:r>
            <a:r>
              <a:rPr sz="4000" spc="-160" dirty="0">
                <a:solidFill>
                  <a:sysClr val="windowText" lastClr="000000"/>
                </a:solidFill>
                <a:cs typeface="Calibri"/>
              </a:rPr>
              <a:t> </a:t>
            </a:r>
            <a:r>
              <a:rPr sz="4000" dirty="0">
                <a:solidFill>
                  <a:sysClr val="windowText" lastClr="000000"/>
                </a:solidFill>
                <a:cs typeface="Calibri"/>
              </a:rPr>
              <a:t>rate</a:t>
            </a:r>
            <a:r>
              <a:rPr sz="4000" spc="-100" dirty="0">
                <a:solidFill>
                  <a:sysClr val="windowText" lastClr="000000"/>
                </a:solidFill>
                <a:cs typeface="Calibri"/>
              </a:rPr>
              <a:t> </a:t>
            </a:r>
            <a:r>
              <a:rPr sz="4000" spc="-20" dirty="0">
                <a:solidFill>
                  <a:sysClr val="windowText" lastClr="000000"/>
                </a:solidFill>
                <a:cs typeface="Calibri"/>
              </a:rPr>
              <a:t>5,03%</a:t>
            </a:r>
            <a:endParaRPr sz="4000" dirty="0">
              <a:solidFill>
                <a:sysClr val="windowText" lastClr="000000"/>
              </a:solidFill>
              <a:cs typeface="Calibri"/>
            </a:endParaRPr>
          </a:p>
          <a:p>
            <a:pPr marL="25400" defTabSz="1828800" hangingPunct="1"/>
            <a:r>
              <a:rPr sz="4000" dirty="0">
                <a:solidFill>
                  <a:sysClr val="windowText" lastClr="000000"/>
                </a:solidFill>
                <a:cs typeface="Calibri"/>
              </a:rPr>
              <a:t>60</a:t>
            </a:r>
            <a:r>
              <a:rPr sz="4000" spc="-130" dirty="0">
                <a:solidFill>
                  <a:sysClr val="windowText" lastClr="000000"/>
                </a:solidFill>
                <a:cs typeface="Calibri"/>
              </a:rPr>
              <a:t> </a:t>
            </a:r>
            <a:r>
              <a:rPr sz="4000" spc="-20" dirty="0">
                <a:solidFill>
                  <a:sysClr val="windowText" lastClr="000000"/>
                </a:solidFill>
                <a:cs typeface="Calibri"/>
              </a:rPr>
              <a:t>rate</a:t>
            </a:r>
            <a:r>
              <a:rPr sz="4000" spc="-60" dirty="0">
                <a:solidFill>
                  <a:sysClr val="windowText" lastClr="000000"/>
                </a:solidFill>
                <a:cs typeface="Calibri"/>
              </a:rPr>
              <a:t> </a:t>
            </a:r>
            <a:r>
              <a:rPr sz="4000" spc="-40" dirty="0">
                <a:solidFill>
                  <a:sysClr val="windowText" lastClr="000000"/>
                </a:solidFill>
                <a:cs typeface="Calibri"/>
              </a:rPr>
              <a:t>6,03%</a:t>
            </a:r>
            <a:endParaRPr sz="4000" dirty="0">
              <a:solidFill>
                <a:sysClr val="windowText" lastClr="000000"/>
              </a:solidFill>
              <a:cs typeface="Calibri"/>
            </a:endParaRPr>
          </a:p>
          <a:p>
            <a:pPr marL="25400" defTabSz="1828800" hangingPunct="1"/>
            <a:r>
              <a:rPr sz="4000" dirty="0">
                <a:solidFill>
                  <a:sysClr val="windowText" lastClr="000000"/>
                </a:solidFill>
                <a:cs typeface="Calibri"/>
              </a:rPr>
              <a:t>72</a:t>
            </a:r>
            <a:r>
              <a:rPr sz="4000" spc="-160" dirty="0">
                <a:solidFill>
                  <a:sysClr val="windowText" lastClr="000000"/>
                </a:solidFill>
                <a:cs typeface="Calibri"/>
              </a:rPr>
              <a:t> </a:t>
            </a:r>
            <a:r>
              <a:rPr sz="4000" dirty="0">
                <a:solidFill>
                  <a:sysClr val="windowText" lastClr="000000"/>
                </a:solidFill>
                <a:cs typeface="Calibri"/>
              </a:rPr>
              <a:t>rate</a:t>
            </a:r>
            <a:r>
              <a:rPr sz="4000" spc="-100" dirty="0">
                <a:solidFill>
                  <a:sysClr val="windowText" lastClr="000000"/>
                </a:solidFill>
                <a:cs typeface="Calibri"/>
              </a:rPr>
              <a:t> </a:t>
            </a:r>
            <a:r>
              <a:rPr sz="4000" spc="-20" dirty="0">
                <a:solidFill>
                  <a:sysClr val="windowText" lastClr="000000"/>
                </a:solidFill>
                <a:cs typeface="Calibri"/>
              </a:rPr>
              <a:t>6,69%</a:t>
            </a:r>
            <a:endParaRPr sz="4000" dirty="0">
              <a:solidFill>
                <a:sysClr val="windowText" lastClr="000000"/>
              </a:solidFill>
              <a:cs typeface="Calibri"/>
            </a:endParaRPr>
          </a:p>
          <a:p>
            <a:pPr marL="25400" defTabSz="1828800" hangingPunct="1">
              <a:spcBef>
                <a:spcPts val="4800"/>
              </a:spcBef>
            </a:pPr>
            <a:r>
              <a:rPr sz="4000" dirty="0">
                <a:solidFill>
                  <a:sysClr val="windowText" lastClr="000000"/>
                </a:solidFill>
                <a:cs typeface="Calibri"/>
              </a:rPr>
              <a:t>Spese</a:t>
            </a:r>
            <a:r>
              <a:rPr sz="4000" spc="-80" dirty="0">
                <a:solidFill>
                  <a:sysClr val="windowText" lastClr="000000"/>
                </a:solidFill>
                <a:cs typeface="Calibri"/>
              </a:rPr>
              <a:t> </a:t>
            </a:r>
            <a:r>
              <a:rPr sz="4000" spc="-20" dirty="0">
                <a:solidFill>
                  <a:sysClr val="windowText" lastClr="000000"/>
                </a:solidFill>
                <a:cs typeface="Calibri"/>
              </a:rPr>
              <a:t>istruttoria </a:t>
            </a:r>
            <a:r>
              <a:rPr sz="4000" b="1" dirty="0">
                <a:solidFill>
                  <a:sysClr val="windowText" lastClr="000000"/>
                </a:solidFill>
                <a:cs typeface="Calibri"/>
              </a:rPr>
              <a:t>€</a:t>
            </a:r>
            <a:r>
              <a:rPr sz="4000" b="1" spc="-70" dirty="0">
                <a:solidFill>
                  <a:sysClr val="windowText" lastClr="000000"/>
                </a:solidFill>
                <a:cs typeface="Calibri"/>
              </a:rPr>
              <a:t> </a:t>
            </a:r>
            <a:r>
              <a:rPr sz="4000" b="1" spc="-20" dirty="0">
                <a:solidFill>
                  <a:sysClr val="windowText" lastClr="000000"/>
                </a:solidFill>
                <a:cs typeface="Calibri"/>
              </a:rPr>
              <a:t>350,00</a:t>
            </a:r>
            <a:endParaRPr sz="4000" dirty="0">
              <a:solidFill>
                <a:sysClr val="windowText" lastClr="000000"/>
              </a:solidFill>
              <a:cs typeface="Calibri"/>
            </a:endParaRPr>
          </a:p>
        </p:txBody>
      </p:sp>
      <p:sp>
        <p:nvSpPr>
          <p:cNvPr id="22" name="object 22"/>
          <p:cNvSpPr txBox="1"/>
          <p:nvPr/>
        </p:nvSpPr>
        <p:spPr>
          <a:xfrm>
            <a:off x="15043913" y="13138101"/>
            <a:ext cx="5640070" cy="273152"/>
          </a:xfrm>
          <a:prstGeom prst="rect">
            <a:avLst/>
          </a:prstGeom>
        </p:spPr>
        <p:txBody>
          <a:bodyPr vert="horz" wrap="square" lIns="0" tIns="11430" rIns="0" bIns="0" rtlCol="0">
            <a:spAutoFit/>
          </a:bodyPr>
          <a:lstStyle/>
          <a:p>
            <a:pPr marL="25400" defTabSz="1828800" hangingPunct="1">
              <a:spcBef>
                <a:spcPts val="90"/>
              </a:spcBef>
            </a:pPr>
            <a:r>
              <a:rPr sz="1700" spc="20" dirty="0">
                <a:solidFill>
                  <a:srgbClr val="FFFFFF"/>
                </a:solidFill>
                <a:latin typeface="Arial"/>
                <a:cs typeface="Arial"/>
              </a:rPr>
              <a:t>SISTEMI</a:t>
            </a:r>
            <a:r>
              <a:rPr sz="1700" spc="650" dirty="0">
                <a:solidFill>
                  <a:srgbClr val="FFFFFF"/>
                </a:solidFill>
                <a:latin typeface="Arial"/>
                <a:cs typeface="Arial"/>
              </a:rPr>
              <a:t> </a:t>
            </a:r>
            <a:r>
              <a:rPr sz="1700" spc="20" dirty="0">
                <a:solidFill>
                  <a:srgbClr val="FFFFFF"/>
                </a:solidFill>
                <a:latin typeface="Arial"/>
                <a:cs typeface="Arial"/>
              </a:rPr>
              <a:t>PER</a:t>
            </a:r>
            <a:r>
              <a:rPr sz="1700" spc="508" dirty="0">
                <a:solidFill>
                  <a:srgbClr val="FFFFFF"/>
                </a:solidFill>
                <a:latin typeface="Arial"/>
                <a:cs typeface="Arial"/>
              </a:rPr>
              <a:t> </a:t>
            </a:r>
            <a:r>
              <a:rPr sz="1700" spc="20" dirty="0">
                <a:solidFill>
                  <a:srgbClr val="FFFFFF"/>
                </a:solidFill>
                <a:latin typeface="Arial"/>
                <a:cs typeface="Arial"/>
              </a:rPr>
              <a:t>LA</a:t>
            </a:r>
            <a:r>
              <a:rPr sz="1700" spc="490" dirty="0">
                <a:solidFill>
                  <a:srgbClr val="FFFFFF"/>
                </a:solidFill>
                <a:latin typeface="Arial"/>
                <a:cs typeface="Arial"/>
              </a:rPr>
              <a:t> </a:t>
            </a:r>
            <a:r>
              <a:rPr sz="1700" b="1" spc="20" dirty="0">
                <a:solidFill>
                  <a:srgbClr val="FFFFFF"/>
                </a:solidFill>
                <a:latin typeface="Arial"/>
                <a:cs typeface="Arial"/>
              </a:rPr>
              <a:t>CLIMATIZZAZIONE</a:t>
            </a:r>
            <a:r>
              <a:rPr sz="1700" b="1" spc="818" dirty="0">
                <a:solidFill>
                  <a:srgbClr val="FFFFFF"/>
                </a:solidFill>
                <a:latin typeface="Arial"/>
                <a:cs typeface="Arial"/>
              </a:rPr>
              <a:t> </a:t>
            </a:r>
            <a:r>
              <a:rPr sz="1700" b="1" spc="-20" dirty="0">
                <a:solidFill>
                  <a:srgbClr val="FFFFFF"/>
                </a:solidFill>
                <a:latin typeface="Arial"/>
                <a:cs typeface="Arial"/>
              </a:rPr>
              <a:t>ECOLOGICA</a:t>
            </a:r>
            <a:endParaRPr sz="1700">
              <a:solidFill>
                <a:sysClr val="windowText" lastClr="000000"/>
              </a:solidFill>
              <a:latin typeface="Arial"/>
              <a:cs typeface="Arial"/>
            </a:endParaRPr>
          </a:p>
        </p:txBody>
      </p:sp>
      <p:sp>
        <p:nvSpPr>
          <p:cNvPr id="5"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F8051939-A8FD-416B-9FF7-0816FD3A1465}"/>
              </a:ext>
            </a:extLst>
          </p:cNvPr>
          <p:cNvSpPr txBox="1"/>
          <p:nvPr/>
        </p:nvSpPr>
        <p:spPr>
          <a:xfrm>
            <a:off x="7671345" y="652968"/>
            <a:ext cx="9297809"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Costo del finanziamento</a:t>
            </a:r>
            <a:endParaRPr sz="70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2641599" y="2689113"/>
            <a:ext cx="19100802" cy="6525376"/>
          </a:xfrm>
          <a:prstGeom prst="rect">
            <a:avLst/>
          </a:prstGeom>
        </p:spPr>
        <p:txBody>
          <a:bodyPr vert="horz" wrap="square" lIns="0" tIns="975868" rIns="0" bIns="0" rtlCol="0">
            <a:spAutoFit/>
          </a:bodyPr>
          <a:lstStyle/>
          <a:p>
            <a:pPr marL="161290" marR="10160">
              <a:spcBef>
                <a:spcPts val="210"/>
              </a:spcBef>
            </a:pPr>
            <a:r>
              <a:rPr dirty="0">
                <a:latin typeface="HelveticaNowDisplay-Medium"/>
              </a:rPr>
              <a:t>JODO</a:t>
            </a:r>
            <a:r>
              <a:rPr spc="20" dirty="0">
                <a:latin typeface="HelveticaNowDisplay-Medium"/>
              </a:rPr>
              <a:t> </a:t>
            </a:r>
            <a:r>
              <a:rPr dirty="0">
                <a:latin typeface="HelveticaNowDisplay-Medium"/>
              </a:rPr>
              <a:t>ha</a:t>
            </a:r>
            <a:r>
              <a:rPr spc="40" dirty="0">
                <a:latin typeface="HelveticaNowDisplay-Medium"/>
              </a:rPr>
              <a:t> </a:t>
            </a:r>
            <a:r>
              <a:rPr dirty="0">
                <a:latin typeface="HelveticaNowDisplay-Medium"/>
              </a:rPr>
              <a:t>stipulato</a:t>
            </a:r>
            <a:r>
              <a:rPr spc="30" dirty="0">
                <a:latin typeface="HelveticaNowDisplay-Medium"/>
              </a:rPr>
              <a:t> </a:t>
            </a:r>
            <a:r>
              <a:rPr dirty="0">
                <a:latin typeface="HelveticaNowDisplay-Medium"/>
              </a:rPr>
              <a:t>un</a:t>
            </a:r>
            <a:r>
              <a:rPr spc="40" dirty="0">
                <a:latin typeface="HelveticaNowDisplay-Medium"/>
              </a:rPr>
              <a:t> </a:t>
            </a:r>
            <a:r>
              <a:rPr b="1" dirty="0">
                <a:latin typeface="HelveticaNowDisplay-Medium"/>
              </a:rPr>
              <a:t>Accordo</a:t>
            </a:r>
            <a:r>
              <a:rPr b="1" spc="20" dirty="0">
                <a:latin typeface="HelveticaNowDisplay-Medium"/>
              </a:rPr>
              <a:t> </a:t>
            </a:r>
            <a:r>
              <a:rPr b="1" dirty="0">
                <a:latin typeface="HelveticaNowDisplay-Medium"/>
              </a:rPr>
              <a:t>quadro</a:t>
            </a:r>
            <a:r>
              <a:rPr b="1" spc="30" dirty="0">
                <a:latin typeface="HelveticaNowDisplay-Medium"/>
              </a:rPr>
              <a:t> </a:t>
            </a:r>
            <a:r>
              <a:rPr dirty="0">
                <a:latin typeface="HelveticaNowDisplay-Medium"/>
              </a:rPr>
              <a:t>con</a:t>
            </a:r>
            <a:r>
              <a:rPr spc="10" dirty="0">
                <a:latin typeface="HelveticaNowDisplay-Medium"/>
              </a:rPr>
              <a:t> </a:t>
            </a:r>
            <a:r>
              <a:rPr dirty="0">
                <a:latin typeface="HelveticaNowDisplay-Medium"/>
              </a:rPr>
              <a:t>la</a:t>
            </a:r>
            <a:r>
              <a:rPr spc="40" dirty="0">
                <a:latin typeface="HelveticaNowDisplay-Medium"/>
              </a:rPr>
              <a:t> </a:t>
            </a:r>
            <a:r>
              <a:rPr dirty="0">
                <a:latin typeface="HelveticaNowDisplay-Medium"/>
              </a:rPr>
              <a:t>Finanziaria</a:t>
            </a:r>
            <a:r>
              <a:rPr spc="40" dirty="0">
                <a:latin typeface="HelveticaNowDisplay-Medium"/>
              </a:rPr>
              <a:t> </a:t>
            </a:r>
            <a:r>
              <a:rPr dirty="0">
                <a:latin typeface="HelveticaNowDisplay-Medium"/>
              </a:rPr>
              <a:t>grazie</a:t>
            </a:r>
            <a:r>
              <a:rPr spc="10" dirty="0">
                <a:latin typeface="HelveticaNowDisplay-Medium"/>
              </a:rPr>
              <a:t> </a:t>
            </a:r>
            <a:r>
              <a:rPr dirty="0">
                <a:latin typeface="HelveticaNowDisplay-Medium"/>
              </a:rPr>
              <a:t>al</a:t>
            </a:r>
            <a:r>
              <a:rPr spc="30" dirty="0">
                <a:latin typeface="HelveticaNowDisplay-Medium"/>
              </a:rPr>
              <a:t> </a:t>
            </a:r>
            <a:r>
              <a:rPr dirty="0">
                <a:latin typeface="HelveticaNowDisplay-Medium"/>
              </a:rPr>
              <a:t>quale</a:t>
            </a:r>
            <a:r>
              <a:rPr spc="30" dirty="0">
                <a:latin typeface="HelveticaNowDisplay-Medium"/>
              </a:rPr>
              <a:t> </a:t>
            </a:r>
            <a:r>
              <a:rPr dirty="0">
                <a:latin typeface="HelveticaNowDisplay-Medium"/>
              </a:rPr>
              <a:t>l’Installatore</a:t>
            </a:r>
            <a:r>
              <a:rPr spc="30" dirty="0">
                <a:latin typeface="HelveticaNowDisplay-Medium"/>
              </a:rPr>
              <a:t> </a:t>
            </a:r>
            <a:r>
              <a:rPr spc="-20" dirty="0">
                <a:latin typeface="HelveticaNowDisplay-Medium"/>
              </a:rPr>
              <a:t>Partner </a:t>
            </a:r>
            <a:r>
              <a:rPr dirty="0">
                <a:latin typeface="HelveticaNowDisplay-Medium"/>
              </a:rPr>
              <a:t>può</a:t>
            </a:r>
            <a:r>
              <a:rPr spc="-130" dirty="0">
                <a:latin typeface="HelveticaNowDisplay-Medium"/>
              </a:rPr>
              <a:t> </a:t>
            </a:r>
            <a:r>
              <a:rPr spc="-20" dirty="0">
                <a:latin typeface="HelveticaNowDisplay-Medium"/>
              </a:rPr>
              <a:t>avere</a:t>
            </a:r>
            <a:r>
              <a:rPr spc="-50" dirty="0">
                <a:latin typeface="HelveticaNowDisplay-Medium"/>
              </a:rPr>
              <a:t> </a:t>
            </a:r>
            <a:r>
              <a:rPr dirty="0">
                <a:latin typeface="HelveticaNowDisplay-Medium"/>
              </a:rPr>
              <a:t>accesso</a:t>
            </a:r>
            <a:r>
              <a:rPr spc="-50" dirty="0">
                <a:latin typeface="HelveticaNowDisplay-Medium"/>
              </a:rPr>
              <a:t> </a:t>
            </a:r>
            <a:r>
              <a:rPr dirty="0">
                <a:latin typeface="HelveticaNowDisplay-Medium"/>
              </a:rPr>
              <a:t>al</a:t>
            </a:r>
            <a:r>
              <a:rPr spc="-90" dirty="0">
                <a:latin typeface="HelveticaNowDisplay-Medium"/>
              </a:rPr>
              <a:t> </a:t>
            </a:r>
            <a:r>
              <a:rPr spc="-20" dirty="0">
                <a:latin typeface="HelveticaNowDisplay-Medium"/>
              </a:rPr>
              <a:t>Prodotto</a:t>
            </a:r>
            <a:r>
              <a:rPr spc="-90" dirty="0">
                <a:latin typeface="HelveticaNowDisplay-Medium"/>
              </a:rPr>
              <a:t> </a:t>
            </a:r>
            <a:r>
              <a:rPr dirty="0">
                <a:latin typeface="HelveticaNowDisplay-Medium"/>
              </a:rPr>
              <a:t>a</a:t>
            </a:r>
            <a:r>
              <a:rPr spc="-80" dirty="0">
                <a:latin typeface="HelveticaNowDisplay-Medium"/>
              </a:rPr>
              <a:t> </a:t>
            </a:r>
            <a:r>
              <a:rPr dirty="0">
                <a:latin typeface="HelveticaNowDisplay-Medium"/>
              </a:rPr>
              <a:t>condizioni</a:t>
            </a:r>
            <a:r>
              <a:rPr spc="-140" dirty="0">
                <a:latin typeface="HelveticaNowDisplay-Medium"/>
              </a:rPr>
              <a:t> </a:t>
            </a:r>
            <a:r>
              <a:rPr spc="-20" dirty="0">
                <a:latin typeface="HelveticaNowDisplay-Medium"/>
              </a:rPr>
              <a:t>agevolate.</a:t>
            </a:r>
          </a:p>
          <a:p>
            <a:pPr marL="161290">
              <a:spcBef>
                <a:spcPts val="4800"/>
              </a:spcBef>
            </a:pPr>
            <a:r>
              <a:rPr spc="-50" dirty="0">
                <a:latin typeface="HelveticaNowDisplay-Medium"/>
              </a:rPr>
              <a:t>L’Installatore</a:t>
            </a:r>
            <a:r>
              <a:rPr spc="-40" dirty="0">
                <a:latin typeface="HelveticaNowDisplay-Medium"/>
              </a:rPr>
              <a:t> </a:t>
            </a:r>
            <a:r>
              <a:rPr dirty="0">
                <a:latin typeface="HelveticaNowDisplay-Medium"/>
              </a:rPr>
              <a:t>stipula</a:t>
            </a:r>
            <a:r>
              <a:rPr spc="-90" dirty="0">
                <a:latin typeface="HelveticaNowDisplay-Medium"/>
              </a:rPr>
              <a:t> </a:t>
            </a:r>
            <a:r>
              <a:rPr dirty="0">
                <a:latin typeface="HelveticaNowDisplay-Medium"/>
              </a:rPr>
              <a:t>una</a:t>
            </a:r>
            <a:r>
              <a:rPr spc="-90" dirty="0">
                <a:latin typeface="HelveticaNowDisplay-Medium"/>
              </a:rPr>
              <a:t> </a:t>
            </a:r>
            <a:r>
              <a:rPr b="1" dirty="0">
                <a:latin typeface="HelveticaNowDisplay-Medium"/>
              </a:rPr>
              <a:t>Convenzione</a:t>
            </a:r>
            <a:r>
              <a:rPr b="1" spc="-90" dirty="0">
                <a:latin typeface="HelveticaNowDisplay-Medium"/>
              </a:rPr>
              <a:t> </a:t>
            </a:r>
            <a:r>
              <a:rPr b="1" dirty="0">
                <a:latin typeface="HelveticaNowDisplay-Medium"/>
              </a:rPr>
              <a:t>con</a:t>
            </a:r>
            <a:r>
              <a:rPr b="1" spc="-80" dirty="0">
                <a:latin typeface="HelveticaNowDisplay-Medium"/>
              </a:rPr>
              <a:t> </a:t>
            </a:r>
            <a:r>
              <a:rPr b="1" dirty="0">
                <a:latin typeface="HelveticaNowDisplay-Medium"/>
              </a:rPr>
              <a:t>la</a:t>
            </a:r>
            <a:r>
              <a:rPr b="1" spc="-100" dirty="0">
                <a:latin typeface="HelveticaNowDisplay-Medium"/>
              </a:rPr>
              <a:t> </a:t>
            </a:r>
            <a:r>
              <a:rPr b="1" spc="-20" dirty="0">
                <a:latin typeface="HelveticaNowDisplay-Medium"/>
              </a:rPr>
              <a:t>Finanziaria</a:t>
            </a:r>
          </a:p>
          <a:p>
            <a:pPr marL="161290" marR="10160">
              <a:lnSpc>
                <a:spcPct val="100499"/>
              </a:lnSpc>
              <a:spcBef>
                <a:spcPts val="4770"/>
              </a:spcBef>
            </a:pPr>
            <a:r>
              <a:rPr spc="-20" dirty="0">
                <a:latin typeface="HelveticaNowDisplay-Medium"/>
              </a:rPr>
              <a:t>L’Installatore</a:t>
            </a:r>
            <a:r>
              <a:rPr spc="620" dirty="0">
                <a:latin typeface="HelveticaNowDisplay-Medium"/>
              </a:rPr>
              <a:t> </a:t>
            </a:r>
            <a:r>
              <a:rPr dirty="0">
                <a:latin typeface="HelveticaNowDisplay-Medium"/>
              </a:rPr>
              <a:t>sigla</a:t>
            </a:r>
            <a:r>
              <a:rPr spc="620" dirty="0">
                <a:latin typeface="HelveticaNowDisplay-Medium"/>
              </a:rPr>
              <a:t> </a:t>
            </a:r>
            <a:r>
              <a:rPr dirty="0">
                <a:latin typeface="HelveticaNowDisplay-Medium"/>
              </a:rPr>
              <a:t>un</a:t>
            </a:r>
            <a:r>
              <a:rPr spc="620" dirty="0">
                <a:latin typeface="HelveticaNowDisplay-Medium"/>
              </a:rPr>
              <a:t> </a:t>
            </a:r>
            <a:r>
              <a:rPr b="1" dirty="0">
                <a:latin typeface="HelveticaNowDisplay-Medium"/>
              </a:rPr>
              <a:t>Accordo</a:t>
            </a:r>
            <a:r>
              <a:rPr b="1" spc="610" dirty="0">
                <a:latin typeface="HelveticaNowDisplay-Medium"/>
              </a:rPr>
              <a:t> </a:t>
            </a:r>
            <a:r>
              <a:rPr b="1" dirty="0">
                <a:latin typeface="HelveticaNowDisplay-Medium"/>
              </a:rPr>
              <a:t>con</a:t>
            </a:r>
            <a:r>
              <a:rPr b="1" spc="610" dirty="0">
                <a:latin typeface="HelveticaNowDisplay-Medium"/>
              </a:rPr>
              <a:t> </a:t>
            </a:r>
            <a:r>
              <a:rPr b="1" dirty="0">
                <a:latin typeface="HelveticaNowDisplay-Medium"/>
              </a:rPr>
              <a:t>JODO</a:t>
            </a:r>
            <a:r>
              <a:rPr b="1" spc="570" dirty="0">
                <a:latin typeface="HelveticaNowDisplay-Medium"/>
              </a:rPr>
              <a:t> </a:t>
            </a:r>
            <a:r>
              <a:rPr b="1" dirty="0">
                <a:latin typeface="HelveticaNowDisplay-Medium"/>
              </a:rPr>
              <a:t>Italia</a:t>
            </a:r>
            <a:r>
              <a:rPr b="1" spc="590" dirty="0">
                <a:latin typeface="HelveticaNowDisplay-Medium"/>
              </a:rPr>
              <a:t> </a:t>
            </a:r>
            <a:r>
              <a:rPr dirty="0">
                <a:latin typeface="HelveticaNowDisplay-Medium"/>
              </a:rPr>
              <a:t>per</a:t>
            </a:r>
            <a:r>
              <a:rPr spc="620" dirty="0">
                <a:latin typeface="HelveticaNowDisplay-Medium"/>
              </a:rPr>
              <a:t> </a:t>
            </a:r>
            <a:r>
              <a:rPr dirty="0">
                <a:latin typeface="HelveticaNowDisplay-Medium"/>
              </a:rPr>
              <a:t>l’utilizzo</a:t>
            </a:r>
            <a:r>
              <a:rPr spc="610" dirty="0">
                <a:latin typeface="HelveticaNowDisplay-Medium"/>
              </a:rPr>
              <a:t> </a:t>
            </a:r>
            <a:r>
              <a:rPr dirty="0">
                <a:latin typeface="HelveticaNowDisplay-Medium"/>
              </a:rPr>
              <a:t>del</a:t>
            </a:r>
            <a:r>
              <a:rPr spc="610" dirty="0">
                <a:latin typeface="HelveticaNowDisplay-Medium"/>
              </a:rPr>
              <a:t> </a:t>
            </a:r>
            <a:r>
              <a:rPr dirty="0">
                <a:latin typeface="HelveticaNowDisplay-Medium"/>
              </a:rPr>
              <a:t>prodotto</a:t>
            </a:r>
            <a:r>
              <a:rPr spc="630" dirty="0">
                <a:latin typeface="HelveticaNowDisplay-Medium"/>
              </a:rPr>
              <a:t> </a:t>
            </a:r>
            <a:r>
              <a:rPr dirty="0">
                <a:latin typeface="HelveticaNowDisplay-Medium"/>
              </a:rPr>
              <a:t>finanziario</a:t>
            </a:r>
            <a:r>
              <a:rPr spc="600" dirty="0">
                <a:latin typeface="HelveticaNowDisplay-Medium"/>
              </a:rPr>
              <a:t> </a:t>
            </a:r>
            <a:r>
              <a:rPr dirty="0">
                <a:latin typeface="HelveticaNowDisplay-Medium"/>
              </a:rPr>
              <a:t>e</a:t>
            </a:r>
            <a:r>
              <a:rPr spc="610" dirty="0">
                <a:latin typeface="HelveticaNowDisplay-Medium"/>
              </a:rPr>
              <a:t> </a:t>
            </a:r>
            <a:r>
              <a:rPr spc="-50" dirty="0">
                <a:latin typeface="HelveticaNowDisplay-Medium"/>
              </a:rPr>
              <a:t>la </a:t>
            </a:r>
            <a:r>
              <a:rPr dirty="0">
                <a:latin typeface="HelveticaNowDisplay-Medium"/>
              </a:rPr>
              <a:t>fornitura</a:t>
            </a:r>
            <a:r>
              <a:rPr spc="-180" dirty="0">
                <a:latin typeface="HelveticaNowDisplay-Medium"/>
              </a:rPr>
              <a:t> </a:t>
            </a:r>
            <a:r>
              <a:rPr dirty="0">
                <a:latin typeface="HelveticaNowDisplay-Medium"/>
              </a:rPr>
              <a:t>della</a:t>
            </a:r>
            <a:r>
              <a:rPr spc="-150" dirty="0">
                <a:latin typeface="HelveticaNowDisplay-Medium"/>
              </a:rPr>
              <a:t> </a:t>
            </a:r>
            <a:r>
              <a:rPr spc="-20" dirty="0">
                <a:latin typeface="HelveticaNowDisplay-Medium"/>
              </a:rPr>
              <a:t>merce</a:t>
            </a:r>
          </a:p>
          <a:p>
            <a:pPr marL="161290">
              <a:spcBef>
                <a:spcPts val="4810"/>
              </a:spcBef>
            </a:pPr>
            <a:r>
              <a:rPr spc="-60" dirty="0">
                <a:latin typeface="HelveticaNowDisplay-Medium"/>
              </a:rPr>
              <a:t>L‘installatore</a:t>
            </a:r>
            <a:r>
              <a:rPr spc="-40" dirty="0">
                <a:latin typeface="HelveticaNowDisplay-Medium"/>
              </a:rPr>
              <a:t> </a:t>
            </a:r>
            <a:r>
              <a:rPr spc="-20" dirty="0">
                <a:latin typeface="HelveticaNowDisplay-Medium"/>
              </a:rPr>
              <a:t>durante</a:t>
            </a:r>
            <a:r>
              <a:rPr spc="-70" dirty="0">
                <a:latin typeface="HelveticaNowDisplay-Medium"/>
              </a:rPr>
              <a:t> </a:t>
            </a:r>
            <a:r>
              <a:rPr dirty="0">
                <a:latin typeface="HelveticaNowDisplay-Medium"/>
              </a:rPr>
              <a:t>l’iter</a:t>
            </a:r>
            <a:r>
              <a:rPr spc="-50" dirty="0">
                <a:latin typeface="HelveticaNowDisplay-Medium"/>
              </a:rPr>
              <a:t> </a:t>
            </a:r>
            <a:r>
              <a:rPr dirty="0">
                <a:latin typeface="HelveticaNowDisplay-Medium"/>
              </a:rPr>
              <a:t>riceve</a:t>
            </a:r>
            <a:r>
              <a:rPr spc="-60" dirty="0">
                <a:latin typeface="HelveticaNowDisplay-Medium"/>
              </a:rPr>
              <a:t> </a:t>
            </a:r>
            <a:r>
              <a:rPr b="1" dirty="0">
                <a:latin typeface="HelveticaNowDisplay-Medium"/>
              </a:rPr>
              <a:t>supporto</a:t>
            </a:r>
            <a:r>
              <a:rPr b="1" spc="-140" dirty="0">
                <a:latin typeface="HelveticaNowDisplay-Medium"/>
              </a:rPr>
              <a:t> </a:t>
            </a:r>
            <a:r>
              <a:rPr dirty="0">
                <a:latin typeface="HelveticaNowDisplay-Medium"/>
              </a:rPr>
              <a:t>dalla</a:t>
            </a:r>
            <a:r>
              <a:rPr spc="-60" dirty="0">
                <a:latin typeface="HelveticaNowDisplay-Medium"/>
              </a:rPr>
              <a:t> </a:t>
            </a:r>
            <a:r>
              <a:rPr dirty="0">
                <a:latin typeface="HelveticaNowDisplay-Medium"/>
              </a:rPr>
              <a:t>Finanziaria</a:t>
            </a:r>
            <a:r>
              <a:rPr spc="-60" dirty="0">
                <a:latin typeface="HelveticaNowDisplay-Medium"/>
              </a:rPr>
              <a:t> </a:t>
            </a:r>
            <a:r>
              <a:rPr dirty="0">
                <a:latin typeface="HelveticaNowDisplay-Medium"/>
              </a:rPr>
              <a:t>e</a:t>
            </a:r>
            <a:r>
              <a:rPr spc="-80" dirty="0">
                <a:latin typeface="HelveticaNowDisplay-Medium"/>
              </a:rPr>
              <a:t> </a:t>
            </a:r>
            <a:r>
              <a:rPr dirty="0">
                <a:latin typeface="HelveticaNowDisplay-Medium"/>
              </a:rPr>
              <a:t>da</a:t>
            </a:r>
            <a:r>
              <a:rPr spc="-100" dirty="0">
                <a:latin typeface="HelveticaNowDisplay-Medium"/>
              </a:rPr>
              <a:t> </a:t>
            </a:r>
            <a:r>
              <a:rPr dirty="0">
                <a:latin typeface="HelveticaNowDisplay-Medium"/>
              </a:rPr>
              <a:t>JODO</a:t>
            </a:r>
            <a:r>
              <a:rPr spc="-120" dirty="0">
                <a:latin typeface="HelveticaNowDisplay-Medium"/>
              </a:rPr>
              <a:t> </a:t>
            </a:r>
            <a:r>
              <a:rPr spc="-20" dirty="0">
                <a:latin typeface="HelveticaNowDisplay-Medium"/>
              </a:rPr>
              <a:t>Italia</a:t>
            </a:r>
          </a:p>
        </p:txBody>
      </p:sp>
      <p:sp>
        <p:nvSpPr>
          <p:cNvPr id="4" name="object 4"/>
          <p:cNvSpPr txBox="1"/>
          <p:nvPr/>
        </p:nvSpPr>
        <p:spPr>
          <a:xfrm>
            <a:off x="15043913" y="13138101"/>
            <a:ext cx="5640070" cy="273152"/>
          </a:xfrm>
          <a:prstGeom prst="rect">
            <a:avLst/>
          </a:prstGeom>
        </p:spPr>
        <p:txBody>
          <a:bodyPr vert="horz" wrap="square" lIns="0" tIns="11430" rIns="0" bIns="0" rtlCol="0">
            <a:spAutoFit/>
          </a:bodyPr>
          <a:lstStyle/>
          <a:p>
            <a:pPr marL="25400" defTabSz="1828800" hangingPunct="1">
              <a:spcBef>
                <a:spcPts val="90"/>
              </a:spcBef>
            </a:pPr>
            <a:r>
              <a:rPr sz="1700" spc="20" dirty="0">
                <a:solidFill>
                  <a:srgbClr val="FFFFFF"/>
                </a:solidFill>
                <a:latin typeface="Arial"/>
                <a:cs typeface="Arial"/>
              </a:rPr>
              <a:t>SISTEMI</a:t>
            </a:r>
            <a:r>
              <a:rPr sz="1700" spc="650" dirty="0">
                <a:solidFill>
                  <a:srgbClr val="FFFFFF"/>
                </a:solidFill>
                <a:latin typeface="Arial"/>
                <a:cs typeface="Arial"/>
              </a:rPr>
              <a:t> </a:t>
            </a:r>
            <a:r>
              <a:rPr sz="1700" spc="20" dirty="0">
                <a:solidFill>
                  <a:srgbClr val="FFFFFF"/>
                </a:solidFill>
                <a:latin typeface="Arial"/>
                <a:cs typeface="Arial"/>
              </a:rPr>
              <a:t>PER</a:t>
            </a:r>
            <a:r>
              <a:rPr sz="1700" spc="508" dirty="0">
                <a:solidFill>
                  <a:srgbClr val="FFFFFF"/>
                </a:solidFill>
                <a:latin typeface="Arial"/>
                <a:cs typeface="Arial"/>
              </a:rPr>
              <a:t> </a:t>
            </a:r>
            <a:r>
              <a:rPr sz="1700" spc="20" dirty="0">
                <a:solidFill>
                  <a:srgbClr val="FFFFFF"/>
                </a:solidFill>
                <a:latin typeface="Arial"/>
                <a:cs typeface="Arial"/>
              </a:rPr>
              <a:t>LA</a:t>
            </a:r>
            <a:r>
              <a:rPr sz="1700" spc="490" dirty="0">
                <a:solidFill>
                  <a:srgbClr val="FFFFFF"/>
                </a:solidFill>
                <a:latin typeface="Arial"/>
                <a:cs typeface="Arial"/>
              </a:rPr>
              <a:t> </a:t>
            </a:r>
            <a:r>
              <a:rPr sz="1700" b="1" spc="20" dirty="0">
                <a:solidFill>
                  <a:srgbClr val="FFFFFF"/>
                </a:solidFill>
                <a:latin typeface="Arial"/>
                <a:cs typeface="Arial"/>
              </a:rPr>
              <a:t>CLIMATIZZAZIONE</a:t>
            </a:r>
            <a:r>
              <a:rPr sz="1700" b="1" spc="818" dirty="0">
                <a:solidFill>
                  <a:srgbClr val="FFFFFF"/>
                </a:solidFill>
                <a:latin typeface="Arial"/>
                <a:cs typeface="Arial"/>
              </a:rPr>
              <a:t> </a:t>
            </a:r>
            <a:r>
              <a:rPr sz="1700" b="1" spc="-20" dirty="0">
                <a:solidFill>
                  <a:srgbClr val="FFFFFF"/>
                </a:solidFill>
                <a:latin typeface="Arial"/>
                <a:cs typeface="Arial"/>
              </a:rPr>
              <a:t>ECOLOGICA</a:t>
            </a:r>
            <a:endParaRPr sz="1700">
              <a:solidFill>
                <a:sysClr val="windowText" lastClr="000000"/>
              </a:solidFill>
              <a:latin typeface="Arial"/>
              <a:cs typeface="Arial"/>
            </a:endParaRPr>
          </a:p>
        </p:txBody>
      </p:sp>
      <p:sp>
        <p:nvSpPr>
          <p:cNvPr id="7"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D3C439CA-C79E-4E6F-AA41-B9BFCFAF68C9}"/>
              </a:ext>
            </a:extLst>
          </p:cNvPr>
          <p:cNvSpPr txBox="1"/>
          <p:nvPr/>
        </p:nvSpPr>
        <p:spPr>
          <a:xfrm>
            <a:off x="10004942" y="577899"/>
            <a:ext cx="4374116"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Operatività</a:t>
            </a:r>
            <a:endParaRPr sz="70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2441040" y="3218332"/>
            <a:ext cx="19034760" cy="1258037"/>
          </a:xfrm>
          <a:prstGeom prst="rect">
            <a:avLst/>
          </a:prstGeom>
        </p:spPr>
        <p:txBody>
          <a:bodyPr vert="horz" wrap="square" lIns="0" tIns="26670" rIns="0" bIns="0" rtlCol="0">
            <a:spAutoFit/>
          </a:bodyPr>
          <a:lstStyle/>
          <a:p>
            <a:pPr marL="25400" defTabSz="1828800" hangingPunct="1">
              <a:spcBef>
                <a:spcPts val="210"/>
              </a:spcBef>
            </a:pPr>
            <a:r>
              <a:rPr sz="4000" dirty="0">
                <a:solidFill>
                  <a:sysClr val="windowText" lastClr="000000"/>
                </a:solidFill>
                <a:cs typeface="Calibri"/>
              </a:rPr>
              <a:t>Per</a:t>
            </a:r>
            <a:r>
              <a:rPr sz="4000" spc="-30" dirty="0">
                <a:solidFill>
                  <a:sysClr val="windowText" lastClr="000000"/>
                </a:solidFill>
                <a:cs typeface="Calibri"/>
              </a:rPr>
              <a:t> </a:t>
            </a:r>
            <a:r>
              <a:rPr sz="4000" dirty="0">
                <a:solidFill>
                  <a:sysClr val="windowText" lastClr="000000"/>
                </a:solidFill>
                <a:cs typeface="Calibri"/>
              </a:rPr>
              <a:t>accedere</a:t>
            </a:r>
            <a:r>
              <a:rPr sz="4000" spc="-50" dirty="0">
                <a:solidFill>
                  <a:sysClr val="windowText" lastClr="000000"/>
                </a:solidFill>
                <a:cs typeface="Calibri"/>
              </a:rPr>
              <a:t> </a:t>
            </a:r>
            <a:r>
              <a:rPr sz="4000" dirty="0">
                <a:solidFill>
                  <a:sysClr val="windowText" lastClr="000000"/>
                </a:solidFill>
                <a:cs typeface="Calibri"/>
              </a:rPr>
              <a:t>alla</a:t>
            </a:r>
            <a:r>
              <a:rPr sz="4000" spc="-40" dirty="0">
                <a:solidFill>
                  <a:sysClr val="windowText" lastClr="000000"/>
                </a:solidFill>
                <a:cs typeface="Calibri"/>
              </a:rPr>
              <a:t> </a:t>
            </a:r>
            <a:r>
              <a:rPr sz="4000" dirty="0">
                <a:solidFill>
                  <a:sysClr val="windowText" lastClr="000000"/>
                </a:solidFill>
                <a:cs typeface="Calibri"/>
              </a:rPr>
              <a:t>Convenzione</a:t>
            </a:r>
            <a:r>
              <a:rPr sz="4000" spc="-110" dirty="0">
                <a:solidFill>
                  <a:sysClr val="windowText" lastClr="000000"/>
                </a:solidFill>
                <a:cs typeface="Calibri"/>
              </a:rPr>
              <a:t> </a:t>
            </a:r>
            <a:r>
              <a:rPr sz="4000" dirty="0">
                <a:solidFill>
                  <a:sysClr val="windowText" lastClr="000000"/>
                </a:solidFill>
                <a:cs typeface="Calibri"/>
              </a:rPr>
              <a:t>con</a:t>
            </a:r>
            <a:r>
              <a:rPr sz="4000" spc="-40" dirty="0">
                <a:solidFill>
                  <a:sysClr val="windowText" lastClr="000000"/>
                </a:solidFill>
                <a:cs typeface="Calibri"/>
              </a:rPr>
              <a:t> </a:t>
            </a:r>
            <a:r>
              <a:rPr sz="4000" dirty="0">
                <a:solidFill>
                  <a:sysClr val="windowText" lastClr="000000"/>
                </a:solidFill>
                <a:cs typeface="Calibri"/>
              </a:rPr>
              <a:t>la</a:t>
            </a:r>
            <a:r>
              <a:rPr sz="4000" spc="-50" dirty="0">
                <a:solidFill>
                  <a:sysClr val="windowText" lastClr="000000"/>
                </a:solidFill>
                <a:cs typeface="Calibri"/>
              </a:rPr>
              <a:t> </a:t>
            </a:r>
            <a:r>
              <a:rPr sz="4000" dirty="0">
                <a:solidFill>
                  <a:sysClr val="windowText" lastClr="000000"/>
                </a:solidFill>
                <a:cs typeface="Calibri"/>
              </a:rPr>
              <a:t>Finanziaria</a:t>
            </a:r>
            <a:r>
              <a:rPr sz="4000" spc="-30" dirty="0">
                <a:solidFill>
                  <a:sysClr val="windowText" lastClr="000000"/>
                </a:solidFill>
                <a:cs typeface="Calibri"/>
              </a:rPr>
              <a:t> </a:t>
            </a:r>
            <a:r>
              <a:rPr sz="4000" spc="-20" dirty="0">
                <a:solidFill>
                  <a:sysClr val="windowText" lastClr="000000"/>
                </a:solidFill>
                <a:cs typeface="Calibri"/>
              </a:rPr>
              <a:t>l’</a:t>
            </a:r>
            <a:r>
              <a:rPr sz="4000" b="1" spc="-20" dirty="0">
                <a:solidFill>
                  <a:sysClr val="windowText" lastClr="000000"/>
                </a:solidFill>
                <a:cs typeface="Calibri"/>
              </a:rPr>
              <a:t>Installatore</a:t>
            </a:r>
            <a:r>
              <a:rPr sz="4000" b="1" spc="-120" dirty="0">
                <a:solidFill>
                  <a:sysClr val="windowText" lastClr="000000"/>
                </a:solidFill>
                <a:cs typeface="Calibri"/>
              </a:rPr>
              <a:t> </a:t>
            </a:r>
            <a:r>
              <a:rPr sz="4000" b="1" dirty="0">
                <a:solidFill>
                  <a:sysClr val="windowText" lastClr="000000"/>
                </a:solidFill>
                <a:cs typeface="Calibri"/>
              </a:rPr>
              <a:t>partner</a:t>
            </a:r>
            <a:r>
              <a:rPr sz="4000" b="1" spc="-40" dirty="0">
                <a:solidFill>
                  <a:sysClr val="windowText" lastClr="000000"/>
                </a:solidFill>
                <a:cs typeface="Calibri"/>
              </a:rPr>
              <a:t> </a:t>
            </a:r>
            <a:r>
              <a:rPr sz="4000" dirty="0">
                <a:solidFill>
                  <a:sysClr val="windowText" lastClr="000000"/>
                </a:solidFill>
                <a:cs typeface="Calibri"/>
              </a:rPr>
              <a:t>deve</a:t>
            </a:r>
            <a:r>
              <a:rPr sz="4000" spc="-50" dirty="0">
                <a:solidFill>
                  <a:sysClr val="windowText" lastClr="000000"/>
                </a:solidFill>
                <a:cs typeface="Calibri"/>
              </a:rPr>
              <a:t> </a:t>
            </a:r>
            <a:r>
              <a:rPr sz="4000" dirty="0">
                <a:solidFill>
                  <a:sysClr val="windowText" lastClr="000000"/>
                </a:solidFill>
                <a:cs typeface="Calibri"/>
              </a:rPr>
              <a:t>avere</a:t>
            </a:r>
            <a:r>
              <a:rPr sz="4000" spc="-20" dirty="0">
                <a:solidFill>
                  <a:sysClr val="windowText" lastClr="000000"/>
                </a:solidFill>
                <a:cs typeface="Calibri"/>
              </a:rPr>
              <a:t> </a:t>
            </a:r>
            <a:r>
              <a:rPr sz="4000" dirty="0" err="1">
                <a:solidFill>
                  <a:sysClr val="windowText" lastClr="000000"/>
                </a:solidFill>
                <a:cs typeface="Calibri"/>
              </a:rPr>
              <a:t>i</a:t>
            </a:r>
            <a:r>
              <a:rPr sz="4000" spc="-50" dirty="0">
                <a:solidFill>
                  <a:sysClr val="windowText" lastClr="000000"/>
                </a:solidFill>
                <a:cs typeface="Calibri"/>
              </a:rPr>
              <a:t> </a:t>
            </a:r>
            <a:r>
              <a:rPr sz="4000" spc="-20" dirty="0" err="1">
                <a:solidFill>
                  <a:sysClr val="windowText" lastClr="000000"/>
                </a:solidFill>
                <a:cs typeface="Calibri"/>
              </a:rPr>
              <a:t>seguenti</a:t>
            </a:r>
            <a:r>
              <a:rPr lang="it-IT" sz="4000" spc="-20" dirty="0">
                <a:solidFill>
                  <a:sysClr val="windowText" lastClr="000000"/>
                </a:solidFill>
                <a:cs typeface="Calibri"/>
              </a:rPr>
              <a:t> </a:t>
            </a:r>
            <a:r>
              <a:rPr sz="4000" b="1" spc="-20" dirty="0" err="1">
                <a:solidFill>
                  <a:sysClr val="windowText" lastClr="000000"/>
                </a:solidFill>
                <a:cs typeface="Calibri"/>
              </a:rPr>
              <a:t>requisiti</a:t>
            </a:r>
            <a:r>
              <a:rPr sz="4000" spc="-20" dirty="0">
                <a:solidFill>
                  <a:sysClr val="windowText" lastClr="000000"/>
                </a:solidFill>
                <a:cs typeface="Calibri"/>
              </a:rPr>
              <a:t>:</a:t>
            </a:r>
            <a:endParaRPr sz="4000" dirty="0">
              <a:solidFill>
                <a:sysClr val="windowText" lastClr="000000"/>
              </a:solidFill>
              <a:cs typeface="Calibri"/>
            </a:endParaRPr>
          </a:p>
        </p:txBody>
      </p:sp>
      <p:sp>
        <p:nvSpPr>
          <p:cNvPr id="3" name="object 3"/>
          <p:cNvSpPr txBox="1"/>
          <p:nvPr/>
        </p:nvSpPr>
        <p:spPr>
          <a:xfrm>
            <a:off x="2729137" y="5532042"/>
            <a:ext cx="11585953" cy="1799980"/>
          </a:xfrm>
          <a:prstGeom prst="rect">
            <a:avLst/>
          </a:prstGeom>
        </p:spPr>
        <p:txBody>
          <a:bodyPr vert="horz" wrap="square" lIns="0" tIns="22860" rIns="0" bIns="0" rtlCol="0">
            <a:spAutoFit/>
          </a:bodyPr>
          <a:lstStyle/>
          <a:p>
            <a:pPr marL="25400" marR="10160" algn="just" defTabSz="1828800" hangingPunct="1">
              <a:lnSpc>
                <a:spcPct val="150100"/>
              </a:lnSpc>
              <a:spcBef>
                <a:spcPts val="180"/>
              </a:spcBef>
            </a:pPr>
            <a:r>
              <a:rPr sz="4000" dirty="0">
                <a:solidFill>
                  <a:sysClr val="windowText" lastClr="000000"/>
                </a:solidFill>
                <a:cs typeface="Calibri"/>
              </a:rPr>
              <a:t>Società</a:t>
            </a:r>
            <a:r>
              <a:rPr sz="4000" spc="-50" dirty="0">
                <a:solidFill>
                  <a:sysClr val="windowText" lastClr="000000"/>
                </a:solidFill>
                <a:cs typeface="Calibri"/>
              </a:rPr>
              <a:t> </a:t>
            </a:r>
            <a:r>
              <a:rPr sz="4000" dirty="0">
                <a:solidFill>
                  <a:sysClr val="windowText" lastClr="000000"/>
                </a:solidFill>
                <a:cs typeface="Calibri"/>
              </a:rPr>
              <a:t>di</a:t>
            </a:r>
            <a:r>
              <a:rPr sz="4000" spc="-40" dirty="0">
                <a:solidFill>
                  <a:sysClr val="windowText" lastClr="000000"/>
                </a:solidFill>
                <a:cs typeface="Calibri"/>
              </a:rPr>
              <a:t> </a:t>
            </a:r>
            <a:r>
              <a:rPr sz="4000" dirty="0">
                <a:solidFill>
                  <a:sysClr val="windowText" lastClr="000000"/>
                </a:solidFill>
                <a:cs typeface="Calibri"/>
              </a:rPr>
              <a:t>capitali</a:t>
            </a:r>
            <a:r>
              <a:rPr sz="4000" spc="818" dirty="0">
                <a:solidFill>
                  <a:sysClr val="windowText" lastClr="000000"/>
                </a:solidFill>
                <a:cs typeface="Calibri"/>
              </a:rPr>
              <a:t> </a:t>
            </a:r>
            <a:r>
              <a:rPr sz="4000" dirty="0">
                <a:solidFill>
                  <a:sysClr val="windowText" lastClr="000000"/>
                </a:solidFill>
                <a:cs typeface="Calibri"/>
              </a:rPr>
              <a:t>S.P.A.</a:t>
            </a:r>
            <a:r>
              <a:rPr lang="it-IT" sz="4000" dirty="0">
                <a:solidFill>
                  <a:sysClr val="windowText" lastClr="000000"/>
                </a:solidFill>
                <a:cs typeface="Calibri"/>
              </a:rPr>
              <a:t> </a:t>
            </a:r>
            <a:r>
              <a:rPr sz="4000" spc="-20" dirty="0">
                <a:solidFill>
                  <a:sysClr val="windowText" lastClr="000000"/>
                </a:solidFill>
                <a:cs typeface="Calibri"/>
              </a:rPr>
              <a:t>S.R.L.</a:t>
            </a:r>
            <a:r>
              <a:rPr lang="it-IT" sz="4000" spc="-20" dirty="0">
                <a:solidFill>
                  <a:sysClr val="windowText" lastClr="000000"/>
                </a:solidFill>
                <a:cs typeface="Calibri"/>
              </a:rPr>
              <a:t> S.R.L.S.</a:t>
            </a:r>
            <a:r>
              <a:rPr sz="4000" spc="-20" dirty="0">
                <a:solidFill>
                  <a:sysClr val="windowText" lastClr="000000"/>
                </a:solidFill>
                <a:cs typeface="Calibri"/>
              </a:rPr>
              <a:t> </a:t>
            </a:r>
            <a:r>
              <a:rPr lang="it-IT" sz="4000" spc="-20" dirty="0">
                <a:solidFill>
                  <a:sysClr val="windowText" lastClr="000000"/>
                </a:solidFill>
                <a:cs typeface="Calibri"/>
              </a:rPr>
              <a:t>S.A.P.A</a:t>
            </a:r>
          </a:p>
          <a:p>
            <a:pPr marL="25400" marR="10160" algn="just" defTabSz="1828800" hangingPunct="1">
              <a:lnSpc>
                <a:spcPct val="150100"/>
              </a:lnSpc>
              <a:spcBef>
                <a:spcPts val="180"/>
              </a:spcBef>
            </a:pPr>
            <a:r>
              <a:rPr sz="4000" spc="-20" dirty="0" err="1">
                <a:solidFill>
                  <a:sysClr val="windowText" lastClr="000000"/>
                </a:solidFill>
                <a:cs typeface="Calibri"/>
              </a:rPr>
              <a:t>Fatturato</a:t>
            </a:r>
            <a:r>
              <a:rPr sz="4000" spc="-30" dirty="0">
                <a:solidFill>
                  <a:sysClr val="windowText" lastClr="000000"/>
                </a:solidFill>
                <a:cs typeface="Calibri"/>
              </a:rPr>
              <a:t> </a:t>
            </a:r>
            <a:r>
              <a:rPr sz="4000" dirty="0">
                <a:solidFill>
                  <a:sysClr val="windowText" lastClr="000000"/>
                </a:solidFill>
                <a:cs typeface="Calibri"/>
              </a:rPr>
              <a:t>di</a:t>
            </a:r>
            <a:r>
              <a:rPr sz="4000" spc="-30" dirty="0">
                <a:solidFill>
                  <a:sysClr val="windowText" lastClr="000000"/>
                </a:solidFill>
                <a:cs typeface="Calibri"/>
              </a:rPr>
              <a:t> </a:t>
            </a:r>
            <a:r>
              <a:rPr sz="4000" dirty="0">
                <a:solidFill>
                  <a:sysClr val="windowText" lastClr="000000"/>
                </a:solidFill>
                <a:cs typeface="Calibri"/>
              </a:rPr>
              <a:t>almeno</a:t>
            </a:r>
            <a:r>
              <a:rPr sz="4000" spc="-20" dirty="0">
                <a:solidFill>
                  <a:sysClr val="windowText" lastClr="000000"/>
                </a:solidFill>
                <a:cs typeface="Calibri"/>
              </a:rPr>
              <a:t> </a:t>
            </a:r>
            <a:r>
              <a:rPr sz="4000" dirty="0">
                <a:solidFill>
                  <a:sysClr val="windowText" lastClr="000000"/>
                </a:solidFill>
                <a:cs typeface="Calibri"/>
              </a:rPr>
              <a:t>€</a:t>
            </a:r>
            <a:r>
              <a:rPr sz="4000" spc="-70" dirty="0">
                <a:solidFill>
                  <a:sysClr val="windowText" lastClr="000000"/>
                </a:solidFill>
                <a:cs typeface="Calibri"/>
              </a:rPr>
              <a:t> </a:t>
            </a:r>
            <a:r>
              <a:rPr sz="4000" dirty="0">
                <a:solidFill>
                  <a:sysClr val="windowText" lastClr="000000"/>
                </a:solidFill>
                <a:cs typeface="Calibri"/>
              </a:rPr>
              <a:t>1</a:t>
            </a:r>
            <a:r>
              <a:rPr sz="4000" spc="-30" dirty="0">
                <a:solidFill>
                  <a:sysClr val="windowText" lastClr="000000"/>
                </a:solidFill>
                <a:cs typeface="Calibri"/>
              </a:rPr>
              <a:t> </a:t>
            </a:r>
            <a:r>
              <a:rPr sz="4000" spc="-20" dirty="0">
                <a:solidFill>
                  <a:sysClr val="windowText" lastClr="000000"/>
                </a:solidFill>
                <a:cs typeface="Calibri"/>
              </a:rPr>
              <a:t>Milione </a:t>
            </a:r>
            <a:r>
              <a:rPr sz="4000" dirty="0">
                <a:solidFill>
                  <a:sysClr val="windowText" lastClr="000000"/>
                </a:solidFill>
                <a:cs typeface="Calibri"/>
              </a:rPr>
              <a:t>2</a:t>
            </a:r>
            <a:r>
              <a:rPr sz="4000" spc="-70" dirty="0">
                <a:solidFill>
                  <a:sysClr val="windowText" lastClr="000000"/>
                </a:solidFill>
                <a:cs typeface="Calibri"/>
              </a:rPr>
              <a:t> </a:t>
            </a:r>
            <a:r>
              <a:rPr sz="4000" dirty="0">
                <a:solidFill>
                  <a:sysClr val="windowText" lastClr="000000"/>
                </a:solidFill>
                <a:cs typeface="Calibri"/>
              </a:rPr>
              <a:t>bilanci</a:t>
            </a:r>
            <a:r>
              <a:rPr sz="4000" spc="-60" dirty="0">
                <a:solidFill>
                  <a:sysClr val="windowText" lastClr="000000"/>
                </a:solidFill>
                <a:cs typeface="Calibri"/>
              </a:rPr>
              <a:t> </a:t>
            </a:r>
            <a:r>
              <a:rPr sz="4000" spc="-20" dirty="0">
                <a:solidFill>
                  <a:sysClr val="windowText" lastClr="000000"/>
                </a:solidFill>
                <a:cs typeface="Calibri"/>
              </a:rPr>
              <a:t>depositati</a:t>
            </a:r>
            <a:endParaRPr sz="4000" dirty="0">
              <a:solidFill>
                <a:sysClr val="windowText" lastClr="000000"/>
              </a:solidFill>
              <a:cs typeface="Calibri"/>
            </a:endParaRPr>
          </a:p>
        </p:txBody>
      </p:sp>
      <p:sp>
        <p:nvSpPr>
          <p:cNvPr id="7"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D0218E08-30A1-482A-B655-1083906EDA84}"/>
              </a:ext>
            </a:extLst>
          </p:cNvPr>
          <p:cNvSpPr txBox="1"/>
          <p:nvPr/>
        </p:nvSpPr>
        <p:spPr>
          <a:xfrm>
            <a:off x="7455172" y="743780"/>
            <a:ext cx="9473655"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Requisiti dell’installatore</a:t>
            </a:r>
            <a:endParaRPr sz="7000" dirty="0"/>
          </a:p>
        </p:txBody>
      </p:sp>
      <p:sp>
        <p:nvSpPr>
          <p:cNvPr id="8" name="object 4">
            <a:extLst>
              <a:ext uri="{FF2B5EF4-FFF2-40B4-BE49-F238E27FC236}">
                <a16:creationId xmlns:a16="http://schemas.microsoft.com/office/drawing/2014/main" id="{3822B4D6-8B7C-4627-B1BF-193CEBB5F633}"/>
              </a:ext>
            </a:extLst>
          </p:cNvPr>
          <p:cNvSpPr txBox="1"/>
          <p:nvPr/>
        </p:nvSpPr>
        <p:spPr>
          <a:xfrm>
            <a:off x="15043913" y="13138101"/>
            <a:ext cx="5640070" cy="273152"/>
          </a:xfrm>
          <a:prstGeom prst="rect">
            <a:avLst/>
          </a:prstGeom>
        </p:spPr>
        <p:txBody>
          <a:bodyPr vert="horz" wrap="square" lIns="0" tIns="11430" rIns="0" bIns="0" rtlCol="0">
            <a:spAutoFit/>
          </a:bodyPr>
          <a:lstStyle/>
          <a:p>
            <a:pPr marL="25400" defTabSz="1828800" hangingPunct="1">
              <a:spcBef>
                <a:spcPts val="90"/>
              </a:spcBef>
            </a:pPr>
            <a:r>
              <a:rPr sz="1700" spc="20" dirty="0">
                <a:solidFill>
                  <a:srgbClr val="FFFFFF"/>
                </a:solidFill>
                <a:latin typeface="Arial"/>
                <a:cs typeface="Arial"/>
              </a:rPr>
              <a:t>SISTEMI</a:t>
            </a:r>
            <a:r>
              <a:rPr sz="1700" spc="650" dirty="0">
                <a:solidFill>
                  <a:srgbClr val="FFFFFF"/>
                </a:solidFill>
                <a:latin typeface="Arial"/>
                <a:cs typeface="Arial"/>
              </a:rPr>
              <a:t> </a:t>
            </a:r>
            <a:r>
              <a:rPr sz="1700" spc="20" dirty="0">
                <a:solidFill>
                  <a:srgbClr val="FFFFFF"/>
                </a:solidFill>
                <a:latin typeface="Arial"/>
                <a:cs typeface="Arial"/>
              </a:rPr>
              <a:t>PER</a:t>
            </a:r>
            <a:r>
              <a:rPr sz="1700" spc="508" dirty="0">
                <a:solidFill>
                  <a:srgbClr val="FFFFFF"/>
                </a:solidFill>
                <a:latin typeface="Arial"/>
                <a:cs typeface="Arial"/>
              </a:rPr>
              <a:t> </a:t>
            </a:r>
            <a:r>
              <a:rPr sz="1700" spc="20" dirty="0">
                <a:solidFill>
                  <a:srgbClr val="FFFFFF"/>
                </a:solidFill>
                <a:latin typeface="Arial"/>
                <a:cs typeface="Arial"/>
              </a:rPr>
              <a:t>LA</a:t>
            </a:r>
            <a:r>
              <a:rPr sz="1700" spc="490" dirty="0">
                <a:solidFill>
                  <a:srgbClr val="FFFFFF"/>
                </a:solidFill>
                <a:latin typeface="Arial"/>
                <a:cs typeface="Arial"/>
              </a:rPr>
              <a:t> </a:t>
            </a:r>
            <a:r>
              <a:rPr sz="1700" b="1" spc="20" dirty="0">
                <a:solidFill>
                  <a:srgbClr val="FFFFFF"/>
                </a:solidFill>
                <a:latin typeface="Arial"/>
                <a:cs typeface="Arial"/>
              </a:rPr>
              <a:t>CLIMATIZZAZIONE</a:t>
            </a:r>
            <a:r>
              <a:rPr sz="1700" b="1" spc="818" dirty="0">
                <a:solidFill>
                  <a:srgbClr val="FFFFFF"/>
                </a:solidFill>
                <a:latin typeface="Arial"/>
                <a:cs typeface="Arial"/>
              </a:rPr>
              <a:t> </a:t>
            </a:r>
            <a:r>
              <a:rPr sz="1700" b="1" spc="-20" dirty="0">
                <a:solidFill>
                  <a:srgbClr val="FFFFFF"/>
                </a:solidFill>
                <a:latin typeface="Arial"/>
                <a:cs typeface="Arial"/>
              </a:rPr>
              <a:t>ECOLOGICA</a:t>
            </a:r>
            <a:endParaRPr sz="1700">
              <a:solidFill>
                <a:sysClr val="windowText" lastClr="000000"/>
              </a:solidFill>
              <a:latin typeface="Arial"/>
              <a:cs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body" idx="1"/>
          </p:nvPr>
        </p:nvSpPr>
        <p:spPr>
          <a:xfrm>
            <a:off x="3287571" y="3335390"/>
            <a:ext cx="17849137" cy="7563094"/>
          </a:xfrm>
          <a:prstGeom prst="rect">
            <a:avLst/>
          </a:prstGeom>
        </p:spPr>
        <p:txBody>
          <a:bodyPr vert="horz" wrap="square" lIns="0" tIns="784350" rIns="0" bIns="0" rtlCol="0">
            <a:spAutoFit/>
          </a:bodyPr>
          <a:lstStyle/>
          <a:p>
            <a:pPr marL="195580">
              <a:spcBef>
                <a:spcPts val="210"/>
              </a:spcBef>
            </a:pPr>
            <a:r>
              <a:rPr spc="-20" dirty="0">
                <a:latin typeface="HelveticaNowDisplay-Medium"/>
              </a:rPr>
              <a:t>Proposta</a:t>
            </a:r>
            <a:r>
              <a:rPr spc="-60" dirty="0">
                <a:latin typeface="HelveticaNowDisplay-Medium"/>
              </a:rPr>
              <a:t> </a:t>
            </a:r>
            <a:r>
              <a:rPr dirty="0">
                <a:latin typeface="HelveticaNowDisplay-Medium"/>
              </a:rPr>
              <a:t>al</a:t>
            </a:r>
            <a:r>
              <a:rPr spc="-40" dirty="0">
                <a:latin typeface="HelveticaNowDisplay-Medium"/>
              </a:rPr>
              <a:t> </a:t>
            </a:r>
            <a:r>
              <a:rPr dirty="0">
                <a:latin typeface="HelveticaNowDisplay-Medium"/>
              </a:rPr>
              <a:t>Condominio</a:t>
            </a:r>
            <a:r>
              <a:rPr spc="-120" dirty="0">
                <a:latin typeface="HelveticaNowDisplay-Medium"/>
              </a:rPr>
              <a:t> </a:t>
            </a:r>
            <a:r>
              <a:rPr dirty="0">
                <a:latin typeface="HelveticaNowDisplay-Medium"/>
              </a:rPr>
              <a:t>di</a:t>
            </a:r>
            <a:r>
              <a:rPr spc="-60" dirty="0">
                <a:latin typeface="HelveticaNowDisplay-Medium"/>
              </a:rPr>
              <a:t> </a:t>
            </a:r>
            <a:r>
              <a:rPr dirty="0">
                <a:latin typeface="HelveticaNowDisplay-Medium"/>
              </a:rPr>
              <a:t>un</a:t>
            </a:r>
            <a:r>
              <a:rPr spc="-70" dirty="0">
                <a:latin typeface="HelveticaNowDisplay-Medium"/>
              </a:rPr>
              <a:t> </a:t>
            </a:r>
            <a:r>
              <a:rPr dirty="0">
                <a:latin typeface="HelveticaNowDisplay-Medium"/>
              </a:rPr>
              <a:t>PREVENTIVO</a:t>
            </a:r>
            <a:r>
              <a:rPr spc="-130" dirty="0">
                <a:latin typeface="HelveticaNowDisplay-Medium"/>
              </a:rPr>
              <a:t> </a:t>
            </a:r>
            <a:r>
              <a:rPr spc="-20" dirty="0">
                <a:latin typeface="HelveticaNowDisplay-Medium"/>
              </a:rPr>
              <a:t>VINCENTE</a:t>
            </a:r>
          </a:p>
          <a:p>
            <a:pPr marL="195580">
              <a:spcBef>
                <a:spcPts val="4800"/>
              </a:spcBef>
            </a:pPr>
            <a:r>
              <a:rPr spc="-20" dirty="0">
                <a:latin typeface="HelveticaNowDisplay-Medium"/>
              </a:rPr>
              <a:t>Strumento</a:t>
            </a:r>
            <a:r>
              <a:rPr spc="-80" dirty="0">
                <a:latin typeface="HelveticaNowDisplay-Medium"/>
              </a:rPr>
              <a:t> </a:t>
            </a:r>
            <a:r>
              <a:rPr dirty="0">
                <a:latin typeface="HelveticaNowDisplay-Medium"/>
              </a:rPr>
              <a:t>semplice</a:t>
            </a:r>
            <a:r>
              <a:rPr spc="-30" dirty="0">
                <a:latin typeface="HelveticaNowDisplay-Medium"/>
              </a:rPr>
              <a:t> </a:t>
            </a:r>
            <a:r>
              <a:rPr dirty="0">
                <a:latin typeface="HelveticaNowDisplay-Medium"/>
              </a:rPr>
              <a:t>e</a:t>
            </a:r>
            <a:r>
              <a:rPr spc="-80" dirty="0">
                <a:latin typeface="HelveticaNowDisplay-Medium"/>
              </a:rPr>
              <a:t> </a:t>
            </a:r>
            <a:r>
              <a:rPr spc="-20" dirty="0">
                <a:latin typeface="HelveticaNowDisplay-Medium"/>
              </a:rPr>
              <a:t>funzionale</a:t>
            </a:r>
          </a:p>
          <a:p>
            <a:pPr marL="195580">
              <a:spcBef>
                <a:spcPts val="4800"/>
              </a:spcBef>
            </a:pPr>
            <a:r>
              <a:rPr spc="-20" dirty="0">
                <a:latin typeface="HelveticaNowDisplay-Medium"/>
              </a:rPr>
              <a:t>Riscontro</a:t>
            </a:r>
            <a:r>
              <a:rPr spc="-60" dirty="0">
                <a:latin typeface="HelveticaNowDisplay-Medium"/>
              </a:rPr>
              <a:t> </a:t>
            </a:r>
            <a:r>
              <a:rPr dirty="0">
                <a:latin typeface="HelveticaNowDisplay-Medium"/>
              </a:rPr>
              <a:t>rapido</a:t>
            </a:r>
            <a:r>
              <a:rPr spc="-90" dirty="0">
                <a:latin typeface="HelveticaNowDisplay-Medium"/>
              </a:rPr>
              <a:t> </a:t>
            </a:r>
            <a:r>
              <a:rPr dirty="0">
                <a:latin typeface="HelveticaNowDisplay-Medium"/>
              </a:rPr>
              <a:t>con</a:t>
            </a:r>
            <a:r>
              <a:rPr spc="-70" dirty="0">
                <a:latin typeface="HelveticaNowDisplay-Medium"/>
              </a:rPr>
              <a:t> VALUTAZIONE</a:t>
            </a:r>
            <a:r>
              <a:rPr spc="-80" dirty="0">
                <a:latin typeface="HelveticaNowDisplay-Medium"/>
              </a:rPr>
              <a:t> </a:t>
            </a:r>
            <a:r>
              <a:rPr dirty="0">
                <a:latin typeface="HelveticaNowDisplay-Medium"/>
              </a:rPr>
              <a:t>DELLA</a:t>
            </a:r>
            <a:r>
              <a:rPr spc="-120" dirty="0">
                <a:latin typeface="HelveticaNowDisplay-Medium"/>
              </a:rPr>
              <a:t> </a:t>
            </a:r>
            <a:r>
              <a:rPr spc="-40" dirty="0">
                <a:latin typeface="HelveticaNowDisplay-Medium"/>
              </a:rPr>
              <a:t>PRATICA</a:t>
            </a:r>
            <a:r>
              <a:rPr spc="-70" dirty="0">
                <a:latin typeface="HelveticaNowDisplay-Medium"/>
              </a:rPr>
              <a:t> </a:t>
            </a:r>
            <a:r>
              <a:rPr dirty="0">
                <a:latin typeface="HelveticaNowDisplay-Medium"/>
              </a:rPr>
              <a:t>ENTRO</a:t>
            </a:r>
            <a:r>
              <a:rPr spc="-70" dirty="0">
                <a:latin typeface="HelveticaNowDisplay-Medium"/>
              </a:rPr>
              <a:t> </a:t>
            </a:r>
            <a:r>
              <a:rPr dirty="0">
                <a:latin typeface="HelveticaNowDisplay-Medium"/>
              </a:rPr>
              <a:t>MAX</a:t>
            </a:r>
            <a:r>
              <a:rPr spc="-80" dirty="0">
                <a:latin typeface="HelveticaNowDisplay-Medium"/>
              </a:rPr>
              <a:t> </a:t>
            </a:r>
            <a:r>
              <a:rPr dirty="0">
                <a:latin typeface="HelveticaNowDisplay-Medium"/>
              </a:rPr>
              <a:t>5</a:t>
            </a:r>
            <a:r>
              <a:rPr spc="-50" dirty="0">
                <a:latin typeface="HelveticaNowDisplay-Medium"/>
              </a:rPr>
              <a:t> </a:t>
            </a:r>
            <a:r>
              <a:rPr spc="-20" dirty="0">
                <a:latin typeface="HelveticaNowDisplay-Medium"/>
              </a:rPr>
              <a:t>GIORNI</a:t>
            </a:r>
          </a:p>
          <a:p>
            <a:pPr marL="195580">
              <a:spcBef>
                <a:spcPts val="4820"/>
              </a:spcBef>
            </a:pPr>
            <a:r>
              <a:rPr dirty="0">
                <a:latin typeface="HelveticaNowDisplay-Medium"/>
              </a:rPr>
              <a:t>Supporto</a:t>
            </a:r>
            <a:r>
              <a:rPr spc="-90" dirty="0">
                <a:latin typeface="HelveticaNowDisplay-Medium"/>
              </a:rPr>
              <a:t> </a:t>
            </a:r>
            <a:r>
              <a:rPr dirty="0">
                <a:latin typeface="HelveticaNowDisplay-Medium"/>
              </a:rPr>
              <a:t>in</a:t>
            </a:r>
            <a:r>
              <a:rPr spc="-40" dirty="0">
                <a:latin typeface="HelveticaNowDisplay-Medium"/>
              </a:rPr>
              <a:t> </a:t>
            </a:r>
            <a:r>
              <a:rPr dirty="0">
                <a:latin typeface="HelveticaNowDisplay-Medium"/>
              </a:rPr>
              <a:t>ogni</a:t>
            </a:r>
            <a:r>
              <a:rPr spc="-70" dirty="0">
                <a:latin typeface="HelveticaNowDisplay-Medium"/>
              </a:rPr>
              <a:t> </a:t>
            </a:r>
            <a:r>
              <a:rPr dirty="0">
                <a:latin typeface="HelveticaNowDisplay-Medium"/>
              </a:rPr>
              <a:t>fase</a:t>
            </a:r>
            <a:r>
              <a:rPr spc="-60" dirty="0">
                <a:latin typeface="HelveticaNowDisplay-Medium"/>
              </a:rPr>
              <a:t> </a:t>
            </a:r>
            <a:r>
              <a:rPr dirty="0">
                <a:latin typeface="HelveticaNowDisplay-Medium"/>
              </a:rPr>
              <a:t>-</a:t>
            </a:r>
            <a:r>
              <a:rPr spc="-40" dirty="0">
                <a:latin typeface="HelveticaNowDisplay-Medium"/>
              </a:rPr>
              <a:t> </a:t>
            </a:r>
            <a:r>
              <a:rPr dirty="0">
                <a:latin typeface="HelveticaNowDisplay-Medium"/>
              </a:rPr>
              <a:t>dalla</a:t>
            </a:r>
            <a:r>
              <a:rPr spc="-30" dirty="0">
                <a:latin typeface="HelveticaNowDisplay-Medium"/>
              </a:rPr>
              <a:t> </a:t>
            </a:r>
            <a:r>
              <a:rPr dirty="0">
                <a:latin typeface="HelveticaNowDisplay-Medium"/>
              </a:rPr>
              <a:t>Finanziaria</a:t>
            </a:r>
            <a:r>
              <a:rPr spc="-40" dirty="0">
                <a:latin typeface="HelveticaNowDisplay-Medium"/>
              </a:rPr>
              <a:t> </a:t>
            </a:r>
            <a:r>
              <a:rPr dirty="0">
                <a:latin typeface="HelveticaNowDisplay-Medium"/>
              </a:rPr>
              <a:t>-</a:t>
            </a:r>
            <a:r>
              <a:rPr spc="800" dirty="0">
                <a:latin typeface="HelveticaNowDisplay-Medium"/>
              </a:rPr>
              <a:t> </a:t>
            </a:r>
            <a:r>
              <a:rPr dirty="0">
                <a:latin typeface="HelveticaNowDisplay-Medium"/>
              </a:rPr>
              <a:t>da</a:t>
            </a:r>
            <a:r>
              <a:rPr spc="-50" dirty="0">
                <a:latin typeface="HelveticaNowDisplay-Medium"/>
              </a:rPr>
              <a:t> </a:t>
            </a:r>
            <a:r>
              <a:rPr dirty="0">
                <a:latin typeface="HelveticaNowDisplay-Medium"/>
              </a:rPr>
              <a:t>JODO</a:t>
            </a:r>
            <a:r>
              <a:rPr spc="-70" dirty="0">
                <a:latin typeface="HelveticaNowDisplay-Medium"/>
              </a:rPr>
              <a:t> </a:t>
            </a:r>
            <a:r>
              <a:rPr spc="-20" dirty="0">
                <a:latin typeface="HelveticaNowDisplay-Medium"/>
              </a:rPr>
              <a:t>Italia</a:t>
            </a:r>
          </a:p>
          <a:p>
            <a:pPr marL="195580">
              <a:spcBef>
                <a:spcPts val="4810"/>
              </a:spcBef>
            </a:pPr>
            <a:r>
              <a:rPr dirty="0">
                <a:latin typeface="HelveticaNowDisplay-Medium"/>
              </a:rPr>
              <a:t>Saldo</a:t>
            </a:r>
            <a:r>
              <a:rPr spc="-110" dirty="0">
                <a:latin typeface="HelveticaNowDisplay-Medium"/>
              </a:rPr>
              <a:t> </a:t>
            </a:r>
            <a:r>
              <a:rPr dirty="0">
                <a:latin typeface="HelveticaNowDisplay-Medium"/>
              </a:rPr>
              <a:t>immediato</a:t>
            </a:r>
            <a:r>
              <a:rPr spc="-60" dirty="0">
                <a:latin typeface="HelveticaNowDisplay-Medium"/>
              </a:rPr>
              <a:t> </a:t>
            </a:r>
            <a:r>
              <a:rPr dirty="0">
                <a:latin typeface="HelveticaNowDisplay-Medium"/>
              </a:rPr>
              <a:t>della</a:t>
            </a:r>
            <a:r>
              <a:rPr spc="-90" dirty="0">
                <a:latin typeface="HelveticaNowDisplay-Medium"/>
              </a:rPr>
              <a:t> </a:t>
            </a:r>
            <a:r>
              <a:rPr spc="-40" dirty="0">
                <a:latin typeface="HelveticaNowDisplay-Medium"/>
              </a:rPr>
              <a:t>fattura</a:t>
            </a:r>
            <a:r>
              <a:rPr spc="-100" dirty="0">
                <a:latin typeface="HelveticaNowDisplay-Medium"/>
              </a:rPr>
              <a:t> </a:t>
            </a:r>
            <a:r>
              <a:rPr dirty="0">
                <a:latin typeface="HelveticaNowDisplay-Medium"/>
              </a:rPr>
              <a:t>da</a:t>
            </a:r>
            <a:r>
              <a:rPr spc="-120" dirty="0">
                <a:latin typeface="HelveticaNowDisplay-Medium"/>
              </a:rPr>
              <a:t> </a:t>
            </a:r>
            <a:r>
              <a:rPr dirty="0">
                <a:latin typeface="HelveticaNowDisplay-Medium"/>
              </a:rPr>
              <a:t>parte</a:t>
            </a:r>
            <a:r>
              <a:rPr spc="-100" dirty="0">
                <a:latin typeface="HelveticaNowDisplay-Medium"/>
              </a:rPr>
              <a:t> </a:t>
            </a:r>
            <a:r>
              <a:rPr dirty="0">
                <a:latin typeface="HelveticaNowDisplay-Medium"/>
              </a:rPr>
              <a:t>della</a:t>
            </a:r>
            <a:r>
              <a:rPr spc="-60" dirty="0">
                <a:latin typeface="HelveticaNowDisplay-Medium"/>
              </a:rPr>
              <a:t> </a:t>
            </a:r>
            <a:r>
              <a:rPr dirty="0">
                <a:latin typeface="HelveticaNowDisplay-Medium"/>
              </a:rPr>
              <a:t>Finanziaria</a:t>
            </a:r>
            <a:r>
              <a:rPr spc="-80" dirty="0">
                <a:latin typeface="HelveticaNowDisplay-Medium"/>
              </a:rPr>
              <a:t> </a:t>
            </a:r>
            <a:r>
              <a:rPr dirty="0">
                <a:latin typeface="HelveticaNowDisplay-Medium"/>
              </a:rPr>
              <a:t>–</a:t>
            </a:r>
            <a:r>
              <a:rPr spc="-130" dirty="0">
                <a:latin typeface="HelveticaNowDisplay-Medium"/>
              </a:rPr>
              <a:t> </a:t>
            </a:r>
            <a:r>
              <a:rPr spc="-50" dirty="0">
                <a:latin typeface="HelveticaNowDisplay-Medium"/>
              </a:rPr>
              <a:t>PAGAMENTO</a:t>
            </a:r>
            <a:r>
              <a:rPr spc="-130" dirty="0">
                <a:latin typeface="HelveticaNowDisplay-Medium"/>
              </a:rPr>
              <a:t> </a:t>
            </a:r>
            <a:r>
              <a:rPr spc="-20" dirty="0">
                <a:latin typeface="HelveticaNowDisplay-Medium"/>
              </a:rPr>
              <a:t>SICURO</a:t>
            </a:r>
          </a:p>
        </p:txBody>
      </p:sp>
      <p:sp>
        <p:nvSpPr>
          <p:cNvPr id="4" name="object 4"/>
          <p:cNvSpPr txBox="1"/>
          <p:nvPr/>
        </p:nvSpPr>
        <p:spPr>
          <a:xfrm>
            <a:off x="15043913" y="13138101"/>
            <a:ext cx="5640070" cy="273152"/>
          </a:xfrm>
          <a:prstGeom prst="rect">
            <a:avLst/>
          </a:prstGeom>
        </p:spPr>
        <p:txBody>
          <a:bodyPr vert="horz" wrap="square" lIns="0" tIns="11430" rIns="0" bIns="0" rtlCol="0">
            <a:spAutoFit/>
          </a:bodyPr>
          <a:lstStyle/>
          <a:p>
            <a:pPr marL="25400" defTabSz="1828800" hangingPunct="1">
              <a:spcBef>
                <a:spcPts val="90"/>
              </a:spcBef>
            </a:pPr>
            <a:r>
              <a:rPr sz="1700" spc="20" dirty="0">
                <a:solidFill>
                  <a:srgbClr val="FFFFFF"/>
                </a:solidFill>
                <a:latin typeface="Arial"/>
                <a:cs typeface="Arial"/>
              </a:rPr>
              <a:t>SISTEMI</a:t>
            </a:r>
            <a:r>
              <a:rPr sz="1700" spc="650" dirty="0">
                <a:solidFill>
                  <a:srgbClr val="FFFFFF"/>
                </a:solidFill>
                <a:latin typeface="Arial"/>
                <a:cs typeface="Arial"/>
              </a:rPr>
              <a:t> </a:t>
            </a:r>
            <a:r>
              <a:rPr sz="1700" spc="20" dirty="0">
                <a:solidFill>
                  <a:srgbClr val="FFFFFF"/>
                </a:solidFill>
                <a:latin typeface="Arial"/>
                <a:cs typeface="Arial"/>
              </a:rPr>
              <a:t>PER</a:t>
            </a:r>
            <a:r>
              <a:rPr sz="1700" spc="508" dirty="0">
                <a:solidFill>
                  <a:srgbClr val="FFFFFF"/>
                </a:solidFill>
                <a:latin typeface="Arial"/>
                <a:cs typeface="Arial"/>
              </a:rPr>
              <a:t> </a:t>
            </a:r>
            <a:r>
              <a:rPr sz="1700" spc="20" dirty="0">
                <a:solidFill>
                  <a:srgbClr val="FFFFFF"/>
                </a:solidFill>
                <a:latin typeface="Arial"/>
                <a:cs typeface="Arial"/>
              </a:rPr>
              <a:t>LA</a:t>
            </a:r>
            <a:r>
              <a:rPr sz="1700" spc="490" dirty="0">
                <a:solidFill>
                  <a:srgbClr val="FFFFFF"/>
                </a:solidFill>
                <a:latin typeface="Arial"/>
                <a:cs typeface="Arial"/>
              </a:rPr>
              <a:t> </a:t>
            </a:r>
            <a:r>
              <a:rPr sz="1700" b="1" spc="20" dirty="0">
                <a:solidFill>
                  <a:srgbClr val="FFFFFF"/>
                </a:solidFill>
                <a:latin typeface="Arial"/>
                <a:cs typeface="Arial"/>
              </a:rPr>
              <a:t>CLIMATIZZAZIONE</a:t>
            </a:r>
            <a:r>
              <a:rPr sz="1700" b="1" spc="818" dirty="0">
                <a:solidFill>
                  <a:srgbClr val="FFFFFF"/>
                </a:solidFill>
                <a:latin typeface="Arial"/>
                <a:cs typeface="Arial"/>
              </a:rPr>
              <a:t> </a:t>
            </a:r>
            <a:r>
              <a:rPr sz="1700" b="1" spc="-20" dirty="0">
                <a:solidFill>
                  <a:srgbClr val="FFFFFF"/>
                </a:solidFill>
                <a:latin typeface="Arial"/>
                <a:cs typeface="Arial"/>
              </a:rPr>
              <a:t>ECOLOGICA</a:t>
            </a:r>
            <a:endParaRPr sz="1700">
              <a:solidFill>
                <a:sysClr val="windowText" lastClr="000000"/>
              </a:solidFill>
              <a:latin typeface="Arial"/>
              <a:cs typeface="Arial"/>
            </a:endParaRPr>
          </a:p>
        </p:txBody>
      </p:sp>
      <p:sp>
        <p:nvSpPr>
          <p:cNvPr id="7"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A0592220-B306-4525-B3A7-3665A46271C6}"/>
              </a:ext>
            </a:extLst>
          </p:cNvPr>
          <p:cNvSpPr txBox="1"/>
          <p:nvPr/>
        </p:nvSpPr>
        <p:spPr>
          <a:xfrm>
            <a:off x="7208986" y="726196"/>
            <a:ext cx="9966024"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Vantaggi per l’installatore</a:t>
            </a:r>
            <a:endParaRPr sz="700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15043913" y="13138101"/>
            <a:ext cx="5640070" cy="273152"/>
          </a:xfrm>
          <a:prstGeom prst="rect">
            <a:avLst/>
          </a:prstGeom>
        </p:spPr>
        <p:txBody>
          <a:bodyPr vert="horz" wrap="square" lIns="0" tIns="11430" rIns="0" bIns="0" rtlCol="0">
            <a:spAutoFit/>
          </a:bodyPr>
          <a:lstStyle/>
          <a:p>
            <a:pPr marL="25400" defTabSz="1828800" hangingPunct="1">
              <a:spcBef>
                <a:spcPts val="90"/>
              </a:spcBef>
            </a:pPr>
            <a:r>
              <a:rPr sz="1700" spc="20" dirty="0">
                <a:solidFill>
                  <a:srgbClr val="FFFFFF"/>
                </a:solidFill>
                <a:latin typeface="Arial"/>
                <a:cs typeface="Arial"/>
              </a:rPr>
              <a:t>SISTEMI</a:t>
            </a:r>
            <a:r>
              <a:rPr sz="1700" spc="650" dirty="0">
                <a:solidFill>
                  <a:srgbClr val="FFFFFF"/>
                </a:solidFill>
                <a:latin typeface="Arial"/>
                <a:cs typeface="Arial"/>
              </a:rPr>
              <a:t> </a:t>
            </a:r>
            <a:r>
              <a:rPr sz="1700" spc="20" dirty="0">
                <a:solidFill>
                  <a:srgbClr val="FFFFFF"/>
                </a:solidFill>
                <a:latin typeface="Arial"/>
                <a:cs typeface="Arial"/>
              </a:rPr>
              <a:t>PER</a:t>
            </a:r>
            <a:r>
              <a:rPr sz="1700" spc="508" dirty="0">
                <a:solidFill>
                  <a:srgbClr val="FFFFFF"/>
                </a:solidFill>
                <a:latin typeface="Arial"/>
                <a:cs typeface="Arial"/>
              </a:rPr>
              <a:t> </a:t>
            </a:r>
            <a:r>
              <a:rPr sz="1700" spc="20" dirty="0">
                <a:solidFill>
                  <a:srgbClr val="FFFFFF"/>
                </a:solidFill>
                <a:latin typeface="Arial"/>
                <a:cs typeface="Arial"/>
              </a:rPr>
              <a:t>LA</a:t>
            </a:r>
            <a:r>
              <a:rPr sz="1700" spc="490" dirty="0">
                <a:solidFill>
                  <a:srgbClr val="FFFFFF"/>
                </a:solidFill>
                <a:latin typeface="Arial"/>
                <a:cs typeface="Arial"/>
              </a:rPr>
              <a:t> </a:t>
            </a:r>
            <a:r>
              <a:rPr sz="1700" b="1" spc="20" dirty="0">
                <a:solidFill>
                  <a:srgbClr val="FFFFFF"/>
                </a:solidFill>
                <a:latin typeface="Arial"/>
                <a:cs typeface="Arial"/>
              </a:rPr>
              <a:t>CLIMATIZZAZIONE</a:t>
            </a:r>
            <a:r>
              <a:rPr sz="1700" b="1" spc="818" dirty="0">
                <a:solidFill>
                  <a:srgbClr val="FFFFFF"/>
                </a:solidFill>
                <a:latin typeface="Arial"/>
                <a:cs typeface="Arial"/>
              </a:rPr>
              <a:t> </a:t>
            </a:r>
            <a:r>
              <a:rPr sz="1700" b="1" spc="-20" dirty="0">
                <a:solidFill>
                  <a:srgbClr val="FFFFFF"/>
                </a:solidFill>
                <a:latin typeface="Arial"/>
                <a:cs typeface="Arial"/>
              </a:rPr>
              <a:t>ECOLOGICA</a:t>
            </a:r>
            <a:endParaRPr sz="1700" dirty="0">
              <a:solidFill>
                <a:sysClr val="windowText" lastClr="000000"/>
              </a:solidFill>
              <a:latin typeface="Arial"/>
              <a:cs typeface="Arial"/>
            </a:endParaRPr>
          </a:p>
        </p:txBody>
      </p:sp>
      <p:sp>
        <p:nvSpPr>
          <p:cNvPr id="3" name="object 3"/>
          <p:cNvSpPr txBox="1"/>
          <p:nvPr/>
        </p:nvSpPr>
        <p:spPr>
          <a:xfrm>
            <a:off x="2413253" y="3458992"/>
            <a:ext cx="19557493" cy="6798015"/>
          </a:xfrm>
          <a:prstGeom prst="rect">
            <a:avLst/>
          </a:prstGeom>
        </p:spPr>
        <p:txBody>
          <a:bodyPr vert="horz" wrap="square" lIns="0" tIns="26670" rIns="0" bIns="0" rtlCol="0">
            <a:spAutoFit/>
          </a:bodyPr>
          <a:lstStyle/>
          <a:p>
            <a:pPr marL="25400" algn="l" defTabSz="1828800" hangingPunct="1">
              <a:spcBef>
                <a:spcPts val="210"/>
              </a:spcBef>
            </a:pPr>
            <a:r>
              <a:rPr sz="4000" dirty="0">
                <a:solidFill>
                  <a:sysClr val="windowText" lastClr="000000"/>
                </a:solidFill>
                <a:cs typeface="Calibri"/>
              </a:rPr>
              <a:t>Riqualificazione</a:t>
            </a:r>
            <a:r>
              <a:rPr sz="4000" spc="-110" dirty="0">
                <a:solidFill>
                  <a:sysClr val="windowText" lastClr="000000"/>
                </a:solidFill>
                <a:cs typeface="Calibri"/>
              </a:rPr>
              <a:t> </a:t>
            </a:r>
            <a:r>
              <a:rPr sz="4000" dirty="0">
                <a:solidFill>
                  <a:sysClr val="windowText" lastClr="000000"/>
                </a:solidFill>
                <a:cs typeface="Calibri"/>
              </a:rPr>
              <a:t>della</a:t>
            </a:r>
            <a:r>
              <a:rPr sz="4000" spc="-110" dirty="0">
                <a:solidFill>
                  <a:sysClr val="windowText" lastClr="000000"/>
                </a:solidFill>
                <a:cs typeface="Calibri"/>
              </a:rPr>
              <a:t> </a:t>
            </a:r>
            <a:r>
              <a:rPr sz="4000" dirty="0">
                <a:solidFill>
                  <a:sysClr val="windowText" lastClr="000000"/>
                </a:solidFill>
                <a:cs typeface="Calibri"/>
              </a:rPr>
              <a:t>propria</a:t>
            </a:r>
            <a:r>
              <a:rPr sz="4000" spc="-110" dirty="0">
                <a:solidFill>
                  <a:sysClr val="windowText" lastClr="000000"/>
                </a:solidFill>
                <a:cs typeface="Calibri"/>
              </a:rPr>
              <a:t> </a:t>
            </a:r>
            <a:r>
              <a:rPr sz="4000" dirty="0">
                <a:solidFill>
                  <a:sysClr val="windowText" lastClr="000000"/>
                </a:solidFill>
                <a:cs typeface="Calibri"/>
              </a:rPr>
              <a:t>centrale</a:t>
            </a:r>
            <a:r>
              <a:rPr sz="4000" spc="-100" dirty="0">
                <a:solidFill>
                  <a:sysClr val="windowText" lastClr="000000"/>
                </a:solidFill>
                <a:cs typeface="Calibri"/>
              </a:rPr>
              <a:t> </a:t>
            </a:r>
            <a:r>
              <a:rPr sz="4000" dirty="0">
                <a:solidFill>
                  <a:sysClr val="windowText" lastClr="000000"/>
                </a:solidFill>
                <a:cs typeface="Calibri"/>
              </a:rPr>
              <a:t>termica</a:t>
            </a:r>
            <a:r>
              <a:rPr sz="4000" spc="-90" dirty="0">
                <a:solidFill>
                  <a:sysClr val="windowText" lastClr="000000"/>
                </a:solidFill>
                <a:cs typeface="Calibri"/>
              </a:rPr>
              <a:t> </a:t>
            </a:r>
            <a:r>
              <a:rPr sz="4000" dirty="0">
                <a:solidFill>
                  <a:sysClr val="windowText" lastClr="000000"/>
                </a:solidFill>
                <a:cs typeface="Calibri"/>
              </a:rPr>
              <a:t>con</a:t>
            </a:r>
            <a:r>
              <a:rPr sz="4000" spc="-140" dirty="0">
                <a:solidFill>
                  <a:sysClr val="windowText" lastClr="000000"/>
                </a:solidFill>
                <a:cs typeface="Calibri"/>
              </a:rPr>
              <a:t> </a:t>
            </a:r>
            <a:r>
              <a:rPr sz="4000" spc="-20" dirty="0">
                <a:solidFill>
                  <a:sysClr val="windowText" lastClr="000000"/>
                </a:solidFill>
                <a:cs typeface="Calibri"/>
              </a:rPr>
              <a:t>conseguente</a:t>
            </a:r>
            <a:r>
              <a:rPr sz="4000" spc="-130" dirty="0">
                <a:solidFill>
                  <a:sysClr val="windowText" lastClr="000000"/>
                </a:solidFill>
                <a:cs typeface="Calibri"/>
              </a:rPr>
              <a:t> </a:t>
            </a:r>
            <a:r>
              <a:rPr sz="4000" dirty="0">
                <a:solidFill>
                  <a:sysClr val="windowText" lastClr="000000"/>
                </a:solidFill>
                <a:cs typeface="Calibri"/>
              </a:rPr>
              <a:t>risparmio</a:t>
            </a:r>
            <a:r>
              <a:rPr sz="4000" spc="-100" dirty="0">
                <a:solidFill>
                  <a:sysClr val="windowText" lastClr="000000"/>
                </a:solidFill>
                <a:cs typeface="Calibri"/>
              </a:rPr>
              <a:t> </a:t>
            </a:r>
            <a:r>
              <a:rPr sz="4000" dirty="0">
                <a:solidFill>
                  <a:sysClr val="windowText" lastClr="000000"/>
                </a:solidFill>
                <a:cs typeface="Calibri"/>
              </a:rPr>
              <a:t>in</a:t>
            </a:r>
            <a:r>
              <a:rPr sz="4000" spc="-130" dirty="0">
                <a:solidFill>
                  <a:sysClr val="windowText" lastClr="000000"/>
                </a:solidFill>
                <a:cs typeface="Calibri"/>
              </a:rPr>
              <a:t> </a:t>
            </a:r>
            <a:r>
              <a:rPr sz="4000" spc="-20" dirty="0">
                <a:solidFill>
                  <a:sysClr val="windowText" lastClr="000000"/>
                </a:solidFill>
                <a:cs typeface="Calibri"/>
              </a:rPr>
              <a:t>bolletta</a:t>
            </a:r>
            <a:endParaRPr sz="4000" dirty="0">
              <a:solidFill>
                <a:sysClr val="windowText" lastClr="000000"/>
              </a:solidFill>
              <a:cs typeface="Calibri"/>
            </a:endParaRPr>
          </a:p>
          <a:p>
            <a:pPr marL="25400" marR="9077960" algn="l" defTabSz="1828800" hangingPunct="1">
              <a:lnSpc>
                <a:spcPct val="200000"/>
              </a:lnSpc>
              <a:spcBef>
                <a:spcPts val="10"/>
              </a:spcBef>
            </a:pPr>
            <a:r>
              <a:rPr sz="4000" dirty="0" err="1">
                <a:solidFill>
                  <a:sysClr val="windowText" lastClr="000000"/>
                </a:solidFill>
                <a:cs typeface="Calibri"/>
              </a:rPr>
              <a:t>Condizioni</a:t>
            </a:r>
            <a:r>
              <a:rPr sz="4000" spc="-100" dirty="0">
                <a:solidFill>
                  <a:sysClr val="windowText" lastClr="000000"/>
                </a:solidFill>
                <a:cs typeface="Calibri"/>
              </a:rPr>
              <a:t> </a:t>
            </a:r>
            <a:r>
              <a:rPr sz="4000" dirty="0">
                <a:solidFill>
                  <a:sysClr val="windowText" lastClr="000000"/>
                </a:solidFill>
                <a:cs typeface="Calibri"/>
              </a:rPr>
              <a:t>di</a:t>
            </a:r>
            <a:r>
              <a:rPr sz="4000" spc="-60" dirty="0">
                <a:solidFill>
                  <a:sysClr val="windowText" lastClr="000000"/>
                </a:solidFill>
                <a:cs typeface="Calibri"/>
              </a:rPr>
              <a:t> </a:t>
            </a:r>
            <a:r>
              <a:rPr sz="4000" spc="-20" dirty="0" err="1">
                <a:solidFill>
                  <a:sysClr val="windowText" lastClr="000000"/>
                </a:solidFill>
                <a:cs typeface="Calibri"/>
              </a:rPr>
              <a:t>finanziamento</a:t>
            </a:r>
            <a:r>
              <a:rPr sz="4000" spc="-30" dirty="0">
                <a:solidFill>
                  <a:sysClr val="windowText" lastClr="000000"/>
                </a:solidFill>
                <a:cs typeface="Calibri"/>
              </a:rPr>
              <a:t> </a:t>
            </a:r>
            <a:r>
              <a:rPr sz="4000" spc="-20" dirty="0" err="1">
                <a:solidFill>
                  <a:sysClr val="windowText" lastClr="000000"/>
                </a:solidFill>
                <a:cs typeface="Calibri"/>
              </a:rPr>
              <a:t>vantaggiose</a:t>
            </a:r>
            <a:endParaRPr lang="it-IT" sz="4000" spc="-20" dirty="0">
              <a:solidFill>
                <a:sysClr val="windowText" lastClr="000000"/>
              </a:solidFill>
              <a:cs typeface="Calibri"/>
            </a:endParaRPr>
          </a:p>
          <a:p>
            <a:pPr marL="25400" marR="9077960" algn="l" defTabSz="1828800" hangingPunct="1">
              <a:lnSpc>
                <a:spcPct val="200000"/>
              </a:lnSpc>
              <a:spcBef>
                <a:spcPts val="10"/>
              </a:spcBef>
            </a:pPr>
            <a:r>
              <a:rPr sz="4000" dirty="0" err="1">
                <a:solidFill>
                  <a:sysClr val="windowText" lastClr="000000"/>
                </a:solidFill>
                <a:cs typeface="Calibri"/>
              </a:rPr>
              <a:t>Piccola</a:t>
            </a:r>
            <a:r>
              <a:rPr sz="4000" spc="-160" dirty="0">
                <a:solidFill>
                  <a:sysClr val="windowText" lastClr="000000"/>
                </a:solidFill>
                <a:cs typeface="Calibri"/>
              </a:rPr>
              <a:t> </a:t>
            </a:r>
            <a:r>
              <a:rPr sz="4000" spc="-20" dirty="0">
                <a:solidFill>
                  <a:sysClr val="windowText" lastClr="000000"/>
                </a:solidFill>
                <a:cs typeface="Calibri"/>
              </a:rPr>
              <a:t>rata</a:t>
            </a:r>
            <a:r>
              <a:rPr sz="4000" spc="-120" dirty="0">
                <a:solidFill>
                  <a:sysClr val="windowText" lastClr="000000"/>
                </a:solidFill>
                <a:cs typeface="Calibri"/>
              </a:rPr>
              <a:t> </a:t>
            </a:r>
            <a:r>
              <a:rPr sz="4000" dirty="0">
                <a:solidFill>
                  <a:sysClr val="windowText" lastClr="000000"/>
                </a:solidFill>
                <a:cs typeface="Calibri"/>
              </a:rPr>
              <a:t>mensile</a:t>
            </a:r>
            <a:r>
              <a:rPr sz="4000" spc="-130" dirty="0">
                <a:solidFill>
                  <a:sysClr val="windowText" lastClr="000000"/>
                </a:solidFill>
                <a:cs typeface="Calibri"/>
              </a:rPr>
              <a:t> </a:t>
            </a:r>
            <a:r>
              <a:rPr sz="4000" dirty="0">
                <a:solidFill>
                  <a:sysClr val="windowText" lastClr="000000"/>
                </a:solidFill>
                <a:cs typeface="Calibri"/>
              </a:rPr>
              <a:t>per</a:t>
            </a:r>
            <a:r>
              <a:rPr sz="4000" spc="-140" dirty="0">
                <a:solidFill>
                  <a:sysClr val="windowText" lastClr="000000"/>
                </a:solidFill>
                <a:cs typeface="Calibri"/>
              </a:rPr>
              <a:t> </a:t>
            </a:r>
            <a:r>
              <a:rPr sz="4000" dirty="0">
                <a:solidFill>
                  <a:sysClr val="windowText" lastClr="000000"/>
                </a:solidFill>
                <a:cs typeface="Calibri"/>
              </a:rPr>
              <a:t>lavori</a:t>
            </a:r>
            <a:r>
              <a:rPr sz="4000" spc="-130" dirty="0">
                <a:solidFill>
                  <a:sysClr val="windowText" lastClr="000000"/>
                </a:solidFill>
                <a:cs typeface="Calibri"/>
              </a:rPr>
              <a:t> </a:t>
            </a:r>
            <a:r>
              <a:rPr sz="4000" spc="-20" dirty="0">
                <a:solidFill>
                  <a:sysClr val="windowText" lastClr="000000"/>
                </a:solidFill>
                <a:cs typeface="Calibri"/>
              </a:rPr>
              <a:t>onerosi Possibilità</a:t>
            </a:r>
            <a:r>
              <a:rPr sz="4000" spc="-50" dirty="0">
                <a:solidFill>
                  <a:sysClr val="windowText" lastClr="000000"/>
                </a:solidFill>
                <a:cs typeface="Calibri"/>
              </a:rPr>
              <a:t> </a:t>
            </a:r>
            <a:r>
              <a:rPr sz="4000" dirty="0">
                <a:solidFill>
                  <a:sysClr val="windowText" lastClr="000000"/>
                </a:solidFill>
                <a:cs typeface="Calibri"/>
              </a:rPr>
              <a:t>di</a:t>
            </a:r>
            <a:r>
              <a:rPr sz="4000" spc="-100" dirty="0">
                <a:solidFill>
                  <a:sysClr val="windowText" lastClr="000000"/>
                </a:solidFill>
                <a:cs typeface="Calibri"/>
              </a:rPr>
              <a:t> </a:t>
            </a:r>
            <a:r>
              <a:rPr sz="4000" spc="-20" dirty="0">
                <a:solidFill>
                  <a:sysClr val="windowText" lastClr="000000"/>
                </a:solidFill>
                <a:cs typeface="Calibri"/>
              </a:rPr>
              <a:t>sbloccare</a:t>
            </a:r>
            <a:r>
              <a:rPr sz="4000" spc="-100" dirty="0">
                <a:solidFill>
                  <a:sysClr val="windowText" lastClr="000000"/>
                </a:solidFill>
                <a:cs typeface="Calibri"/>
              </a:rPr>
              <a:t> </a:t>
            </a:r>
            <a:r>
              <a:rPr sz="4000" dirty="0">
                <a:solidFill>
                  <a:sysClr val="windowText" lastClr="000000"/>
                </a:solidFill>
                <a:cs typeface="Calibri"/>
              </a:rPr>
              <a:t>lavori</a:t>
            </a:r>
            <a:r>
              <a:rPr sz="4000" spc="-80" dirty="0">
                <a:solidFill>
                  <a:sysClr val="windowText" lastClr="000000"/>
                </a:solidFill>
                <a:cs typeface="Calibri"/>
              </a:rPr>
              <a:t> </a:t>
            </a:r>
            <a:r>
              <a:rPr sz="4000" spc="-20" dirty="0">
                <a:solidFill>
                  <a:sysClr val="windowText" lastClr="000000"/>
                </a:solidFill>
                <a:cs typeface="Calibri"/>
              </a:rPr>
              <a:t>imprevisti</a:t>
            </a:r>
            <a:endParaRPr sz="4000" dirty="0">
              <a:solidFill>
                <a:sysClr val="windowText" lastClr="000000"/>
              </a:solidFill>
              <a:cs typeface="Calibri"/>
            </a:endParaRPr>
          </a:p>
          <a:p>
            <a:pPr marL="25400" defTabSz="1828800" hangingPunct="1">
              <a:spcBef>
                <a:spcPts val="4800"/>
              </a:spcBef>
            </a:pPr>
            <a:r>
              <a:rPr sz="4000" b="1" dirty="0">
                <a:solidFill>
                  <a:sysClr val="windowText" lastClr="000000"/>
                </a:solidFill>
                <a:cs typeface="Calibri"/>
              </a:rPr>
              <a:t>Nessuna</a:t>
            </a:r>
            <a:r>
              <a:rPr sz="4000" b="1" spc="-110" dirty="0">
                <a:solidFill>
                  <a:sysClr val="windowText" lastClr="000000"/>
                </a:solidFill>
                <a:cs typeface="Calibri"/>
              </a:rPr>
              <a:t> </a:t>
            </a:r>
            <a:r>
              <a:rPr sz="4000" b="1" dirty="0">
                <a:solidFill>
                  <a:sysClr val="windowText" lastClr="000000"/>
                </a:solidFill>
                <a:cs typeface="Calibri"/>
              </a:rPr>
              <a:t>necessità</a:t>
            </a:r>
            <a:r>
              <a:rPr sz="4000" b="1" spc="-90" dirty="0">
                <a:solidFill>
                  <a:sysClr val="windowText" lastClr="000000"/>
                </a:solidFill>
                <a:cs typeface="Calibri"/>
              </a:rPr>
              <a:t> </a:t>
            </a:r>
            <a:r>
              <a:rPr sz="4000" b="1" dirty="0">
                <a:solidFill>
                  <a:sysClr val="windowText" lastClr="000000"/>
                </a:solidFill>
                <a:cs typeface="Calibri"/>
              </a:rPr>
              <a:t>di</a:t>
            </a:r>
            <a:r>
              <a:rPr sz="4000" b="1" spc="-100" dirty="0">
                <a:solidFill>
                  <a:sysClr val="windowText" lastClr="000000"/>
                </a:solidFill>
                <a:cs typeface="Calibri"/>
              </a:rPr>
              <a:t> </a:t>
            </a:r>
            <a:r>
              <a:rPr sz="4000" b="1" dirty="0">
                <a:solidFill>
                  <a:sysClr val="windowText" lastClr="000000"/>
                </a:solidFill>
                <a:cs typeface="Calibri"/>
              </a:rPr>
              <a:t>apertura</a:t>
            </a:r>
            <a:r>
              <a:rPr sz="4000" b="1" spc="-60" dirty="0">
                <a:solidFill>
                  <a:sysClr val="windowText" lastClr="000000"/>
                </a:solidFill>
                <a:cs typeface="Calibri"/>
              </a:rPr>
              <a:t> </a:t>
            </a:r>
            <a:r>
              <a:rPr sz="4000" b="1" dirty="0">
                <a:solidFill>
                  <a:sysClr val="windowText" lastClr="000000"/>
                </a:solidFill>
                <a:cs typeface="Calibri"/>
              </a:rPr>
              <a:t>di</a:t>
            </a:r>
            <a:r>
              <a:rPr sz="4000" b="1" spc="-80" dirty="0">
                <a:solidFill>
                  <a:sysClr val="windowText" lastClr="000000"/>
                </a:solidFill>
                <a:cs typeface="Calibri"/>
              </a:rPr>
              <a:t> </a:t>
            </a:r>
            <a:r>
              <a:rPr sz="4000" b="1" dirty="0">
                <a:solidFill>
                  <a:sysClr val="windowText" lastClr="000000"/>
                </a:solidFill>
                <a:cs typeface="Calibri"/>
              </a:rPr>
              <a:t>un</a:t>
            </a:r>
            <a:r>
              <a:rPr sz="4000" b="1" spc="-70" dirty="0">
                <a:solidFill>
                  <a:sysClr val="windowText" lastClr="000000"/>
                </a:solidFill>
                <a:cs typeface="Calibri"/>
              </a:rPr>
              <a:t> </a:t>
            </a:r>
            <a:r>
              <a:rPr sz="4000" b="1" dirty="0">
                <a:solidFill>
                  <a:sysClr val="windowText" lastClr="000000"/>
                </a:solidFill>
                <a:cs typeface="Calibri"/>
              </a:rPr>
              <a:t>nuovo</a:t>
            </a:r>
            <a:r>
              <a:rPr sz="4000" b="1" spc="-100" dirty="0">
                <a:solidFill>
                  <a:sysClr val="windowText" lastClr="000000"/>
                </a:solidFill>
                <a:cs typeface="Calibri"/>
              </a:rPr>
              <a:t> </a:t>
            </a:r>
            <a:r>
              <a:rPr sz="4000" b="1" dirty="0">
                <a:solidFill>
                  <a:sysClr val="windowText" lastClr="000000"/>
                </a:solidFill>
                <a:cs typeface="Calibri"/>
              </a:rPr>
              <a:t>c/c</a:t>
            </a:r>
            <a:r>
              <a:rPr sz="4000" b="1" spc="-80" dirty="0">
                <a:solidFill>
                  <a:sysClr val="windowText" lastClr="000000"/>
                </a:solidFill>
                <a:cs typeface="Calibri"/>
              </a:rPr>
              <a:t> </a:t>
            </a:r>
            <a:r>
              <a:rPr sz="4000" b="1" spc="-20" dirty="0">
                <a:solidFill>
                  <a:sysClr val="windowText" lastClr="000000"/>
                </a:solidFill>
                <a:cs typeface="Calibri"/>
              </a:rPr>
              <a:t>bancario</a:t>
            </a:r>
            <a:endParaRPr sz="4000" dirty="0">
              <a:solidFill>
                <a:sysClr val="windowText" lastClr="000000"/>
              </a:solidFill>
              <a:cs typeface="Calibri"/>
            </a:endParaRPr>
          </a:p>
          <a:p>
            <a:pPr marL="25400" defTabSz="1828800" hangingPunct="1">
              <a:spcBef>
                <a:spcPts val="4800"/>
              </a:spcBef>
            </a:pPr>
            <a:r>
              <a:rPr sz="4000" b="1" dirty="0">
                <a:solidFill>
                  <a:sysClr val="windowText" lastClr="000000"/>
                </a:solidFill>
                <a:cs typeface="Calibri"/>
              </a:rPr>
              <a:t>Nessun</a:t>
            </a:r>
            <a:r>
              <a:rPr sz="4000" b="1" spc="-50" dirty="0">
                <a:solidFill>
                  <a:sysClr val="windowText" lastClr="000000"/>
                </a:solidFill>
                <a:cs typeface="Calibri"/>
              </a:rPr>
              <a:t> </a:t>
            </a:r>
            <a:r>
              <a:rPr sz="4000" b="1" dirty="0">
                <a:solidFill>
                  <a:sysClr val="windowText" lastClr="000000"/>
                </a:solidFill>
                <a:cs typeface="Calibri"/>
              </a:rPr>
              <a:t>vincolo</a:t>
            </a:r>
            <a:r>
              <a:rPr sz="4000" b="1" spc="-80" dirty="0">
                <a:solidFill>
                  <a:sysClr val="windowText" lastClr="000000"/>
                </a:solidFill>
                <a:cs typeface="Calibri"/>
              </a:rPr>
              <a:t> </a:t>
            </a:r>
            <a:r>
              <a:rPr sz="4000" b="1" dirty="0">
                <a:solidFill>
                  <a:sysClr val="windowText" lastClr="000000"/>
                </a:solidFill>
                <a:cs typeface="Calibri"/>
              </a:rPr>
              <a:t>per</a:t>
            </a:r>
            <a:r>
              <a:rPr sz="4000" b="1" spc="-30" dirty="0">
                <a:solidFill>
                  <a:sysClr val="windowText" lastClr="000000"/>
                </a:solidFill>
                <a:cs typeface="Calibri"/>
              </a:rPr>
              <a:t> </a:t>
            </a:r>
            <a:r>
              <a:rPr sz="4000" b="1" dirty="0">
                <a:solidFill>
                  <a:sysClr val="windowText" lastClr="000000"/>
                </a:solidFill>
                <a:cs typeface="Calibri"/>
              </a:rPr>
              <a:t>i</a:t>
            </a:r>
            <a:r>
              <a:rPr sz="4000" b="1" spc="-30" dirty="0">
                <a:solidFill>
                  <a:sysClr val="windowText" lastClr="000000"/>
                </a:solidFill>
                <a:cs typeface="Calibri"/>
              </a:rPr>
              <a:t> </a:t>
            </a:r>
            <a:r>
              <a:rPr sz="4000" b="1" dirty="0">
                <a:solidFill>
                  <a:sysClr val="windowText" lastClr="000000"/>
                </a:solidFill>
                <a:cs typeface="Calibri"/>
              </a:rPr>
              <a:t>Condomini</a:t>
            </a:r>
            <a:r>
              <a:rPr sz="4000" b="1" spc="-70" dirty="0">
                <a:solidFill>
                  <a:sysClr val="windowText" lastClr="000000"/>
                </a:solidFill>
                <a:cs typeface="Calibri"/>
              </a:rPr>
              <a:t> </a:t>
            </a:r>
            <a:r>
              <a:rPr sz="4000" b="1" dirty="0">
                <a:solidFill>
                  <a:sysClr val="windowText" lastClr="000000"/>
                </a:solidFill>
                <a:cs typeface="Calibri"/>
              </a:rPr>
              <a:t>che</a:t>
            </a:r>
            <a:r>
              <a:rPr sz="4000" b="1" spc="-40" dirty="0">
                <a:solidFill>
                  <a:sysClr val="windowText" lastClr="000000"/>
                </a:solidFill>
                <a:cs typeface="Calibri"/>
              </a:rPr>
              <a:t> </a:t>
            </a:r>
            <a:r>
              <a:rPr sz="4000" b="1" dirty="0">
                <a:solidFill>
                  <a:sysClr val="windowText" lastClr="000000"/>
                </a:solidFill>
                <a:cs typeface="Calibri"/>
              </a:rPr>
              <a:t>non</a:t>
            </a:r>
            <a:r>
              <a:rPr sz="4000" b="1" spc="-50" dirty="0">
                <a:solidFill>
                  <a:sysClr val="windowText" lastClr="000000"/>
                </a:solidFill>
                <a:cs typeface="Calibri"/>
              </a:rPr>
              <a:t> </a:t>
            </a:r>
            <a:r>
              <a:rPr sz="4000" b="1" dirty="0">
                <a:solidFill>
                  <a:sysClr val="windowText" lastClr="000000"/>
                </a:solidFill>
                <a:cs typeface="Calibri"/>
              </a:rPr>
              <a:t>sono</a:t>
            </a:r>
            <a:r>
              <a:rPr sz="4000" b="1" spc="-50" dirty="0">
                <a:solidFill>
                  <a:sysClr val="windowText" lastClr="000000"/>
                </a:solidFill>
                <a:cs typeface="Calibri"/>
              </a:rPr>
              <a:t> </a:t>
            </a:r>
            <a:r>
              <a:rPr sz="4000" b="1" spc="-20" dirty="0">
                <a:solidFill>
                  <a:sysClr val="windowText" lastClr="000000"/>
                </a:solidFill>
                <a:cs typeface="Calibri"/>
              </a:rPr>
              <a:t>interessati</a:t>
            </a:r>
            <a:r>
              <a:rPr sz="4000" b="1" spc="-30" dirty="0">
                <a:solidFill>
                  <a:sysClr val="windowText" lastClr="000000"/>
                </a:solidFill>
                <a:cs typeface="Calibri"/>
              </a:rPr>
              <a:t> </a:t>
            </a:r>
            <a:r>
              <a:rPr sz="4000" b="1" dirty="0">
                <a:solidFill>
                  <a:sysClr val="windowText" lastClr="000000"/>
                </a:solidFill>
                <a:cs typeface="Calibri"/>
              </a:rPr>
              <a:t>al</a:t>
            </a:r>
            <a:r>
              <a:rPr sz="4000" b="1" spc="-50" dirty="0">
                <a:solidFill>
                  <a:sysClr val="windowText" lastClr="000000"/>
                </a:solidFill>
                <a:cs typeface="Calibri"/>
              </a:rPr>
              <a:t> </a:t>
            </a:r>
            <a:r>
              <a:rPr sz="4000" b="1" spc="-20" dirty="0">
                <a:solidFill>
                  <a:sysClr val="windowText" lastClr="000000"/>
                </a:solidFill>
                <a:cs typeface="Calibri"/>
              </a:rPr>
              <a:t>Finanziamento</a:t>
            </a:r>
            <a:endParaRPr sz="4400" dirty="0">
              <a:solidFill>
                <a:sysClr val="windowText" lastClr="000000"/>
              </a:solidFill>
              <a:cs typeface="Calibri"/>
            </a:endParaRPr>
          </a:p>
        </p:txBody>
      </p:sp>
      <p:sp>
        <p:nvSpPr>
          <p:cNvPr id="7"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0DF963EE-65A8-4DEF-9044-A27D921788E3}"/>
              </a:ext>
            </a:extLst>
          </p:cNvPr>
          <p:cNvSpPr txBox="1"/>
          <p:nvPr/>
        </p:nvSpPr>
        <p:spPr>
          <a:xfrm>
            <a:off x="6945219" y="778950"/>
            <a:ext cx="10493562"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Vantaggi per il condominio</a:t>
            </a:r>
            <a:endParaRPr sz="70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A5FD3046-8766-45EF-A6C8-99D2EF070CF0}"/>
              </a:ext>
            </a:extLst>
          </p:cNvPr>
          <p:cNvSpPr txBox="1"/>
          <p:nvPr/>
        </p:nvSpPr>
        <p:spPr>
          <a:xfrm>
            <a:off x="9192169" y="536690"/>
            <a:ext cx="5999660"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err="1"/>
              <a:t>Preventivatore</a:t>
            </a:r>
            <a:endParaRPr sz="7000" dirty="0"/>
          </a:p>
        </p:txBody>
      </p:sp>
      <p:sp>
        <p:nvSpPr>
          <p:cNvPr id="7" name="object 4">
            <a:extLst>
              <a:ext uri="{FF2B5EF4-FFF2-40B4-BE49-F238E27FC236}">
                <a16:creationId xmlns:a16="http://schemas.microsoft.com/office/drawing/2014/main" id="{20EADAEE-FBDF-4989-83C2-FE02FE50D752}"/>
              </a:ext>
            </a:extLst>
          </p:cNvPr>
          <p:cNvSpPr txBox="1"/>
          <p:nvPr/>
        </p:nvSpPr>
        <p:spPr>
          <a:xfrm>
            <a:off x="15043913" y="13138101"/>
            <a:ext cx="5640070" cy="273152"/>
          </a:xfrm>
          <a:prstGeom prst="rect">
            <a:avLst/>
          </a:prstGeom>
        </p:spPr>
        <p:txBody>
          <a:bodyPr vert="horz" wrap="square" lIns="0" tIns="11430" rIns="0" bIns="0" rtlCol="0">
            <a:spAutoFit/>
          </a:bodyPr>
          <a:lstStyle/>
          <a:p>
            <a:pPr marL="25400" defTabSz="1828800" hangingPunct="1">
              <a:spcBef>
                <a:spcPts val="90"/>
              </a:spcBef>
            </a:pPr>
            <a:r>
              <a:rPr sz="1700" spc="20" dirty="0">
                <a:solidFill>
                  <a:srgbClr val="FFFFFF"/>
                </a:solidFill>
                <a:latin typeface="Arial"/>
                <a:cs typeface="Arial"/>
              </a:rPr>
              <a:t>SISTEMI</a:t>
            </a:r>
            <a:r>
              <a:rPr sz="1700" spc="650" dirty="0">
                <a:solidFill>
                  <a:srgbClr val="FFFFFF"/>
                </a:solidFill>
                <a:latin typeface="Arial"/>
                <a:cs typeface="Arial"/>
              </a:rPr>
              <a:t> </a:t>
            </a:r>
            <a:r>
              <a:rPr sz="1700" spc="20" dirty="0">
                <a:solidFill>
                  <a:srgbClr val="FFFFFF"/>
                </a:solidFill>
                <a:latin typeface="Arial"/>
                <a:cs typeface="Arial"/>
              </a:rPr>
              <a:t>PER</a:t>
            </a:r>
            <a:r>
              <a:rPr sz="1700" spc="508" dirty="0">
                <a:solidFill>
                  <a:srgbClr val="FFFFFF"/>
                </a:solidFill>
                <a:latin typeface="Arial"/>
                <a:cs typeface="Arial"/>
              </a:rPr>
              <a:t> </a:t>
            </a:r>
            <a:r>
              <a:rPr sz="1700" spc="20" dirty="0">
                <a:solidFill>
                  <a:srgbClr val="FFFFFF"/>
                </a:solidFill>
                <a:latin typeface="Arial"/>
                <a:cs typeface="Arial"/>
              </a:rPr>
              <a:t>LA</a:t>
            </a:r>
            <a:r>
              <a:rPr sz="1700" spc="490" dirty="0">
                <a:solidFill>
                  <a:srgbClr val="FFFFFF"/>
                </a:solidFill>
                <a:latin typeface="Arial"/>
                <a:cs typeface="Arial"/>
              </a:rPr>
              <a:t> </a:t>
            </a:r>
            <a:r>
              <a:rPr sz="1700" b="1" spc="20" dirty="0">
                <a:solidFill>
                  <a:srgbClr val="FFFFFF"/>
                </a:solidFill>
                <a:latin typeface="Arial"/>
                <a:cs typeface="Arial"/>
              </a:rPr>
              <a:t>CLIMATIZZAZIONE</a:t>
            </a:r>
            <a:r>
              <a:rPr sz="1700" b="1" spc="818" dirty="0">
                <a:solidFill>
                  <a:srgbClr val="FFFFFF"/>
                </a:solidFill>
                <a:latin typeface="Arial"/>
                <a:cs typeface="Arial"/>
              </a:rPr>
              <a:t> </a:t>
            </a:r>
            <a:r>
              <a:rPr sz="1700" b="1" spc="-20" dirty="0">
                <a:solidFill>
                  <a:srgbClr val="FFFFFF"/>
                </a:solidFill>
                <a:latin typeface="Arial"/>
                <a:cs typeface="Arial"/>
              </a:rPr>
              <a:t>ECOLOGICA</a:t>
            </a:r>
            <a:endParaRPr sz="1700" dirty="0">
              <a:solidFill>
                <a:sysClr val="windowText" lastClr="000000"/>
              </a:solidFill>
              <a:latin typeface="Arial"/>
              <a:cs typeface="Arial"/>
            </a:endParaRPr>
          </a:p>
        </p:txBody>
      </p:sp>
      <p:pic>
        <p:nvPicPr>
          <p:cNvPr id="9" name="Immagine 8">
            <a:extLst>
              <a:ext uri="{FF2B5EF4-FFF2-40B4-BE49-F238E27FC236}">
                <a16:creationId xmlns:a16="http://schemas.microsoft.com/office/drawing/2014/main" id="{6E70C975-106A-41A9-B192-21A6BCD641BE}"/>
              </a:ext>
            </a:extLst>
          </p:cNvPr>
          <p:cNvPicPr>
            <a:picLocks noChangeAspect="1"/>
          </p:cNvPicPr>
          <p:nvPr/>
        </p:nvPicPr>
        <p:blipFill>
          <a:blip r:embed="rId2"/>
          <a:stretch>
            <a:fillRect/>
          </a:stretch>
        </p:blipFill>
        <p:spPr>
          <a:xfrm>
            <a:off x="1461602" y="3385630"/>
            <a:ext cx="21460796" cy="6916410"/>
          </a:xfrm>
          <a:prstGeom prst="rect">
            <a:avLst/>
          </a:prstGeom>
        </p:spPr>
      </p:pic>
    </p:spTree>
    <p:extLst>
      <p:ext uri="{BB962C8B-B14F-4D97-AF65-F5344CB8AC3E}">
        <p14:creationId xmlns:p14="http://schemas.microsoft.com/office/powerpoint/2010/main" val="41706365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7180580" y="3773822"/>
            <a:ext cx="12077804" cy="6476132"/>
          </a:xfrm>
          <a:prstGeom prst="rect">
            <a:avLst/>
          </a:prstGeom>
        </p:spPr>
        <p:txBody>
          <a:bodyPr vert="horz" wrap="square" lIns="0" tIns="330200" rIns="0" bIns="0" rtlCol="0">
            <a:spAutoFit/>
          </a:bodyPr>
          <a:lstStyle/>
          <a:p>
            <a:pPr marL="25400" algn="l" defTabSz="1828800" hangingPunct="1">
              <a:spcBef>
                <a:spcPts val="2600"/>
              </a:spcBef>
            </a:pPr>
            <a:r>
              <a:rPr sz="4000" dirty="0">
                <a:solidFill>
                  <a:sysClr val="windowText" lastClr="000000"/>
                </a:solidFill>
                <a:cs typeface="Calibri"/>
              </a:rPr>
              <a:t>Disponibile</a:t>
            </a:r>
            <a:r>
              <a:rPr sz="4000" spc="-70" dirty="0">
                <a:solidFill>
                  <a:sysClr val="windowText" lastClr="000000"/>
                </a:solidFill>
                <a:cs typeface="Calibri"/>
              </a:rPr>
              <a:t> </a:t>
            </a:r>
            <a:r>
              <a:rPr sz="4000" dirty="0">
                <a:solidFill>
                  <a:sysClr val="windowText" lastClr="000000"/>
                </a:solidFill>
                <a:cs typeface="Calibri"/>
              </a:rPr>
              <a:t>per</a:t>
            </a:r>
            <a:r>
              <a:rPr sz="4000" spc="-80" dirty="0">
                <a:solidFill>
                  <a:sysClr val="windowText" lastClr="000000"/>
                </a:solidFill>
                <a:cs typeface="Calibri"/>
              </a:rPr>
              <a:t> </a:t>
            </a:r>
            <a:r>
              <a:rPr sz="4000" dirty="0">
                <a:solidFill>
                  <a:sysClr val="windowText" lastClr="000000"/>
                </a:solidFill>
                <a:cs typeface="Calibri"/>
              </a:rPr>
              <a:t>supporto</a:t>
            </a:r>
            <a:r>
              <a:rPr sz="4000" spc="-70" dirty="0">
                <a:solidFill>
                  <a:sysClr val="windowText" lastClr="000000"/>
                </a:solidFill>
                <a:cs typeface="Calibri"/>
              </a:rPr>
              <a:t> </a:t>
            </a:r>
            <a:r>
              <a:rPr sz="4000" spc="-20" dirty="0">
                <a:solidFill>
                  <a:sysClr val="windowText" lastClr="000000"/>
                </a:solidFill>
                <a:cs typeface="Calibri"/>
              </a:rPr>
              <a:t>riguardante:</a:t>
            </a:r>
            <a:endParaRPr sz="4000" dirty="0">
              <a:solidFill>
                <a:sysClr val="windowText" lastClr="000000"/>
              </a:solidFill>
              <a:cs typeface="Calibri"/>
            </a:endParaRPr>
          </a:p>
          <a:p>
            <a:pPr marL="25400" marR="1582420" algn="l" defTabSz="1828800" hangingPunct="1">
              <a:spcBef>
                <a:spcPts val="2400"/>
              </a:spcBef>
            </a:pPr>
            <a:r>
              <a:rPr sz="4000" dirty="0">
                <a:solidFill>
                  <a:sysClr val="windowText" lastClr="000000"/>
                </a:solidFill>
                <a:cs typeface="Calibri"/>
              </a:rPr>
              <a:t>CONVENZIONAMENTO</a:t>
            </a:r>
            <a:r>
              <a:rPr sz="4000" spc="-130" dirty="0">
                <a:solidFill>
                  <a:sysClr val="windowText" lastClr="000000"/>
                </a:solidFill>
                <a:cs typeface="Calibri"/>
              </a:rPr>
              <a:t> </a:t>
            </a:r>
            <a:r>
              <a:rPr sz="4000" dirty="0">
                <a:solidFill>
                  <a:sysClr val="windowText" lastClr="000000"/>
                </a:solidFill>
                <a:cs typeface="Calibri"/>
              </a:rPr>
              <a:t>con</a:t>
            </a:r>
            <a:r>
              <a:rPr sz="4000" spc="-40" dirty="0">
                <a:solidFill>
                  <a:sysClr val="windowText" lastClr="000000"/>
                </a:solidFill>
                <a:cs typeface="Calibri"/>
              </a:rPr>
              <a:t> </a:t>
            </a:r>
            <a:r>
              <a:rPr sz="4000" dirty="0">
                <a:solidFill>
                  <a:sysClr val="windowText" lastClr="000000"/>
                </a:solidFill>
                <a:cs typeface="Calibri"/>
              </a:rPr>
              <a:t>la</a:t>
            </a:r>
            <a:r>
              <a:rPr lang="it-IT" sz="4000" dirty="0">
                <a:solidFill>
                  <a:sysClr val="windowText" lastClr="000000"/>
                </a:solidFill>
                <a:cs typeface="Calibri"/>
              </a:rPr>
              <a:t> </a:t>
            </a:r>
            <a:r>
              <a:rPr sz="4000" spc="-20" dirty="0" err="1">
                <a:solidFill>
                  <a:sysClr val="windowText" lastClr="000000"/>
                </a:solidFill>
                <a:cs typeface="Calibri"/>
              </a:rPr>
              <a:t>Finanziaria</a:t>
            </a:r>
            <a:r>
              <a:rPr sz="4000" spc="-20" dirty="0">
                <a:solidFill>
                  <a:sysClr val="windowText" lastClr="000000"/>
                </a:solidFill>
                <a:cs typeface="Calibri"/>
              </a:rPr>
              <a:t> </a:t>
            </a:r>
            <a:endParaRPr lang="it-IT" sz="4000" spc="-20" dirty="0">
              <a:solidFill>
                <a:sysClr val="windowText" lastClr="000000"/>
              </a:solidFill>
              <a:cs typeface="Calibri"/>
            </a:endParaRPr>
          </a:p>
          <a:p>
            <a:pPr marL="25400" marR="1582420" algn="l" defTabSz="1828800" hangingPunct="1">
              <a:spcBef>
                <a:spcPts val="2400"/>
              </a:spcBef>
            </a:pPr>
            <a:r>
              <a:rPr sz="4000" dirty="0">
                <a:solidFill>
                  <a:sysClr val="windowText" lastClr="000000"/>
                </a:solidFill>
                <a:cs typeface="Calibri"/>
              </a:rPr>
              <a:t>ITER</a:t>
            </a:r>
            <a:r>
              <a:rPr sz="4000" spc="-60" dirty="0">
                <a:solidFill>
                  <a:sysClr val="windowText" lastClr="000000"/>
                </a:solidFill>
                <a:cs typeface="Calibri"/>
              </a:rPr>
              <a:t> </a:t>
            </a:r>
            <a:r>
              <a:rPr sz="4000" dirty="0">
                <a:solidFill>
                  <a:sysClr val="windowText" lastClr="000000"/>
                </a:solidFill>
                <a:cs typeface="Calibri"/>
              </a:rPr>
              <a:t>PRATICHE</a:t>
            </a:r>
            <a:r>
              <a:rPr sz="4000" spc="-30" dirty="0">
                <a:solidFill>
                  <a:sysClr val="windowText" lastClr="000000"/>
                </a:solidFill>
                <a:cs typeface="Calibri"/>
              </a:rPr>
              <a:t> </a:t>
            </a:r>
            <a:r>
              <a:rPr sz="4000" dirty="0">
                <a:solidFill>
                  <a:sysClr val="windowText" lastClr="000000"/>
                </a:solidFill>
                <a:cs typeface="Calibri"/>
              </a:rPr>
              <a:t>di</a:t>
            </a:r>
            <a:r>
              <a:rPr sz="4000" spc="-50" dirty="0">
                <a:solidFill>
                  <a:sysClr val="windowText" lastClr="000000"/>
                </a:solidFill>
                <a:cs typeface="Calibri"/>
              </a:rPr>
              <a:t> </a:t>
            </a:r>
            <a:r>
              <a:rPr sz="4000" spc="-20" dirty="0">
                <a:solidFill>
                  <a:sysClr val="windowText" lastClr="000000"/>
                </a:solidFill>
                <a:cs typeface="Calibri"/>
              </a:rPr>
              <a:t>finanziamento</a:t>
            </a:r>
            <a:endParaRPr sz="4000" dirty="0">
              <a:solidFill>
                <a:sysClr val="windowText" lastClr="000000"/>
              </a:solidFill>
              <a:cs typeface="Calibri"/>
            </a:endParaRPr>
          </a:p>
          <a:p>
            <a:pPr algn="l" defTabSz="1828800" hangingPunct="1">
              <a:spcBef>
                <a:spcPts val="4710"/>
              </a:spcBef>
            </a:pPr>
            <a:endParaRPr sz="4000" dirty="0">
              <a:solidFill>
                <a:sysClr val="windowText" lastClr="000000"/>
              </a:solidFill>
              <a:cs typeface="Calibri"/>
            </a:endParaRPr>
          </a:p>
          <a:p>
            <a:pPr marL="25400" algn="l" defTabSz="1828800" hangingPunct="1">
              <a:spcBef>
                <a:spcPts val="10"/>
              </a:spcBef>
            </a:pPr>
            <a:r>
              <a:rPr sz="4000" b="1" dirty="0">
                <a:solidFill>
                  <a:sysClr val="windowText" lastClr="000000"/>
                </a:solidFill>
                <a:cs typeface="Calibri"/>
              </a:rPr>
              <a:t>RIFERIMENTO</a:t>
            </a:r>
            <a:r>
              <a:rPr sz="4000" b="1" spc="-120" dirty="0">
                <a:solidFill>
                  <a:sysClr val="windowText" lastClr="000000"/>
                </a:solidFill>
                <a:cs typeface="Calibri"/>
              </a:rPr>
              <a:t> </a:t>
            </a:r>
            <a:r>
              <a:rPr sz="4000" b="1" dirty="0">
                <a:solidFill>
                  <a:sysClr val="windowText" lastClr="000000"/>
                </a:solidFill>
                <a:cs typeface="Calibri"/>
              </a:rPr>
              <a:t>AZIENDALE</a:t>
            </a:r>
            <a:r>
              <a:rPr sz="4000" b="1" spc="-20" dirty="0">
                <a:solidFill>
                  <a:sysClr val="windowText" lastClr="000000"/>
                </a:solidFill>
                <a:cs typeface="Calibri"/>
              </a:rPr>
              <a:t>:</a:t>
            </a:r>
            <a:endParaRPr sz="4000" dirty="0">
              <a:solidFill>
                <a:sysClr val="windowText" lastClr="000000"/>
              </a:solidFill>
              <a:cs typeface="Calibri"/>
            </a:endParaRPr>
          </a:p>
          <a:p>
            <a:pPr marL="25400" algn="l" defTabSz="1828800" hangingPunct="1">
              <a:spcBef>
                <a:spcPts val="20"/>
              </a:spcBef>
            </a:pPr>
            <a:r>
              <a:rPr sz="4000" dirty="0">
                <a:solidFill>
                  <a:sysClr val="windowText" lastClr="000000"/>
                </a:solidFill>
                <a:cs typeface="Calibri"/>
              </a:rPr>
              <a:t>Dott.</a:t>
            </a:r>
            <a:r>
              <a:rPr sz="4000" spc="-40" dirty="0">
                <a:solidFill>
                  <a:sysClr val="windowText" lastClr="000000"/>
                </a:solidFill>
                <a:cs typeface="Calibri"/>
              </a:rPr>
              <a:t> </a:t>
            </a:r>
            <a:r>
              <a:rPr sz="4000" dirty="0">
                <a:solidFill>
                  <a:sysClr val="windowText" lastClr="000000"/>
                </a:solidFill>
                <a:cs typeface="Calibri"/>
              </a:rPr>
              <a:t>GIOVANNI</a:t>
            </a:r>
            <a:r>
              <a:rPr sz="4000" spc="-60" dirty="0">
                <a:solidFill>
                  <a:sysClr val="windowText" lastClr="000000"/>
                </a:solidFill>
                <a:cs typeface="Calibri"/>
              </a:rPr>
              <a:t> </a:t>
            </a:r>
            <a:r>
              <a:rPr sz="4000" spc="-20" dirty="0">
                <a:solidFill>
                  <a:sysClr val="windowText" lastClr="000000"/>
                </a:solidFill>
                <a:cs typeface="Calibri"/>
              </a:rPr>
              <a:t>MASTRONARDI</a:t>
            </a:r>
            <a:endParaRPr sz="4000" dirty="0">
              <a:solidFill>
                <a:sysClr val="windowText" lastClr="000000"/>
              </a:solidFill>
              <a:cs typeface="Calibri"/>
            </a:endParaRPr>
          </a:p>
          <a:p>
            <a:pPr marL="25400" algn="l" defTabSz="1828800" hangingPunct="1"/>
            <a:r>
              <a:rPr sz="4000" spc="-20" dirty="0">
                <a:solidFill>
                  <a:sysClr val="windowText" lastClr="000000"/>
                </a:solidFill>
                <a:cs typeface="Calibri"/>
              </a:rPr>
              <a:t>e-</a:t>
            </a:r>
            <a:r>
              <a:rPr sz="4000" dirty="0">
                <a:solidFill>
                  <a:sysClr val="windowText" lastClr="000000"/>
                </a:solidFill>
                <a:cs typeface="Calibri"/>
              </a:rPr>
              <a:t>mail:</a:t>
            </a:r>
            <a:r>
              <a:rPr sz="4000" spc="-70" dirty="0">
                <a:solidFill>
                  <a:sysClr val="windowText" lastClr="000000"/>
                </a:solidFill>
                <a:cs typeface="Calibri"/>
              </a:rPr>
              <a:t> </a:t>
            </a:r>
            <a:r>
              <a:rPr sz="4000" u="sng" spc="-20" dirty="0">
                <a:solidFill>
                  <a:srgbClr val="006FC0"/>
                </a:solidFill>
                <a:uFill>
                  <a:solidFill>
                    <a:srgbClr val="006FC0"/>
                  </a:solidFill>
                </a:uFill>
                <a:cs typeface="Calibri"/>
                <a:hlinkClick r:id="rId2"/>
              </a:rPr>
              <a:t>g.mastronardi@jodoitalia.com</a:t>
            </a:r>
            <a:endParaRPr sz="4000" dirty="0">
              <a:solidFill>
                <a:sysClr val="windowText" lastClr="000000"/>
              </a:solidFill>
              <a:cs typeface="Calibri"/>
            </a:endParaRPr>
          </a:p>
          <a:p>
            <a:pPr marL="25400" algn="l" defTabSz="1828800" hangingPunct="1">
              <a:spcBef>
                <a:spcPts val="10"/>
              </a:spcBef>
            </a:pPr>
            <a:r>
              <a:rPr sz="4000" dirty="0">
                <a:solidFill>
                  <a:sysClr val="windowText" lastClr="000000"/>
                </a:solidFill>
                <a:cs typeface="Calibri"/>
              </a:rPr>
              <a:t>tel.</a:t>
            </a:r>
            <a:r>
              <a:rPr sz="4000" spc="-60" dirty="0">
                <a:solidFill>
                  <a:sysClr val="windowText" lastClr="000000"/>
                </a:solidFill>
                <a:cs typeface="Calibri"/>
              </a:rPr>
              <a:t> </a:t>
            </a:r>
            <a:r>
              <a:rPr sz="4000" spc="-20" dirty="0">
                <a:solidFill>
                  <a:sysClr val="windowText" lastClr="000000"/>
                </a:solidFill>
                <a:cs typeface="Calibri"/>
              </a:rPr>
              <a:t>045</a:t>
            </a:r>
            <a:r>
              <a:rPr lang="it-IT" sz="4000" spc="-20" dirty="0">
                <a:solidFill>
                  <a:sysClr val="windowText" lastClr="000000"/>
                </a:solidFill>
                <a:cs typeface="Calibri"/>
              </a:rPr>
              <a:t>/</a:t>
            </a:r>
            <a:r>
              <a:rPr sz="4000" spc="-20" dirty="0">
                <a:solidFill>
                  <a:sysClr val="windowText" lastClr="000000"/>
                </a:solidFill>
                <a:cs typeface="Calibri"/>
              </a:rPr>
              <a:t>81.30.207</a:t>
            </a:r>
            <a:endParaRPr sz="4000" dirty="0">
              <a:solidFill>
                <a:sysClr val="windowText" lastClr="000000"/>
              </a:solidFill>
              <a:cs typeface="Calibri"/>
            </a:endParaRPr>
          </a:p>
        </p:txBody>
      </p:sp>
      <p:sp>
        <p:nvSpPr>
          <p:cNvPr id="6" name="Slide con testo lungo più immagine lorem ipsum dolor sit amet, consectetur adipiscing elit, sed do eiusmod tempor incididunt ut labore et dolore magna aliqua. Ut enim ad minim veniam, quis nostrud exercitation ullamco laboris nisi ut aliquip ex ea commod">
            <a:extLst>
              <a:ext uri="{FF2B5EF4-FFF2-40B4-BE49-F238E27FC236}">
                <a16:creationId xmlns:a16="http://schemas.microsoft.com/office/drawing/2014/main" id="{3C59E1F3-0F26-44F2-A4C2-25FF03088553}"/>
              </a:ext>
            </a:extLst>
          </p:cNvPr>
          <p:cNvSpPr txBox="1"/>
          <p:nvPr/>
        </p:nvSpPr>
        <p:spPr>
          <a:xfrm>
            <a:off x="8879526" y="796535"/>
            <a:ext cx="6624947" cy="1172180"/>
          </a:xfrm>
          <a:prstGeom prst="rect">
            <a:avLst/>
          </a:prstGeom>
          <a:ln w="12700">
            <a:noFill/>
            <a:miter lim="400000"/>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spAutoFit/>
          </a:bodyPr>
          <a:lstStyle>
            <a:lvl1pPr algn="l" defTabSz="457200">
              <a:lnSpc>
                <a:spcPct val="120000"/>
              </a:lnSpc>
              <a:defRPr sz="3200">
                <a:latin typeface="Helvetica Light"/>
                <a:ea typeface="Helvetica Light"/>
                <a:cs typeface="Helvetica Light"/>
                <a:sym typeface="Helvetica Light"/>
              </a:defRPr>
            </a:lvl1pPr>
          </a:lstStyle>
          <a:p>
            <a:r>
              <a:rPr lang="it-IT" sz="7000" dirty="0"/>
              <a:t>Team Jodo Italia</a:t>
            </a:r>
            <a:endParaRPr sz="7000" dirty="0"/>
          </a:p>
        </p:txBody>
      </p:sp>
      <p:sp>
        <p:nvSpPr>
          <p:cNvPr id="7" name="object 4">
            <a:extLst>
              <a:ext uri="{FF2B5EF4-FFF2-40B4-BE49-F238E27FC236}">
                <a16:creationId xmlns:a16="http://schemas.microsoft.com/office/drawing/2014/main" id="{138EA68E-9383-4F1C-9AB6-6E71BE6DE614}"/>
              </a:ext>
            </a:extLst>
          </p:cNvPr>
          <p:cNvSpPr txBox="1"/>
          <p:nvPr/>
        </p:nvSpPr>
        <p:spPr>
          <a:xfrm>
            <a:off x="15043913" y="13138101"/>
            <a:ext cx="5640070" cy="273152"/>
          </a:xfrm>
          <a:prstGeom prst="rect">
            <a:avLst/>
          </a:prstGeom>
        </p:spPr>
        <p:txBody>
          <a:bodyPr vert="horz" wrap="square" lIns="0" tIns="11430" rIns="0" bIns="0" rtlCol="0">
            <a:spAutoFit/>
          </a:bodyPr>
          <a:lstStyle/>
          <a:p>
            <a:pPr marL="25400" defTabSz="1828800" hangingPunct="1">
              <a:spcBef>
                <a:spcPts val="90"/>
              </a:spcBef>
            </a:pPr>
            <a:r>
              <a:rPr sz="1700" spc="20" dirty="0">
                <a:solidFill>
                  <a:srgbClr val="FFFFFF"/>
                </a:solidFill>
                <a:latin typeface="Arial"/>
                <a:cs typeface="Arial"/>
              </a:rPr>
              <a:t>SISTEMI</a:t>
            </a:r>
            <a:r>
              <a:rPr sz="1700" spc="650" dirty="0">
                <a:solidFill>
                  <a:srgbClr val="FFFFFF"/>
                </a:solidFill>
                <a:latin typeface="Arial"/>
                <a:cs typeface="Arial"/>
              </a:rPr>
              <a:t> </a:t>
            </a:r>
            <a:r>
              <a:rPr sz="1700" spc="20" dirty="0">
                <a:solidFill>
                  <a:srgbClr val="FFFFFF"/>
                </a:solidFill>
                <a:latin typeface="Arial"/>
                <a:cs typeface="Arial"/>
              </a:rPr>
              <a:t>PER</a:t>
            </a:r>
            <a:r>
              <a:rPr sz="1700" spc="508" dirty="0">
                <a:solidFill>
                  <a:srgbClr val="FFFFFF"/>
                </a:solidFill>
                <a:latin typeface="Arial"/>
                <a:cs typeface="Arial"/>
              </a:rPr>
              <a:t> </a:t>
            </a:r>
            <a:r>
              <a:rPr sz="1700" spc="20" dirty="0">
                <a:solidFill>
                  <a:srgbClr val="FFFFFF"/>
                </a:solidFill>
                <a:latin typeface="Arial"/>
                <a:cs typeface="Arial"/>
              </a:rPr>
              <a:t>LA</a:t>
            </a:r>
            <a:r>
              <a:rPr sz="1700" spc="490" dirty="0">
                <a:solidFill>
                  <a:srgbClr val="FFFFFF"/>
                </a:solidFill>
                <a:latin typeface="Arial"/>
                <a:cs typeface="Arial"/>
              </a:rPr>
              <a:t> </a:t>
            </a:r>
            <a:r>
              <a:rPr sz="1700" b="1" spc="20" dirty="0">
                <a:solidFill>
                  <a:srgbClr val="FFFFFF"/>
                </a:solidFill>
                <a:latin typeface="Arial"/>
                <a:cs typeface="Arial"/>
              </a:rPr>
              <a:t>CLIMATIZZAZIONE</a:t>
            </a:r>
            <a:r>
              <a:rPr sz="1700" b="1" spc="818" dirty="0">
                <a:solidFill>
                  <a:srgbClr val="FFFFFF"/>
                </a:solidFill>
                <a:latin typeface="Arial"/>
                <a:cs typeface="Arial"/>
              </a:rPr>
              <a:t> </a:t>
            </a:r>
            <a:r>
              <a:rPr sz="1700" b="1" spc="-20" dirty="0">
                <a:solidFill>
                  <a:srgbClr val="FFFFFF"/>
                </a:solidFill>
                <a:latin typeface="Arial"/>
                <a:cs typeface="Arial"/>
              </a:rPr>
              <a:t>ECOLOGICA</a:t>
            </a:r>
            <a:endParaRPr sz="1700">
              <a:solidFill>
                <a:sysClr val="windowText" lastClr="000000"/>
              </a:solidFill>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 name="img-cover.jpg" descr="img-cover.jpg"/>
          <p:cNvPicPr>
            <a:picLocks noChangeAspect="1"/>
          </p:cNvPicPr>
          <p:nvPr/>
        </p:nvPicPr>
        <p:blipFill>
          <a:blip r:embed="rId2"/>
          <a:stretch>
            <a:fillRect/>
          </a:stretch>
        </p:blipFill>
        <p:spPr>
          <a:xfrm>
            <a:off x="0" y="0"/>
            <a:ext cx="24384000" cy="13716000"/>
          </a:xfrm>
          <a:prstGeom prst="rect">
            <a:avLst/>
          </a:prstGeom>
          <a:ln w="12700">
            <a:miter lim="400000"/>
          </a:ln>
        </p:spPr>
      </p:pic>
      <p:pic>
        <p:nvPicPr>
          <p:cNvPr id="46" name="Immagine" descr="Immagine"/>
          <p:cNvPicPr>
            <a:picLocks noChangeAspect="1"/>
          </p:cNvPicPr>
          <p:nvPr/>
        </p:nvPicPr>
        <p:blipFill>
          <a:blip r:embed="rId3"/>
          <a:stretch>
            <a:fillRect/>
          </a:stretch>
        </p:blipFill>
        <p:spPr>
          <a:xfrm>
            <a:off x="5798637" y="5112672"/>
            <a:ext cx="5918649" cy="2187989"/>
          </a:xfrm>
          <a:prstGeom prst="rect">
            <a:avLst/>
          </a:prstGeom>
          <a:ln w="12700">
            <a:miter lim="400000"/>
          </a:ln>
        </p:spPr>
      </p:pic>
      <p:sp>
        <p:nvSpPr>
          <p:cNvPr id="47" name="CasellaDiTesto 1"/>
          <p:cNvSpPr txBox="1"/>
          <p:nvPr/>
        </p:nvSpPr>
        <p:spPr>
          <a:xfrm>
            <a:off x="0" y="11355115"/>
            <a:ext cx="24384000" cy="5334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lvl1pPr>
              <a:defRPr sz="2800">
                <a:solidFill>
                  <a:srgbClr val="C0C0C0"/>
                </a:solidFill>
                <a:latin typeface="Helvetica Light"/>
                <a:ea typeface="Helvetica Light"/>
                <a:cs typeface="Helvetica Light"/>
                <a:sym typeface="Helvetica Light"/>
              </a:defRPr>
            </a:lvl1pPr>
          </a:lstStyle>
          <a:p>
            <a:r>
              <a:t>jodoitalia.com</a:t>
            </a:r>
          </a:p>
        </p:txBody>
      </p:sp>
      <p:pic>
        <p:nvPicPr>
          <p:cNvPr id="48" name="Immagine 2" descr="Immagine 2"/>
          <p:cNvPicPr>
            <a:picLocks noChangeAspect="1"/>
          </p:cNvPicPr>
          <p:nvPr/>
        </p:nvPicPr>
        <p:blipFill>
          <a:blip r:embed="rId4"/>
          <a:stretch>
            <a:fillRect/>
          </a:stretch>
        </p:blipFill>
        <p:spPr>
          <a:xfrm>
            <a:off x="13332685" y="5565115"/>
            <a:ext cx="4183235" cy="1560047"/>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spd="slow" p14:dur="1200">
        <p:fade thruBlk="1"/>
      </p:transition>
    </mc:Choice>
    <mc:Fallback xmlns="" xmlns:m="http://schemas.openxmlformats.org/officeDocument/2006/math" xmlns:a14="http://schemas.microsoft.com/office/drawing/2010/main">
      <p:transition spd="slow">
        <p:fade/>
      </p:transition>
    </mc:Fallback>
  </mc:AlternateContent>
</p:sld>
</file>

<file path=ppt/theme/theme1.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NowDisplay-Regular"/>
        <a:ea typeface="HelveticaNowDisplay-Regular"/>
        <a:cs typeface="HelveticaNowDisplay-Regular"/>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none" lIns="50800" tIns="50800" rIns="50800" bIns="50800" numCol="1" spcCol="38100" rtlCol="0" anchor="ctr">
        <a:spAutoFit/>
      </a:bodyPr>
      <a:lstStyle>
        <a:defPPr marL="0" marR="0" indent="0" algn="l"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dirty="0" smtClean="0">
            <a:ln>
              <a:noFill/>
            </a:ln>
            <a:solidFill>
              <a:srgbClr val="000000"/>
            </a:solidFill>
            <a:effectLst/>
            <a:uFillTx/>
            <a:latin typeface="HelveticaNowDisplay-Medium"/>
            <a:ea typeface="HelveticaNowDisplay-Medium"/>
            <a:cs typeface="HelveticaNowDisplay-Medium"/>
            <a:sym typeface="HelveticaNowDisplay-Medium"/>
          </a:defRPr>
        </a:def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6FC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White">
  <a:themeElements>
    <a:clrScheme name="White">
      <a:dk1>
        <a:srgbClr val="000000"/>
      </a:dk1>
      <a:lt1>
        <a:srgbClr val="FFFFFF"/>
      </a:lt1>
      <a:dk2>
        <a:srgbClr val="A7A7A7"/>
      </a:dk2>
      <a:lt2>
        <a:srgbClr val="535353"/>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NowDisplay-Regular"/>
        <a:ea typeface="HelveticaNowDisplay-Regular"/>
        <a:cs typeface="HelveticaNowDisplay-Regular"/>
      </a:majorFont>
      <a:minorFont>
        <a:latin typeface="Helvetica"/>
        <a:ea typeface="Helvetica"/>
        <a:cs typeface="Helvetica"/>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000" b="0" i="0" u="none" strike="noStrike" cap="none" spc="0" normalizeH="0" baseline="0">
            <a:ln>
              <a:noFill/>
            </a:ln>
            <a:solidFill>
              <a:srgbClr val="000000"/>
            </a:solidFill>
            <a:effectLst/>
            <a:uFillTx/>
            <a:latin typeface="HelveticaNowDisplay-Medium"/>
            <a:ea typeface="HelveticaNowDisplay-Medium"/>
            <a:cs typeface="HelveticaNowDisplay-Medium"/>
            <a:sym typeface="HelveticaNowDisplay-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5162</TotalTime>
  <Words>2688</Words>
  <Application>Microsoft Office PowerPoint</Application>
  <PresentationFormat>Personalizzato</PresentationFormat>
  <Paragraphs>337</Paragraphs>
  <Slides>44</Slides>
  <Notes>6</Notes>
  <HiddenSlides>0</HiddenSlides>
  <MMClips>0</MMClips>
  <ScaleCrop>false</ScaleCrop>
  <HeadingPairs>
    <vt:vector size="6" baseType="variant">
      <vt:variant>
        <vt:lpstr>Caratteri utilizzati</vt:lpstr>
      </vt:variant>
      <vt:variant>
        <vt:i4>8</vt:i4>
      </vt:variant>
      <vt:variant>
        <vt:lpstr>Tema</vt:lpstr>
      </vt:variant>
      <vt:variant>
        <vt:i4>2</vt:i4>
      </vt:variant>
      <vt:variant>
        <vt:lpstr>Titoli diapositive</vt:lpstr>
      </vt:variant>
      <vt:variant>
        <vt:i4>44</vt:i4>
      </vt:variant>
    </vt:vector>
  </HeadingPairs>
  <TitlesOfParts>
    <vt:vector size="54" baseType="lpstr">
      <vt:lpstr>Arial</vt:lpstr>
      <vt:lpstr>Calibri</vt:lpstr>
      <vt:lpstr>Helvetica</vt:lpstr>
      <vt:lpstr>Helvetica Light</vt:lpstr>
      <vt:lpstr>HelveticaNowDisplay-Bold</vt:lpstr>
      <vt:lpstr>HelveticaNowDisplay-Medium</vt:lpstr>
      <vt:lpstr>HelveticaNowDisplay-Regular</vt:lpstr>
      <vt:lpstr>Wingdings</vt:lpstr>
      <vt:lpstr>White</vt:lpstr>
      <vt:lpstr>Office Theme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FINANZIAMENTO AL CONDOMINIO Per la sostituzione di centrali termiche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Giovanni Mastronardi</dc:creator>
  <cp:lastModifiedBy>Giovanni Mastronardi</cp:lastModifiedBy>
  <cp:revision>422</cp:revision>
  <cp:lastPrinted>2024-07-03T10:19:42Z</cp:lastPrinted>
  <dcterms:modified xsi:type="dcterms:W3CDTF">2025-11-12T16:48:13Z</dcterms:modified>
</cp:coreProperties>
</file>