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4" r:id="rId2"/>
    <p:sldMasterId id="2147483662" r:id="rId3"/>
    <p:sldMasterId id="2147483650" r:id="rId4"/>
  </p:sldMasterIdLst>
  <p:notesMasterIdLst>
    <p:notesMasterId r:id="rId95"/>
  </p:notesMasterIdLst>
  <p:sldIdLst>
    <p:sldId id="271" r:id="rId5"/>
    <p:sldId id="272" r:id="rId6"/>
    <p:sldId id="310" r:id="rId7"/>
    <p:sldId id="4480" r:id="rId8"/>
    <p:sldId id="4481" r:id="rId9"/>
    <p:sldId id="4482" r:id="rId10"/>
    <p:sldId id="312" r:id="rId11"/>
    <p:sldId id="345" r:id="rId12"/>
    <p:sldId id="4441" r:id="rId13"/>
    <p:sldId id="315" r:id="rId14"/>
    <p:sldId id="4442" r:id="rId15"/>
    <p:sldId id="4443" r:id="rId16"/>
    <p:sldId id="4444" r:id="rId17"/>
    <p:sldId id="4483" r:id="rId18"/>
    <p:sldId id="4467" r:id="rId19"/>
    <p:sldId id="4445" r:id="rId20"/>
    <p:sldId id="4450" r:id="rId21"/>
    <p:sldId id="4500" r:id="rId22"/>
    <p:sldId id="316" r:id="rId23"/>
    <p:sldId id="4457" r:id="rId24"/>
    <p:sldId id="317" r:id="rId25"/>
    <p:sldId id="4460" r:id="rId26"/>
    <p:sldId id="4485" r:id="rId27"/>
    <p:sldId id="4486" r:id="rId28"/>
    <p:sldId id="326" r:id="rId29"/>
    <p:sldId id="4487" r:id="rId30"/>
    <p:sldId id="4459" r:id="rId31"/>
    <p:sldId id="4461" r:id="rId32"/>
    <p:sldId id="4488" r:id="rId33"/>
    <p:sldId id="330" r:id="rId34"/>
    <p:sldId id="331" r:id="rId35"/>
    <p:sldId id="333" r:id="rId36"/>
    <p:sldId id="334" r:id="rId37"/>
    <p:sldId id="335" r:id="rId38"/>
    <p:sldId id="336" r:id="rId39"/>
    <p:sldId id="318" r:id="rId40"/>
    <p:sldId id="4462" r:id="rId41"/>
    <p:sldId id="4489" r:id="rId42"/>
    <p:sldId id="319" r:id="rId43"/>
    <p:sldId id="4490" r:id="rId44"/>
    <p:sldId id="320" r:id="rId45"/>
    <p:sldId id="321" r:id="rId46"/>
    <p:sldId id="4491" r:id="rId47"/>
    <p:sldId id="323" r:id="rId48"/>
    <p:sldId id="324" r:id="rId49"/>
    <p:sldId id="325" r:id="rId50"/>
    <p:sldId id="4465" r:id="rId51"/>
    <p:sldId id="4466" r:id="rId52"/>
    <p:sldId id="337" r:id="rId53"/>
    <p:sldId id="4492" r:id="rId54"/>
    <p:sldId id="4493" r:id="rId55"/>
    <p:sldId id="4498" r:id="rId56"/>
    <p:sldId id="4468" r:id="rId57"/>
    <p:sldId id="4475" r:id="rId58"/>
    <p:sldId id="4501" r:id="rId59"/>
    <p:sldId id="4502" r:id="rId60"/>
    <p:sldId id="4503" r:id="rId61"/>
    <p:sldId id="4469" r:id="rId62"/>
    <p:sldId id="4470" r:id="rId63"/>
    <p:sldId id="4471" r:id="rId64"/>
    <p:sldId id="408" r:id="rId65"/>
    <p:sldId id="409" r:id="rId66"/>
    <p:sldId id="400" r:id="rId67"/>
    <p:sldId id="4496" r:id="rId68"/>
    <p:sldId id="379" r:id="rId69"/>
    <p:sldId id="399" r:id="rId70"/>
    <p:sldId id="407" r:id="rId71"/>
    <p:sldId id="4473" r:id="rId72"/>
    <p:sldId id="377" r:id="rId73"/>
    <p:sldId id="4477" r:id="rId74"/>
    <p:sldId id="4476" r:id="rId75"/>
    <p:sldId id="370" r:id="rId76"/>
    <p:sldId id="401" r:id="rId77"/>
    <p:sldId id="382" r:id="rId78"/>
    <p:sldId id="405" r:id="rId79"/>
    <p:sldId id="380" r:id="rId80"/>
    <p:sldId id="381" r:id="rId81"/>
    <p:sldId id="4372" r:id="rId82"/>
    <p:sldId id="4474" r:id="rId83"/>
    <p:sldId id="4494" r:id="rId84"/>
    <p:sldId id="4497" r:id="rId85"/>
    <p:sldId id="4499" r:id="rId86"/>
    <p:sldId id="4374" r:id="rId87"/>
    <p:sldId id="4495" r:id="rId88"/>
    <p:sldId id="4375" r:id="rId89"/>
    <p:sldId id="4380" r:id="rId90"/>
    <p:sldId id="4379" r:id="rId91"/>
    <p:sldId id="4377" r:id="rId92"/>
    <p:sldId id="4378" r:id="rId93"/>
    <p:sldId id="261" r:id="rId9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1pPr>
    <a:lvl2pPr marL="0" marR="0" indent="2286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2pPr>
    <a:lvl3pPr marL="0" marR="0" indent="4572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3pPr>
    <a:lvl4pPr marL="0" marR="0" indent="6858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4pPr>
    <a:lvl5pPr marL="0" marR="0" indent="9144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5pPr>
    <a:lvl6pPr marL="0" marR="0" indent="11430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6pPr>
    <a:lvl7pPr marL="0" marR="0" indent="13716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7pPr>
    <a:lvl8pPr marL="0" marR="0" indent="16002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8pPr>
    <a:lvl9pPr marL="0" marR="0" indent="18288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6565"/>
    <a:srgbClr val="727272"/>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NowDisplay-Regular"/>
          <a:ea typeface="HelveticaNowDisplay-Regular"/>
          <a:cs typeface="HelveticaNowDisplay-Regular"/>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NowDisplay-Bold"/>
          <a:ea typeface="HelveticaNowDisplay-Bold"/>
          <a:cs typeface="HelveticaNowDisplay-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NowDisplay-Regular"/>
          <a:ea typeface="HelveticaNowDisplay-Regular"/>
          <a:cs typeface="HelveticaNowDisplay-Regular"/>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NowDisplay-Bold"/>
          <a:ea typeface="HelveticaNowDisplay-Bold"/>
          <a:cs typeface="HelveticaNowDisplay-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NowDisplay-Regular"/>
          <a:ea typeface="HelveticaNowDisplay-Regular"/>
          <a:cs typeface="HelveticaNowDisplay-Regular"/>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NowDisplay-Regular"/>
          <a:ea typeface="HelveticaNowDisplay-Regular"/>
          <a:cs typeface="HelveticaNowDisplay-Regular"/>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NowDisplay-Hairline"/>
          <a:ea typeface="HelveticaNowDisplay-Hairline"/>
          <a:cs typeface="HelveticaNowDisplay-Hairline"/>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NowDisplay-Regular"/>
          <a:ea typeface="HelveticaNowDisplay-Regular"/>
          <a:cs typeface="HelveticaNowDisplay-Regular"/>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NowDisplay-Bold"/>
          <a:ea typeface="HelveticaNowDisplay-Bold"/>
          <a:cs typeface="HelveticaNowDisplay-Bold"/>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NowDisplay-Bold"/>
          <a:ea typeface="HelveticaNowDisplay-Bold"/>
          <a:cs typeface="HelveticaNowDisplay-Bold"/>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NowDisplay-Bold"/>
          <a:ea typeface="HelveticaNowDisplay-Bold"/>
          <a:cs typeface="HelveticaNowDisplay-Bold"/>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NowDisplay-Regular"/>
          <a:ea typeface="HelveticaNowDisplay-Regular"/>
          <a:cs typeface="HelveticaNowDisplay-Regular"/>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NowDisplay-Bold"/>
          <a:ea typeface="HelveticaNowDisplay-Bold"/>
          <a:cs typeface="HelveticaNowDisplay-Bold"/>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NowDisplay-Bold"/>
          <a:ea typeface="HelveticaNowDisplay-Bold"/>
          <a:cs typeface="HelveticaNowDisplay-Bold"/>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NowDisplay-Bold"/>
          <a:ea typeface="HelveticaNowDisplay-Bold"/>
          <a:cs typeface="HelveticaNowDisplay-Bold"/>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NowDisplay-Regular"/>
          <a:ea typeface="HelveticaNowDisplay-Regular"/>
          <a:cs typeface="HelveticaNowDisplay-Regular"/>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NowDisplay-Bold"/>
          <a:ea typeface="HelveticaNowDisplay-Bold"/>
          <a:cs typeface="HelveticaNowDisplay-Bold"/>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NowDisplay-Bold"/>
          <a:ea typeface="HelveticaNowDisplay-Bold"/>
          <a:cs typeface="HelveticaNowDisplay-Bold"/>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NowDisplay-Bold"/>
          <a:ea typeface="HelveticaNowDisplay-Bold"/>
          <a:cs typeface="HelveticaNowDisplay-Bold"/>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92"/>
    <p:restoredTop sz="94658"/>
  </p:normalViewPr>
  <p:slideViewPr>
    <p:cSldViewPr snapToGrid="0">
      <p:cViewPr varScale="1">
        <p:scale>
          <a:sx n="23" d="100"/>
          <a:sy n="23" d="100"/>
        </p:scale>
        <p:origin x="67" y="293"/>
      </p:cViewPr>
      <p:guideLst/>
    </p:cSldViewPr>
  </p:slideViewPr>
  <p:notesTextViewPr>
    <p:cViewPr>
      <p:scale>
        <a:sx n="1" d="1"/>
        <a:sy n="1" d="1"/>
      </p:scale>
      <p:origin x="0" y="0"/>
    </p:cViewPr>
  </p:notesTextViewPr>
  <p:sorterViewPr>
    <p:cViewPr>
      <p:scale>
        <a:sx n="50" d="100"/>
        <a:sy n="50" d="100"/>
      </p:scale>
      <p:origin x="0" y="-1392"/>
    </p:cViewPr>
  </p:sorter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NowDisplay-Regular"/>
        <a:ea typeface="HelveticaNowDisplay-Regular"/>
        <a:cs typeface="HelveticaNowDisplay-Regular"/>
        <a:sym typeface="HelveticaNowDisplay-Regular"/>
      </a:defRPr>
    </a:lvl1pPr>
    <a:lvl2pPr indent="228600" defTabSz="457200" latinLnBrk="0">
      <a:lnSpc>
        <a:spcPct val="117999"/>
      </a:lnSpc>
      <a:defRPr sz="2200">
        <a:latin typeface="HelveticaNowDisplay-Regular"/>
        <a:ea typeface="HelveticaNowDisplay-Regular"/>
        <a:cs typeface="HelveticaNowDisplay-Regular"/>
        <a:sym typeface="HelveticaNowDisplay-Regular"/>
      </a:defRPr>
    </a:lvl2pPr>
    <a:lvl3pPr indent="457200" defTabSz="457200" latinLnBrk="0">
      <a:lnSpc>
        <a:spcPct val="117999"/>
      </a:lnSpc>
      <a:defRPr sz="2200">
        <a:latin typeface="HelveticaNowDisplay-Regular"/>
        <a:ea typeface="HelveticaNowDisplay-Regular"/>
        <a:cs typeface="HelveticaNowDisplay-Regular"/>
        <a:sym typeface="HelveticaNowDisplay-Regular"/>
      </a:defRPr>
    </a:lvl3pPr>
    <a:lvl4pPr indent="685800" defTabSz="457200" latinLnBrk="0">
      <a:lnSpc>
        <a:spcPct val="117999"/>
      </a:lnSpc>
      <a:defRPr sz="2200">
        <a:latin typeface="HelveticaNowDisplay-Regular"/>
        <a:ea typeface="HelveticaNowDisplay-Regular"/>
        <a:cs typeface="HelveticaNowDisplay-Regular"/>
        <a:sym typeface="HelveticaNowDisplay-Regular"/>
      </a:defRPr>
    </a:lvl4pPr>
    <a:lvl5pPr indent="914400" defTabSz="457200" latinLnBrk="0">
      <a:lnSpc>
        <a:spcPct val="117999"/>
      </a:lnSpc>
      <a:defRPr sz="2200">
        <a:latin typeface="HelveticaNowDisplay-Regular"/>
        <a:ea typeface="HelveticaNowDisplay-Regular"/>
        <a:cs typeface="HelveticaNowDisplay-Regular"/>
        <a:sym typeface="HelveticaNowDisplay-Regular"/>
      </a:defRPr>
    </a:lvl5pPr>
    <a:lvl6pPr indent="1143000" defTabSz="457200" latinLnBrk="0">
      <a:lnSpc>
        <a:spcPct val="117999"/>
      </a:lnSpc>
      <a:defRPr sz="2200">
        <a:latin typeface="HelveticaNowDisplay-Regular"/>
        <a:ea typeface="HelveticaNowDisplay-Regular"/>
        <a:cs typeface="HelveticaNowDisplay-Regular"/>
        <a:sym typeface="HelveticaNowDisplay-Regular"/>
      </a:defRPr>
    </a:lvl6pPr>
    <a:lvl7pPr indent="1371600" defTabSz="457200" latinLnBrk="0">
      <a:lnSpc>
        <a:spcPct val="117999"/>
      </a:lnSpc>
      <a:defRPr sz="2200">
        <a:latin typeface="HelveticaNowDisplay-Regular"/>
        <a:ea typeface="HelveticaNowDisplay-Regular"/>
        <a:cs typeface="HelveticaNowDisplay-Regular"/>
        <a:sym typeface="HelveticaNowDisplay-Regular"/>
      </a:defRPr>
    </a:lvl7pPr>
    <a:lvl8pPr indent="1600200" defTabSz="457200" latinLnBrk="0">
      <a:lnSpc>
        <a:spcPct val="117999"/>
      </a:lnSpc>
      <a:defRPr sz="2200">
        <a:latin typeface="HelveticaNowDisplay-Regular"/>
        <a:ea typeface="HelveticaNowDisplay-Regular"/>
        <a:cs typeface="HelveticaNowDisplay-Regular"/>
        <a:sym typeface="HelveticaNowDisplay-Regular"/>
      </a:defRPr>
    </a:lvl8pPr>
    <a:lvl9pPr indent="1828800" defTabSz="457200" latinLnBrk="0">
      <a:lnSpc>
        <a:spcPct val="117999"/>
      </a:lnSpc>
      <a:defRPr sz="2200">
        <a:latin typeface="HelveticaNowDisplay-Regular"/>
        <a:ea typeface="HelveticaNowDisplay-Regular"/>
        <a:cs typeface="HelveticaNowDisplay-Regular"/>
        <a:sym typeface="HelveticaNowDisplay-Regular"/>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342900" lvl="0" indent="-342900">
              <a:buFont typeface="Calibri" panose="020F0502020204030204" pitchFamily="34" charset="0"/>
              <a:buChar char="-"/>
            </a:pP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it-IT" sz="1800" kern="100" dirty="0">
                <a:effectLst/>
                <a:latin typeface="Calibri" panose="020F0502020204030204" pitchFamily="34" charset="0"/>
                <a:ea typeface="Calibri" panose="020F0502020204030204" pitchFamily="34" charset="0"/>
                <a:cs typeface="Times New Roman" panose="02020603050405020304" pitchFamily="18" charset="0"/>
              </a:rPr>
              <a:t>Buongiorno / Benvenuti / Vi Ringrazio davvero per il tempo che ci dedicate oggi , qui al Museo dell’Alfa Romeo</a:t>
            </a:r>
          </a:p>
          <a:p>
            <a:pPr marL="342900" lvl="0" indent="-342900">
              <a:buFont typeface="Calibri" panose="020F0502020204030204" pitchFamily="34" charset="0"/>
              <a:buChar char="-"/>
            </a:pPr>
            <a:r>
              <a:rPr lang="it-IT"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buFont typeface="Calibri" panose="020F0502020204030204" pitchFamily="34" charset="0"/>
              <a:buChar char="-"/>
            </a:pP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it-IT" sz="1800" kern="100" dirty="0">
                <a:effectLst/>
                <a:latin typeface="Calibri" panose="020F0502020204030204" pitchFamily="34" charset="0"/>
                <a:ea typeface="Calibri" panose="020F0502020204030204" pitchFamily="34" charset="0"/>
                <a:cs typeface="Times New Roman" panose="02020603050405020304" pitchFamily="18" charset="0"/>
              </a:rPr>
              <a:t>Anche qui c’è un bel pezzo di storia del nostro Paese, storia di ingegno, operosità, lavoro</a:t>
            </a:r>
          </a:p>
          <a:p>
            <a:pPr marL="342900" lvl="0" indent="-342900">
              <a:buFont typeface="Calibri" panose="020F0502020204030204" pitchFamily="34" charset="0"/>
              <a:buChar char="-"/>
            </a:pPr>
            <a:r>
              <a:rPr lang="it-IT"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buFont typeface="Calibri" panose="020F0502020204030204" pitchFamily="34" charset="0"/>
              <a:buChar char="-"/>
            </a:pP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Bene, provo a darvi la chiave di lettura di questa nostra giornata</a:t>
            </a:r>
            <a:r>
              <a:rPr lang="it-IT" dirty="0">
                <a:effectLst/>
              </a:rPr>
              <a:t> </a:t>
            </a:r>
            <a:endParaRPr lang="it-IT" dirty="0"/>
          </a:p>
        </p:txBody>
      </p:sp>
    </p:spTree>
    <p:extLst>
      <p:ext uri="{BB962C8B-B14F-4D97-AF65-F5344CB8AC3E}">
        <p14:creationId xmlns:p14="http://schemas.microsoft.com/office/powerpoint/2010/main" val="3136310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534058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0A6C6-3A44-D1D3-9D9A-3F0B9A62605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6DB57AD-8178-F1EF-47C1-064A529598CC}"/>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81E5485E-CA96-0DF7-2C70-33734F597F97}"/>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176445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3108048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3581670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563720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27DFE-96C4-960E-27FE-AE1CCCA6539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0BDABE1-D993-BD0D-542D-208C0F916F47}"/>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A0A62912-DB3F-1099-91F6-163C44E97334}"/>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180657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564737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2875440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3587429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3873276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3184131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12739-DEDF-2B6E-D0C0-43A8D8B5912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F1C6BFD-AED7-867E-0BC8-14E375B07FAE}"/>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99C8ABB2-7E6F-C0A2-07EC-FFE50CF9BA10}"/>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3053144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D9547-6E23-5B30-0557-ADD476639DF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23C58AC-041E-6CD3-D4A0-75D0ADC6792C}"/>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01379D60-0C76-9057-50FE-B2BF3E4BFCF4}"/>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1484817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3332708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2942897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2605110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1583317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27203080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6674180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D35E0-E5FE-4F69-E6FE-D92339A074B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39DECEA-391D-50B2-105C-DB3FC0B21FAA}"/>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FA0F08D8-435F-9CED-0178-A15ADDA1B406}"/>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9375892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37147-15AD-B232-979F-5A7EDD10C5F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97DAD88-ED3F-C69F-FF7C-D93BED564156}"/>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EA181D83-C245-FC65-5F54-CB98916BB4E6}"/>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24268398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8543E-67EA-B8AE-18E5-915A92F73A9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63C00E0-3948-EEB5-5148-02BAD714CC96}"/>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0A5C4FD2-75F9-C6A1-8FC4-91EB30E3F229}"/>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3128502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E3FD7-9D5E-7454-5E14-8EB132EA014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A257497-C01D-EA23-48F0-A133590C25BF}"/>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5852127D-8B90-60B5-D262-D0840BF0F7B9}"/>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25973838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E9653-122A-3BC6-3FAD-9DC8DF91548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6D19EC4-2CC4-B63B-AEC8-7FA6F88C6A43}"/>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16D5F046-902E-CB1E-359B-D6BCE49BAAB1}"/>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2871279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73709-1B93-024B-8E5D-88E717F8D60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29826A5-7B86-00F0-F2BF-B921DCD5D39C}"/>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204770A3-BD98-1AD0-8D68-78AFEE7E0864}"/>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712729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D35E0-E5FE-4F69-E6FE-D92339A074B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39DECEA-391D-50B2-105C-DB3FC0B21FAA}"/>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FA0F08D8-435F-9CED-0178-A15ADDA1B406}"/>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9375892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01587-3356-9250-EAD6-C5F1245DE4A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9638473-91A6-5D5D-25B9-4AFD3D4F11DB}"/>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29F37D8B-2F6A-E1C1-7CB7-D6E89507A75C}"/>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33014977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A5D7B-3669-BE63-CFFB-440A440428C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0990B58-287E-3EE3-779B-14A0FDCBCDBF}"/>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06DC6409-577B-0224-0B5A-36FC06CDD31F}"/>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23218343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B0BDA-55A8-FC9D-7BEB-32587B6EC29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9D4993E-F3D6-1856-CDD4-1525DA73B99F}"/>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B18E3B70-484E-7BDE-897A-9F5F27DE2171}"/>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16079072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C4C2F-AE8C-89DB-8243-8B581BE5A7C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B0FDBC0-64D4-5B2E-B1ED-E240D3AE72A5}"/>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6496DAA3-4A39-5C4D-CDCA-0BE8651263B7}"/>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21426803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79E78-C60E-A75D-D770-0BB92C88714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66F859B-FE9B-B8F6-9BE9-C7C8E585FF9D}"/>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DA002E6B-F3C3-BAF7-B10B-BF8BD5FF49F7}"/>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val="3384240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vuota">
    <p:spTree>
      <p:nvGrpSpPr>
        <p:cNvPr id="1" name=""/>
        <p:cNvGrpSpPr/>
        <p:nvPr/>
      </p:nvGrpSpPr>
      <p:grpSpPr>
        <a:xfrm>
          <a:off x="0" y="0"/>
          <a:ext cx="0" cy="0"/>
          <a:chOff x="0" y="0"/>
          <a:chExt cx="0" cy="0"/>
        </a:xfrm>
      </p:grpSpPr>
      <p:sp>
        <p:nvSpPr>
          <p:cNvPr id="11"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
        <p:nvSpPr>
          <p:cNvPr id="5" name="Rettangolo 4">
            <a:extLst>
              <a:ext uri="{FF2B5EF4-FFF2-40B4-BE49-F238E27FC236}">
                <a16:creationId xmlns:a16="http://schemas.microsoft.com/office/drawing/2014/main" id="{F3E5C16B-F051-C59C-DB89-027365B54E84}"/>
              </a:ext>
            </a:extLst>
          </p:cNvPr>
          <p:cNvSpPr/>
          <p:nvPr userDrawn="1"/>
        </p:nvSpPr>
        <p:spPr>
          <a:xfrm>
            <a:off x="0" y="12796940"/>
            <a:ext cx="24384000" cy="919060"/>
          </a:xfrm>
          <a:prstGeom prst="rect">
            <a:avLst/>
          </a:prstGeom>
          <a:solidFill>
            <a:srgbClr val="65656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200" b="0" i="0" u="none" strike="noStrike" cap="none" spc="0" normalizeH="0" baseline="0" dirty="0">
              <a:ln>
                <a:noFill/>
              </a:ln>
              <a:solidFill>
                <a:srgbClr val="FFFFFF"/>
              </a:solidFill>
              <a:effectLst/>
              <a:uFillTx/>
              <a:latin typeface="+mn-lt"/>
              <a:ea typeface="+mn-ea"/>
              <a:cs typeface="+mn-cs"/>
              <a:sym typeface="HelveticaNowDisplay-Medium"/>
            </a:endParaRPr>
          </a:p>
        </p:txBody>
      </p:sp>
      <p:sp>
        <p:nvSpPr>
          <p:cNvPr id="6" name="Riunione Agenti JODO">
            <a:extLst>
              <a:ext uri="{FF2B5EF4-FFF2-40B4-BE49-F238E27FC236}">
                <a16:creationId xmlns:a16="http://schemas.microsoft.com/office/drawing/2014/main" id="{E5BCA19C-13DC-F40C-1B0D-848DEF78F6CD}"/>
              </a:ext>
            </a:extLst>
          </p:cNvPr>
          <p:cNvSpPr txBox="1"/>
          <p:nvPr userDrawn="1"/>
        </p:nvSpPr>
        <p:spPr>
          <a:xfrm>
            <a:off x="1150735" y="13072586"/>
            <a:ext cx="12714352"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a:defRPr sz="1800" spc="53">
                <a:solidFill>
                  <a:srgbClr val="5E5E5E"/>
                </a:solidFill>
                <a:latin typeface="Helvetica Light"/>
                <a:ea typeface="Helvetica Light"/>
                <a:cs typeface="Helvetica Light"/>
                <a:sym typeface="Helvetica Light"/>
              </a:defRPr>
            </a:lvl1pPr>
          </a:lstStyle>
          <a:p>
            <a:r>
              <a:rPr lang="it-IT" sz="2000" dirty="0">
                <a:solidFill>
                  <a:schemeClr val="bg1"/>
                </a:solidFill>
              </a:rPr>
              <a:t>Ing. Michele Sansoni</a:t>
            </a:r>
            <a:endParaRPr sz="1200" dirty="0">
              <a:solidFill>
                <a:schemeClr val="bg1"/>
              </a:solidFill>
            </a:endParaRPr>
          </a:p>
        </p:txBody>
      </p:sp>
      <p:pic>
        <p:nvPicPr>
          <p:cNvPr id="7" name="Immagine" descr="Immagine">
            <a:extLst>
              <a:ext uri="{FF2B5EF4-FFF2-40B4-BE49-F238E27FC236}">
                <a16:creationId xmlns:a16="http://schemas.microsoft.com/office/drawing/2014/main" id="{7772038A-9CC5-61C9-67B7-A321E4264C97}"/>
              </a:ext>
            </a:extLst>
          </p:cNvPr>
          <p:cNvPicPr>
            <a:picLocks noChangeAspect="1"/>
          </p:cNvPicPr>
          <p:nvPr userDrawn="1"/>
        </p:nvPicPr>
        <p:blipFill>
          <a:blip r:embed="rId2"/>
          <a:stretch>
            <a:fillRect/>
          </a:stretch>
        </p:blipFill>
        <p:spPr>
          <a:xfrm>
            <a:off x="21382734" y="12901909"/>
            <a:ext cx="1636588" cy="605008"/>
          </a:xfrm>
          <a:prstGeom prst="rect">
            <a:avLst/>
          </a:prstGeom>
          <a:ln w="12700">
            <a:miter lim="400000"/>
          </a:ln>
        </p:spPr>
      </p:pic>
      <p:sp>
        <p:nvSpPr>
          <p:cNvPr id="8" name="Riunione Agenti JODO">
            <a:extLst>
              <a:ext uri="{FF2B5EF4-FFF2-40B4-BE49-F238E27FC236}">
                <a16:creationId xmlns:a16="http://schemas.microsoft.com/office/drawing/2014/main" id="{15C4AEC4-9D0E-2DFD-CDD2-7A5A8841554C}"/>
              </a:ext>
            </a:extLst>
          </p:cNvPr>
          <p:cNvSpPr txBox="1"/>
          <p:nvPr userDrawn="1"/>
        </p:nvSpPr>
        <p:spPr>
          <a:xfrm>
            <a:off x="15015822" y="13098933"/>
            <a:ext cx="9594831"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a:defRPr sz="1800" spc="53">
                <a:solidFill>
                  <a:srgbClr val="5E5E5E"/>
                </a:solidFill>
                <a:latin typeface="Helvetica Light"/>
                <a:ea typeface="Helvetica Light"/>
                <a:cs typeface="Helvetica Light"/>
                <a:sym typeface="Helvetica Light"/>
              </a:defRPr>
            </a:lvl1pPr>
          </a:lstStyle>
          <a:p>
            <a:r>
              <a:rPr lang="it-IT" sz="1800" b="0" i="0" dirty="0">
                <a:solidFill>
                  <a:schemeClr val="bg1"/>
                </a:solidFill>
                <a:latin typeface="Arial" panose="020B0604020202020204" pitchFamily="34" charset="0"/>
                <a:cs typeface="Arial" panose="020B0604020202020204" pitchFamily="34" charset="0"/>
              </a:rPr>
              <a:t>SISTEMI PER LA </a:t>
            </a:r>
            <a:r>
              <a:rPr lang="it-IT" sz="1800" b="1" i="0" dirty="0">
                <a:solidFill>
                  <a:schemeClr val="bg1"/>
                </a:solidFill>
                <a:latin typeface="Arial" panose="020B0604020202020204" pitchFamily="34" charset="0"/>
                <a:cs typeface="Arial" panose="020B0604020202020204" pitchFamily="34" charset="0"/>
              </a:rPr>
              <a:t>CLIMATIZZAZIONE ECOLOGICA</a:t>
            </a:r>
            <a:endParaRPr sz="1800" b="1" i="0"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61ADB8CA-2A23-8BC1-3546-E2F5A10AC838}"/>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E61F9030-2E12-2CFA-8E8E-7155B6AE44F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6A15F6A-BC1B-5F2E-1B46-4518C285B44A}"/>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415288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0BF4C6-9DCC-0380-4869-73FFE92BDE8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7DE66A5-B7FB-3A93-029C-3D563436602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3769584-BE4E-B9CA-FF79-6BC7C371F89E}"/>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369912EB-7BA1-C46E-9FDB-2A7A218443D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DEDFAFF-7E65-1CA3-4378-B4FF92BB6365}"/>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428204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CADADD-1EA2-A2C5-BD0E-2A397E6AA581}"/>
              </a:ext>
            </a:extLst>
          </p:cNvPr>
          <p:cNvSpPr>
            <a:spLocks noGrp="1"/>
          </p:cNvSpPr>
          <p:nvPr>
            <p:ph type="title"/>
          </p:nvPr>
        </p:nvSpPr>
        <p:spPr>
          <a:xfrm>
            <a:off x="1663700" y="3419475"/>
            <a:ext cx="21031200" cy="5705475"/>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A730CB25-91D5-3C2A-DA92-9E06C4BC2B40}"/>
              </a:ext>
            </a:extLst>
          </p:cNvPr>
          <p:cNvSpPr>
            <a:spLocks noGrp="1"/>
          </p:cNvSpPr>
          <p:nvPr>
            <p:ph type="body" idx="1"/>
          </p:nvPr>
        </p:nvSpPr>
        <p:spPr>
          <a:xfrm>
            <a:off x="1663700" y="9178925"/>
            <a:ext cx="2103120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23389637-9852-F80B-9520-C0CF7C40FC53}"/>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39C65818-38E7-3E2E-0C61-35C8195214C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B0D5885-7F9F-2FF8-E6D8-E0E9ECCF61A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572766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76F97E-9A7D-3742-8924-47A8AC9E6C6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6420083-305D-81DC-C94A-70149EB4CE7F}"/>
              </a:ext>
            </a:extLst>
          </p:cNvPr>
          <p:cNvSpPr>
            <a:spLocks noGrp="1"/>
          </p:cNvSpPr>
          <p:nvPr>
            <p:ph sz="half" idx="1"/>
          </p:nvPr>
        </p:nvSpPr>
        <p:spPr>
          <a:xfrm>
            <a:off x="1676400" y="3651250"/>
            <a:ext cx="10439400" cy="87026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374171F1-96AF-7322-62DC-1AC35B469695}"/>
              </a:ext>
            </a:extLst>
          </p:cNvPr>
          <p:cNvSpPr>
            <a:spLocks noGrp="1"/>
          </p:cNvSpPr>
          <p:nvPr>
            <p:ph sz="half" idx="2"/>
          </p:nvPr>
        </p:nvSpPr>
        <p:spPr>
          <a:xfrm>
            <a:off x="12268200" y="3651250"/>
            <a:ext cx="10439400" cy="87026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C14F485E-D45D-9FED-C5FD-531191E1DA1F}"/>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6" name="Segnaposto piè di pagina 5">
            <a:extLst>
              <a:ext uri="{FF2B5EF4-FFF2-40B4-BE49-F238E27FC236}">
                <a16:creationId xmlns:a16="http://schemas.microsoft.com/office/drawing/2014/main" id="{47AA4110-8675-4C3E-D4D0-8C2A7881529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D4F5EE6-67CC-4835-1D66-A9649435ED42}"/>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444501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D64C95-FB36-5D04-9DB0-E60BA6A20FF4}"/>
              </a:ext>
            </a:extLst>
          </p:cNvPr>
          <p:cNvSpPr>
            <a:spLocks noGrp="1"/>
          </p:cNvSpPr>
          <p:nvPr>
            <p:ph type="title"/>
          </p:nvPr>
        </p:nvSpPr>
        <p:spPr>
          <a:xfrm>
            <a:off x="1679575" y="730250"/>
            <a:ext cx="21031200" cy="2651125"/>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ED051DD-53D6-DFD2-1864-EC07A1E6813B}"/>
              </a:ext>
            </a:extLst>
          </p:cNvPr>
          <p:cNvSpPr>
            <a:spLocks noGrp="1"/>
          </p:cNvSpPr>
          <p:nvPr>
            <p:ph type="body" idx="1"/>
          </p:nvPr>
        </p:nvSpPr>
        <p:spPr>
          <a:xfrm>
            <a:off x="1679575" y="3362325"/>
            <a:ext cx="103155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5D9332B3-BC11-9D85-4C66-DD4B5C9477E5}"/>
              </a:ext>
            </a:extLst>
          </p:cNvPr>
          <p:cNvSpPr>
            <a:spLocks noGrp="1"/>
          </p:cNvSpPr>
          <p:nvPr>
            <p:ph sz="half" idx="2"/>
          </p:nvPr>
        </p:nvSpPr>
        <p:spPr>
          <a:xfrm>
            <a:off x="1679575" y="5010150"/>
            <a:ext cx="10315575" cy="73691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9CA8DAF3-8BE4-0EB1-D6CA-856B529D7315}"/>
              </a:ext>
            </a:extLst>
          </p:cNvPr>
          <p:cNvSpPr>
            <a:spLocks noGrp="1"/>
          </p:cNvSpPr>
          <p:nvPr>
            <p:ph type="body" sz="quarter" idx="3"/>
          </p:nvPr>
        </p:nvSpPr>
        <p:spPr>
          <a:xfrm>
            <a:off x="12344400" y="3362325"/>
            <a:ext cx="103663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98249AB-A58B-8A43-5982-553834B5107A}"/>
              </a:ext>
            </a:extLst>
          </p:cNvPr>
          <p:cNvSpPr>
            <a:spLocks noGrp="1"/>
          </p:cNvSpPr>
          <p:nvPr>
            <p:ph sz="quarter" idx="4"/>
          </p:nvPr>
        </p:nvSpPr>
        <p:spPr>
          <a:xfrm>
            <a:off x="12344400" y="5010150"/>
            <a:ext cx="10366375" cy="73691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1A73EC71-4AFE-65C6-DEDE-012598C1440D}"/>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8" name="Segnaposto piè di pagina 7">
            <a:extLst>
              <a:ext uri="{FF2B5EF4-FFF2-40B4-BE49-F238E27FC236}">
                <a16:creationId xmlns:a16="http://schemas.microsoft.com/office/drawing/2014/main" id="{C9D783E1-96AA-9D5F-7F47-E3028CB334D0}"/>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0D9420A7-A2B0-AE9A-0C40-848514BBD836}"/>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4089365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34E962-F398-40D1-EB0D-389D02895FE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8260913-837B-1093-DFFE-389338C478F2}"/>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4" name="Segnaposto piè di pagina 3">
            <a:extLst>
              <a:ext uri="{FF2B5EF4-FFF2-40B4-BE49-F238E27FC236}">
                <a16:creationId xmlns:a16="http://schemas.microsoft.com/office/drawing/2014/main" id="{9C217A63-0B87-02EA-6BBE-62BC825C7DD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908A1D7-7A85-2725-0BB5-AD4AFE75207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918668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9222BE0-C067-0D30-8331-3DEF82736101}"/>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3" name="Segnaposto piè di pagina 2">
            <a:extLst>
              <a:ext uri="{FF2B5EF4-FFF2-40B4-BE49-F238E27FC236}">
                <a16:creationId xmlns:a16="http://schemas.microsoft.com/office/drawing/2014/main" id="{9AB41CC9-4F4D-E3F0-C062-DFF9F76B73A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92E240A-438C-3CAA-E943-736C63E367FA}"/>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880836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1AD84F-340B-6C3B-990F-251C2DB4BFF2}"/>
              </a:ext>
            </a:extLst>
          </p:cNvPr>
          <p:cNvSpPr>
            <a:spLocks noGrp="1"/>
          </p:cNvSpPr>
          <p:nvPr>
            <p:ph type="title"/>
          </p:nvPr>
        </p:nvSpPr>
        <p:spPr>
          <a:xfrm>
            <a:off x="1679575" y="914400"/>
            <a:ext cx="7864475" cy="32004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D0270C0-CC26-3790-A699-9B554CBA4BC5}"/>
              </a:ext>
            </a:extLst>
          </p:cNvPr>
          <p:cNvSpPr>
            <a:spLocks noGrp="1"/>
          </p:cNvSpPr>
          <p:nvPr>
            <p:ph idx="1"/>
          </p:nvPr>
        </p:nvSpPr>
        <p:spPr>
          <a:xfrm>
            <a:off x="10366375" y="1974850"/>
            <a:ext cx="12344400"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B02213DE-4C00-D66C-3D70-D93484779747}"/>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3BC40231-4253-6EF7-7448-9CD05BF6E8E7}"/>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6" name="Segnaposto piè di pagina 5">
            <a:extLst>
              <a:ext uri="{FF2B5EF4-FFF2-40B4-BE49-F238E27FC236}">
                <a16:creationId xmlns:a16="http://schemas.microsoft.com/office/drawing/2014/main" id="{DAE7C1FC-6D25-59AE-0669-5C5720E2422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14C7184-0D9C-E0EC-92B6-EDAF8B18D18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632588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9FE114-7657-EAC1-F0AB-ABDE954FC7EB}"/>
              </a:ext>
            </a:extLst>
          </p:cNvPr>
          <p:cNvSpPr>
            <a:spLocks noGrp="1"/>
          </p:cNvSpPr>
          <p:nvPr>
            <p:ph type="title"/>
          </p:nvPr>
        </p:nvSpPr>
        <p:spPr>
          <a:xfrm>
            <a:off x="1679575" y="914400"/>
            <a:ext cx="7864475" cy="32004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F29D249C-1C85-6CAF-9DFB-DB83D1AA35B8}"/>
              </a:ext>
            </a:extLst>
          </p:cNvPr>
          <p:cNvSpPr>
            <a:spLocks noGrp="1"/>
          </p:cNvSpPr>
          <p:nvPr>
            <p:ph type="pic" idx="1"/>
          </p:nvPr>
        </p:nvSpPr>
        <p:spPr>
          <a:xfrm>
            <a:off x="10366375" y="1974850"/>
            <a:ext cx="12344400"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504EE76-3D02-C417-1727-FC550192D176}"/>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E943926-8350-7BB8-7BF8-78D35CD6B582}"/>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6" name="Segnaposto piè di pagina 5">
            <a:extLst>
              <a:ext uri="{FF2B5EF4-FFF2-40B4-BE49-F238E27FC236}">
                <a16:creationId xmlns:a16="http://schemas.microsoft.com/office/drawing/2014/main" id="{39E1252D-6929-4FE0-3A2D-9AA8363AB36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AF61C97-B251-EF15-6E39-5E6B49B8C4F7}"/>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729637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6FF4B5-28CA-0D35-966C-23C4FA3050A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DF246DC-DF8C-EF41-08D8-9AD0FF8A835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41E2309-FFAF-8059-F81D-64C4AF104C3C}"/>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1A42F41C-07B6-B20B-CCCB-2D95838A98F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F12BF52-7500-D367-C5FF-992DBE2EED97}"/>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7311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D17FDFE-9F3A-3068-5F83-433CE4467B61}"/>
              </a:ext>
            </a:extLst>
          </p:cNvPr>
          <p:cNvSpPr>
            <a:spLocks noGrp="1"/>
          </p:cNvSpPr>
          <p:nvPr>
            <p:ph type="title" orient="vert"/>
          </p:nvPr>
        </p:nvSpPr>
        <p:spPr>
          <a:xfrm>
            <a:off x="17449800" y="730250"/>
            <a:ext cx="5257800" cy="11623675"/>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CE5B76E-179A-16A4-0112-6A757096B5AA}"/>
              </a:ext>
            </a:extLst>
          </p:cNvPr>
          <p:cNvSpPr>
            <a:spLocks noGrp="1"/>
          </p:cNvSpPr>
          <p:nvPr>
            <p:ph type="body" orient="vert" idx="1"/>
          </p:nvPr>
        </p:nvSpPr>
        <p:spPr>
          <a:xfrm>
            <a:off x="1676400" y="730250"/>
            <a:ext cx="15621000" cy="1162367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F5B15B3-C44A-ED57-1DD3-2E11E57999C3}"/>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3A7EE2A3-E56F-1890-8F5C-3B01B5E4C86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2A1731F-C379-DA76-0C3E-72E9957097A6}"/>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6793159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61ADB8CA-2A23-8BC1-3546-E2F5A10AC838}"/>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E61F9030-2E12-2CFA-8E8E-7155B6AE44F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6A15F6A-BC1B-5F2E-1B46-4518C285B44A}"/>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833967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0BF4C6-9DCC-0380-4869-73FFE92BDE8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7DE66A5-B7FB-3A93-029C-3D563436602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3769584-BE4E-B9CA-FF79-6BC7C371F89E}"/>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369912EB-7BA1-C46E-9FDB-2A7A218443D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DEDFAFF-7E65-1CA3-4378-B4FF92BB6365}"/>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831948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CADADD-1EA2-A2C5-BD0E-2A397E6AA581}"/>
              </a:ext>
            </a:extLst>
          </p:cNvPr>
          <p:cNvSpPr>
            <a:spLocks noGrp="1"/>
          </p:cNvSpPr>
          <p:nvPr>
            <p:ph type="title"/>
          </p:nvPr>
        </p:nvSpPr>
        <p:spPr>
          <a:xfrm>
            <a:off x="1663700" y="3419475"/>
            <a:ext cx="21031200" cy="5705475"/>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A730CB25-91D5-3C2A-DA92-9E06C4BC2B40}"/>
              </a:ext>
            </a:extLst>
          </p:cNvPr>
          <p:cNvSpPr>
            <a:spLocks noGrp="1"/>
          </p:cNvSpPr>
          <p:nvPr>
            <p:ph type="body" idx="1"/>
          </p:nvPr>
        </p:nvSpPr>
        <p:spPr>
          <a:xfrm>
            <a:off x="1663700" y="9178925"/>
            <a:ext cx="2103120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23389637-9852-F80B-9520-C0CF7C40FC53}"/>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39C65818-38E7-3E2E-0C61-35C8195214C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B0D5885-7F9F-2FF8-E6D8-E0E9ECCF61A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096436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76F97E-9A7D-3742-8924-47A8AC9E6C6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6420083-305D-81DC-C94A-70149EB4CE7F}"/>
              </a:ext>
            </a:extLst>
          </p:cNvPr>
          <p:cNvSpPr>
            <a:spLocks noGrp="1"/>
          </p:cNvSpPr>
          <p:nvPr>
            <p:ph sz="half" idx="1"/>
          </p:nvPr>
        </p:nvSpPr>
        <p:spPr>
          <a:xfrm>
            <a:off x="1676400" y="3651250"/>
            <a:ext cx="10439400" cy="87026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374171F1-96AF-7322-62DC-1AC35B469695}"/>
              </a:ext>
            </a:extLst>
          </p:cNvPr>
          <p:cNvSpPr>
            <a:spLocks noGrp="1"/>
          </p:cNvSpPr>
          <p:nvPr>
            <p:ph sz="half" idx="2"/>
          </p:nvPr>
        </p:nvSpPr>
        <p:spPr>
          <a:xfrm>
            <a:off x="12268200" y="3651250"/>
            <a:ext cx="10439400" cy="87026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C14F485E-D45D-9FED-C5FD-531191E1DA1F}"/>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6" name="Segnaposto piè di pagina 5">
            <a:extLst>
              <a:ext uri="{FF2B5EF4-FFF2-40B4-BE49-F238E27FC236}">
                <a16:creationId xmlns:a16="http://schemas.microsoft.com/office/drawing/2014/main" id="{47AA4110-8675-4C3E-D4D0-8C2A7881529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D4F5EE6-67CC-4835-1D66-A9649435ED42}"/>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4220670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D64C95-FB36-5D04-9DB0-E60BA6A20FF4}"/>
              </a:ext>
            </a:extLst>
          </p:cNvPr>
          <p:cNvSpPr>
            <a:spLocks noGrp="1"/>
          </p:cNvSpPr>
          <p:nvPr>
            <p:ph type="title"/>
          </p:nvPr>
        </p:nvSpPr>
        <p:spPr>
          <a:xfrm>
            <a:off x="1679575" y="730250"/>
            <a:ext cx="21031200" cy="2651125"/>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ED051DD-53D6-DFD2-1864-EC07A1E6813B}"/>
              </a:ext>
            </a:extLst>
          </p:cNvPr>
          <p:cNvSpPr>
            <a:spLocks noGrp="1"/>
          </p:cNvSpPr>
          <p:nvPr>
            <p:ph type="body" idx="1"/>
          </p:nvPr>
        </p:nvSpPr>
        <p:spPr>
          <a:xfrm>
            <a:off x="1679575" y="3362325"/>
            <a:ext cx="103155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5D9332B3-BC11-9D85-4C66-DD4B5C9477E5}"/>
              </a:ext>
            </a:extLst>
          </p:cNvPr>
          <p:cNvSpPr>
            <a:spLocks noGrp="1"/>
          </p:cNvSpPr>
          <p:nvPr>
            <p:ph sz="half" idx="2"/>
          </p:nvPr>
        </p:nvSpPr>
        <p:spPr>
          <a:xfrm>
            <a:off x="1679575" y="5010150"/>
            <a:ext cx="10315575" cy="73691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9CA8DAF3-8BE4-0EB1-D6CA-856B529D7315}"/>
              </a:ext>
            </a:extLst>
          </p:cNvPr>
          <p:cNvSpPr>
            <a:spLocks noGrp="1"/>
          </p:cNvSpPr>
          <p:nvPr>
            <p:ph type="body" sz="quarter" idx="3"/>
          </p:nvPr>
        </p:nvSpPr>
        <p:spPr>
          <a:xfrm>
            <a:off x="12344400" y="3362325"/>
            <a:ext cx="103663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98249AB-A58B-8A43-5982-553834B5107A}"/>
              </a:ext>
            </a:extLst>
          </p:cNvPr>
          <p:cNvSpPr>
            <a:spLocks noGrp="1"/>
          </p:cNvSpPr>
          <p:nvPr>
            <p:ph sz="quarter" idx="4"/>
          </p:nvPr>
        </p:nvSpPr>
        <p:spPr>
          <a:xfrm>
            <a:off x="12344400" y="5010150"/>
            <a:ext cx="10366375" cy="73691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1A73EC71-4AFE-65C6-DEDE-012598C1440D}"/>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8" name="Segnaposto piè di pagina 7">
            <a:extLst>
              <a:ext uri="{FF2B5EF4-FFF2-40B4-BE49-F238E27FC236}">
                <a16:creationId xmlns:a16="http://schemas.microsoft.com/office/drawing/2014/main" id="{C9D783E1-96AA-9D5F-7F47-E3028CB334D0}"/>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0D9420A7-A2B0-AE9A-0C40-848514BBD836}"/>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650836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34E962-F398-40D1-EB0D-389D02895FE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8260913-837B-1093-DFFE-389338C478F2}"/>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4" name="Segnaposto piè di pagina 3">
            <a:extLst>
              <a:ext uri="{FF2B5EF4-FFF2-40B4-BE49-F238E27FC236}">
                <a16:creationId xmlns:a16="http://schemas.microsoft.com/office/drawing/2014/main" id="{9C217A63-0B87-02EA-6BBE-62BC825C7DD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908A1D7-7A85-2725-0BB5-AD4AFE75207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3483452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9222BE0-C067-0D30-8331-3DEF82736101}"/>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3" name="Segnaposto piè di pagina 2">
            <a:extLst>
              <a:ext uri="{FF2B5EF4-FFF2-40B4-BE49-F238E27FC236}">
                <a16:creationId xmlns:a16="http://schemas.microsoft.com/office/drawing/2014/main" id="{9AB41CC9-4F4D-E3F0-C062-DFF9F76B73A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92E240A-438C-3CAA-E943-736C63E367FA}"/>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41505329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1AD84F-340B-6C3B-990F-251C2DB4BFF2}"/>
              </a:ext>
            </a:extLst>
          </p:cNvPr>
          <p:cNvSpPr>
            <a:spLocks noGrp="1"/>
          </p:cNvSpPr>
          <p:nvPr>
            <p:ph type="title"/>
          </p:nvPr>
        </p:nvSpPr>
        <p:spPr>
          <a:xfrm>
            <a:off x="1679575" y="914400"/>
            <a:ext cx="7864475" cy="32004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D0270C0-CC26-3790-A699-9B554CBA4BC5}"/>
              </a:ext>
            </a:extLst>
          </p:cNvPr>
          <p:cNvSpPr>
            <a:spLocks noGrp="1"/>
          </p:cNvSpPr>
          <p:nvPr>
            <p:ph idx="1"/>
          </p:nvPr>
        </p:nvSpPr>
        <p:spPr>
          <a:xfrm>
            <a:off x="10366375" y="1974850"/>
            <a:ext cx="12344400"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B02213DE-4C00-D66C-3D70-D93484779747}"/>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3BC40231-4253-6EF7-7448-9CD05BF6E8E7}"/>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6" name="Segnaposto piè di pagina 5">
            <a:extLst>
              <a:ext uri="{FF2B5EF4-FFF2-40B4-BE49-F238E27FC236}">
                <a16:creationId xmlns:a16="http://schemas.microsoft.com/office/drawing/2014/main" id="{DAE7C1FC-6D25-59AE-0669-5C5720E2422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14C7184-0D9C-E0EC-92B6-EDAF8B18D18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0106421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9FE114-7657-EAC1-F0AB-ABDE954FC7EB}"/>
              </a:ext>
            </a:extLst>
          </p:cNvPr>
          <p:cNvSpPr>
            <a:spLocks noGrp="1"/>
          </p:cNvSpPr>
          <p:nvPr>
            <p:ph type="title"/>
          </p:nvPr>
        </p:nvSpPr>
        <p:spPr>
          <a:xfrm>
            <a:off x="1679575" y="914400"/>
            <a:ext cx="7864475" cy="32004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F29D249C-1C85-6CAF-9DFB-DB83D1AA35B8}"/>
              </a:ext>
            </a:extLst>
          </p:cNvPr>
          <p:cNvSpPr>
            <a:spLocks noGrp="1"/>
          </p:cNvSpPr>
          <p:nvPr>
            <p:ph type="pic" idx="1"/>
          </p:nvPr>
        </p:nvSpPr>
        <p:spPr>
          <a:xfrm>
            <a:off x="10366375" y="1974850"/>
            <a:ext cx="12344400"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504EE76-3D02-C417-1727-FC550192D176}"/>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E943926-8350-7BB8-7BF8-78D35CD6B582}"/>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6" name="Segnaposto piè di pagina 5">
            <a:extLst>
              <a:ext uri="{FF2B5EF4-FFF2-40B4-BE49-F238E27FC236}">
                <a16:creationId xmlns:a16="http://schemas.microsoft.com/office/drawing/2014/main" id="{39E1252D-6929-4FE0-3A2D-9AA8363AB36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AF61C97-B251-EF15-6E39-5E6B49B8C4F7}"/>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4994522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6FF4B5-28CA-0D35-966C-23C4FA3050A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DF246DC-DF8C-EF41-08D8-9AD0FF8A835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41E2309-FFAF-8059-F81D-64C4AF104C3C}"/>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1A42F41C-07B6-B20B-CCCB-2D95838A98F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F12BF52-7500-D367-C5FF-992DBE2EED97}"/>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4441242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D17FDFE-9F3A-3068-5F83-433CE4467B61}"/>
              </a:ext>
            </a:extLst>
          </p:cNvPr>
          <p:cNvSpPr>
            <a:spLocks noGrp="1"/>
          </p:cNvSpPr>
          <p:nvPr>
            <p:ph type="title" orient="vert"/>
          </p:nvPr>
        </p:nvSpPr>
        <p:spPr>
          <a:xfrm>
            <a:off x="17449800" y="730250"/>
            <a:ext cx="5257800" cy="11623675"/>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CE5B76E-179A-16A4-0112-6A757096B5AA}"/>
              </a:ext>
            </a:extLst>
          </p:cNvPr>
          <p:cNvSpPr>
            <a:spLocks noGrp="1"/>
          </p:cNvSpPr>
          <p:nvPr>
            <p:ph type="body" orient="vert" idx="1"/>
          </p:nvPr>
        </p:nvSpPr>
        <p:spPr>
          <a:xfrm>
            <a:off x="1676400" y="730250"/>
            <a:ext cx="15621000" cy="1162367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F5B15B3-C44A-ED57-1DD3-2E11E57999C3}"/>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3A7EE2A3-E56F-1890-8F5C-3B01B5E4C86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2A1731F-C379-DA76-0C3E-72E9957097A6}"/>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1986100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61ADB8CA-2A23-8BC1-3546-E2F5A10AC838}"/>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E61F9030-2E12-2CFA-8E8E-7155B6AE44F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6A15F6A-BC1B-5F2E-1B46-4518C285B44A}"/>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40661913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0BF4C6-9DCC-0380-4869-73FFE92BDE8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7DE66A5-B7FB-3A93-029C-3D563436602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3769584-BE4E-B9CA-FF79-6BC7C371F89E}"/>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369912EB-7BA1-C46E-9FDB-2A7A218443D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DEDFAFF-7E65-1CA3-4378-B4FF92BB6365}"/>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0872225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CADADD-1EA2-A2C5-BD0E-2A397E6AA581}"/>
              </a:ext>
            </a:extLst>
          </p:cNvPr>
          <p:cNvSpPr>
            <a:spLocks noGrp="1"/>
          </p:cNvSpPr>
          <p:nvPr>
            <p:ph type="title"/>
          </p:nvPr>
        </p:nvSpPr>
        <p:spPr>
          <a:xfrm>
            <a:off x="1663700" y="3419475"/>
            <a:ext cx="21031200" cy="5705475"/>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A730CB25-91D5-3C2A-DA92-9E06C4BC2B40}"/>
              </a:ext>
            </a:extLst>
          </p:cNvPr>
          <p:cNvSpPr>
            <a:spLocks noGrp="1"/>
          </p:cNvSpPr>
          <p:nvPr>
            <p:ph type="body" idx="1"/>
          </p:nvPr>
        </p:nvSpPr>
        <p:spPr>
          <a:xfrm>
            <a:off x="1663700" y="9178925"/>
            <a:ext cx="21031200" cy="30003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23389637-9852-F80B-9520-C0CF7C40FC53}"/>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39C65818-38E7-3E2E-0C61-35C8195214C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B0D5885-7F9F-2FF8-E6D8-E0E9ECCF61A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8472478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76F97E-9A7D-3742-8924-47A8AC9E6C6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6420083-305D-81DC-C94A-70149EB4CE7F}"/>
              </a:ext>
            </a:extLst>
          </p:cNvPr>
          <p:cNvSpPr>
            <a:spLocks noGrp="1"/>
          </p:cNvSpPr>
          <p:nvPr>
            <p:ph sz="half" idx="1"/>
          </p:nvPr>
        </p:nvSpPr>
        <p:spPr>
          <a:xfrm>
            <a:off x="1676400" y="3651250"/>
            <a:ext cx="10439400" cy="87026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374171F1-96AF-7322-62DC-1AC35B469695}"/>
              </a:ext>
            </a:extLst>
          </p:cNvPr>
          <p:cNvSpPr>
            <a:spLocks noGrp="1"/>
          </p:cNvSpPr>
          <p:nvPr>
            <p:ph sz="half" idx="2"/>
          </p:nvPr>
        </p:nvSpPr>
        <p:spPr>
          <a:xfrm>
            <a:off x="12268200" y="3651250"/>
            <a:ext cx="10439400" cy="87026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C14F485E-D45D-9FED-C5FD-531191E1DA1F}"/>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6" name="Segnaposto piè di pagina 5">
            <a:extLst>
              <a:ext uri="{FF2B5EF4-FFF2-40B4-BE49-F238E27FC236}">
                <a16:creationId xmlns:a16="http://schemas.microsoft.com/office/drawing/2014/main" id="{47AA4110-8675-4C3E-D4D0-8C2A7881529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D4F5EE6-67CC-4835-1D66-A9649435ED42}"/>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5627986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D64C95-FB36-5D04-9DB0-E60BA6A20FF4}"/>
              </a:ext>
            </a:extLst>
          </p:cNvPr>
          <p:cNvSpPr>
            <a:spLocks noGrp="1"/>
          </p:cNvSpPr>
          <p:nvPr>
            <p:ph type="title"/>
          </p:nvPr>
        </p:nvSpPr>
        <p:spPr>
          <a:xfrm>
            <a:off x="1679575" y="730250"/>
            <a:ext cx="21031200" cy="2651125"/>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ED051DD-53D6-DFD2-1864-EC07A1E6813B}"/>
              </a:ext>
            </a:extLst>
          </p:cNvPr>
          <p:cNvSpPr>
            <a:spLocks noGrp="1"/>
          </p:cNvSpPr>
          <p:nvPr>
            <p:ph type="body" idx="1"/>
          </p:nvPr>
        </p:nvSpPr>
        <p:spPr>
          <a:xfrm>
            <a:off x="1679575" y="3362325"/>
            <a:ext cx="103155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5D9332B3-BC11-9D85-4C66-DD4B5C9477E5}"/>
              </a:ext>
            </a:extLst>
          </p:cNvPr>
          <p:cNvSpPr>
            <a:spLocks noGrp="1"/>
          </p:cNvSpPr>
          <p:nvPr>
            <p:ph sz="half" idx="2"/>
          </p:nvPr>
        </p:nvSpPr>
        <p:spPr>
          <a:xfrm>
            <a:off x="1679575" y="5010150"/>
            <a:ext cx="10315575" cy="73691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9CA8DAF3-8BE4-0EB1-D6CA-856B529D7315}"/>
              </a:ext>
            </a:extLst>
          </p:cNvPr>
          <p:cNvSpPr>
            <a:spLocks noGrp="1"/>
          </p:cNvSpPr>
          <p:nvPr>
            <p:ph type="body" sz="quarter" idx="3"/>
          </p:nvPr>
        </p:nvSpPr>
        <p:spPr>
          <a:xfrm>
            <a:off x="12344400" y="3362325"/>
            <a:ext cx="10366375"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98249AB-A58B-8A43-5982-553834B5107A}"/>
              </a:ext>
            </a:extLst>
          </p:cNvPr>
          <p:cNvSpPr>
            <a:spLocks noGrp="1"/>
          </p:cNvSpPr>
          <p:nvPr>
            <p:ph sz="quarter" idx="4"/>
          </p:nvPr>
        </p:nvSpPr>
        <p:spPr>
          <a:xfrm>
            <a:off x="12344400" y="5010150"/>
            <a:ext cx="10366375" cy="736917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1A73EC71-4AFE-65C6-DEDE-012598C1440D}"/>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8" name="Segnaposto piè di pagina 7">
            <a:extLst>
              <a:ext uri="{FF2B5EF4-FFF2-40B4-BE49-F238E27FC236}">
                <a16:creationId xmlns:a16="http://schemas.microsoft.com/office/drawing/2014/main" id="{C9D783E1-96AA-9D5F-7F47-E3028CB334D0}"/>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0D9420A7-A2B0-AE9A-0C40-848514BBD836}"/>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9764502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34E962-F398-40D1-EB0D-389D02895FE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8260913-837B-1093-DFFE-389338C478F2}"/>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4" name="Segnaposto piè di pagina 3">
            <a:extLst>
              <a:ext uri="{FF2B5EF4-FFF2-40B4-BE49-F238E27FC236}">
                <a16:creationId xmlns:a16="http://schemas.microsoft.com/office/drawing/2014/main" id="{9C217A63-0B87-02EA-6BBE-62BC825C7DD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908A1D7-7A85-2725-0BB5-AD4AFE75207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3516895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9222BE0-C067-0D30-8331-3DEF82736101}"/>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3" name="Segnaposto piè di pagina 2">
            <a:extLst>
              <a:ext uri="{FF2B5EF4-FFF2-40B4-BE49-F238E27FC236}">
                <a16:creationId xmlns:a16="http://schemas.microsoft.com/office/drawing/2014/main" id="{9AB41CC9-4F4D-E3F0-C062-DFF9F76B73A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92E240A-438C-3CAA-E943-736C63E367FA}"/>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2624245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1AD84F-340B-6C3B-990F-251C2DB4BFF2}"/>
              </a:ext>
            </a:extLst>
          </p:cNvPr>
          <p:cNvSpPr>
            <a:spLocks noGrp="1"/>
          </p:cNvSpPr>
          <p:nvPr>
            <p:ph type="title"/>
          </p:nvPr>
        </p:nvSpPr>
        <p:spPr>
          <a:xfrm>
            <a:off x="1679575" y="914400"/>
            <a:ext cx="7864475" cy="32004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D0270C0-CC26-3790-A699-9B554CBA4BC5}"/>
              </a:ext>
            </a:extLst>
          </p:cNvPr>
          <p:cNvSpPr>
            <a:spLocks noGrp="1"/>
          </p:cNvSpPr>
          <p:nvPr>
            <p:ph idx="1"/>
          </p:nvPr>
        </p:nvSpPr>
        <p:spPr>
          <a:xfrm>
            <a:off x="10366375" y="1974850"/>
            <a:ext cx="12344400"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B02213DE-4C00-D66C-3D70-D93484779747}"/>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3BC40231-4253-6EF7-7448-9CD05BF6E8E7}"/>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6" name="Segnaposto piè di pagina 5">
            <a:extLst>
              <a:ext uri="{FF2B5EF4-FFF2-40B4-BE49-F238E27FC236}">
                <a16:creationId xmlns:a16="http://schemas.microsoft.com/office/drawing/2014/main" id="{DAE7C1FC-6D25-59AE-0669-5C5720E2422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14C7184-0D9C-E0EC-92B6-EDAF8B18D188}"/>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1965099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9FE114-7657-EAC1-F0AB-ABDE954FC7EB}"/>
              </a:ext>
            </a:extLst>
          </p:cNvPr>
          <p:cNvSpPr>
            <a:spLocks noGrp="1"/>
          </p:cNvSpPr>
          <p:nvPr>
            <p:ph type="title"/>
          </p:nvPr>
        </p:nvSpPr>
        <p:spPr>
          <a:xfrm>
            <a:off x="1679575" y="914400"/>
            <a:ext cx="7864475" cy="32004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F29D249C-1C85-6CAF-9DFB-DB83D1AA35B8}"/>
              </a:ext>
            </a:extLst>
          </p:cNvPr>
          <p:cNvSpPr>
            <a:spLocks noGrp="1"/>
          </p:cNvSpPr>
          <p:nvPr>
            <p:ph type="pic" idx="1"/>
          </p:nvPr>
        </p:nvSpPr>
        <p:spPr>
          <a:xfrm>
            <a:off x="10366375" y="1974850"/>
            <a:ext cx="12344400"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504EE76-3D02-C417-1727-FC550192D176}"/>
              </a:ext>
            </a:extLst>
          </p:cNvPr>
          <p:cNvSpPr>
            <a:spLocks noGrp="1"/>
          </p:cNvSpPr>
          <p:nvPr>
            <p:ph type="body" sz="half" idx="2"/>
          </p:nvPr>
        </p:nvSpPr>
        <p:spPr>
          <a:xfrm>
            <a:off x="1679575" y="4114800"/>
            <a:ext cx="7864475"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E943926-8350-7BB8-7BF8-78D35CD6B582}"/>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6" name="Segnaposto piè di pagina 5">
            <a:extLst>
              <a:ext uri="{FF2B5EF4-FFF2-40B4-BE49-F238E27FC236}">
                <a16:creationId xmlns:a16="http://schemas.microsoft.com/office/drawing/2014/main" id="{39E1252D-6929-4FE0-3A2D-9AA8363AB36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AF61C97-B251-EF15-6E39-5E6B49B8C4F7}"/>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29649053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6FF4B5-28CA-0D35-966C-23C4FA3050A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DF246DC-DF8C-EF41-08D8-9AD0FF8A835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41E2309-FFAF-8059-F81D-64C4AF104C3C}"/>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1A42F41C-07B6-B20B-CCCB-2D95838A98F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F12BF52-7500-D367-C5FF-992DBE2EED97}"/>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12079506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D17FDFE-9F3A-3068-5F83-433CE4467B61}"/>
              </a:ext>
            </a:extLst>
          </p:cNvPr>
          <p:cNvSpPr>
            <a:spLocks noGrp="1"/>
          </p:cNvSpPr>
          <p:nvPr>
            <p:ph type="title" orient="vert"/>
          </p:nvPr>
        </p:nvSpPr>
        <p:spPr>
          <a:xfrm>
            <a:off x="17449800" y="730250"/>
            <a:ext cx="5257800" cy="11623675"/>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CE5B76E-179A-16A4-0112-6A757096B5AA}"/>
              </a:ext>
            </a:extLst>
          </p:cNvPr>
          <p:cNvSpPr>
            <a:spLocks noGrp="1"/>
          </p:cNvSpPr>
          <p:nvPr>
            <p:ph type="body" orient="vert" idx="1"/>
          </p:nvPr>
        </p:nvSpPr>
        <p:spPr>
          <a:xfrm>
            <a:off x="1676400" y="730250"/>
            <a:ext cx="15621000" cy="1162367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F5B15B3-C44A-ED57-1DD3-2E11E57999C3}"/>
              </a:ext>
            </a:extLst>
          </p:cNvPr>
          <p:cNvSpPr>
            <a:spLocks noGrp="1"/>
          </p:cNvSpPr>
          <p:nvPr>
            <p:ph type="dt" sz="half" idx="10"/>
          </p:nvPr>
        </p:nvSpPr>
        <p:spPr/>
        <p:txBody>
          <a:body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3A7EE2A3-E56F-1890-8F5C-3B01B5E4C86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2A1731F-C379-DA76-0C3E-72E9957097A6}"/>
              </a:ext>
            </a:extLst>
          </p:cNvPr>
          <p:cNvSpPr>
            <a:spLocks noGrp="1"/>
          </p:cNvSpPr>
          <p:nvPr>
            <p:ph type="sldNum" sz="quarter" idx="12"/>
          </p:nvPr>
        </p:nvSpPr>
        <p:spPr/>
        <p:txBody>
          <a:bodyPr/>
          <a:lstStyle/>
          <a:p>
            <a:fld id="{3A0A3C8B-9A8F-F845-AF89-015935A55F66}" type="slidenum">
              <a:rPr lang="it-IT" smtClean="0"/>
              <a:t>‹N›</a:t>
            </a:fld>
            <a:endParaRPr lang="it-IT"/>
          </a:p>
        </p:txBody>
      </p:sp>
    </p:spTree>
    <p:extLst>
      <p:ext uri="{BB962C8B-B14F-4D97-AF65-F5344CB8AC3E}">
        <p14:creationId xmlns:p14="http://schemas.microsoft.com/office/powerpoint/2010/main" val="8538449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2.jpe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3.pn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2.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olo Testo"/>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Titolo Testo</a:t>
            </a:r>
          </a:p>
        </p:txBody>
      </p:sp>
      <p:sp>
        <p:nvSpPr>
          <p:cNvPr id="3" name="Corpo livello uno…"/>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4" name="Numero diapositiva"/>
          <p:cNvSpPr txBox="1">
            <a:spLocks noGrp="1"/>
          </p:cNvSpPr>
          <p:nvPr>
            <p:ph type="sldNum" sz="quarter" idx="2"/>
          </p:nvPr>
        </p:nvSpPr>
        <p:spPr>
          <a:xfrm>
            <a:off x="23374181" y="13241481"/>
            <a:ext cx="269990" cy="342901"/>
          </a:xfrm>
          <a:prstGeom prst="rect">
            <a:avLst/>
          </a:prstGeom>
          <a:ln w="12700">
            <a:miter lim="400000"/>
          </a:ln>
        </p:spPr>
        <p:txBody>
          <a:bodyPr wrap="none" lIns="50800" tIns="50800" rIns="50800" bIns="50800">
            <a:spAutoFit/>
          </a:bodyPr>
          <a:lstStyle>
            <a:lvl1pPr>
              <a:defRPr sz="1300">
                <a:latin typeface="HelveticaNowDisplay-Regular"/>
                <a:ea typeface="HelveticaNowDisplay-Regular"/>
                <a:cs typeface="HelveticaNowDisplay-Regular"/>
                <a:sym typeface="HelveticaNowDisplay-Regular"/>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NowDisplay-Medium"/>
        </a:defRPr>
      </a:lvl9pPr>
    </p:titleStyle>
    <p:bodyStyle>
      <a:lvl1pPr marL="63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1pPr>
      <a:lvl2pPr marL="127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2pPr>
      <a:lvl3pPr marL="190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3pPr>
      <a:lvl4pPr marL="254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4pPr>
      <a:lvl5pPr marL="317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5pPr>
      <a:lvl6pPr marL="381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6pPr>
      <a:lvl7pPr marL="444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7pPr>
      <a:lvl8pPr marL="508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8pPr>
      <a:lvl9pPr marL="571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NowDisplay-Regular"/>
          <a:ea typeface="HelveticaNowDisplay-Regular"/>
          <a:cs typeface="HelveticaNowDisplay-Regular"/>
          <a:sym typeface="HelveticaNowDisplay-Regular"/>
        </a:defRPr>
      </a:lvl9pPr>
    </p:bodyStyle>
    <p:otherStyle>
      <a:lvl1pPr marL="0" marR="0" indent="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1pPr>
      <a:lvl2pPr marL="0" marR="0" indent="2286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2pPr>
      <a:lvl3pPr marL="0" marR="0" indent="4572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3pPr>
      <a:lvl4pPr marL="0" marR="0" indent="6858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4pPr>
      <a:lvl5pPr marL="0" marR="0" indent="9144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5pPr>
      <a:lvl6pPr marL="0" marR="0" indent="11430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6pPr>
      <a:lvl7pPr marL="0" marR="0" indent="13716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7pPr>
      <a:lvl8pPr marL="0" marR="0" indent="16002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8pPr>
      <a:lvl9pPr marL="0" marR="0" indent="1828800" algn="ctr" defTabSz="82550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CC65807-9D97-BC87-F567-BAA9A1FA268D}"/>
              </a:ext>
            </a:extLst>
          </p:cNvPr>
          <p:cNvSpPr>
            <a:spLocks noGrp="1"/>
          </p:cNvSpPr>
          <p:nvPr>
            <p:ph type="title"/>
          </p:nvPr>
        </p:nvSpPr>
        <p:spPr>
          <a:xfrm>
            <a:off x="1676400" y="730250"/>
            <a:ext cx="21031200" cy="2651125"/>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5F218D8-F921-AE10-1987-CB1D881AC5D4}"/>
              </a:ext>
            </a:extLst>
          </p:cNvPr>
          <p:cNvSpPr>
            <a:spLocks noGrp="1"/>
          </p:cNvSpPr>
          <p:nvPr>
            <p:ph type="body" idx="1"/>
          </p:nvPr>
        </p:nvSpPr>
        <p:spPr>
          <a:xfrm>
            <a:off x="1676400" y="3651250"/>
            <a:ext cx="21031200" cy="8702675"/>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A10DAC3-F1F6-1169-9D82-A9973CDEB03A}"/>
              </a:ext>
            </a:extLst>
          </p:cNvPr>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7C1B395D-97CA-F96D-E3F6-8C4CBED51002}"/>
              </a:ext>
            </a:extLst>
          </p:cNvPr>
          <p:cNvSpPr>
            <a:spLocks noGrp="1"/>
          </p:cNvSpPr>
          <p:nvPr>
            <p:ph type="ftr" sz="quarter" idx="3"/>
          </p:nvPr>
        </p:nvSpPr>
        <p:spPr>
          <a:xfrm>
            <a:off x="8077200" y="12712700"/>
            <a:ext cx="8229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0C81898F-3E41-9568-744F-4538A17F1C05}"/>
              </a:ext>
            </a:extLst>
          </p:cNvPr>
          <p:cNvSpPr>
            <a:spLocks noGrp="1"/>
          </p:cNvSpPr>
          <p:nvPr>
            <p:ph type="sldNum" sz="quarter" idx="4"/>
          </p:nvPr>
        </p:nvSpPr>
        <p:spPr>
          <a:xfrm>
            <a:off x="17221200" y="12712700"/>
            <a:ext cx="5486400"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3A0A3C8B-9A8F-F845-AF89-015935A55F66}" type="slidenum">
              <a:rPr lang="it-IT" smtClean="0"/>
              <a:t>‹N›</a:t>
            </a:fld>
            <a:endParaRPr lang="it-IT"/>
          </a:p>
        </p:txBody>
      </p:sp>
      <p:pic>
        <p:nvPicPr>
          <p:cNvPr id="7" name="img-cover.jpg" descr="img-cover.jpg">
            <a:extLst>
              <a:ext uri="{FF2B5EF4-FFF2-40B4-BE49-F238E27FC236}">
                <a16:creationId xmlns:a16="http://schemas.microsoft.com/office/drawing/2014/main" id="{6D87A813-4340-82BD-62D0-D58E2049F983}"/>
              </a:ext>
            </a:extLst>
          </p:cNvPr>
          <p:cNvPicPr>
            <a:picLocks noChangeAspect="1"/>
          </p:cNvPicPr>
          <p:nvPr userDrawn="1"/>
        </p:nvPicPr>
        <p:blipFill>
          <a:blip r:embed="rId13"/>
          <a:stretch>
            <a:fillRect/>
          </a:stretch>
        </p:blipFill>
        <p:spPr>
          <a:xfrm>
            <a:off x="0" y="0"/>
            <a:ext cx="24384000" cy="13716000"/>
          </a:xfrm>
          <a:prstGeom prst="rect">
            <a:avLst/>
          </a:prstGeom>
          <a:ln w="12700">
            <a:miter lim="400000"/>
          </a:ln>
        </p:spPr>
      </p:pic>
      <p:pic>
        <p:nvPicPr>
          <p:cNvPr id="8" name="Immagine" descr="Immagine">
            <a:extLst>
              <a:ext uri="{FF2B5EF4-FFF2-40B4-BE49-F238E27FC236}">
                <a16:creationId xmlns:a16="http://schemas.microsoft.com/office/drawing/2014/main" id="{53CCC980-AA1C-72A3-FB1B-1F75C82FF756}"/>
              </a:ext>
            </a:extLst>
          </p:cNvPr>
          <p:cNvPicPr>
            <a:picLocks noChangeAspect="1"/>
          </p:cNvPicPr>
          <p:nvPr userDrawn="1"/>
        </p:nvPicPr>
        <p:blipFill>
          <a:blip r:embed="rId14"/>
          <a:stretch>
            <a:fillRect/>
          </a:stretch>
        </p:blipFill>
        <p:spPr>
          <a:xfrm>
            <a:off x="1780545" y="816218"/>
            <a:ext cx="3099819" cy="1145932"/>
          </a:xfrm>
          <a:prstGeom prst="rect">
            <a:avLst/>
          </a:prstGeom>
          <a:ln w="12700">
            <a:miter lim="400000"/>
          </a:ln>
        </p:spPr>
      </p:pic>
      <p:sp>
        <p:nvSpPr>
          <p:cNvPr id="10" name="Linea">
            <a:extLst>
              <a:ext uri="{FF2B5EF4-FFF2-40B4-BE49-F238E27FC236}">
                <a16:creationId xmlns:a16="http://schemas.microsoft.com/office/drawing/2014/main" id="{031C27F9-1DC0-A1FA-79E6-4E62AAE78065}"/>
              </a:ext>
            </a:extLst>
          </p:cNvPr>
          <p:cNvSpPr/>
          <p:nvPr userDrawn="1"/>
        </p:nvSpPr>
        <p:spPr>
          <a:xfrm flipV="1">
            <a:off x="1818644" y="2666260"/>
            <a:ext cx="20126955" cy="57890"/>
          </a:xfrm>
          <a:prstGeom prst="line">
            <a:avLst/>
          </a:prstGeom>
          <a:ln w="12700">
            <a:solidFill>
              <a:srgbClr val="FFFFFF">
                <a:alpha val="49746"/>
              </a:srgbClr>
            </a:solidFill>
            <a:miter lim="400000"/>
          </a:ln>
        </p:spPr>
        <p:txBody>
          <a:bodyPr lIns="0" tIns="0" rIns="0" bIns="0" anchor="ctr"/>
          <a:lstStyle/>
          <a:p>
            <a:pPr algn="l">
              <a:defRPr sz="3200">
                <a:solidFill>
                  <a:srgbClr val="FFFFFF"/>
                </a:solidFill>
                <a:latin typeface="+mn-lt"/>
                <a:ea typeface="+mn-ea"/>
                <a:cs typeface="+mn-cs"/>
                <a:sym typeface="HelveticaNowDisplay-Medium"/>
              </a:defRPr>
            </a:pPr>
            <a:endParaRPr/>
          </a:p>
        </p:txBody>
      </p:sp>
      <p:pic>
        <p:nvPicPr>
          <p:cNvPr id="11" name="Immagine 10">
            <a:extLst>
              <a:ext uri="{FF2B5EF4-FFF2-40B4-BE49-F238E27FC236}">
                <a16:creationId xmlns:a16="http://schemas.microsoft.com/office/drawing/2014/main" id="{B544BCD3-E13F-C05C-A7B7-B8A1433F5EBA}"/>
              </a:ext>
            </a:extLst>
          </p:cNvPr>
          <p:cNvPicPr>
            <a:picLocks noChangeAspect="1"/>
          </p:cNvPicPr>
          <p:nvPr userDrawn="1"/>
        </p:nvPicPr>
        <p:blipFill>
          <a:blip r:embed="rId15"/>
          <a:stretch>
            <a:fillRect/>
          </a:stretch>
        </p:blipFill>
        <p:spPr>
          <a:xfrm>
            <a:off x="5437622" y="1029511"/>
            <a:ext cx="2256720" cy="841595"/>
          </a:xfrm>
          <a:prstGeom prst="rect">
            <a:avLst/>
          </a:prstGeom>
        </p:spPr>
      </p:pic>
    </p:spTree>
    <p:extLst>
      <p:ext uri="{BB962C8B-B14F-4D97-AF65-F5344CB8AC3E}">
        <p14:creationId xmlns:p14="http://schemas.microsoft.com/office/powerpoint/2010/main" val="140532019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CC65807-9D97-BC87-F567-BAA9A1FA268D}"/>
              </a:ext>
            </a:extLst>
          </p:cNvPr>
          <p:cNvSpPr>
            <a:spLocks noGrp="1"/>
          </p:cNvSpPr>
          <p:nvPr>
            <p:ph type="title"/>
          </p:nvPr>
        </p:nvSpPr>
        <p:spPr>
          <a:xfrm>
            <a:off x="1676400" y="730250"/>
            <a:ext cx="21031200" cy="2651125"/>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5F218D8-F921-AE10-1987-CB1D881AC5D4}"/>
              </a:ext>
            </a:extLst>
          </p:cNvPr>
          <p:cNvSpPr>
            <a:spLocks noGrp="1"/>
          </p:cNvSpPr>
          <p:nvPr>
            <p:ph type="body" idx="1"/>
          </p:nvPr>
        </p:nvSpPr>
        <p:spPr>
          <a:xfrm>
            <a:off x="1676400" y="3651250"/>
            <a:ext cx="21031200" cy="8702675"/>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A10DAC3-F1F6-1169-9D82-A9973CDEB03A}"/>
              </a:ext>
            </a:extLst>
          </p:cNvPr>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7C1B395D-97CA-F96D-E3F6-8C4CBED51002}"/>
              </a:ext>
            </a:extLst>
          </p:cNvPr>
          <p:cNvSpPr>
            <a:spLocks noGrp="1"/>
          </p:cNvSpPr>
          <p:nvPr>
            <p:ph type="ftr" sz="quarter" idx="3"/>
          </p:nvPr>
        </p:nvSpPr>
        <p:spPr>
          <a:xfrm>
            <a:off x="8077200" y="12712700"/>
            <a:ext cx="8229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0C81898F-3E41-9568-744F-4538A17F1C05}"/>
              </a:ext>
            </a:extLst>
          </p:cNvPr>
          <p:cNvSpPr>
            <a:spLocks noGrp="1"/>
          </p:cNvSpPr>
          <p:nvPr>
            <p:ph type="sldNum" sz="quarter" idx="4"/>
          </p:nvPr>
        </p:nvSpPr>
        <p:spPr>
          <a:xfrm>
            <a:off x="17221200" y="12712700"/>
            <a:ext cx="5486400"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3A0A3C8B-9A8F-F845-AF89-015935A55F66}" type="slidenum">
              <a:rPr lang="it-IT" smtClean="0"/>
              <a:t>‹N›</a:t>
            </a:fld>
            <a:endParaRPr lang="it-IT"/>
          </a:p>
        </p:txBody>
      </p:sp>
      <p:pic>
        <p:nvPicPr>
          <p:cNvPr id="7" name="img-cover.jpg" descr="img-cover.jpg">
            <a:extLst>
              <a:ext uri="{FF2B5EF4-FFF2-40B4-BE49-F238E27FC236}">
                <a16:creationId xmlns:a16="http://schemas.microsoft.com/office/drawing/2014/main" id="{6D87A813-4340-82BD-62D0-D58E2049F983}"/>
              </a:ext>
            </a:extLst>
          </p:cNvPr>
          <p:cNvPicPr>
            <a:picLocks noChangeAspect="1"/>
          </p:cNvPicPr>
          <p:nvPr userDrawn="1"/>
        </p:nvPicPr>
        <p:blipFill>
          <a:blip r:embed="rId13"/>
          <a:stretch>
            <a:fillRect/>
          </a:stretch>
        </p:blipFill>
        <p:spPr>
          <a:xfrm>
            <a:off x="0" y="0"/>
            <a:ext cx="24384000" cy="13716000"/>
          </a:xfrm>
          <a:prstGeom prst="rect">
            <a:avLst/>
          </a:prstGeom>
          <a:ln w="12700">
            <a:miter lim="400000"/>
          </a:ln>
        </p:spPr>
      </p:pic>
      <p:pic>
        <p:nvPicPr>
          <p:cNvPr id="8" name="Immagine" descr="Immagine">
            <a:extLst>
              <a:ext uri="{FF2B5EF4-FFF2-40B4-BE49-F238E27FC236}">
                <a16:creationId xmlns:a16="http://schemas.microsoft.com/office/drawing/2014/main" id="{53CCC980-AA1C-72A3-FB1B-1F75C82FF756}"/>
              </a:ext>
            </a:extLst>
          </p:cNvPr>
          <p:cNvPicPr>
            <a:picLocks noChangeAspect="1"/>
          </p:cNvPicPr>
          <p:nvPr userDrawn="1"/>
        </p:nvPicPr>
        <p:blipFill>
          <a:blip r:embed="rId14"/>
          <a:stretch>
            <a:fillRect/>
          </a:stretch>
        </p:blipFill>
        <p:spPr>
          <a:xfrm>
            <a:off x="1780545" y="816218"/>
            <a:ext cx="3099819" cy="1145932"/>
          </a:xfrm>
          <a:prstGeom prst="rect">
            <a:avLst/>
          </a:prstGeom>
          <a:ln w="12700">
            <a:miter lim="400000"/>
          </a:ln>
        </p:spPr>
      </p:pic>
      <p:sp>
        <p:nvSpPr>
          <p:cNvPr id="10" name="Linea">
            <a:extLst>
              <a:ext uri="{FF2B5EF4-FFF2-40B4-BE49-F238E27FC236}">
                <a16:creationId xmlns:a16="http://schemas.microsoft.com/office/drawing/2014/main" id="{031C27F9-1DC0-A1FA-79E6-4E62AAE78065}"/>
              </a:ext>
            </a:extLst>
          </p:cNvPr>
          <p:cNvSpPr/>
          <p:nvPr userDrawn="1"/>
        </p:nvSpPr>
        <p:spPr>
          <a:xfrm flipV="1">
            <a:off x="1818644" y="2666260"/>
            <a:ext cx="20126955" cy="57890"/>
          </a:xfrm>
          <a:prstGeom prst="line">
            <a:avLst/>
          </a:prstGeom>
          <a:ln w="12700">
            <a:solidFill>
              <a:srgbClr val="FFFFFF">
                <a:alpha val="49746"/>
              </a:srgbClr>
            </a:solidFill>
            <a:miter lim="400000"/>
          </a:ln>
        </p:spPr>
        <p:txBody>
          <a:bodyPr lIns="0" tIns="0" rIns="0" bIns="0" anchor="ctr"/>
          <a:lstStyle/>
          <a:p>
            <a:pPr algn="l">
              <a:defRPr sz="3200">
                <a:solidFill>
                  <a:srgbClr val="FFFFFF"/>
                </a:solidFill>
                <a:latin typeface="+mn-lt"/>
                <a:ea typeface="+mn-ea"/>
                <a:cs typeface="+mn-cs"/>
                <a:sym typeface="HelveticaNowDisplay-Medium"/>
              </a:defRPr>
            </a:pPr>
            <a:endParaRPr/>
          </a:p>
        </p:txBody>
      </p:sp>
      <p:pic>
        <p:nvPicPr>
          <p:cNvPr id="11" name="Immagine 10">
            <a:extLst>
              <a:ext uri="{FF2B5EF4-FFF2-40B4-BE49-F238E27FC236}">
                <a16:creationId xmlns:a16="http://schemas.microsoft.com/office/drawing/2014/main" id="{B544BCD3-E13F-C05C-A7B7-B8A1433F5EBA}"/>
              </a:ext>
            </a:extLst>
          </p:cNvPr>
          <p:cNvPicPr>
            <a:picLocks noChangeAspect="1"/>
          </p:cNvPicPr>
          <p:nvPr userDrawn="1"/>
        </p:nvPicPr>
        <p:blipFill>
          <a:blip r:embed="rId15"/>
          <a:stretch>
            <a:fillRect/>
          </a:stretch>
        </p:blipFill>
        <p:spPr>
          <a:xfrm>
            <a:off x="5437622" y="1029511"/>
            <a:ext cx="2256720" cy="841595"/>
          </a:xfrm>
          <a:prstGeom prst="rect">
            <a:avLst/>
          </a:prstGeom>
        </p:spPr>
      </p:pic>
    </p:spTree>
    <p:extLst>
      <p:ext uri="{BB962C8B-B14F-4D97-AF65-F5344CB8AC3E}">
        <p14:creationId xmlns:p14="http://schemas.microsoft.com/office/powerpoint/2010/main" val="242079439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CC65807-9D97-BC87-F567-BAA9A1FA268D}"/>
              </a:ext>
            </a:extLst>
          </p:cNvPr>
          <p:cNvSpPr>
            <a:spLocks noGrp="1"/>
          </p:cNvSpPr>
          <p:nvPr>
            <p:ph type="title"/>
          </p:nvPr>
        </p:nvSpPr>
        <p:spPr>
          <a:xfrm>
            <a:off x="1676400" y="730250"/>
            <a:ext cx="21031200" cy="2651125"/>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5F218D8-F921-AE10-1987-CB1D881AC5D4}"/>
              </a:ext>
            </a:extLst>
          </p:cNvPr>
          <p:cNvSpPr>
            <a:spLocks noGrp="1"/>
          </p:cNvSpPr>
          <p:nvPr>
            <p:ph type="body" idx="1"/>
          </p:nvPr>
        </p:nvSpPr>
        <p:spPr>
          <a:xfrm>
            <a:off x="1676400" y="3651250"/>
            <a:ext cx="21031200" cy="8702675"/>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A10DAC3-F1F6-1169-9D82-A9973CDEB03A}"/>
              </a:ext>
            </a:extLst>
          </p:cNvPr>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1200">
                <a:solidFill>
                  <a:schemeClr val="tx1">
                    <a:tint val="75000"/>
                  </a:schemeClr>
                </a:solidFill>
              </a:defRPr>
            </a:lvl1pPr>
          </a:lstStyle>
          <a:p>
            <a:fld id="{6782EF25-7063-E64C-AB56-F0C88BCCC66D}" type="datetimeFigureOut">
              <a:rPr lang="it-IT" smtClean="0"/>
              <a:t>14/11/2025</a:t>
            </a:fld>
            <a:endParaRPr lang="it-IT"/>
          </a:p>
        </p:txBody>
      </p:sp>
      <p:sp>
        <p:nvSpPr>
          <p:cNvPr id="5" name="Segnaposto piè di pagina 4">
            <a:extLst>
              <a:ext uri="{FF2B5EF4-FFF2-40B4-BE49-F238E27FC236}">
                <a16:creationId xmlns:a16="http://schemas.microsoft.com/office/drawing/2014/main" id="{7C1B395D-97CA-F96D-E3F6-8C4CBED51002}"/>
              </a:ext>
            </a:extLst>
          </p:cNvPr>
          <p:cNvSpPr>
            <a:spLocks noGrp="1"/>
          </p:cNvSpPr>
          <p:nvPr>
            <p:ph type="ftr" sz="quarter" idx="3"/>
          </p:nvPr>
        </p:nvSpPr>
        <p:spPr>
          <a:xfrm>
            <a:off x="8077200" y="12712700"/>
            <a:ext cx="8229600" cy="7302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0C81898F-3E41-9568-744F-4538A17F1C05}"/>
              </a:ext>
            </a:extLst>
          </p:cNvPr>
          <p:cNvSpPr>
            <a:spLocks noGrp="1"/>
          </p:cNvSpPr>
          <p:nvPr>
            <p:ph type="sldNum" sz="quarter" idx="4"/>
          </p:nvPr>
        </p:nvSpPr>
        <p:spPr>
          <a:xfrm>
            <a:off x="17221200" y="12712700"/>
            <a:ext cx="5486400" cy="730250"/>
          </a:xfrm>
          <a:prstGeom prst="rect">
            <a:avLst/>
          </a:prstGeom>
        </p:spPr>
        <p:txBody>
          <a:bodyPr vert="horz" lIns="91440" tIns="45720" rIns="91440" bIns="45720" rtlCol="0" anchor="ctr"/>
          <a:lstStyle>
            <a:lvl1pPr algn="r">
              <a:defRPr sz="1200">
                <a:solidFill>
                  <a:schemeClr val="tx1">
                    <a:tint val="75000"/>
                  </a:schemeClr>
                </a:solidFill>
              </a:defRPr>
            </a:lvl1pPr>
          </a:lstStyle>
          <a:p>
            <a:fld id="{3A0A3C8B-9A8F-F845-AF89-015935A55F66}" type="slidenum">
              <a:rPr lang="it-IT" smtClean="0"/>
              <a:t>‹N›</a:t>
            </a:fld>
            <a:endParaRPr lang="it-IT"/>
          </a:p>
        </p:txBody>
      </p:sp>
      <p:pic>
        <p:nvPicPr>
          <p:cNvPr id="7" name="img-cover.jpg" descr="img-cover.jpg">
            <a:extLst>
              <a:ext uri="{FF2B5EF4-FFF2-40B4-BE49-F238E27FC236}">
                <a16:creationId xmlns:a16="http://schemas.microsoft.com/office/drawing/2014/main" id="{6D87A813-4340-82BD-62D0-D58E2049F983}"/>
              </a:ext>
            </a:extLst>
          </p:cNvPr>
          <p:cNvPicPr>
            <a:picLocks noChangeAspect="1"/>
          </p:cNvPicPr>
          <p:nvPr userDrawn="1"/>
        </p:nvPicPr>
        <p:blipFill>
          <a:blip r:embed="rId13"/>
          <a:stretch>
            <a:fillRect/>
          </a:stretch>
        </p:blipFill>
        <p:spPr>
          <a:xfrm>
            <a:off x="0" y="0"/>
            <a:ext cx="24384000" cy="13716000"/>
          </a:xfrm>
          <a:prstGeom prst="rect">
            <a:avLst/>
          </a:prstGeom>
          <a:ln w="12700">
            <a:miter lim="400000"/>
          </a:ln>
        </p:spPr>
      </p:pic>
      <p:pic>
        <p:nvPicPr>
          <p:cNvPr id="8" name="Immagine" descr="Immagine">
            <a:extLst>
              <a:ext uri="{FF2B5EF4-FFF2-40B4-BE49-F238E27FC236}">
                <a16:creationId xmlns:a16="http://schemas.microsoft.com/office/drawing/2014/main" id="{53CCC980-AA1C-72A3-FB1B-1F75C82FF756}"/>
              </a:ext>
            </a:extLst>
          </p:cNvPr>
          <p:cNvPicPr>
            <a:picLocks noChangeAspect="1"/>
          </p:cNvPicPr>
          <p:nvPr userDrawn="1"/>
        </p:nvPicPr>
        <p:blipFill>
          <a:blip r:embed="rId14"/>
          <a:stretch>
            <a:fillRect/>
          </a:stretch>
        </p:blipFill>
        <p:spPr>
          <a:xfrm>
            <a:off x="1780545" y="816218"/>
            <a:ext cx="3099819" cy="1145932"/>
          </a:xfrm>
          <a:prstGeom prst="rect">
            <a:avLst/>
          </a:prstGeom>
          <a:ln w="12700">
            <a:miter lim="400000"/>
          </a:ln>
        </p:spPr>
      </p:pic>
      <p:sp>
        <p:nvSpPr>
          <p:cNvPr id="10" name="Linea">
            <a:extLst>
              <a:ext uri="{FF2B5EF4-FFF2-40B4-BE49-F238E27FC236}">
                <a16:creationId xmlns:a16="http://schemas.microsoft.com/office/drawing/2014/main" id="{031C27F9-1DC0-A1FA-79E6-4E62AAE78065}"/>
              </a:ext>
            </a:extLst>
          </p:cNvPr>
          <p:cNvSpPr/>
          <p:nvPr userDrawn="1"/>
        </p:nvSpPr>
        <p:spPr>
          <a:xfrm flipV="1">
            <a:off x="1818644" y="2666260"/>
            <a:ext cx="20126955" cy="57890"/>
          </a:xfrm>
          <a:prstGeom prst="line">
            <a:avLst/>
          </a:prstGeom>
          <a:ln w="12700">
            <a:solidFill>
              <a:srgbClr val="FFFFFF">
                <a:alpha val="49746"/>
              </a:srgbClr>
            </a:solidFill>
            <a:miter lim="400000"/>
          </a:ln>
        </p:spPr>
        <p:txBody>
          <a:bodyPr lIns="0" tIns="0" rIns="0" bIns="0" anchor="ctr"/>
          <a:lstStyle/>
          <a:p>
            <a:pPr algn="l">
              <a:defRPr sz="3200">
                <a:solidFill>
                  <a:srgbClr val="FFFFFF"/>
                </a:solidFill>
                <a:latin typeface="+mn-lt"/>
                <a:ea typeface="+mn-ea"/>
                <a:cs typeface="+mn-cs"/>
                <a:sym typeface="HelveticaNowDisplay-Medium"/>
              </a:defRPr>
            </a:pPr>
            <a:endParaRPr/>
          </a:p>
        </p:txBody>
      </p:sp>
      <p:pic>
        <p:nvPicPr>
          <p:cNvPr id="11" name="Immagine 10">
            <a:extLst>
              <a:ext uri="{FF2B5EF4-FFF2-40B4-BE49-F238E27FC236}">
                <a16:creationId xmlns:a16="http://schemas.microsoft.com/office/drawing/2014/main" id="{B544BCD3-E13F-C05C-A7B7-B8A1433F5EBA}"/>
              </a:ext>
            </a:extLst>
          </p:cNvPr>
          <p:cNvPicPr>
            <a:picLocks noChangeAspect="1"/>
          </p:cNvPicPr>
          <p:nvPr userDrawn="1"/>
        </p:nvPicPr>
        <p:blipFill>
          <a:blip r:embed="rId15"/>
          <a:stretch>
            <a:fillRect/>
          </a:stretch>
        </p:blipFill>
        <p:spPr>
          <a:xfrm>
            <a:off x="5437622" y="1029511"/>
            <a:ext cx="2256720" cy="841595"/>
          </a:xfrm>
          <a:prstGeom prst="rect">
            <a:avLst/>
          </a:prstGeom>
        </p:spPr>
      </p:pic>
    </p:spTree>
    <p:extLst>
      <p:ext uri="{BB962C8B-B14F-4D97-AF65-F5344CB8AC3E}">
        <p14:creationId xmlns:p14="http://schemas.microsoft.com/office/powerpoint/2010/main" val="3995832514"/>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1.xml"/><Relationship Id="rId4" Type="http://schemas.openxmlformats.org/officeDocument/2006/relationships/image" Target="../media/image44.emf"/></Relationships>
</file>

<file path=ppt/slides/_rels/slide2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3.emf"/><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xml"/><Relationship Id="rId4" Type="http://schemas.openxmlformats.org/officeDocument/2006/relationships/image" Target="../media/image74.emf"/></Relationships>
</file>

<file path=ppt/slides/_rels/slide45.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xml"/><Relationship Id="rId5" Type="http://schemas.openxmlformats.org/officeDocument/2006/relationships/image" Target="../media/image95.png"/><Relationship Id="rId4" Type="http://schemas.openxmlformats.org/officeDocument/2006/relationships/image" Target="../media/image94.png"/></Relationships>
</file>

<file path=ppt/slides/_rels/slide6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xml"/><Relationship Id="rId5" Type="http://schemas.openxmlformats.org/officeDocument/2006/relationships/image" Target="../media/image99.png"/><Relationship Id="rId4" Type="http://schemas.openxmlformats.org/officeDocument/2006/relationships/image" Target="../media/image98.png"/></Relationships>
</file>

<file path=ppt/slides/_rels/slide6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1.png"/></Relationships>
</file>

<file path=ppt/slides/_rels/slide6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3.png"/></Relationships>
</file>

<file path=ppt/slides/_rels/slide63.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7.png"/><Relationship Id="rId5" Type="http://schemas.openxmlformats.org/officeDocument/2006/relationships/image" Target="../media/image106.png"/><Relationship Id="rId10" Type="http://schemas.openxmlformats.org/officeDocument/2006/relationships/image" Target="../media/image111.png"/><Relationship Id="rId4" Type="http://schemas.openxmlformats.org/officeDocument/2006/relationships/image" Target="../media/image105.png"/><Relationship Id="rId9" Type="http://schemas.openxmlformats.org/officeDocument/2006/relationships/image" Target="../media/image110.png"/></Relationships>
</file>

<file path=ppt/slides/_rels/slide6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4.png"/></Relationships>
</file>

<file path=ppt/slides/_rels/slide68.xml.rels><?xml version="1.0" encoding="UTF-8" standalone="yes"?>
<Relationships xmlns="http://schemas.openxmlformats.org/package/2006/relationships"><Relationship Id="rId8" Type="http://schemas.openxmlformats.org/officeDocument/2006/relationships/image" Target="../media/image120.emf"/><Relationship Id="rId3" Type="http://schemas.openxmlformats.org/officeDocument/2006/relationships/image" Target="../media/image115.png"/><Relationship Id="rId7" Type="http://schemas.openxmlformats.org/officeDocument/2006/relationships/image" Target="../media/image119.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18.png"/><Relationship Id="rId5" Type="http://schemas.openxmlformats.org/officeDocument/2006/relationships/image" Target="../media/image117.png"/><Relationship Id="rId10" Type="http://schemas.openxmlformats.org/officeDocument/2006/relationships/image" Target="../media/image122.emf"/><Relationship Id="rId4" Type="http://schemas.openxmlformats.org/officeDocument/2006/relationships/image" Target="../media/image116.emf"/><Relationship Id="rId9" Type="http://schemas.openxmlformats.org/officeDocument/2006/relationships/image" Target="../media/image121.emf"/></Relationships>
</file>

<file path=ppt/slides/_rels/slide6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24.png"/></Relationships>
</file>

<file path=ppt/slides/_rels/slide7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7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30.png"/><Relationship Id="rId4" Type="http://schemas.openxmlformats.org/officeDocument/2006/relationships/image" Target="../media/image121.emf"/></Relationships>
</file>

<file path=ppt/slides/_rels/slide7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8" Type="http://schemas.openxmlformats.org/officeDocument/2006/relationships/image" Target="../media/image136.png"/><Relationship Id="rId13" Type="http://schemas.openxmlformats.org/officeDocument/2006/relationships/image" Target="../media/image115.png"/><Relationship Id="rId3" Type="http://schemas.openxmlformats.org/officeDocument/2006/relationships/image" Target="../media/image132.png"/><Relationship Id="rId7" Type="http://schemas.openxmlformats.org/officeDocument/2006/relationships/image" Target="../media/image135.png"/><Relationship Id="rId12" Type="http://schemas.openxmlformats.org/officeDocument/2006/relationships/image" Target="../media/image14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34.png"/><Relationship Id="rId11" Type="http://schemas.openxmlformats.org/officeDocument/2006/relationships/image" Target="../media/image139.png"/><Relationship Id="rId5" Type="http://schemas.openxmlformats.org/officeDocument/2006/relationships/image" Target="../media/image98.png"/><Relationship Id="rId15" Type="http://schemas.openxmlformats.org/officeDocument/2006/relationships/image" Target="../media/image120.emf"/><Relationship Id="rId10" Type="http://schemas.openxmlformats.org/officeDocument/2006/relationships/image" Target="../media/image138.png"/><Relationship Id="rId4" Type="http://schemas.openxmlformats.org/officeDocument/2006/relationships/image" Target="../media/image133.png"/><Relationship Id="rId9" Type="http://schemas.openxmlformats.org/officeDocument/2006/relationships/image" Target="../media/image137.png"/><Relationship Id="rId14" Type="http://schemas.openxmlformats.org/officeDocument/2006/relationships/image" Target="../media/image118.png"/></Relationships>
</file>

<file path=ppt/slides/_rels/slide75.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132.png"/><Relationship Id="rId7" Type="http://schemas.openxmlformats.org/officeDocument/2006/relationships/image" Target="../media/image14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37.png"/><Relationship Id="rId11" Type="http://schemas.openxmlformats.org/officeDocument/2006/relationships/image" Target="../media/image140.png"/><Relationship Id="rId5" Type="http://schemas.openxmlformats.org/officeDocument/2006/relationships/image" Target="../media/image136.png"/><Relationship Id="rId10" Type="http://schemas.openxmlformats.org/officeDocument/2006/relationships/image" Target="../media/image139.png"/><Relationship Id="rId4" Type="http://schemas.openxmlformats.org/officeDocument/2006/relationships/image" Target="../media/image134.png"/><Relationship Id="rId9" Type="http://schemas.openxmlformats.org/officeDocument/2006/relationships/image" Target="../media/image138.png"/></Relationships>
</file>

<file path=ppt/slides/_rels/slide7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98.png"/><Relationship Id="rId5" Type="http://schemas.openxmlformats.org/officeDocument/2006/relationships/image" Target="../media/image133.png"/><Relationship Id="rId4" Type="http://schemas.openxmlformats.org/officeDocument/2006/relationships/image" Target="../media/image132.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g-cover.jpg" descr="img-cover.jpg"/>
          <p:cNvPicPr>
            <a:picLocks noChangeAspect="1"/>
          </p:cNvPicPr>
          <p:nvPr/>
        </p:nvPicPr>
        <p:blipFill>
          <a:blip r:embed="rId3"/>
          <a:stretch>
            <a:fillRect/>
          </a:stretch>
        </p:blipFill>
        <p:spPr>
          <a:xfrm>
            <a:off x="-2" y="-296888"/>
            <a:ext cx="24384000" cy="13716000"/>
          </a:xfrm>
          <a:prstGeom prst="rect">
            <a:avLst/>
          </a:prstGeom>
          <a:ln w="12700">
            <a:miter lim="400000"/>
          </a:ln>
        </p:spPr>
      </p:pic>
      <p:pic>
        <p:nvPicPr>
          <p:cNvPr id="28" name="Immagine" descr="Immagine"/>
          <p:cNvPicPr>
            <a:picLocks noChangeAspect="1"/>
          </p:cNvPicPr>
          <p:nvPr/>
        </p:nvPicPr>
        <p:blipFill>
          <a:blip r:embed="rId4"/>
          <a:stretch>
            <a:fillRect/>
          </a:stretch>
        </p:blipFill>
        <p:spPr>
          <a:xfrm>
            <a:off x="1861322" y="3929686"/>
            <a:ext cx="5893049" cy="2178524"/>
          </a:xfrm>
          <a:prstGeom prst="rect">
            <a:avLst/>
          </a:prstGeom>
          <a:ln w="12700">
            <a:miter lim="400000"/>
          </a:ln>
        </p:spPr>
      </p:pic>
      <p:sp>
        <p:nvSpPr>
          <p:cNvPr id="29" name="Linea"/>
          <p:cNvSpPr/>
          <p:nvPr/>
        </p:nvSpPr>
        <p:spPr>
          <a:xfrm flipV="1">
            <a:off x="9616278" y="4595683"/>
            <a:ext cx="1" cy="8148767"/>
          </a:xfrm>
          <a:prstGeom prst="line">
            <a:avLst/>
          </a:prstGeom>
          <a:ln w="12700">
            <a:solidFill>
              <a:srgbClr val="FFFFFF">
                <a:alpha val="49746"/>
              </a:srgbClr>
            </a:solidFill>
            <a:miter lim="400000"/>
          </a:ln>
        </p:spPr>
        <p:txBody>
          <a:bodyPr lIns="45718" tIns="45718" rIns="45718" bIns="45718"/>
          <a:lstStyle/>
          <a:p>
            <a:endParaRPr/>
          </a:p>
        </p:txBody>
      </p:sp>
      <p:sp>
        <p:nvSpPr>
          <p:cNvPr id="30" name="TITOLO DELL’EVENTO"/>
          <p:cNvSpPr txBox="1"/>
          <p:nvPr/>
        </p:nvSpPr>
        <p:spPr>
          <a:xfrm>
            <a:off x="10965110" y="4595683"/>
            <a:ext cx="12729775" cy="41826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gn="l" defTabSz="457200">
              <a:lnSpc>
                <a:spcPct val="90000"/>
              </a:lnSpc>
              <a:defRPr sz="8500" cap="all" spc="170">
                <a:solidFill>
                  <a:srgbClr val="FFFFFF"/>
                </a:solidFill>
                <a:latin typeface="+mn-lt"/>
                <a:ea typeface="+mn-ea"/>
                <a:cs typeface="+mn-cs"/>
                <a:sym typeface="Helvetica"/>
              </a:defRPr>
            </a:pPr>
            <a:r>
              <a:rPr lang="it-IT" sz="6000" dirty="0"/>
              <a:t>ROMA 20 </a:t>
            </a:r>
            <a:r>
              <a:rPr lang="it-IT" sz="6000" dirty="0" err="1"/>
              <a:t>NOVembre</a:t>
            </a:r>
            <a:r>
              <a:rPr lang="it-IT" sz="6000" dirty="0"/>
              <a:t> 2025</a:t>
            </a:r>
          </a:p>
          <a:p>
            <a:pPr algn="l" defTabSz="457200">
              <a:lnSpc>
                <a:spcPct val="90000"/>
              </a:lnSpc>
              <a:defRPr sz="8500" cap="all" spc="170">
                <a:solidFill>
                  <a:srgbClr val="FFFFFF"/>
                </a:solidFill>
                <a:latin typeface="+mn-lt"/>
                <a:ea typeface="+mn-ea"/>
                <a:cs typeface="+mn-cs"/>
                <a:sym typeface="Helvetica"/>
              </a:defRPr>
            </a:pPr>
            <a:endParaRPr lang="it-IT" dirty="0"/>
          </a:p>
          <a:p>
            <a:pPr algn="l" defTabSz="457200">
              <a:lnSpc>
                <a:spcPct val="90000"/>
              </a:lnSpc>
              <a:defRPr sz="8500" cap="all" spc="170">
                <a:solidFill>
                  <a:srgbClr val="FFFFFF"/>
                </a:solidFill>
                <a:latin typeface="+mn-lt"/>
                <a:ea typeface="+mn-ea"/>
                <a:cs typeface="+mn-cs"/>
                <a:sym typeface="Helvetica"/>
              </a:defRPr>
            </a:pPr>
            <a:endParaRPr lang="it-IT" dirty="0"/>
          </a:p>
          <a:p>
            <a:pPr algn="l" defTabSz="457200">
              <a:lnSpc>
                <a:spcPct val="90000"/>
              </a:lnSpc>
              <a:defRPr sz="8500" cap="all" spc="170">
                <a:solidFill>
                  <a:srgbClr val="FFFFFF"/>
                </a:solidFill>
                <a:latin typeface="+mn-lt"/>
                <a:ea typeface="+mn-ea"/>
                <a:cs typeface="+mn-cs"/>
                <a:sym typeface="Helvetica"/>
              </a:defRPr>
            </a:pPr>
            <a:r>
              <a:rPr lang="it-IT" sz="6600" dirty="0"/>
              <a:t>Benvenuti</a:t>
            </a:r>
            <a:endParaRPr sz="6600" dirty="0"/>
          </a:p>
        </p:txBody>
      </p:sp>
      <p:sp>
        <p:nvSpPr>
          <p:cNvPr id="31" name="CasellaDiTesto 2"/>
          <p:cNvSpPr txBox="1"/>
          <p:nvPr/>
        </p:nvSpPr>
        <p:spPr>
          <a:xfrm>
            <a:off x="11170255" y="971550"/>
            <a:ext cx="10839138"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defRPr sz="2500">
                <a:solidFill>
                  <a:srgbClr val="D5D5D5"/>
                </a:solidFill>
                <a:latin typeface="Helvetica Light"/>
                <a:ea typeface="Helvetica Light"/>
                <a:cs typeface="Helvetica Light"/>
                <a:sym typeface="Helvetica Light"/>
              </a:defRPr>
            </a:pPr>
            <a:endParaRPr lang="it-IT" dirty="0"/>
          </a:p>
        </p:txBody>
      </p:sp>
      <p:sp>
        <p:nvSpPr>
          <p:cNvPr id="32" name="CasellaDiTesto 3"/>
          <p:cNvSpPr txBox="1"/>
          <p:nvPr/>
        </p:nvSpPr>
        <p:spPr>
          <a:xfrm>
            <a:off x="11170256" y="11394233"/>
            <a:ext cx="10839137"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2400">
                <a:solidFill>
                  <a:srgbClr val="C0C0C0"/>
                </a:solidFill>
                <a:latin typeface="Helvetica Light"/>
                <a:ea typeface="Helvetica Light"/>
                <a:cs typeface="Helvetica Light"/>
                <a:sym typeface="Helvetica Light"/>
              </a:defRPr>
            </a:lvl1pPr>
          </a:lstStyle>
          <a:p>
            <a:r>
              <a:rPr dirty="0" err="1"/>
              <a:t>Relatore</a:t>
            </a:r>
            <a:r>
              <a:rPr dirty="0"/>
              <a:t>: </a:t>
            </a:r>
            <a:r>
              <a:rPr lang="it-IT" dirty="0"/>
              <a:t>Ing. Michele Sansoni - </a:t>
            </a:r>
            <a:r>
              <a:rPr dirty="0"/>
              <a:t>J</a:t>
            </a:r>
            <a:r>
              <a:rPr lang="it-IT" dirty="0"/>
              <a:t>ODO</a:t>
            </a:r>
            <a:r>
              <a:rPr dirty="0"/>
              <a:t> Italia</a:t>
            </a:r>
          </a:p>
        </p:txBody>
      </p:sp>
      <p:pic>
        <p:nvPicPr>
          <p:cNvPr id="33" name="Immagine 10" descr="Immagine 10"/>
          <p:cNvPicPr>
            <a:picLocks noChangeAspect="1"/>
          </p:cNvPicPr>
          <p:nvPr/>
        </p:nvPicPr>
        <p:blipFill>
          <a:blip r:embed="rId5"/>
          <a:stretch>
            <a:fillRect/>
          </a:stretch>
        </p:blipFill>
        <p:spPr>
          <a:xfrm>
            <a:off x="1861323" y="6729647"/>
            <a:ext cx="4305940" cy="1605807"/>
          </a:xfrm>
          <a:prstGeom prst="rect">
            <a:avLst/>
          </a:prstGeom>
          <a:ln w="12700">
            <a:miter lim="400000"/>
          </a:ln>
        </p:spPr>
      </p:pic>
      <p:sp>
        <p:nvSpPr>
          <p:cNvPr id="34" name="CasellaDiTesto 1"/>
          <p:cNvSpPr txBox="1"/>
          <p:nvPr/>
        </p:nvSpPr>
        <p:spPr>
          <a:xfrm>
            <a:off x="25325608" y="8257988"/>
            <a:ext cx="196597"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latin typeface="HelveticaNowDisplay-Bold"/>
                <a:ea typeface="HelveticaNowDisplay-Bold"/>
                <a:cs typeface="HelveticaNowDisplay-Bold"/>
                <a:sym typeface="HelveticaNowDisplay-Bold"/>
              </a:defRPr>
            </a:lvl1pPr>
          </a:lstStyle>
          <a:p>
            <a:r>
              <a:t> </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a14="http://schemas.microsoft.com/office/drawing/2010/main" xmlns:m="http://schemas.openxmlformats.org/officeDocument/2006/math"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mg-cover.jpg" descr="img-cover.jpg"/>
          <p:cNvPicPr>
            <a:picLocks noChangeAspect="1"/>
          </p:cNvPicPr>
          <p:nvPr/>
        </p:nvPicPr>
        <p:blipFill>
          <a:blip r:embed="rId3"/>
          <a:stretch>
            <a:fillRect/>
          </a:stretch>
        </p:blipFill>
        <p:spPr>
          <a:xfrm>
            <a:off x="0" y="0"/>
            <a:ext cx="24384000" cy="13716000"/>
          </a:xfrm>
          <a:prstGeom prst="rect">
            <a:avLst/>
          </a:prstGeom>
          <a:ln w="12700">
            <a:miter lim="400000"/>
          </a:ln>
        </p:spPr>
      </p:pic>
      <p:pic>
        <p:nvPicPr>
          <p:cNvPr id="37" name="Immagine" descr="Immagine"/>
          <p:cNvPicPr>
            <a:picLocks noChangeAspect="1"/>
          </p:cNvPicPr>
          <p:nvPr/>
        </p:nvPicPr>
        <p:blipFill>
          <a:blip r:embed="rId4"/>
          <a:stretch>
            <a:fillRect/>
          </a:stretch>
        </p:blipFill>
        <p:spPr>
          <a:xfrm>
            <a:off x="1780544" y="816218"/>
            <a:ext cx="3099820" cy="1145932"/>
          </a:xfrm>
          <a:prstGeom prst="rect">
            <a:avLst/>
          </a:prstGeom>
          <a:ln w="12700">
            <a:miter lim="400000"/>
          </a:ln>
        </p:spPr>
      </p:pic>
      <p:sp>
        <p:nvSpPr>
          <p:cNvPr id="39" name="Linea"/>
          <p:cNvSpPr/>
          <p:nvPr/>
        </p:nvSpPr>
        <p:spPr>
          <a:xfrm flipV="1">
            <a:off x="1818643" y="2666259"/>
            <a:ext cx="20126956" cy="57891"/>
          </a:xfrm>
          <a:prstGeom prst="line">
            <a:avLst/>
          </a:prstGeom>
          <a:ln w="12700">
            <a:solidFill>
              <a:srgbClr val="FFFFFF">
                <a:alpha val="49746"/>
              </a:srgbClr>
            </a:solidFill>
            <a:miter lim="400000"/>
          </a:ln>
        </p:spPr>
        <p:txBody>
          <a:bodyPr lIns="45718" tIns="45718" rIns="45718" bIns="45718"/>
          <a:lstStyle/>
          <a:p>
            <a:endParaRPr/>
          </a:p>
        </p:txBody>
      </p:sp>
      <p:pic>
        <p:nvPicPr>
          <p:cNvPr id="40" name="Immagine 3" descr="Immagine 3"/>
          <p:cNvPicPr>
            <a:picLocks noChangeAspect="1"/>
          </p:cNvPicPr>
          <p:nvPr/>
        </p:nvPicPr>
        <p:blipFill>
          <a:blip r:embed="rId5"/>
          <a:stretch>
            <a:fillRect/>
          </a:stretch>
        </p:blipFill>
        <p:spPr>
          <a:xfrm>
            <a:off x="5437621" y="1029510"/>
            <a:ext cx="2256721" cy="841597"/>
          </a:xfrm>
          <a:prstGeom prst="rect">
            <a:avLst/>
          </a:prstGeom>
          <a:ln w="12700">
            <a:miter lim="400000"/>
          </a:ln>
        </p:spPr>
      </p:pic>
      <p:sp>
        <p:nvSpPr>
          <p:cNvPr id="2" name="TITOLO ARGOMENTO…">
            <a:extLst>
              <a:ext uri="{FF2B5EF4-FFF2-40B4-BE49-F238E27FC236}">
                <a16:creationId xmlns:a16="http://schemas.microsoft.com/office/drawing/2014/main" id="{F013809E-C4FD-33EF-C443-FA5DF61F5AA8}"/>
              </a:ext>
            </a:extLst>
          </p:cNvPr>
          <p:cNvSpPr txBox="1"/>
          <p:nvPr/>
        </p:nvSpPr>
        <p:spPr>
          <a:xfrm>
            <a:off x="1818643" y="3911202"/>
            <a:ext cx="20746713" cy="5539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r>
              <a:rPr lang="it-IT" sz="10000" kern="100" dirty="0">
                <a:solidFill>
                  <a:schemeClr val="bg1"/>
                </a:solidFill>
                <a:latin typeface="Helvetica" pitchFamily="2" charset="0"/>
                <a:ea typeface="Calibri" panose="020F0502020204030204" pitchFamily="34" charset="0"/>
                <a:cs typeface="Times New Roman" panose="02020603050405020304" pitchFamily="18" charset="0"/>
              </a:rPr>
              <a:t>Soluzioni per alta potenza</a:t>
            </a:r>
          </a:p>
          <a:p>
            <a:endParaRPr lang="it-IT" sz="10000" kern="100" dirty="0">
              <a:solidFill>
                <a:schemeClr val="bg1"/>
              </a:solidFill>
              <a:latin typeface="Helvetica" pitchFamily="2" charset="0"/>
              <a:ea typeface="Calibri" panose="020F0502020204030204" pitchFamily="34" charset="0"/>
              <a:cs typeface="Times New Roman" panose="02020603050405020304" pitchFamily="18" charset="0"/>
            </a:endParaRPr>
          </a:p>
          <a:p>
            <a:r>
              <a:rPr lang="it-IT" sz="8000" kern="100" dirty="0">
                <a:solidFill>
                  <a:schemeClr val="bg1"/>
                </a:solidFill>
                <a:latin typeface="Helvetica" pitchFamily="2" charset="0"/>
                <a:ea typeface="Calibri" panose="020F0502020204030204" pitchFamily="34" charset="0"/>
                <a:cs typeface="Times New Roman" panose="02020603050405020304" pitchFamily="18" charset="0"/>
              </a:rPr>
              <a:t>GENERATORI  TERMICI PROFESSIONALI</a:t>
            </a:r>
          </a:p>
          <a:p>
            <a:r>
              <a:rPr lang="it-IT" sz="8000" kern="100" dirty="0">
                <a:solidFill>
                  <a:schemeClr val="bg1"/>
                </a:solidFill>
                <a:latin typeface="Helvetica" pitchFamily="2" charset="0"/>
                <a:ea typeface="Calibri" panose="020F0502020204030204" pitchFamily="34" charset="0"/>
                <a:cs typeface="Times New Roman" panose="02020603050405020304" pitchFamily="18" charset="0"/>
              </a:rPr>
              <a:t>Jodo   XLM</a:t>
            </a:r>
          </a:p>
        </p:txBody>
      </p:sp>
    </p:spTree>
    <p:extLst>
      <p:ext uri="{BB962C8B-B14F-4D97-AF65-F5344CB8AC3E}">
        <p14:creationId xmlns:p14="http://schemas.microsoft.com/office/powerpoint/2010/main" val="3171666635"/>
      </p:ext>
    </p:extLst>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thruBlk="1"/>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892C3-E3D6-420E-9172-B0789862B739}"/>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3D4614CC-3832-3D6A-63A0-96F014F3B867}"/>
              </a:ext>
            </a:extLst>
          </p:cNvPr>
          <p:cNvPicPr>
            <a:picLocks noChangeAspect="1"/>
          </p:cNvPicPr>
          <p:nvPr/>
        </p:nvPicPr>
        <p:blipFill>
          <a:blip r:embed="rId2"/>
          <a:stretch>
            <a:fillRect/>
          </a:stretch>
        </p:blipFill>
        <p:spPr>
          <a:xfrm>
            <a:off x="3359688" y="2783058"/>
            <a:ext cx="18526278" cy="9889495"/>
          </a:xfrm>
          <a:prstGeom prst="rect">
            <a:avLst/>
          </a:prstGeom>
        </p:spPr>
      </p:pic>
      <p:sp>
        <p:nvSpPr>
          <p:cNvPr id="2" name="TITOLO DELLA SLIDE">
            <a:extLst>
              <a:ext uri="{FF2B5EF4-FFF2-40B4-BE49-F238E27FC236}">
                <a16:creationId xmlns:a16="http://schemas.microsoft.com/office/drawing/2014/main" id="{4C1E567D-9E00-57DE-8C54-33FBDE679A72}"/>
              </a:ext>
            </a:extLst>
          </p:cNvPr>
          <p:cNvSpPr txBox="1"/>
          <p:nvPr/>
        </p:nvSpPr>
        <p:spPr>
          <a:xfrm>
            <a:off x="642730" y="318053"/>
            <a:ext cx="18698818" cy="17851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50000"/>
              </a:lnSpc>
            </a:pPr>
            <a:r>
              <a:rPr lang="it-IT" sz="4800" b="1" dirty="0"/>
              <a:t>GENERATORI termici A GAS A CONDENSAZIONE &lt;</a:t>
            </a:r>
            <a:r>
              <a:rPr lang="it-IT" sz="4800" b="1" dirty="0" err="1"/>
              <a:t>xlm</a:t>
            </a:r>
            <a:r>
              <a:rPr lang="it-IT" sz="4800" b="1" dirty="0"/>
              <a:t>&gt;</a:t>
            </a:r>
          </a:p>
          <a:p>
            <a:pPr algn="ctr">
              <a:lnSpc>
                <a:spcPct val="100000"/>
              </a:lnSpc>
            </a:pPr>
            <a:r>
              <a:rPr lang="it-IT" sz="4400" cap="none" dirty="0"/>
              <a:t>da 60 a 120kW @(80-60°C) da CENTRALE TERMICA e da ESTERNO</a:t>
            </a:r>
            <a:endParaRPr lang="it-IT" sz="4400" dirty="0">
              <a:highlight>
                <a:srgbClr val="FFFF00"/>
              </a:highlight>
            </a:endParaRPr>
          </a:p>
        </p:txBody>
      </p:sp>
      <p:pic>
        <p:nvPicPr>
          <p:cNvPr id="3" name="Immagine 2">
            <a:extLst>
              <a:ext uri="{FF2B5EF4-FFF2-40B4-BE49-F238E27FC236}">
                <a16:creationId xmlns:a16="http://schemas.microsoft.com/office/drawing/2014/main" id="{3CD7D6DA-A043-D66B-6D3F-D594EC90208D}"/>
              </a:ext>
            </a:extLst>
          </p:cNvPr>
          <p:cNvPicPr>
            <a:picLocks noChangeAspect="1"/>
          </p:cNvPicPr>
          <p:nvPr/>
        </p:nvPicPr>
        <p:blipFill>
          <a:blip r:embed="rId3"/>
          <a:stretch>
            <a:fillRect/>
          </a:stretch>
        </p:blipFill>
        <p:spPr>
          <a:xfrm>
            <a:off x="20787048" y="153738"/>
            <a:ext cx="3596952" cy="3255546"/>
          </a:xfrm>
          <a:prstGeom prst="rect">
            <a:avLst/>
          </a:prstGeom>
        </p:spPr>
      </p:pic>
      <p:pic>
        <p:nvPicPr>
          <p:cNvPr id="7" name="Immagine 6">
            <a:extLst>
              <a:ext uri="{FF2B5EF4-FFF2-40B4-BE49-F238E27FC236}">
                <a16:creationId xmlns:a16="http://schemas.microsoft.com/office/drawing/2014/main" id="{67917DA8-5FE1-E939-4258-319189024048}"/>
              </a:ext>
            </a:extLst>
          </p:cNvPr>
          <p:cNvPicPr>
            <a:picLocks noChangeAspect="1"/>
          </p:cNvPicPr>
          <p:nvPr/>
        </p:nvPicPr>
        <p:blipFill>
          <a:blip r:embed="rId4"/>
          <a:stretch>
            <a:fillRect/>
          </a:stretch>
        </p:blipFill>
        <p:spPr>
          <a:xfrm>
            <a:off x="861654" y="9916421"/>
            <a:ext cx="1689118" cy="2270618"/>
          </a:xfrm>
          <a:prstGeom prst="rect">
            <a:avLst/>
          </a:prstGeom>
        </p:spPr>
      </p:pic>
    </p:spTree>
    <p:extLst>
      <p:ext uri="{BB962C8B-B14F-4D97-AF65-F5344CB8AC3E}">
        <p14:creationId xmlns:p14="http://schemas.microsoft.com/office/powerpoint/2010/main" val="85918517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83BA5-71A4-3973-A321-3E7C936AF044}"/>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C29A00A8-BCF5-CD72-2E45-DF8B8E9D8CF3}"/>
              </a:ext>
            </a:extLst>
          </p:cNvPr>
          <p:cNvPicPr>
            <a:picLocks noChangeAspect="1"/>
          </p:cNvPicPr>
          <p:nvPr/>
        </p:nvPicPr>
        <p:blipFill>
          <a:blip r:embed="rId2"/>
          <a:stretch>
            <a:fillRect/>
          </a:stretch>
        </p:blipFill>
        <p:spPr>
          <a:xfrm>
            <a:off x="4193789" y="2945930"/>
            <a:ext cx="17075949" cy="9369105"/>
          </a:xfrm>
          <a:prstGeom prst="rect">
            <a:avLst/>
          </a:prstGeom>
        </p:spPr>
      </p:pic>
      <p:sp>
        <p:nvSpPr>
          <p:cNvPr id="2" name="TITOLO DELLA SLIDE">
            <a:extLst>
              <a:ext uri="{FF2B5EF4-FFF2-40B4-BE49-F238E27FC236}">
                <a16:creationId xmlns:a16="http://schemas.microsoft.com/office/drawing/2014/main" id="{C6F4CD84-1998-BB51-2CAC-315823CFB279}"/>
              </a:ext>
            </a:extLst>
          </p:cNvPr>
          <p:cNvSpPr txBox="1"/>
          <p:nvPr/>
        </p:nvSpPr>
        <p:spPr>
          <a:xfrm>
            <a:off x="79517" y="357808"/>
            <a:ext cx="21448643" cy="24622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50000"/>
              </a:lnSpc>
            </a:pPr>
            <a:r>
              <a:rPr lang="it-IT" sz="4800" b="1" dirty="0"/>
              <a:t>MODULI TERMICI</a:t>
            </a:r>
          </a:p>
          <a:p>
            <a:pPr algn="ctr">
              <a:lnSpc>
                <a:spcPct val="100000"/>
              </a:lnSpc>
            </a:pPr>
            <a:r>
              <a:rPr lang="it-IT" sz="4400" b="1" dirty="0"/>
              <a:t>M</a:t>
            </a:r>
            <a:r>
              <a:rPr lang="it-IT" sz="4400" b="1" dirty="0">
                <a:solidFill>
                  <a:srgbClr val="FF0000"/>
                </a:solidFill>
              </a:rPr>
              <a:t>E</a:t>
            </a:r>
            <a:r>
              <a:rPr lang="it-IT" sz="4400" b="1" dirty="0"/>
              <a:t>XLM</a:t>
            </a:r>
            <a:r>
              <a:rPr lang="it-IT" sz="4400" dirty="0"/>
              <a:t> </a:t>
            </a:r>
            <a:r>
              <a:rPr lang="it-IT" sz="2800" dirty="0"/>
              <a:t>e</a:t>
            </a:r>
            <a:r>
              <a:rPr lang="it-IT" sz="4400" dirty="0"/>
              <a:t> </a:t>
            </a:r>
            <a:r>
              <a:rPr lang="it-IT" sz="4400" b="1" dirty="0"/>
              <a:t>M</a:t>
            </a:r>
            <a:r>
              <a:rPr lang="it-IT" sz="4400" b="1" dirty="0">
                <a:solidFill>
                  <a:srgbClr val="FF0000"/>
                </a:solidFill>
              </a:rPr>
              <a:t>T</a:t>
            </a:r>
            <a:r>
              <a:rPr lang="it-IT" sz="4400" b="1" dirty="0"/>
              <a:t>XLM</a:t>
            </a:r>
            <a:r>
              <a:rPr lang="it-IT" sz="4400" dirty="0"/>
              <a:t> </a:t>
            </a:r>
            <a:r>
              <a:rPr lang="it-IT" sz="4400" cap="none" dirty="0"/>
              <a:t>da 155 a 480kW (80-60°C) - da 167 a 520kW (50-30°C)</a:t>
            </a:r>
          </a:p>
          <a:p>
            <a:pPr algn="ctr">
              <a:lnSpc>
                <a:spcPct val="100000"/>
              </a:lnSpc>
            </a:pPr>
            <a:r>
              <a:rPr lang="it-IT" sz="4400" cap="none" dirty="0"/>
              <a:t>da CENTRALE TERMICA e da ESTERNO</a:t>
            </a:r>
            <a:r>
              <a:rPr lang="it-IT" sz="4400" dirty="0"/>
              <a:t>  </a:t>
            </a:r>
          </a:p>
        </p:txBody>
      </p:sp>
      <p:pic>
        <p:nvPicPr>
          <p:cNvPr id="5" name="Immagine 4">
            <a:extLst>
              <a:ext uri="{FF2B5EF4-FFF2-40B4-BE49-F238E27FC236}">
                <a16:creationId xmlns:a16="http://schemas.microsoft.com/office/drawing/2014/main" id="{58B8628A-2FD1-3514-2492-D7F0B2D9B9DD}"/>
              </a:ext>
            </a:extLst>
          </p:cNvPr>
          <p:cNvPicPr>
            <a:picLocks noChangeAspect="1"/>
          </p:cNvPicPr>
          <p:nvPr/>
        </p:nvPicPr>
        <p:blipFill>
          <a:blip r:embed="rId3"/>
          <a:stretch>
            <a:fillRect/>
          </a:stretch>
        </p:blipFill>
        <p:spPr>
          <a:xfrm>
            <a:off x="20932822" y="198782"/>
            <a:ext cx="3596952" cy="3255546"/>
          </a:xfrm>
          <a:prstGeom prst="rect">
            <a:avLst/>
          </a:prstGeom>
        </p:spPr>
      </p:pic>
      <p:pic>
        <p:nvPicPr>
          <p:cNvPr id="6" name="Immagine 5">
            <a:extLst>
              <a:ext uri="{FF2B5EF4-FFF2-40B4-BE49-F238E27FC236}">
                <a16:creationId xmlns:a16="http://schemas.microsoft.com/office/drawing/2014/main" id="{D0553C91-E6BC-7426-0CED-536458FD285B}"/>
              </a:ext>
            </a:extLst>
          </p:cNvPr>
          <p:cNvPicPr>
            <a:picLocks noChangeAspect="1"/>
          </p:cNvPicPr>
          <p:nvPr/>
        </p:nvPicPr>
        <p:blipFill>
          <a:blip r:embed="rId4"/>
          <a:stretch>
            <a:fillRect/>
          </a:stretch>
        </p:blipFill>
        <p:spPr>
          <a:xfrm>
            <a:off x="933753" y="9898480"/>
            <a:ext cx="1688738" cy="2267909"/>
          </a:xfrm>
          <a:prstGeom prst="rect">
            <a:avLst/>
          </a:prstGeom>
        </p:spPr>
      </p:pic>
    </p:spTree>
    <p:extLst>
      <p:ext uri="{BB962C8B-B14F-4D97-AF65-F5344CB8AC3E}">
        <p14:creationId xmlns:p14="http://schemas.microsoft.com/office/powerpoint/2010/main" val="45954024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7C140-4AC8-0BB5-5E7D-3BD21F96DA68}"/>
            </a:ext>
          </a:extLst>
        </p:cNvPr>
        <p:cNvGrpSpPr/>
        <p:nvPr/>
      </p:nvGrpSpPr>
      <p:grpSpPr>
        <a:xfrm>
          <a:off x="0" y="0"/>
          <a:ext cx="0" cy="0"/>
          <a:chOff x="0" y="0"/>
          <a:chExt cx="0" cy="0"/>
        </a:xfrm>
      </p:grpSpPr>
      <p:sp>
        <p:nvSpPr>
          <p:cNvPr id="4" name="TITOLO DELLA SLIDE">
            <a:extLst>
              <a:ext uri="{FF2B5EF4-FFF2-40B4-BE49-F238E27FC236}">
                <a16:creationId xmlns:a16="http://schemas.microsoft.com/office/drawing/2014/main" id="{392DA58F-CB71-1D26-337E-BB02E33E58BE}"/>
              </a:ext>
            </a:extLst>
          </p:cNvPr>
          <p:cNvSpPr txBox="1"/>
          <p:nvPr/>
        </p:nvSpPr>
        <p:spPr>
          <a:xfrm>
            <a:off x="642730" y="113967"/>
            <a:ext cx="19672853" cy="51374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50000"/>
              </a:lnSpc>
            </a:pPr>
            <a:r>
              <a:rPr lang="it-IT" sz="4800" b="1" dirty="0"/>
              <a:t>SISTEMI IBRIDI ALTA POTENZA (</a:t>
            </a:r>
            <a:r>
              <a:rPr lang="it-IT" sz="4800" b="1" dirty="0" err="1"/>
              <a:t>F</a:t>
            </a:r>
            <a:r>
              <a:rPr lang="it-IT" sz="4800" b="1" cap="none" dirty="0" err="1"/>
              <a:t>actory</a:t>
            </a:r>
            <a:r>
              <a:rPr lang="it-IT" sz="4800" b="1" cap="none" dirty="0"/>
              <a:t> Made</a:t>
            </a:r>
            <a:r>
              <a:rPr lang="it-IT" sz="4800" b="1" dirty="0"/>
              <a:t>)</a:t>
            </a:r>
          </a:p>
          <a:p>
            <a:pPr algn="ctr">
              <a:lnSpc>
                <a:spcPct val="150000"/>
              </a:lnSpc>
            </a:pPr>
            <a:r>
              <a:rPr lang="it-IT" sz="4800" cap="none" dirty="0"/>
              <a:t>da «60kW(caldaia)-28kW(</a:t>
            </a:r>
            <a:r>
              <a:rPr lang="it-IT" sz="4800" cap="none" dirty="0" err="1"/>
              <a:t>PdC</a:t>
            </a:r>
            <a:r>
              <a:rPr lang="it-IT" sz="4800" cap="none" dirty="0"/>
              <a:t>)»  a  «360kW(modulo)-166kW(</a:t>
            </a:r>
            <a:r>
              <a:rPr lang="it-IT" sz="4800" cap="none" dirty="0" err="1"/>
              <a:t>PdC</a:t>
            </a:r>
            <a:r>
              <a:rPr lang="it-IT" sz="4800" cap="none" dirty="0"/>
              <a:t>)»</a:t>
            </a:r>
            <a:endParaRPr lang="it-IT" sz="4800" b="1" dirty="0"/>
          </a:p>
          <a:p>
            <a:pPr algn="ctr">
              <a:lnSpc>
                <a:spcPct val="150000"/>
              </a:lnSpc>
            </a:pPr>
            <a:r>
              <a:rPr lang="it-IT" sz="4400" dirty="0"/>
              <a:t>Abbinamento «</a:t>
            </a:r>
            <a:r>
              <a:rPr lang="it-IT" sz="4400" b="1" dirty="0"/>
              <a:t>xlm70-30mhp</a:t>
            </a:r>
            <a:r>
              <a:rPr lang="it-IT" sz="4400" dirty="0"/>
              <a:t>»  a  «</a:t>
            </a:r>
            <a:r>
              <a:rPr lang="it-IT" sz="4400" b="1" dirty="0"/>
              <a:t>mexlml420-170HPVmax</a:t>
            </a:r>
            <a:r>
              <a:rPr lang="it-IT" sz="4400" dirty="0"/>
              <a:t>» </a:t>
            </a:r>
          </a:p>
          <a:p>
            <a:pPr algn="ctr">
              <a:lnSpc>
                <a:spcPct val="150000"/>
              </a:lnSpc>
            </a:pPr>
            <a:endParaRPr lang="it-IT" sz="4400" dirty="0"/>
          </a:p>
          <a:p>
            <a:pPr algn="ctr">
              <a:lnSpc>
                <a:spcPct val="150000"/>
              </a:lnSpc>
            </a:pPr>
            <a:r>
              <a:rPr lang="it-IT" sz="4400" b="1" cap="none" dirty="0">
                <a:solidFill>
                  <a:srgbClr val="FF0000"/>
                </a:solidFill>
              </a:rPr>
              <a:t>HYBRID ONE EASY</a:t>
            </a:r>
          </a:p>
        </p:txBody>
      </p:sp>
      <p:pic>
        <p:nvPicPr>
          <p:cNvPr id="5" name="Immagine 4">
            <a:extLst>
              <a:ext uri="{FF2B5EF4-FFF2-40B4-BE49-F238E27FC236}">
                <a16:creationId xmlns:a16="http://schemas.microsoft.com/office/drawing/2014/main" id="{E4DABF87-1228-3CDE-1ABC-1DDBB79B181A}"/>
              </a:ext>
            </a:extLst>
          </p:cNvPr>
          <p:cNvPicPr>
            <a:picLocks noChangeAspect="1"/>
          </p:cNvPicPr>
          <p:nvPr/>
        </p:nvPicPr>
        <p:blipFill>
          <a:blip r:embed="rId2"/>
          <a:srcRect t="5143"/>
          <a:stretch>
            <a:fillRect/>
          </a:stretch>
        </p:blipFill>
        <p:spPr>
          <a:xfrm>
            <a:off x="642730" y="5251464"/>
            <a:ext cx="22897717" cy="7594542"/>
          </a:xfrm>
          <a:prstGeom prst="rect">
            <a:avLst/>
          </a:prstGeom>
        </p:spPr>
      </p:pic>
      <p:pic>
        <p:nvPicPr>
          <p:cNvPr id="2" name="Immagine 1">
            <a:extLst>
              <a:ext uri="{FF2B5EF4-FFF2-40B4-BE49-F238E27FC236}">
                <a16:creationId xmlns:a16="http://schemas.microsoft.com/office/drawing/2014/main" id="{C0D9FE30-6EB1-1556-14A2-96233FD7657F}"/>
              </a:ext>
            </a:extLst>
          </p:cNvPr>
          <p:cNvPicPr>
            <a:picLocks noChangeAspect="1"/>
          </p:cNvPicPr>
          <p:nvPr/>
        </p:nvPicPr>
        <p:blipFill>
          <a:blip r:embed="rId3"/>
          <a:stretch>
            <a:fillRect/>
          </a:stretch>
        </p:blipFill>
        <p:spPr>
          <a:xfrm>
            <a:off x="0" y="3136867"/>
            <a:ext cx="3335867" cy="3019242"/>
          </a:xfrm>
          <a:prstGeom prst="rect">
            <a:avLst/>
          </a:prstGeom>
        </p:spPr>
      </p:pic>
      <p:pic>
        <p:nvPicPr>
          <p:cNvPr id="7" name="Immagine 6">
            <a:extLst>
              <a:ext uri="{FF2B5EF4-FFF2-40B4-BE49-F238E27FC236}">
                <a16:creationId xmlns:a16="http://schemas.microsoft.com/office/drawing/2014/main" id="{B31124EE-C212-F911-1654-4C2046CF67B7}"/>
              </a:ext>
            </a:extLst>
          </p:cNvPr>
          <p:cNvPicPr>
            <a:picLocks noChangeAspect="1"/>
          </p:cNvPicPr>
          <p:nvPr/>
        </p:nvPicPr>
        <p:blipFill>
          <a:blip r:embed="rId4"/>
          <a:stretch>
            <a:fillRect/>
          </a:stretch>
        </p:blipFill>
        <p:spPr>
          <a:xfrm>
            <a:off x="20975950" y="450542"/>
            <a:ext cx="2765320" cy="2765320"/>
          </a:xfrm>
          <a:prstGeom prst="rect">
            <a:avLst/>
          </a:prstGeom>
        </p:spPr>
      </p:pic>
    </p:spTree>
    <p:extLst>
      <p:ext uri="{BB962C8B-B14F-4D97-AF65-F5344CB8AC3E}">
        <p14:creationId xmlns:p14="http://schemas.microsoft.com/office/powerpoint/2010/main" val="61289780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EC357-924F-B60D-0BAD-2940E7BD2645}"/>
            </a:ext>
          </a:extLst>
        </p:cNvPr>
        <p:cNvGrpSpPr/>
        <p:nvPr/>
      </p:nvGrpSpPr>
      <p:grpSpPr>
        <a:xfrm>
          <a:off x="0" y="0"/>
          <a:ext cx="0" cy="0"/>
          <a:chOff x="0" y="0"/>
          <a:chExt cx="0" cy="0"/>
        </a:xfrm>
      </p:grpSpPr>
      <p:sp>
        <p:nvSpPr>
          <p:cNvPr id="2" name="TITOLO DELLA SLIDE">
            <a:extLst>
              <a:ext uri="{FF2B5EF4-FFF2-40B4-BE49-F238E27FC236}">
                <a16:creationId xmlns:a16="http://schemas.microsoft.com/office/drawing/2014/main" id="{4E1DCF05-5394-0AEC-5C3F-5CD937E5200A}"/>
              </a:ext>
            </a:extLst>
          </p:cNvPr>
          <p:cNvSpPr txBox="1"/>
          <p:nvPr/>
        </p:nvSpPr>
        <p:spPr>
          <a:xfrm>
            <a:off x="642730" y="113967"/>
            <a:ext cx="19692731" cy="51374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50000"/>
              </a:lnSpc>
            </a:pPr>
            <a:r>
              <a:rPr lang="it-IT" sz="4800" b="1" dirty="0"/>
              <a:t>SISTEMI IBRIDI ALTA POTENZA (</a:t>
            </a:r>
            <a:r>
              <a:rPr lang="it-IT" sz="4800" b="1" dirty="0" err="1"/>
              <a:t>F</a:t>
            </a:r>
            <a:r>
              <a:rPr lang="it-IT" sz="4800" b="1" cap="none" dirty="0" err="1"/>
              <a:t>actory</a:t>
            </a:r>
            <a:r>
              <a:rPr lang="it-IT" sz="4800" b="1" cap="none" dirty="0"/>
              <a:t> Made</a:t>
            </a:r>
            <a:r>
              <a:rPr lang="it-IT" sz="4800" b="1" dirty="0"/>
              <a:t>)</a:t>
            </a:r>
          </a:p>
          <a:p>
            <a:pPr algn="ctr">
              <a:lnSpc>
                <a:spcPct val="150000"/>
              </a:lnSpc>
            </a:pPr>
            <a:r>
              <a:rPr lang="it-IT" sz="4800" cap="none" dirty="0"/>
              <a:t>da «60kW(caldaia)-28kW(</a:t>
            </a:r>
            <a:r>
              <a:rPr lang="it-IT" sz="4800" cap="none" dirty="0" err="1"/>
              <a:t>PdC</a:t>
            </a:r>
            <a:r>
              <a:rPr lang="it-IT" sz="4800" cap="none" dirty="0"/>
              <a:t>)»  a  «360kW(modulo)-166kW(</a:t>
            </a:r>
            <a:r>
              <a:rPr lang="it-IT" sz="4800" cap="none" dirty="0" err="1"/>
              <a:t>PdC</a:t>
            </a:r>
            <a:r>
              <a:rPr lang="it-IT" sz="4800" cap="none" dirty="0"/>
              <a:t>)»</a:t>
            </a:r>
            <a:endParaRPr lang="it-IT" sz="4800" b="1" dirty="0"/>
          </a:p>
          <a:p>
            <a:pPr algn="ctr">
              <a:lnSpc>
                <a:spcPct val="150000"/>
              </a:lnSpc>
            </a:pPr>
            <a:r>
              <a:rPr lang="it-IT" sz="4400" dirty="0"/>
              <a:t>Abbinamento «</a:t>
            </a:r>
            <a:r>
              <a:rPr lang="it-IT" sz="4400" b="1" dirty="0"/>
              <a:t>xlmE70-30mhp</a:t>
            </a:r>
            <a:r>
              <a:rPr lang="it-IT" sz="4400" dirty="0"/>
              <a:t>»  a  «</a:t>
            </a:r>
            <a:r>
              <a:rPr lang="it-IT" sz="4400" b="1" dirty="0"/>
              <a:t>mTxlml420-170HPVmax</a:t>
            </a:r>
            <a:r>
              <a:rPr lang="it-IT" sz="4400" dirty="0"/>
              <a:t>» </a:t>
            </a:r>
          </a:p>
          <a:p>
            <a:pPr algn="ctr">
              <a:lnSpc>
                <a:spcPct val="150000"/>
              </a:lnSpc>
            </a:pPr>
            <a:endParaRPr lang="it-IT" sz="4400" dirty="0"/>
          </a:p>
          <a:p>
            <a:pPr algn="ctr">
              <a:lnSpc>
                <a:spcPct val="150000"/>
              </a:lnSpc>
            </a:pPr>
            <a:r>
              <a:rPr lang="it-IT" sz="4400" b="1" cap="none" dirty="0">
                <a:solidFill>
                  <a:srgbClr val="FF0000"/>
                </a:solidFill>
              </a:rPr>
              <a:t>HYBRID ONE TOP</a:t>
            </a:r>
          </a:p>
        </p:txBody>
      </p:sp>
      <p:grpSp>
        <p:nvGrpSpPr>
          <p:cNvPr id="6" name="Gruppo 5">
            <a:extLst>
              <a:ext uri="{FF2B5EF4-FFF2-40B4-BE49-F238E27FC236}">
                <a16:creationId xmlns:a16="http://schemas.microsoft.com/office/drawing/2014/main" id="{C8F92009-2E17-AB18-2757-823BF1D74B2D}"/>
              </a:ext>
            </a:extLst>
          </p:cNvPr>
          <p:cNvGrpSpPr/>
          <p:nvPr/>
        </p:nvGrpSpPr>
        <p:grpSpPr>
          <a:xfrm>
            <a:off x="741352" y="5251464"/>
            <a:ext cx="22901296" cy="7087589"/>
            <a:chOff x="741352" y="4920742"/>
            <a:chExt cx="22901296" cy="7087589"/>
          </a:xfrm>
        </p:grpSpPr>
        <p:pic>
          <p:nvPicPr>
            <p:cNvPr id="3" name="Immagine 2">
              <a:extLst>
                <a:ext uri="{FF2B5EF4-FFF2-40B4-BE49-F238E27FC236}">
                  <a16:creationId xmlns:a16="http://schemas.microsoft.com/office/drawing/2014/main" id="{3C48A6EB-1F18-EC73-CF9E-5646F4315C9F}"/>
                </a:ext>
              </a:extLst>
            </p:cNvPr>
            <p:cNvPicPr>
              <a:picLocks noChangeAspect="1"/>
            </p:cNvPicPr>
            <p:nvPr/>
          </p:nvPicPr>
          <p:blipFill>
            <a:blip r:embed="rId2"/>
            <a:stretch>
              <a:fillRect/>
            </a:stretch>
          </p:blipFill>
          <p:spPr>
            <a:xfrm>
              <a:off x="741352" y="4920742"/>
              <a:ext cx="22901296" cy="7087589"/>
            </a:xfrm>
            <a:prstGeom prst="rect">
              <a:avLst/>
            </a:prstGeom>
          </p:spPr>
        </p:pic>
        <p:sp>
          <p:nvSpPr>
            <p:cNvPr id="5" name="Rettangolo 4">
              <a:extLst>
                <a:ext uri="{FF2B5EF4-FFF2-40B4-BE49-F238E27FC236}">
                  <a16:creationId xmlns:a16="http://schemas.microsoft.com/office/drawing/2014/main" id="{E6E2FF5C-A5A1-3359-21A9-68EA96D6BCAA}"/>
                </a:ext>
              </a:extLst>
            </p:cNvPr>
            <p:cNvSpPr/>
            <p:nvPr/>
          </p:nvSpPr>
          <p:spPr>
            <a:xfrm>
              <a:off x="1013791" y="5406887"/>
              <a:ext cx="3617844" cy="636104"/>
            </a:xfrm>
            <a:prstGeom prst="rect">
              <a:avLst/>
            </a:prstGeom>
            <a:solidFill>
              <a:schemeClr val="bg1"/>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200" b="0" i="0" u="none" strike="noStrike" cap="none" spc="0" normalizeH="0" baseline="0">
                <a:ln>
                  <a:noFill/>
                </a:ln>
                <a:solidFill>
                  <a:srgbClr val="FFFFFF"/>
                </a:solidFill>
                <a:effectLst/>
                <a:uFillTx/>
                <a:latin typeface="+mn-lt"/>
                <a:ea typeface="+mn-ea"/>
                <a:cs typeface="+mn-cs"/>
                <a:sym typeface="HelveticaNowDisplay-Medium"/>
              </a:endParaRPr>
            </a:p>
          </p:txBody>
        </p:sp>
      </p:grpSp>
      <p:pic>
        <p:nvPicPr>
          <p:cNvPr id="7" name="Immagine 6">
            <a:extLst>
              <a:ext uri="{FF2B5EF4-FFF2-40B4-BE49-F238E27FC236}">
                <a16:creationId xmlns:a16="http://schemas.microsoft.com/office/drawing/2014/main" id="{9D4F93BC-81DE-D05D-47B9-320EC1477A70}"/>
              </a:ext>
            </a:extLst>
          </p:cNvPr>
          <p:cNvPicPr>
            <a:picLocks noChangeAspect="1"/>
          </p:cNvPicPr>
          <p:nvPr/>
        </p:nvPicPr>
        <p:blipFill>
          <a:blip r:embed="rId3"/>
          <a:stretch>
            <a:fillRect/>
          </a:stretch>
        </p:blipFill>
        <p:spPr>
          <a:xfrm>
            <a:off x="341747" y="3118167"/>
            <a:ext cx="3596952" cy="3255546"/>
          </a:xfrm>
          <a:prstGeom prst="rect">
            <a:avLst/>
          </a:prstGeom>
        </p:spPr>
      </p:pic>
      <p:pic>
        <p:nvPicPr>
          <p:cNvPr id="9" name="Immagine 8">
            <a:extLst>
              <a:ext uri="{FF2B5EF4-FFF2-40B4-BE49-F238E27FC236}">
                <a16:creationId xmlns:a16="http://schemas.microsoft.com/office/drawing/2014/main" id="{A76E8081-62B8-7BEA-DF12-EE180717156B}"/>
              </a:ext>
            </a:extLst>
          </p:cNvPr>
          <p:cNvPicPr>
            <a:picLocks noChangeAspect="1"/>
          </p:cNvPicPr>
          <p:nvPr/>
        </p:nvPicPr>
        <p:blipFill>
          <a:blip r:embed="rId4"/>
          <a:stretch>
            <a:fillRect/>
          </a:stretch>
        </p:blipFill>
        <p:spPr>
          <a:xfrm>
            <a:off x="20709631" y="517380"/>
            <a:ext cx="2733765" cy="2733765"/>
          </a:xfrm>
          <a:prstGeom prst="rect">
            <a:avLst/>
          </a:prstGeom>
        </p:spPr>
      </p:pic>
    </p:spTree>
    <p:extLst>
      <p:ext uri="{BB962C8B-B14F-4D97-AF65-F5344CB8AC3E}">
        <p14:creationId xmlns:p14="http://schemas.microsoft.com/office/powerpoint/2010/main" val="321029806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A43C1-C009-61D4-C13E-158904F12B04}"/>
            </a:ext>
          </a:extLst>
        </p:cNvPr>
        <p:cNvGrpSpPr/>
        <p:nvPr/>
      </p:nvGrpSpPr>
      <p:grpSpPr>
        <a:xfrm>
          <a:off x="0" y="0"/>
          <a:ext cx="0" cy="0"/>
          <a:chOff x="0" y="0"/>
          <a:chExt cx="0" cy="0"/>
        </a:xfrm>
      </p:grpSpPr>
      <p:sp>
        <p:nvSpPr>
          <p:cNvPr id="2"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8A6F39CE-CF44-AA03-58D6-8D7F1B221F7D}"/>
              </a:ext>
            </a:extLst>
          </p:cNvPr>
          <p:cNvSpPr txBox="1"/>
          <p:nvPr/>
        </p:nvSpPr>
        <p:spPr>
          <a:xfrm>
            <a:off x="1124589" y="3701415"/>
            <a:ext cx="18988178" cy="8910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pPr>
              <a:lnSpc>
                <a:spcPct val="100000"/>
              </a:lnSpc>
            </a:pPr>
            <a:r>
              <a:rPr lang="it-IT" sz="3600" dirty="0"/>
              <a:t>• Progettata e sviluppata da JODO Italia con componenti di fabbricazione nazionale</a:t>
            </a:r>
          </a:p>
          <a:p>
            <a:pPr>
              <a:lnSpc>
                <a:spcPct val="100000"/>
              </a:lnSpc>
            </a:pPr>
            <a:endParaRPr lang="it-IT" sz="3600" dirty="0"/>
          </a:p>
          <a:p>
            <a:pPr>
              <a:lnSpc>
                <a:spcPct val="100000"/>
              </a:lnSpc>
            </a:pPr>
            <a:r>
              <a:rPr lang="it-IT" sz="3600" dirty="0"/>
              <a:t>• Prodotto distintivo, unico, di JODO Italia </a:t>
            </a:r>
            <a:br>
              <a:rPr lang="it-IT" sz="3600" dirty="0"/>
            </a:br>
            <a:r>
              <a:rPr lang="it-IT" sz="3600" dirty="0"/>
              <a:t>                  (pieno controllo della produzione, ricambistica e distribuzione)</a:t>
            </a:r>
          </a:p>
          <a:p>
            <a:pPr>
              <a:lnSpc>
                <a:spcPct val="100000"/>
              </a:lnSpc>
            </a:pPr>
            <a:endParaRPr lang="it-IT" sz="3600" dirty="0"/>
          </a:p>
          <a:p>
            <a:pPr>
              <a:lnSpc>
                <a:spcPct val="100000"/>
              </a:lnSpc>
            </a:pPr>
            <a:r>
              <a:rPr lang="it-IT" sz="3600" dirty="0"/>
              <a:t>• Basato su un originale concetto di  PIATTAFORMA  TECNOLOGICA </a:t>
            </a:r>
          </a:p>
          <a:p>
            <a:pPr>
              <a:lnSpc>
                <a:spcPct val="100000"/>
              </a:lnSpc>
            </a:pPr>
            <a:endParaRPr lang="it-IT" sz="3600" dirty="0"/>
          </a:p>
          <a:p>
            <a:pPr>
              <a:lnSpc>
                <a:spcPct val="100000"/>
              </a:lnSpc>
            </a:pPr>
            <a:r>
              <a:rPr lang="it-IT" sz="3600" dirty="0"/>
              <a:t>• Differenti soluzioni</a:t>
            </a:r>
          </a:p>
          <a:p>
            <a:pPr>
              <a:lnSpc>
                <a:spcPct val="100000"/>
              </a:lnSpc>
            </a:pPr>
            <a:r>
              <a:rPr lang="it-IT" sz="3600" dirty="0"/>
              <a:t>   - per rispondere alle attuali richiesta del mercato,</a:t>
            </a:r>
            <a:br>
              <a:rPr lang="it-IT" sz="3600" dirty="0"/>
            </a:br>
            <a:r>
              <a:rPr lang="it-IT" sz="3600" dirty="0"/>
              <a:t>   - per integrarsi perfettamente nei sistemi ibridi, </a:t>
            </a:r>
            <a:br>
              <a:rPr lang="it-IT" sz="3600" dirty="0"/>
            </a:br>
            <a:r>
              <a:rPr lang="it-IT" sz="3600" dirty="0"/>
              <a:t>   - per permettere la continuità con la nostra storia ed il nostro installato</a:t>
            </a:r>
          </a:p>
          <a:p>
            <a:pPr>
              <a:lnSpc>
                <a:spcPct val="100000"/>
              </a:lnSpc>
            </a:pPr>
            <a:endParaRPr lang="it-IT" sz="3600" dirty="0"/>
          </a:p>
          <a:p>
            <a:pPr marL="360000" indent="-457200" defTabSz="228600">
              <a:lnSpc>
                <a:spcPct val="100000"/>
              </a:lnSpc>
              <a:defRPr sz="3500">
                <a:latin typeface="Helvetica Light"/>
                <a:ea typeface="Helvetica Light"/>
                <a:cs typeface="Helvetica Light"/>
                <a:sym typeface="Helvetica Light"/>
              </a:defRPr>
            </a:pPr>
            <a:r>
              <a:rPr lang="it-IT" dirty="0"/>
              <a:t>• Predisposta per funzionamento a gas metano, miscela di idrogeno (H2 Ready), e GPL</a:t>
            </a:r>
          </a:p>
          <a:p>
            <a:pPr marL="360000" indent="-457200" defTabSz="228600">
              <a:lnSpc>
                <a:spcPct val="100000"/>
              </a:lnSpc>
              <a:defRPr sz="3500">
                <a:latin typeface="Helvetica Light"/>
                <a:ea typeface="Helvetica Light"/>
                <a:cs typeface="Helvetica Light"/>
                <a:sym typeface="Helvetica Light"/>
              </a:defRPr>
            </a:pPr>
            <a:endParaRPr lang="it-IT" dirty="0"/>
          </a:p>
          <a:p>
            <a:pPr defTabSz="228600">
              <a:lnSpc>
                <a:spcPct val="100000"/>
              </a:lnSpc>
              <a:spcBef>
                <a:spcPts val="1200"/>
              </a:spcBef>
              <a:defRPr sz="3500">
                <a:latin typeface="Helvetica Light"/>
                <a:ea typeface="Helvetica Light"/>
                <a:cs typeface="Helvetica Light"/>
                <a:sym typeface="Helvetica Light"/>
              </a:defRPr>
            </a:pPr>
            <a:r>
              <a:rPr lang="it-IT" dirty="0"/>
              <a:t>• Tutto il gruppo: scambiatore, bruciatore, struttura,  in acciaio inox (AISI 441 elasticità e resistenza)</a:t>
            </a:r>
          </a:p>
          <a:p>
            <a:pPr>
              <a:lnSpc>
                <a:spcPct val="100000"/>
              </a:lnSpc>
            </a:pPr>
            <a:endParaRPr lang="it-IT" dirty="0"/>
          </a:p>
        </p:txBody>
      </p:sp>
      <p:sp>
        <p:nvSpPr>
          <p:cNvPr id="4" name="TITOLO DELLA SLIDE">
            <a:extLst>
              <a:ext uri="{FF2B5EF4-FFF2-40B4-BE49-F238E27FC236}">
                <a16:creationId xmlns:a16="http://schemas.microsoft.com/office/drawing/2014/main" id="{9E853FAA-3A9D-3B61-DE2D-E63B1E01B5D3}"/>
              </a:ext>
            </a:extLst>
          </p:cNvPr>
          <p:cNvSpPr txBox="1"/>
          <p:nvPr/>
        </p:nvSpPr>
        <p:spPr>
          <a:xfrm>
            <a:off x="832623" y="645262"/>
            <a:ext cx="22403621" cy="2363724"/>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r>
              <a:rPr lang="it-IT" sz="4800" dirty="0"/>
              <a:t>Una filiera selezionata è cruciale per garantire </a:t>
            </a:r>
            <a:r>
              <a:rPr lang="it-IT" sz="4800" b="1" dirty="0"/>
              <a:t>qualità, sicurezza, trasparenza e sostenibilità</a:t>
            </a:r>
            <a:r>
              <a:rPr lang="it-IT" sz="4800" dirty="0"/>
              <a:t> dei prodotti, dal produttore al consumatore.</a:t>
            </a:r>
            <a:r>
              <a:rPr lang="it-IT" sz="4800" b="1" dirty="0"/>
              <a:t> </a:t>
            </a:r>
          </a:p>
          <a:p>
            <a:pPr algn="ctr"/>
            <a:r>
              <a:rPr lang="it-IT" sz="4800" b="1" dirty="0"/>
              <a:t>Generatori termici «XLM»</a:t>
            </a:r>
            <a:endParaRPr lang="it-IT" sz="4800" dirty="0"/>
          </a:p>
        </p:txBody>
      </p:sp>
      <p:pic>
        <p:nvPicPr>
          <p:cNvPr id="7" name="Immagine 6">
            <a:extLst>
              <a:ext uri="{FF2B5EF4-FFF2-40B4-BE49-F238E27FC236}">
                <a16:creationId xmlns:a16="http://schemas.microsoft.com/office/drawing/2014/main" id="{AF3F46CC-B657-F646-B135-535E0E6FB34E}"/>
              </a:ext>
            </a:extLst>
          </p:cNvPr>
          <p:cNvPicPr>
            <a:picLocks noChangeAspect="1"/>
          </p:cNvPicPr>
          <p:nvPr/>
        </p:nvPicPr>
        <p:blipFill>
          <a:blip r:embed="rId2"/>
          <a:stretch>
            <a:fillRect/>
          </a:stretch>
        </p:blipFill>
        <p:spPr>
          <a:xfrm>
            <a:off x="17800002" y="3924659"/>
            <a:ext cx="5909569" cy="3827242"/>
          </a:xfrm>
          <a:prstGeom prst="rect">
            <a:avLst/>
          </a:prstGeom>
        </p:spPr>
      </p:pic>
      <p:pic>
        <p:nvPicPr>
          <p:cNvPr id="8" name="Immagine 7">
            <a:extLst>
              <a:ext uri="{FF2B5EF4-FFF2-40B4-BE49-F238E27FC236}">
                <a16:creationId xmlns:a16="http://schemas.microsoft.com/office/drawing/2014/main" id="{8D5EBB18-07B0-2E2B-E41A-C42D14A0F67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9" b="96053" l="9921" r="89683">
                        <a14:foregroundMark x1="32540" y1="91667" x2="32540" y2="91667"/>
                        <a14:foregroundMark x1="59524" y1="92544" x2="59524" y2="92544"/>
                        <a14:foregroundMark x1="89286" y1="63596" x2="89286" y2="63596"/>
                        <a14:foregroundMark x1="78968" y1="75000" x2="78968" y2="75000"/>
                        <a14:foregroundMark x1="86111" y1="29386" x2="86111" y2="29386"/>
                        <a14:foregroundMark x1="63095" y1="8333" x2="63095" y2="8333"/>
                        <a14:foregroundMark x1="50000" y1="6579" x2="50000" y2="6579"/>
                        <a14:foregroundMark x1="50397" y1="96053" x2="50397" y2="96053"/>
                        <a14:foregroundMark x1="34524" y1="19298" x2="34524" y2="22368"/>
                        <a14:foregroundMark x1="32540" y1="24123" x2="32540" y2="24123"/>
                        <a14:foregroundMark x1="37698" y1="20614" x2="37698" y2="20614"/>
                        <a14:foregroundMark x1="52778" y1="17544" x2="52778" y2="17544"/>
                        <a14:foregroundMark x1="70635" y1="26316" x2="70635" y2="26316"/>
                        <a14:foregroundMark x1="79762" y1="35088" x2="79762" y2="35088"/>
                        <a14:foregroundMark x1="78968" y1="35526" x2="78968" y2="35526"/>
                        <a14:foregroundMark x1="80159" y1="50439" x2="80159" y2="50439"/>
                        <a14:foregroundMark x1="26190" y1="32895" x2="26190" y2="32895"/>
                        <a14:foregroundMark x1="28968" y1="28070" x2="28968" y2="28070"/>
                        <a14:foregroundMark x1="23016" y1="33772" x2="23016" y2="33772"/>
                        <a14:foregroundMark x1="19444" y1="51316" x2="19444" y2="51316"/>
                        <a14:foregroundMark x1="22619" y1="36842" x2="22619" y2="36842"/>
                        <a14:foregroundMark x1="21825" y1="75000" x2="21825" y2="75000"/>
                        <a14:foregroundMark x1="84127" y1="30702" x2="84127" y2="30702"/>
                        <a14:foregroundMark x1="81349" y1="29386" x2="81349" y2="29386"/>
                        <a14:foregroundMark x1="82937" y1="30702" x2="82937" y2="30702"/>
                        <a14:foregroundMark x1="49206" y1="24123" x2="49206" y2="24123"/>
                      </a14:backgroundRemoval>
                    </a14:imgEffect>
                  </a14:imgLayer>
                </a14:imgProps>
              </a:ext>
            </a:extLst>
          </a:blip>
          <a:stretch>
            <a:fillRect/>
          </a:stretch>
        </p:blipFill>
        <p:spPr>
          <a:xfrm>
            <a:off x="20112767" y="8664864"/>
            <a:ext cx="3596804" cy="3254253"/>
          </a:xfrm>
          <a:prstGeom prst="rect">
            <a:avLst/>
          </a:prstGeom>
        </p:spPr>
      </p:pic>
    </p:spTree>
    <p:extLst>
      <p:ext uri="{BB962C8B-B14F-4D97-AF65-F5344CB8AC3E}">
        <p14:creationId xmlns:p14="http://schemas.microsoft.com/office/powerpoint/2010/main" val="148411697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809AD-CF84-AA1D-D163-A95593F836BE}"/>
            </a:ext>
          </a:extLst>
        </p:cNvPr>
        <p:cNvGrpSpPr/>
        <p:nvPr/>
      </p:nvGrpSpPr>
      <p:grpSpPr>
        <a:xfrm>
          <a:off x="0" y="0"/>
          <a:ext cx="0" cy="0"/>
          <a:chOff x="0" y="0"/>
          <a:chExt cx="0" cy="0"/>
        </a:xfrm>
      </p:grpSpPr>
      <p:sp>
        <p:nvSpPr>
          <p:cNvPr id="2"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1B9360AD-74BC-30F1-D73F-8F6AD085A33E}"/>
              </a:ext>
            </a:extLst>
          </p:cNvPr>
          <p:cNvSpPr txBox="1"/>
          <p:nvPr/>
        </p:nvSpPr>
        <p:spPr>
          <a:xfrm>
            <a:off x="832623" y="2304851"/>
            <a:ext cx="17157203" cy="81740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pPr marL="474300" indent="-571500" defTabSz="228600">
              <a:spcBef>
                <a:spcPts val="1200"/>
              </a:spcBef>
              <a:buFont typeface="Arial" panose="020B0604020202020204" pitchFamily="34" charset="0"/>
              <a:buChar char="•"/>
              <a:defRPr sz="3500">
                <a:latin typeface="Helvetica Light"/>
                <a:ea typeface="Helvetica Light"/>
                <a:cs typeface="Helvetica Light"/>
                <a:sym typeface="Helvetica Light"/>
              </a:defRPr>
            </a:pPr>
            <a:endParaRPr lang="it-IT" sz="3600" dirty="0"/>
          </a:p>
          <a:p>
            <a:pPr marL="474300" indent="-571500" defTabSz="228600">
              <a:spcBef>
                <a:spcPts val="1200"/>
              </a:spcBef>
              <a:buFont typeface="Arial" panose="020B0604020202020204" pitchFamily="34" charset="0"/>
              <a:buChar char="•"/>
              <a:defRPr sz="3500">
                <a:latin typeface="Helvetica Light"/>
                <a:ea typeface="Helvetica Light"/>
                <a:cs typeface="Helvetica Light"/>
                <a:sym typeface="Helvetica Light"/>
              </a:defRPr>
            </a:pPr>
            <a:endParaRPr lang="it-IT" sz="3600" dirty="0"/>
          </a:p>
          <a:p>
            <a:pPr marL="474300" indent="-571500" defTabSz="228600">
              <a:spcBef>
                <a:spcPts val="1200"/>
              </a:spcBef>
              <a:buFont typeface="Arial" panose="020B0604020202020204" pitchFamily="34" charset="0"/>
              <a:buChar char="•"/>
              <a:defRPr sz="3500">
                <a:latin typeface="Helvetica Light"/>
                <a:ea typeface="Helvetica Light"/>
                <a:cs typeface="Helvetica Light"/>
                <a:sym typeface="Helvetica Light"/>
              </a:defRPr>
            </a:pPr>
            <a:r>
              <a:rPr lang="it-IT" sz="3600" dirty="0"/>
              <a:t>XLM rappresenta un’ottima soluzione per nuove progettazioni e nuove installazioni, ma anche per il REVAMPING delle esistenti centrali termiche con caldaie XL.</a:t>
            </a:r>
          </a:p>
          <a:p>
            <a:pPr marL="474300" indent="-571500" defTabSz="228600">
              <a:spcBef>
                <a:spcPts val="1200"/>
              </a:spcBef>
              <a:buFont typeface="Arial" panose="020B0604020202020204" pitchFamily="34" charset="0"/>
              <a:buChar char="•"/>
              <a:defRPr sz="3500">
                <a:latin typeface="Helvetica Light"/>
                <a:ea typeface="Helvetica Light"/>
                <a:cs typeface="Helvetica Light"/>
                <a:sym typeface="Helvetica Light"/>
              </a:defRPr>
            </a:pPr>
            <a:endParaRPr lang="it-IT" sz="3600" dirty="0"/>
          </a:p>
          <a:p>
            <a:pPr marL="474300" indent="-571500" defTabSz="228600">
              <a:spcBef>
                <a:spcPts val="1200"/>
              </a:spcBef>
              <a:buFont typeface="Arial" panose="020B0604020202020204" pitchFamily="34" charset="0"/>
              <a:buChar char="•"/>
              <a:defRPr sz="3500">
                <a:latin typeface="Helvetica Light"/>
                <a:ea typeface="Helvetica Light"/>
                <a:cs typeface="Helvetica Light"/>
                <a:sym typeface="Helvetica Light"/>
              </a:defRPr>
            </a:pPr>
            <a:r>
              <a:rPr lang="it-IT" sz="3600" dirty="0"/>
              <a:t>XLM risulta completamente compatibile con le precedenti caldaie XL, </a:t>
            </a:r>
            <a:br>
              <a:rPr lang="it-IT" sz="3600" dirty="0"/>
            </a:br>
            <a:r>
              <a:rPr lang="it-IT" sz="3600" dirty="0"/>
              <a:t>le connessioni lato acqua, lato gas ed espulsioni fumi sono identici sia in termini di tipologia, di Ø e di posizione.</a:t>
            </a:r>
          </a:p>
          <a:p>
            <a:pPr marL="474300" indent="-571500" defTabSz="228600">
              <a:spcBef>
                <a:spcPts val="1200"/>
              </a:spcBef>
              <a:buFont typeface="Arial" panose="020B0604020202020204" pitchFamily="34" charset="0"/>
              <a:buChar char="•"/>
              <a:defRPr sz="3500">
                <a:latin typeface="Helvetica Light"/>
                <a:ea typeface="Helvetica Light"/>
                <a:cs typeface="Helvetica Light"/>
                <a:sym typeface="Helvetica Light"/>
              </a:defRPr>
            </a:pPr>
            <a:endParaRPr lang="it-IT" sz="3600" dirty="0"/>
          </a:p>
          <a:p>
            <a:pPr marL="474300" indent="-571500" defTabSz="228600">
              <a:spcBef>
                <a:spcPts val="1200"/>
              </a:spcBef>
              <a:buFont typeface="Arial" panose="020B0604020202020204" pitchFamily="34" charset="0"/>
              <a:buChar char="•"/>
              <a:defRPr sz="3500">
                <a:latin typeface="Helvetica Light"/>
                <a:ea typeface="Helvetica Light"/>
                <a:cs typeface="Helvetica Light"/>
                <a:sym typeface="Helvetica Light"/>
              </a:defRPr>
            </a:pPr>
            <a:r>
              <a:rPr lang="it-IT" sz="3600" dirty="0"/>
              <a:t>Nel caso di sostituzione JODO Italia fornisce un CERTIFICATO DI CORRISPONDENZA che permette di mantenere la certificazione INAIL già esistente.</a:t>
            </a:r>
          </a:p>
        </p:txBody>
      </p:sp>
      <p:pic>
        <p:nvPicPr>
          <p:cNvPr id="7" name="Immagine 6">
            <a:extLst>
              <a:ext uri="{FF2B5EF4-FFF2-40B4-BE49-F238E27FC236}">
                <a16:creationId xmlns:a16="http://schemas.microsoft.com/office/drawing/2014/main" id="{5158085E-12F6-A56A-448C-4DC5F7DCE0CB}"/>
              </a:ext>
            </a:extLst>
          </p:cNvPr>
          <p:cNvPicPr>
            <a:picLocks noChangeAspect="1"/>
          </p:cNvPicPr>
          <p:nvPr/>
        </p:nvPicPr>
        <p:blipFill>
          <a:blip r:embed="rId2"/>
          <a:stretch>
            <a:fillRect/>
          </a:stretch>
        </p:blipFill>
        <p:spPr>
          <a:xfrm>
            <a:off x="17722189" y="3604386"/>
            <a:ext cx="5696612" cy="3689324"/>
          </a:xfrm>
          <a:prstGeom prst="rect">
            <a:avLst/>
          </a:prstGeom>
        </p:spPr>
      </p:pic>
      <p:pic>
        <p:nvPicPr>
          <p:cNvPr id="8" name="Immagine 7">
            <a:extLst>
              <a:ext uri="{FF2B5EF4-FFF2-40B4-BE49-F238E27FC236}">
                <a16:creationId xmlns:a16="http://schemas.microsoft.com/office/drawing/2014/main" id="{1896E3DF-3836-A4DD-3DF5-1B835FDECAE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579" b="96053" l="9921" r="89683">
                        <a14:foregroundMark x1="32540" y1="91667" x2="32540" y2="91667"/>
                        <a14:foregroundMark x1="59524" y1="92544" x2="59524" y2="92544"/>
                        <a14:foregroundMark x1="89286" y1="63596" x2="89286" y2="63596"/>
                        <a14:foregroundMark x1="78968" y1="75000" x2="78968" y2="75000"/>
                        <a14:foregroundMark x1="86111" y1="29386" x2="86111" y2="29386"/>
                        <a14:foregroundMark x1="63095" y1="8333" x2="63095" y2="8333"/>
                        <a14:foregroundMark x1="50000" y1="6579" x2="50000" y2="6579"/>
                        <a14:foregroundMark x1="50397" y1="96053" x2="50397" y2="96053"/>
                        <a14:foregroundMark x1="34524" y1="19298" x2="34524" y2="22368"/>
                        <a14:foregroundMark x1="32540" y1="24123" x2="32540" y2="24123"/>
                        <a14:foregroundMark x1="37698" y1="20614" x2="37698" y2="20614"/>
                        <a14:foregroundMark x1="52778" y1="17544" x2="52778" y2="17544"/>
                        <a14:foregroundMark x1="70635" y1="26316" x2="70635" y2="26316"/>
                        <a14:foregroundMark x1="79762" y1="35088" x2="79762" y2="35088"/>
                        <a14:foregroundMark x1="78968" y1="35526" x2="78968" y2="35526"/>
                        <a14:foregroundMark x1="80159" y1="50439" x2="80159" y2="50439"/>
                        <a14:foregroundMark x1="26190" y1="32895" x2="26190" y2="32895"/>
                        <a14:foregroundMark x1="28968" y1="28070" x2="28968" y2="28070"/>
                        <a14:foregroundMark x1="23016" y1="33772" x2="23016" y2="33772"/>
                        <a14:foregroundMark x1="19444" y1="51316" x2="19444" y2="51316"/>
                        <a14:foregroundMark x1="22619" y1="36842" x2="22619" y2="36842"/>
                        <a14:foregroundMark x1="21825" y1="75000" x2="21825" y2="75000"/>
                        <a14:foregroundMark x1="84127" y1="30702" x2="84127" y2="30702"/>
                        <a14:foregroundMark x1="81349" y1="29386" x2="81349" y2="29386"/>
                        <a14:foregroundMark x1="82937" y1="30702" x2="82937" y2="30702"/>
                        <a14:foregroundMark x1="49206" y1="24123" x2="49206" y2="24123"/>
                      </a14:backgroundRemoval>
                    </a14:imgEffect>
                  </a14:imgLayer>
                </a14:imgProps>
              </a:ext>
            </a:extLst>
          </a:blip>
          <a:stretch>
            <a:fillRect/>
          </a:stretch>
        </p:blipFill>
        <p:spPr>
          <a:xfrm>
            <a:off x="20095834" y="8122998"/>
            <a:ext cx="3596804" cy="3254253"/>
          </a:xfrm>
          <a:prstGeom prst="rect">
            <a:avLst/>
          </a:prstGeom>
        </p:spPr>
      </p:pic>
      <p:sp>
        <p:nvSpPr>
          <p:cNvPr id="5" name="TITOLO DELLA SLIDE">
            <a:extLst>
              <a:ext uri="{FF2B5EF4-FFF2-40B4-BE49-F238E27FC236}">
                <a16:creationId xmlns:a16="http://schemas.microsoft.com/office/drawing/2014/main" id="{061AF2C4-66DC-21B0-9EFA-4BCFF3E29F0A}"/>
              </a:ext>
            </a:extLst>
          </p:cNvPr>
          <p:cNvSpPr txBox="1"/>
          <p:nvPr/>
        </p:nvSpPr>
        <p:spPr>
          <a:xfrm>
            <a:off x="832623" y="662755"/>
            <a:ext cx="22403621" cy="1477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Generatori termici «XLM»</a:t>
            </a:r>
          </a:p>
          <a:p>
            <a:pPr algn="ctr">
              <a:lnSpc>
                <a:spcPct val="100000"/>
              </a:lnSpc>
            </a:pPr>
            <a:r>
              <a:rPr lang="it-IT" sz="4800" dirty="0"/>
              <a:t>ELEMENTI DISTINTIVI E PUNTI DI FORZA</a:t>
            </a:r>
          </a:p>
        </p:txBody>
      </p:sp>
    </p:spTree>
    <p:extLst>
      <p:ext uri="{BB962C8B-B14F-4D97-AF65-F5344CB8AC3E}">
        <p14:creationId xmlns:p14="http://schemas.microsoft.com/office/powerpoint/2010/main" val="212606319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CEB19-A2FE-414D-7A1E-B375CB5A7954}"/>
            </a:ext>
          </a:extLst>
        </p:cNvPr>
        <p:cNvGrpSpPr/>
        <p:nvPr/>
      </p:nvGrpSpPr>
      <p:grpSpPr>
        <a:xfrm>
          <a:off x="0" y="0"/>
          <a:ext cx="0" cy="0"/>
          <a:chOff x="0" y="0"/>
          <a:chExt cx="0" cy="0"/>
        </a:xfrm>
      </p:grpSpPr>
      <p:sp>
        <p:nvSpPr>
          <p:cNvPr id="3" name="TITOLO DELLA SLIDE">
            <a:extLst>
              <a:ext uri="{FF2B5EF4-FFF2-40B4-BE49-F238E27FC236}">
                <a16:creationId xmlns:a16="http://schemas.microsoft.com/office/drawing/2014/main" id="{BDD24597-B738-E960-7636-8D3A72875102}"/>
              </a:ext>
            </a:extLst>
          </p:cNvPr>
          <p:cNvSpPr txBox="1"/>
          <p:nvPr/>
        </p:nvSpPr>
        <p:spPr>
          <a:xfrm>
            <a:off x="713637" y="314384"/>
            <a:ext cx="22959164" cy="2215991"/>
          </a:xfrm>
          <a:prstGeom prst="rect">
            <a:avLst/>
          </a:prstGeom>
          <a:solidFill>
            <a:schemeClr val="bg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dirty="0"/>
              <a:t>AMPIA POSSIBILITA’ DI CONTROLLO – VANTAGGI</a:t>
            </a:r>
          </a:p>
          <a:p>
            <a:pPr algn="ctr">
              <a:lnSpc>
                <a:spcPct val="100000"/>
              </a:lnSpc>
            </a:pPr>
            <a:r>
              <a:rPr lang="it-IT" sz="4800" b="1" dirty="0"/>
              <a:t>GENERATORI «XLM»</a:t>
            </a:r>
            <a:endParaRPr lang="it-IT" sz="4800" b="1" cap="none" spc="0" dirty="0">
              <a:latin typeface="HelveticaNowDisplay-Bold"/>
              <a:ea typeface="HelveticaNowDisplay-Bold"/>
              <a:cs typeface="HelveticaNowDisplay-Bold"/>
              <a:sym typeface="HelveticaNowDisplay-Bold"/>
            </a:endParaRPr>
          </a:p>
          <a:p>
            <a:pPr algn="ctr">
              <a:lnSpc>
                <a:spcPct val="100000"/>
              </a:lnSpc>
            </a:pPr>
            <a:endParaRPr lang="it-IT" sz="4800" dirty="0"/>
          </a:p>
        </p:txBody>
      </p:sp>
      <p:pic>
        <p:nvPicPr>
          <p:cNvPr id="5" name="Immagine 4">
            <a:extLst>
              <a:ext uri="{FF2B5EF4-FFF2-40B4-BE49-F238E27FC236}">
                <a16:creationId xmlns:a16="http://schemas.microsoft.com/office/drawing/2014/main" id="{FB03D5D0-8354-89D7-FD0C-6DCC4AE0FCD1}"/>
              </a:ext>
            </a:extLst>
          </p:cNvPr>
          <p:cNvPicPr>
            <a:picLocks noChangeAspect="1"/>
          </p:cNvPicPr>
          <p:nvPr/>
        </p:nvPicPr>
        <p:blipFill>
          <a:blip r:embed="rId2"/>
          <a:stretch>
            <a:fillRect/>
          </a:stretch>
        </p:blipFill>
        <p:spPr>
          <a:xfrm>
            <a:off x="713636" y="6349999"/>
            <a:ext cx="4381517" cy="6038033"/>
          </a:xfrm>
          <a:prstGeom prst="rect">
            <a:avLst/>
          </a:prstGeom>
        </p:spPr>
      </p:pic>
      <p:sp>
        <p:nvSpPr>
          <p:cNvPr id="12" name="CasellaDiTesto 11">
            <a:extLst>
              <a:ext uri="{FF2B5EF4-FFF2-40B4-BE49-F238E27FC236}">
                <a16:creationId xmlns:a16="http://schemas.microsoft.com/office/drawing/2014/main" id="{C6740CBB-F938-0453-5264-C4841B57675B}"/>
              </a:ext>
            </a:extLst>
          </p:cNvPr>
          <p:cNvSpPr txBox="1"/>
          <p:nvPr/>
        </p:nvSpPr>
        <p:spPr>
          <a:xfrm>
            <a:off x="10760886" y="5576242"/>
            <a:ext cx="11254519" cy="60016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3200" b="1" dirty="0">
                <a:latin typeface="Helvetica Light" panose="020B0403020202020204"/>
              </a:rPr>
              <a:t>CONTROLLO E COMUNICAZIONI CON L’AMBIENTE</a:t>
            </a:r>
          </a:p>
          <a:p>
            <a:endParaRPr lang="it-IT" sz="3200" b="1" dirty="0">
              <a:latin typeface="Helvetica Light" panose="020B0403020202020204"/>
            </a:endParaRPr>
          </a:p>
          <a:p>
            <a:pPr algn="l"/>
            <a:r>
              <a:rPr lang="it-IT" sz="3200" dirty="0">
                <a:latin typeface="Helvetica Light" panose="020B0403020202020204"/>
              </a:rPr>
              <a:t>- Comunicazione tramite </a:t>
            </a:r>
            <a:r>
              <a:rPr lang="it-IT" sz="3200" b="1" dirty="0">
                <a:latin typeface="Helvetica Light" panose="020B0403020202020204"/>
              </a:rPr>
              <a:t>OPEN THERM </a:t>
            </a:r>
            <a:r>
              <a:rPr lang="it-IT" sz="3200" dirty="0">
                <a:latin typeface="Helvetica Light" panose="020B0403020202020204"/>
              </a:rPr>
              <a:t>e contatto ON-OFF</a:t>
            </a:r>
          </a:p>
          <a:p>
            <a:pPr algn="l"/>
            <a:r>
              <a:rPr lang="it-IT" sz="3200" dirty="0">
                <a:latin typeface="Helvetica Light" panose="020B0403020202020204"/>
              </a:rPr>
              <a:t>- Gestione ACS con sensore T o termostato,</a:t>
            </a:r>
            <a:br>
              <a:rPr lang="it-IT" sz="3200" dirty="0">
                <a:latin typeface="Helvetica Light" panose="020B0403020202020204"/>
              </a:rPr>
            </a:br>
            <a:r>
              <a:rPr lang="it-IT" sz="3200" dirty="0">
                <a:latin typeface="Helvetica Light" panose="020B0403020202020204"/>
              </a:rPr>
              <a:t>    comando di una valvola 3 vie sanitaria (accessori)</a:t>
            </a:r>
          </a:p>
          <a:p>
            <a:pPr algn="l"/>
            <a:endParaRPr lang="it-IT" sz="3200" dirty="0">
              <a:latin typeface="Helvetica Light" panose="020B0403020202020204"/>
            </a:endParaRPr>
          </a:p>
          <a:p>
            <a:pPr marL="457200" indent="-457200" algn="l">
              <a:buFontTx/>
              <a:buChar char="-"/>
            </a:pPr>
            <a:r>
              <a:rPr lang="it-IT" sz="3200" b="1" dirty="0">
                <a:latin typeface="Helvetica Light" panose="020B0403020202020204"/>
              </a:rPr>
              <a:t>Segnale 0-10V </a:t>
            </a:r>
            <a:r>
              <a:rPr lang="it-IT" sz="3200" dirty="0">
                <a:latin typeface="Helvetica Light" panose="020B0403020202020204"/>
              </a:rPr>
              <a:t>(accessorio)</a:t>
            </a:r>
          </a:p>
          <a:p>
            <a:pPr marL="457200" indent="-457200" algn="l">
              <a:buFontTx/>
              <a:buChar char="-"/>
            </a:pPr>
            <a:r>
              <a:rPr lang="it-IT" sz="3200" dirty="0">
                <a:latin typeface="Helvetica Light" panose="020B0403020202020204"/>
              </a:rPr>
              <a:t>KIT ESPANSIONE (accessorio cod. JKITREG) per gestire un circuito secondario miscelato</a:t>
            </a:r>
          </a:p>
          <a:p>
            <a:pPr marL="457200" indent="-457200" algn="l">
              <a:buFontTx/>
              <a:buChar char="-"/>
            </a:pPr>
            <a:r>
              <a:rPr lang="it-IT" sz="3200" b="1" dirty="0">
                <a:latin typeface="Helvetica Light" panose="020B0403020202020204"/>
              </a:rPr>
              <a:t>Elettronica evoluta VISION </a:t>
            </a:r>
            <a:r>
              <a:rPr lang="it-IT" sz="3200" dirty="0">
                <a:latin typeface="Helvetica Light" panose="020B0403020202020204"/>
              </a:rPr>
              <a:t>(accessorio) per la gestione del funzionamento in cascata fino a 8 generatori in abbinamento con il resto dell’impianto (</a:t>
            </a:r>
            <a:r>
              <a:rPr lang="it-IT" sz="3200" b="1" dirty="0">
                <a:latin typeface="Helvetica Light" panose="020B0403020202020204"/>
              </a:rPr>
              <a:t>regolazione evoluta di classe XIII</a:t>
            </a:r>
            <a:r>
              <a:rPr lang="it-IT" sz="3200" dirty="0">
                <a:latin typeface="Helvetica Light" panose="020B0403020202020204"/>
              </a:rPr>
              <a:t>) </a:t>
            </a:r>
            <a:endParaRPr lang="it-IT" dirty="0"/>
          </a:p>
        </p:txBody>
      </p:sp>
      <p:pic>
        <p:nvPicPr>
          <p:cNvPr id="16" name="Immagine 15">
            <a:extLst>
              <a:ext uri="{FF2B5EF4-FFF2-40B4-BE49-F238E27FC236}">
                <a16:creationId xmlns:a16="http://schemas.microsoft.com/office/drawing/2014/main" id="{ED9488DF-0967-1FB2-4B0E-F63DD4C3D2D6}"/>
              </a:ext>
            </a:extLst>
          </p:cNvPr>
          <p:cNvPicPr>
            <a:picLocks noChangeAspect="1"/>
          </p:cNvPicPr>
          <p:nvPr/>
        </p:nvPicPr>
        <p:blipFill>
          <a:blip r:embed="rId3"/>
          <a:stretch>
            <a:fillRect/>
          </a:stretch>
        </p:blipFill>
        <p:spPr>
          <a:xfrm>
            <a:off x="6007711" y="5576242"/>
            <a:ext cx="3840617" cy="6811790"/>
          </a:xfrm>
          <a:prstGeom prst="rect">
            <a:avLst/>
          </a:prstGeom>
        </p:spPr>
      </p:pic>
      <p:pic>
        <p:nvPicPr>
          <p:cNvPr id="8" name="Immagine 7">
            <a:extLst>
              <a:ext uri="{FF2B5EF4-FFF2-40B4-BE49-F238E27FC236}">
                <a16:creationId xmlns:a16="http://schemas.microsoft.com/office/drawing/2014/main" id="{415A36FD-88E2-CF4A-CACE-CFF2CA57E6A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579" b="96053" l="9921" r="89683">
                        <a14:foregroundMark x1="32540" y1="91667" x2="32540" y2="91667"/>
                        <a14:foregroundMark x1="59524" y1="92544" x2="59524" y2="92544"/>
                        <a14:foregroundMark x1="89286" y1="63596" x2="89286" y2="63596"/>
                        <a14:foregroundMark x1="78968" y1="75000" x2="78968" y2="75000"/>
                        <a14:foregroundMark x1="86111" y1="29386" x2="86111" y2="29386"/>
                        <a14:foregroundMark x1="63095" y1="8333" x2="63095" y2="8333"/>
                        <a14:foregroundMark x1="50000" y1="6579" x2="50000" y2="6579"/>
                        <a14:foregroundMark x1="50397" y1="96053" x2="50397" y2="96053"/>
                        <a14:foregroundMark x1="34524" y1="19298" x2="34524" y2="22368"/>
                        <a14:foregroundMark x1="32540" y1="24123" x2="32540" y2="24123"/>
                        <a14:foregroundMark x1="37698" y1="20614" x2="37698" y2="20614"/>
                        <a14:foregroundMark x1="52778" y1="17544" x2="52778" y2="17544"/>
                        <a14:foregroundMark x1="70635" y1="26316" x2="70635" y2="26316"/>
                        <a14:foregroundMark x1="79762" y1="35088" x2="79762" y2="35088"/>
                        <a14:foregroundMark x1="78968" y1="35526" x2="78968" y2="35526"/>
                        <a14:foregroundMark x1="80159" y1="50439" x2="80159" y2="50439"/>
                        <a14:foregroundMark x1="26190" y1="32895" x2="26190" y2="32895"/>
                        <a14:foregroundMark x1="28968" y1="28070" x2="28968" y2="28070"/>
                        <a14:foregroundMark x1="23016" y1="33772" x2="23016" y2="33772"/>
                        <a14:foregroundMark x1="19444" y1="51316" x2="19444" y2="51316"/>
                        <a14:foregroundMark x1="22619" y1="36842" x2="22619" y2="36842"/>
                        <a14:foregroundMark x1="21825" y1="75000" x2="21825" y2="75000"/>
                        <a14:foregroundMark x1="84127" y1="30702" x2="84127" y2="30702"/>
                        <a14:foregroundMark x1="81349" y1="29386" x2="81349" y2="29386"/>
                        <a14:foregroundMark x1="82937" y1="30702" x2="82937" y2="30702"/>
                        <a14:foregroundMark x1="49206" y1="24123" x2="49206" y2="24123"/>
                      </a14:backgroundRemoval>
                    </a14:imgEffect>
                  </a14:imgLayer>
                </a14:imgProps>
              </a:ext>
            </a:extLst>
          </a:blip>
          <a:stretch>
            <a:fillRect/>
          </a:stretch>
        </p:blipFill>
        <p:spPr>
          <a:xfrm>
            <a:off x="0" y="5958512"/>
            <a:ext cx="2511664" cy="2272459"/>
          </a:xfrm>
          <a:prstGeom prst="rect">
            <a:avLst/>
          </a:prstGeom>
        </p:spPr>
      </p:pic>
      <p:sp>
        <p:nvSpPr>
          <p:cNvPr id="2" name="CasellaDiTesto 1">
            <a:extLst>
              <a:ext uri="{FF2B5EF4-FFF2-40B4-BE49-F238E27FC236}">
                <a16:creationId xmlns:a16="http://schemas.microsoft.com/office/drawing/2014/main" id="{05DAAF51-E7AB-C644-E277-31593F7A7EA6}"/>
              </a:ext>
            </a:extLst>
          </p:cNvPr>
          <p:cNvSpPr txBox="1"/>
          <p:nvPr/>
        </p:nvSpPr>
        <p:spPr>
          <a:xfrm>
            <a:off x="2511664" y="2058526"/>
            <a:ext cx="21502896" cy="28725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marR="0" indent="-457200" algn="l" defTabSz="825500" rtl="0" fontAlgn="auto" latinLnBrk="0" hangingPunct="0">
              <a:lnSpc>
                <a:spcPct val="150000"/>
              </a:lnSpc>
              <a:spcBef>
                <a:spcPts val="0"/>
              </a:spcBef>
              <a:spcAft>
                <a:spcPts val="0"/>
              </a:spcAft>
              <a:buClrTx/>
              <a:buSzTx/>
              <a:buFont typeface="Arial" panose="020B0604020202020204" pitchFamily="34" charset="0"/>
              <a:buChar char="•"/>
              <a:tabLst/>
            </a:pPr>
            <a:r>
              <a:rPr kumimoji="0" lang="it-IT" sz="3000" b="0" i="0" u="none" strike="noStrike" cap="none" spc="0" normalizeH="0" baseline="0" dirty="0">
                <a:ln>
                  <a:noFill/>
                </a:ln>
                <a:solidFill>
                  <a:srgbClr val="000000"/>
                </a:solidFill>
                <a:effectLst/>
                <a:uFillTx/>
                <a:latin typeface="HelveticaNowDisplay-Bold"/>
                <a:ea typeface="HelveticaNowDisplay-Bold"/>
                <a:cs typeface="HelveticaNowDisplay-Bold"/>
                <a:sym typeface="HelveticaNowDisplay-Bold"/>
              </a:rPr>
              <a:t>Garantiscono </a:t>
            </a:r>
            <a:r>
              <a:rPr kumimoji="0" lang="it-IT" sz="3000" b="1" i="0" u="none" strike="noStrike" cap="none" spc="0" normalizeH="0" baseline="0" dirty="0">
                <a:ln>
                  <a:noFill/>
                </a:ln>
                <a:solidFill>
                  <a:srgbClr val="000000"/>
                </a:solidFill>
                <a:effectLst/>
                <a:uFillTx/>
                <a:latin typeface="HelveticaNowDisplay-Bold"/>
                <a:ea typeface="HelveticaNowDisplay-Bold"/>
                <a:cs typeface="HelveticaNowDisplay-Bold"/>
                <a:sym typeface="HelveticaNowDisplay-Bold"/>
              </a:rPr>
              <a:t>riduzione</a:t>
            </a:r>
            <a:r>
              <a:rPr kumimoji="0" lang="it-IT" sz="3000" b="0" i="0" u="none" strike="noStrike" cap="none" spc="0" normalizeH="0" baseline="0" dirty="0">
                <a:ln>
                  <a:noFill/>
                </a:ln>
                <a:solidFill>
                  <a:srgbClr val="000000"/>
                </a:solidFill>
                <a:effectLst/>
                <a:uFillTx/>
                <a:latin typeface="HelveticaNowDisplay-Bold"/>
                <a:ea typeface="HelveticaNowDisplay-Bold"/>
                <a:cs typeface="HelveticaNowDisplay-Bold"/>
                <a:sym typeface="HelveticaNowDisplay-Bold"/>
              </a:rPr>
              <a:t> dei </a:t>
            </a:r>
            <a:r>
              <a:rPr kumimoji="0" lang="it-IT" sz="3000" b="1" i="0" u="none" strike="noStrike" cap="none" spc="0" normalizeH="0" baseline="0" dirty="0">
                <a:ln>
                  <a:noFill/>
                </a:ln>
                <a:solidFill>
                  <a:srgbClr val="000000"/>
                </a:solidFill>
                <a:effectLst/>
                <a:uFillTx/>
                <a:latin typeface="HelveticaNowDisplay-Bold"/>
                <a:ea typeface="HelveticaNowDisplay-Bold"/>
                <a:cs typeface="HelveticaNowDisplay-Bold"/>
                <a:sym typeface="HelveticaNowDisplay-Bold"/>
              </a:rPr>
              <a:t>costi</a:t>
            </a:r>
            <a:r>
              <a:rPr kumimoji="0" lang="it-IT" sz="3000" b="0" i="0" u="none" strike="noStrike" cap="none" spc="0" normalizeH="0" baseline="0" dirty="0">
                <a:ln>
                  <a:noFill/>
                </a:ln>
                <a:solidFill>
                  <a:srgbClr val="000000"/>
                </a:solidFill>
                <a:effectLst/>
                <a:uFillTx/>
                <a:latin typeface="HelveticaNowDisplay-Bold"/>
                <a:ea typeface="HelveticaNowDisplay-Bold"/>
                <a:cs typeface="HelveticaNowDisplay-Bold"/>
                <a:sym typeface="HelveticaNowDisplay-Bold"/>
              </a:rPr>
              <a:t> di </a:t>
            </a:r>
            <a:r>
              <a:rPr kumimoji="0" lang="it-IT" sz="3000" b="1" i="0" u="none" strike="noStrike" cap="none" spc="0" normalizeH="0" baseline="0" dirty="0">
                <a:ln>
                  <a:noFill/>
                </a:ln>
                <a:solidFill>
                  <a:srgbClr val="000000"/>
                </a:solidFill>
                <a:effectLst/>
                <a:uFillTx/>
                <a:latin typeface="HelveticaNowDisplay-Bold"/>
                <a:ea typeface="HelveticaNowDisplay-Bold"/>
                <a:cs typeface="HelveticaNowDisplay-Bold"/>
                <a:sym typeface="HelveticaNowDisplay-Bold"/>
              </a:rPr>
              <a:t>gestione</a:t>
            </a:r>
            <a:r>
              <a:rPr kumimoji="0" lang="it-IT" sz="3000" b="0" i="0" u="none" strike="noStrike" cap="none" spc="0" normalizeH="0" baseline="0" dirty="0">
                <a:ln>
                  <a:noFill/>
                </a:ln>
                <a:solidFill>
                  <a:srgbClr val="000000"/>
                </a:solidFill>
                <a:effectLst/>
                <a:uFillTx/>
                <a:latin typeface="HelveticaNowDisplay-Bold"/>
                <a:ea typeface="HelveticaNowDisplay-Bold"/>
                <a:cs typeface="HelveticaNowDisplay-Bold"/>
                <a:sym typeface="HelveticaNowDisplay-Bold"/>
              </a:rPr>
              <a:t> e </a:t>
            </a:r>
            <a:r>
              <a:rPr kumimoji="0" lang="it-IT" sz="3000" b="1" i="0" u="none" strike="noStrike" cap="none" spc="0" normalizeH="0" baseline="0" dirty="0">
                <a:ln>
                  <a:noFill/>
                </a:ln>
                <a:solidFill>
                  <a:srgbClr val="000000"/>
                </a:solidFill>
                <a:effectLst/>
                <a:uFillTx/>
                <a:latin typeface="HelveticaNowDisplay-Bold"/>
                <a:ea typeface="HelveticaNowDisplay-Bold"/>
                <a:cs typeface="HelveticaNowDisplay-Bold"/>
                <a:sym typeface="HelveticaNowDisplay-Bold"/>
              </a:rPr>
              <a:t>manutenzione</a:t>
            </a:r>
          </a:p>
          <a:p>
            <a:pPr marL="457200" marR="0" indent="-457200" algn="l" defTabSz="825500" rtl="0" fontAlgn="auto" latinLnBrk="0" hangingPunct="0">
              <a:lnSpc>
                <a:spcPct val="150000"/>
              </a:lnSpc>
              <a:spcBef>
                <a:spcPts val="0"/>
              </a:spcBef>
              <a:spcAft>
                <a:spcPts val="0"/>
              </a:spcAft>
              <a:buClrTx/>
              <a:buSzTx/>
              <a:buFont typeface="Arial" panose="020B0604020202020204" pitchFamily="34" charset="0"/>
              <a:buChar char="•"/>
              <a:tabLst/>
            </a:pPr>
            <a:r>
              <a:rPr lang="it-IT" dirty="0"/>
              <a:t>Consentono un </a:t>
            </a:r>
            <a:r>
              <a:rPr lang="it-IT" b="1" dirty="0"/>
              <a:t>monitoraggio costante</a:t>
            </a:r>
            <a:r>
              <a:rPr lang="it-IT" dirty="0"/>
              <a:t>, </a:t>
            </a:r>
            <a:r>
              <a:rPr lang="it-IT" b="1" dirty="0"/>
              <a:t>manutenzione predittiva</a:t>
            </a:r>
            <a:r>
              <a:rPr lang="it-IT" dirty="0"/>
              <a:t>, </a:t>
            </a:r>
            <a:r>
              <a:rPr lang="it-IT" b="1" dirty="0"/>
              <a:t>ottimizzazione</a:t>
            </a:r>
            <a:r>
              <a:rPr lang="it-IT" dirty="0"/>
              <a:t> dell’uso delle </a:t>
            </a:r>
            <a:r>
              <a:rPr lang="it-IT" b="1" dirty="0"/>
              <a:t>risorse energetiche</a:t>
            </a:r>
          </a:p>
          <a:p>
            <a:pPr marL="457200" marR="0" indent="-457200" algn="l" defTabSz="825500" rtl="0" fontAlgn="auto" latinLnBrk="0" hangingPunct="0">
              <a:lnSpc>
                <a:spcPct val="150000"/>
              </a:lnSpc>
              <a:spcBef>
                <a:spcPts val="0"/>
              </a:spcBef>
              <a:spcAft>
                <a:spcPts val="0"/>
              </a:spcAft>
              <a:buClrTx/>
              <a:buSzTx/>
              <a:buFont typeface="Arial" panose="020B0604020202020204" pitchFamily="34" charset="0"/>
              <a:buChar char="•"/>
              <a:tabLst/>
            </a:pPr>
            <a:r>
              <a:rPr kumimoji="0" lang="it-IT" sz="3000" b="0" i="0" u="none" strike="noStrike" cap="none" spc="0" normalizeH="0" baseline="0" dirty="0">
                <a:ln>
                  <a:noFill/>
                </a:ln>
                <a:solidFill>
                  <a:srgbClr val="000000"/>
                </a:solidFill>
                <a:effectLst/>
                <a:uFillTx/>
                <a:latin typeface="HelveticaNowDisplay-Bold"/>
                <a:ea typeface="HelveticaNowDisplay-Bold"/>
                <a:cs typeface="HelveticaNowDisplay-Bold"/>
                <a:sym typeface="HelveticaNowDisplay-Bold"/>
              </a:rPr>
              <a:t>Favoriscono una </a:t>
            </a:r>
            <a:r>
              <a:rPr kumimoji="0" lang="it-IT" sz="3000" b="1" i="0" u="none" strike="noStrike" cap="none" spc="0" normalizeH="0" baseline="0" dirty="0">
                <a:ln>
                  <a:noFill/>
                </a:ln>
                <a:solidFill>
                  <a:srgbClr val="000000"/>
                </a:solidFill>
                <a:effectLst/>
                <a:uFillTx/>
                <a:latin typeface="HelveticaNowDisplay-Bold"/>
                <a:ea typeface="HelveticaNowDisplay-Bold"/>
                <a:cs typeface="HelveticaNowDisplay-Bold"/>
                <a:sym typeface="HelveticaNowDisplay-Bold"/>
              </a:rPr>
              <a:t>maggiore efficienza </a:t>
            </a:r>
            <a:r>
              <a:rPr kumimoji="0" lang="it-IT" sz="3000" b="0" i="0" u="none" strike="noStrike" cap="none" spc="0" normalizeH="0" baseline="0" dirty="0">
                <a:ln>
                  <a:noFill/>
                </a:ln>
                <a:solidFill>
                  <a:srgbClr val="000000"/>
                </a:solidFill>
                <a:effectLst/>
                <a:uFillTx/>
                <a:latin typeface="HelveticaNowDisplay-Bold"/>
                <a:ea typeface="HelveticaNowDisplay-Bold"/>
                <a:cs typeface="HelveticaNowDisplay-Bold"/>
                <a:sym typeface="HelveticaNowDisplay-Bold"/>
              </a:rPr>
              <a:t>generale degli impianti</a:t>
            </a:r>
          </a:p>
          <a:p>
            <a:pPr marL="457200" marR="0" indent="-457200" algn="l" defTabSz="825500" rtl="0" fontAlgn="auto" latinLnBrk="0" hangingPunct="0">
              <a:lnSpc>
                <a:spcPct val="150000"/>
              </a:lnSpc>
              <a:spcBef>
                <a:spcPts val="0"/>
              </a:spcBef>
              <a:spcAft>
                <a:spcPts val="0"/>
              </a:spcAft>
              <a:buClrTx/>
              <a:buSzTx/>
              <a:buFont typeface="Arial" panose="020B0604020202020204" pitchFamily="34" charset="0"/>
              <a:buChar char="•"/>
              <a:tabLst/>
            </a:pPr>
            <a:r>
              <a:rPr lang="it-IT" dirty="0"/>
              <a:t>Consentono nuove </a:t>
            </a:r>
            <a:r>
              <a:rPr lang="it-IT" b="1" dirty="0"/>
              <a:t>opportunità dui business </a:t>
            </a:r>
            <a:r>
              <a:rPr lang="it-IT" dirty="0"/>
              <a:t>soprattutto nell’ambito dell’</a:t>
            </a:r>
            <a:r>
              <a:rPr lang="it-IT" b="1" dirty="0"/>
              <a:t>industria 4.0</a:t>
            </a:r>
          </a:p>
        </p:txBody>
      </p:sp>
    </p:spTree>
    <p:extLst>
      <p:ext uri="{BB962C8B-B14F-4D97-AF65-F5344CB8AC3E}">
        <p14:creationId xmlns:p14="http://schemas.microsoft.com/office/powerpoint/2010/main" val="186169174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420A0-BF7B-278C-18B1-A594DAC6E74B}"/>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060EDF89-CA5F-927D-1A16-3CFD5F33FCFF}"/>
              </a:ext>
            </a:extLst>
          </p:cNvPr>
          <p:cNvSpPr txBox="1"/>
          <p:nvPr/>
        </p:nvSpPr>
        <p:spPr>
          <a:xfrm>
            <a:off x="832623" y="2544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SOLUZIONI IMPIANTISTICHE - Generatori termici «XLM»</a:t>
            </a:r>
          </a:p>
        </p:txBody>
      </p:sp>
      <p:pic>
        <p:nvPicPr>
          <p:cNvPr id="3" name="Immagine 2">
            <a:extLst>
              <a:ext uri="{FF2B5EF4-FFF2-40B4-BE49-F238E27FC236}">
                <a16:creationId xmlns:a16="http://schemas.microsoft.com/office/drawing/2014/main" id="{8EF5F296-D0A5-8C60-715C-75661E626362}"/>
              </a:ext>
            </a:extLst>
          </p:cNvPr>
          <p:cNvPicPr>
            <a:picLocks noChangeAspect="1"/>
          </p:cNvPicPr>
          <p:nvPr/>
        </p:nvPicPr>
        <p:blipFill>
          <a:blip r:embed="rId2"/>
          <a:stretch>
            <a:fillRect/>
          </a:stretch>
        </p:blipFill>
        <p:spPr>
          <a:xfrm>
            <a:off x="4696564" y="1455820"/>
            <a:ext cx="4930037" cy="11020926"/>
          </a:xfrm>
          <a:prstGeom prst="rect">
            <a:avLst/>
          </a:prstGeom>
          <a:ln>
            <a:solidFill>
              <a:schemeClr val="tx1"/>
            </a:solidFill>
          </a:ln>
        </p:spPr>
      </p:pic>
      <p:pic>
        <p:nvPicPr>
          <p:cNvPr id="5" name="Immagine 4">
            <a:extLst>
              <a:ext uri="{FF2B5EF4-FFF2-40B4-BE49-F238E27FC236}">
                <a16:creationId xmlns:a16="http://schemas.microsoft.com/office/drawing/2014/main" id="{3A9B56AA-D0A2-FDCB-CF2B-15F95BC61B6E}"/>
              </a:ext>
            </a:extLst>
          </p:cNvPr>
          <p:cNvPicPr>
            <a:picLocks noChangeAspect="1"/>
          </p:cNvPicPr>
          <p:nvPr/>
        </p:nvPicPr>
        <p:blipFill>
          <a:blip r:embed="rId3"/>
          <a:stretch>
            <a:fillRect/>
          </a:stretch>
        </p:blipFill>
        <p:spPr>
          <a:xfrm>
            <a:off x="11326828" y="1371600"/>
            <a:ext cx="8210095" cy="11141242"/>
          </a:xfrm>
          <a:prstGeom prst="rect">
            <a:avLst/>
          </a:prstGeom>
          <a:ln>
            <a:solidFill>
              <a:schemeClr val="tx1"/>
            </a:solidFill>
          </a:ln>
        </p:spPr>
      </p:pic>
    </p:spTree>
    <p:extLst>
      <p:ext uri="{BB962C8B-B14F-4D97-AF65-F5344CB8AC3E}">
        <p14:creationId xmlns:p14="http://schemas.microsoft.com/office/powerpoint/2010/main" val="130666310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BF593-C4DB-2709-5F32-60A09772EB89}"/>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20872613-1225-F87C-E8B7-7D0156FCEDDA}"/>
              </a:ext>
            </a:extLst>
          </p:cNvPr>
          <p:cNvSpPr txBox="1"/>
          <p:nvPr/>
        </p:nvSpPr>
        <p:spPr>
          <a:xfrm>
            <a:off x="832623" y="2544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SOLUZIONI IMPIANTISTICHE - gamma DI Generatori termici «XLM»</a:t>
            </a:r>
          </a:p>
        </p:txBody>
      </p:sp>
      <p:pic>
        <p:nvPicPr>
          <p:cNvPr id="4" name="Immagine 3">
            <a:extLst>
              <a:ext uri="{FF2B5EF4-FFF2-40B4-BE49-F238E27FC236}">
                <a16:creationId xmlns:a16="http://schemas.microsoft.com/office/drawing/2014/main" id="{8E5692D8-8EDA-BDC6-F4E0-016D2E306CDA}"/>
              </a:ext>
            </a:extLst>
          </p:cNvPr>
          <p:cNvPicPr>
            <a:picLocks noChangeAspect="1"/>
          </p:cNvPicPr>
          <p:nvPr/>
        </p:nvPicPr>
        <p:blipFill>
          <a:blip r:embed="rId2"/>
          <a:stretch>
            <a:fillRect/>
          </a:stretch>
        </p:blipFill>
        <p:spPr>
          <a:xfrm>
            <a:off x="1648326" y="1256192"/>
            <a:ext cx="8497766" cy="11425091"/>
          </a:xfrm>
          <a:prstGeom prst="rect">
            <a:avLst/>
          </a:prstGeom>
          <a:ln>
            <a:solidFill>
              <a:schemeClr val="tx1"/>
            </a:solidFill>
          </a:ln>
        </p:spPr>
      </p:pic>
      <p:pic>
        <p:nvPicPr>
          <p:cNvPr id="8" name="Immagine 7">
            <a:extLst>
              <a:ext uri="{FF2B5EF4-FFF2-40B4-BE49-F238E27FC236}">
                <a16:creationId xmlns:a16="http://schemas.microsoft.com/office/drawing/2014/main" id="{BC11AFEC-9E64-77B6-A21C-CD6B80B68A23}"/>
              </a:ext>
            </a:extLst>
          </p:cNvPr>
          <p:cNvPicPr>
            <a:picLocks noChangeAspect="1"/>
          </p:cNvPicPr>
          <p:nvPr/>
        </p:nvPicPr>
        <p:blipFill>
          <a:blip r:embed="rId3"/>
          <a:stretch>
            <a:fillRect/>
          </a:stretch>
        </p:blipFill>
        <p:spPr>
          <a:xfrm>
            <a:off x="12404587" y="1256192"/>
            <a:ext cx="8587988" cy="11425091"/>
          </a:xfrm>
          <a:prstGeom prst="rect">
            <a:avLst/>
          </a:prstGeom>
          <a:ln>
            <a:solidFill>
              <a:schemeClr val="tx1"/>
            </a:solidFill>
          </a:ln>
        </p:spPr>
      </p:pic>
    </p:spTree>
    <p:extLst>
      <p:ext uri="{BB962C8B-B14F-4D97-AF65-F5344CB8AC3E}">
        <p14:creationId xmlns:p14="http://schemas.microsoft.com/office/powerpoint/2010/main" val="391809357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4570A-3C37-DBE3-1C3C-3C50152A7360}"/>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98FE39C6-A974-425A-B902-69BA71066F74}"/>
              </a:ext>
            </a:extLst>
          </p:cNvPr>
          <p:cNvSpPr txBox="1"/>
          <p:nvPr/>
        </p:nvSpPr>
        <p:spPr>
          <a:xfrm>
            <a:off x="832623" y="2544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SOLUZIONI IMPIANTISTICHE - gamma DI Generatori termici «XLM»</a:t>
            </a:r>
          </a:p>
        </p:txBody>
      </p:sp>
      <p:pic>
        <p:nvPicPr>
          <p:cNvPr id="4" name="Immagine 3">
            <a:extLst>
              <a:ext uri="{FF2B5EF4-FFF2-40B4-BE49-F238E27FC236}">
                <a16:creationId xmlns:a16="http://schemas.microsoft.com/office/drawing/2014/main" id="{075DA390-7C94-A2D6-01A9-37A5502CBD39}"/>
              </a:ext>
            </a:extLst>
          </p:cNvPr>
          <p:cNvPicPr>
            <a:picLocks noChangeAspect="1"/>
          </p:cNvPicPr>
          <p:nvPr/>
        </p:nvPicPr>
        <p:blipFill>
          <a:blip r:embed="rId2"/>
          <a:stretch>
            <a:fillRect/>
          </a:stretch>
        </p:blipFill>
        <p:spPr>
          <a:xfrm>
            <a:off x="1437908" y="1291727"/>
            <a:ext cx="7679967" cy="11124862"/>
          </a:xfrm>
          <a:prstGeom prst="rect">
            <a:avLst/>
          </a:prstGeom>
          <a:ln>
            <a:solidFill>
              <a:schemeClr val="tx1"/>
            </a:solidFill>
          </a:ln>
        </p:spPr>
      </p:pic>
      <p:pic>
        <p:nvPicPr>
          <p:cNvPr id="8" name="Immagine 7">
            <a:extLst>
              <a:ext uri="{FF2B5EF4-FFF2-40B4-BE49-F238E27FC236}">
                <a16:creationId xmlns:a16="http://schemas.microsoft.com/office/drawing/2014/main" id="{8A900209-1FCB-1455-0CDF-16649B0B6377}"/>
              </a:ext>
            </a:extLst>
          </p:cNvPr>
          <p:cNvPicPr>
            <a:picLocks noChangeAspect="1"/>
          </p:cNvPicPr>
          <p:nvPr/>
        </p:nvPicPr>
        <p:blipFill>
          <a:blip r:embed="rId3"/>
          <a:stretch>
            <a:fillRect/>
          </a:stretch>
        </p:blipFill>
        <p:spPr>
          <a:xfrm>
            <a:off x="12507921" y="1291726"/>
            <a:ext cx="8340392" cy="11132547"/>
          </a:xfrm>
          <a:prstGeom prst="rect">
            <a:avLst/>
          </a:prstGeom>
          <a:ln>
            <a:solidFill>
              <a:schemeClr val="tx1"/>
            </a:solidFill>
          </a:ln>
        </p:spPr>
      </p:pic>
    </p:spTree>
    <p:extLst>
      <p:ext uri="{BB962C8B-B14F-4D97-AF65-F5344CB8AC3E}">
        <p14:creationId xmlns:p14="http://schemas.microsoft.com/office/powerpoint/2010/main" val="383201322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1C14D-0DF4-3FE8-FF00-C11752BB3B00}"/>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D36AF809-A5CF-EFFD-9A92-8D9C3B6D1006}"/>
              </a:ext>
            </a:extLst>
          </p:cNvPr>
          <p:cNvSpPr txBox="1"/>
          <p:nvPr/>
        </p:nvSpPr>
        <p:spPr>
          <a:xfrm>
            <a:off x="832623" y="2544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SOLUZIONI IMPIANTISTICHE - gamma DI Generatori termici «XLM»</a:t>
            </a:r>
          </a:p>
        </p:txBody>
      </p:sp>
      <p:pic>
        <p:nvPicPr>
          <p:cNvPr id="4" name="Immagine 3">
            <a:extLst>
              <a:ext uri="{FF2B5EF4-FFF2-40B4-BE49-F238E27FC236}">
                <a16:creationId xmlns:a16="http://schemas.microsoft.com/office/drawing/2014/main" id="{03368AB1-8BE8-0503-8A4E-B85C731DADD0}"/>
              </a:ext>
            </a:extLst>
          </p:cNvPr>
          <p:cNvPicPr>
            <a:picLocks noChangeAspect="1"/>
          </p:cNvPicPr>
          <p:nvPr/>
        </p:nvPicPr>
        <p:blipFill>
          <a:blip r:embed="rId2"/>
          <a:stretch>
            <a:fillRect/>
          </a:stretch>
        </p:blipFill>
        <p:spPr>
          <a:xfrm>
            <a:off x="1852862" y="1045031"/>
            <a:ext cx="8018861" cy="11625937"/>
          </a:xfrm>
          <a:prstGeom prst="rect">
            <a:avLst/>
          </a:prstGeom>
          <a:ln>
            <a:solidFill>
              <a:schemeClr val="tx1"/>
            </a:solidFill>
          </a:ln>
        </p:spPr>
      </p:pic>
      <p:pic>
        <p:nvPicPr>
          <p:cNvPr id="8" name="Immagine 7">
            <a:extLst>
              <a:ext uri="{FF2B5EF4-FFF2-40B4-BE49-F238E27FC236}">
                <a16:creationId xmlns:a16="http://schemas.microsoft.com/office/drawing/2014/main" id="{DDE1C37C-E21D-F395-53F8-63B900BC67C6}"/>
              </a:ext>
            </a:extLst>
          </p:cNvPr>
          <p:cNvPicPr>
            <a:picLocks noChangeAspect="1"/>
          </p:cNvPicPr>
          <p:nvPr/>
        </p:nvPicPr>
        <p:blipFill>
          <a:blip r:embed="rId3"/>
          <a:stretch>
            <a:fillRect/>
          </a:stretch>
        </p:blipFill>
        <p:spPr>
          <a:xfrm>
            <a:off x="12073813" y="1045031"/>
            <a:ext cx="9089369" cy="11625937"/>
          </a:xfrm>
          <a:prstGeom prst="rect">
            <a:avLst/>
          </a:prstGeom>
          <a:ln>
            <a:solidFill>
              <a:schemeClr val="tx1"/>
            </a:solidFill>
          </a:ln>
        </p:spPr>
      </p:pic>
    </p:spTree>
    <p:extLst>
      <p:ext uri="{BB962C8B-B14F-4D97-AF65-F5344CB8AC3E}">
        <p14:creationId xmlns:p14="http://schemas.microsoft.com/office/powerpoint/2010/main" val="151030856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01D38-B84B-5F6F-7263-BCAB8A9D5407}"/>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FE4355FD-FB65-F603-C288-5B2ADB0497F6}"/>
              </a:ext>
            </a:extLst>
          </p:cNvPr>
          <p:cNvSpPr txBox="1"/>
          <p:nvPr/>
        </p:nvSpPr>
        <p:spPr>
          <a:xfrm>
            <a:off x="832623" y="2544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gamma DI Generatori termici «XLM»</a:t>
            </a:r>
          </a:p>
        </p:txBody>
      </p:sp>
      <p:pic>
        <p:nvPicPr>
          <p:cNvPr id="7" name="Immagine 6">
            <a:extLst>
              <a:ext uri="{FF2B5EF4-FFF2-40B4-BE49-F238E27FC236}">
                <a16:creationId xmlns:a16="http://schemas.microsoft.com/office/drawing/2014/main" id="{679B1177-D134-747E-17DA-D4931410852C}"/>
              </a:ext>
            </a:extLst>
          </p:cNvPr>
          <p:cNvPicPr>
            <a:picLocks noChangeAspect="1"/>
          </p:cNvPicPr>
          <p:nvPr/>
        </p:nvPicPr>
        <p:blipFill>
          <a:blip r:embed="rId2"/>
          <a:stretch>
            <a:fillRect/>
          </a:stretch>
        </p:blipFill>
        <p:spPr>
          <a:xfrm>
            <a:off x="2823099" y="1263152"/>
            <a:ext cx="17236251" cy="11556203"/>
          </a:xfrm>
          <a:prstGeom prst="rect">
            <a:avLst/>
          </a:prstGeom>
        </p:spPr>
      </p:pic>
    </p:spTree>
    <p:extLst>
      <p:ext uri="{BB962C8B-B14F-4D97-AF65-F5344CB8AC3E}">
        <p14:creationId xmlns:p14="http://schemas.microsoft.com/office/powerpoint/2010/main" val="322730467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1C013-165F-F2E8-6D16-4555ACEAD19E}"/>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A7868300-FF8B-189A-2CE4-B2C3223E7855}"/>
              </a:ext>
            </a:extLst>
          </p:cNvPr>
          <p:cNvSpPr txBox="1"/>
          <p:nvPr/>
        </p:nvSpPr>
        <p:spPr>
          <a:xfrm>
            <a:off x="832623" y="254472"/>
            <a:ext cx="22403621" cy="1477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SOLUZIONI IMPIANTISTICHE - gamma DI Generatori termici «XLM»</a:t>
            </a:r>
          </a:p>
          <a:p>
            <a:pPr algn="ctr">
              <a:lnSpc>
                <a:spcPct val="100000"/>
              </a:lnSpc>
            </a:pPr>
            <a:r>
              <a:rPr lang="it-IT" sz="4800" b="1" dirty="0"/>
              <a:t>Con sistema configurabile vision</a:t>
            </a:r>
          </a:p>
        </p:txBody>
      </p:sp>
      <p:pic>
        <p:nvPicPr>
          <p:cNvPr id="4" name="Immagine 3">
            <a:extLst>
              <a:ext uri="{FF2B5EF4-FFF2-40B4-BE49-F238E27FC236}">
                <a16:creationId xmlns:a16="http://schemas.microsoft.com/office/drawing/2014/main" id="{08417F68-514D-1C5E-8E49-123D57980304}"/>
              </a:ext>
            </a:extLst>
          </p:cNvPr>
          <p:cNvPicPr>
            <a:picLocks noChangeAspect="1"/>
          </p:cNvPicPr>
          <p:nvPr/>
        </p:nvPicPr>
        <p:blipFill>
          <a:blip r:embed="rId2"/>
          <a:stretch>
            <a:fillRect/>
          </a:stretch>
        </p:blipFill>
        <p:spPr>
          <a:xfrm>
            <a:off x="2405269" y="1858460"/>
            <a:ext cx="18645809" cy="10685827"/>
          </a:xfrm>
          <a:prstGeom prst="rect">
            <a:avLst/>
          </a:prstGeom>
        </p:spPr>
      </p:pic>
    </p:spTree>
    <p:extLst>
      <p:ext uri="{BB962C8B-B14F-4D97-AF65-F5344CB8AC3E}">
        <p14:creationId xmlns:p14="http://schemas.microsoft.com/office/powerpoint/2010/main" val="393545711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E04DD-D64D-8DA6-13BD-8D3CF52A7DC6}"/>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47503139-1C71-C762-2E18-325955A3F830}"/>
              </a:ext>
            </a:extLst>
          </p:cNvPr>
          <p:cNvSpPr txBox="1"/>
          <p:nvPr/>
        </p:nvSpPr>
        <p:spPr>
          <a:xfrm>
            <a:off x="832623" y="2544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gamma DI Generatori termici «XLM»</a:t>
            </a:r>
          </a:p>
        </p:txBody>
      </p:sp>
      <p:pic>
        <p:nvPicPr>
          <p:cNvPr id="5" name="Immagine 4">
            <a:extLst>
              <a:ext uri="{FF2B5EF4-FFF2-40B4-BE49-F238E27FC236}">
                <a16:creationId xmlns:a16="http://schemas.microsoft.com/office/drawing/2014/main" id="{31491655-24B0-FE5C-B29C-D5AEC6F5C6E2}"/>
              </a:ext>
            </a:extLst>
          </p:cNvPr>
          <p:cNvPicPr>
            <a:picLocks noChangeAspect="1"/>
          </p:cNvPicPr>
          <p:nvPr/>
        </p:nvPicPr>
        <p:blipFill>
          <a:blip r:embed="rId2"/>
          <a:stretch>
            <a:fillRect/>
          </a:stretch>
        </p:blipFill>
        <p:spPr>
          <a:xfrm>
            <a:off x="1051283" y="1306238"/>
            <a:ext cx="7794039" cy="11356214"/>
          </a:xfrm>
          <a:prstGeom prst="rect">
            <a:avLst/>
          </a:prstGeom>
        </p:spPr>
      </p:pic>
      <p:sp>
        <p:nvSpPr>
          <p:cNvPr id="7" name="CasellaDiTesto 6">
            <a:extLst>
              <a:ext uri="{FF2B5EF4-FFF2-40B4-BE49-F238E27FC236}">
                <a16:creationId xmlns:a16="http://schemas.microsoft.com/office/drawing/2014/main" id="{511FEBAE-AE72-4330-F33D-BA29E703FB12}"/>
              </a:ext>
            </a:extLst>
          </p:cNvPr>
          <p:cNvSpPr txBox="1"/>
          <p:nvPr/>
        </p:nvSpPr>
        <p:spPr>
          <a:xfrm>
            <a:off x="9395849" y="1852904"/>
            <a:ext cx="4396518" cy="3416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3600" b="1" dirty="0">
                <a:latin typeface="Helvetica Light" panose="020B0403020202020204"/>
              </a:rPr>
              <a:t>DICHIARAZIONE</a:t>
            </a:r>
          </a:p>
          <a:p>
            <a:r>
              <a:rPr lang="it-IT" sz="3600" b="1" dirty="0">
                <a:latin typeface="Helvetica Light" panose="020B0403020202020204"/>
              </a:rPr>
              <a:t>DI</a:t>
            </a:r>
          </a:p>
          <a:p>
            <a:r>
              <a:rPr lang="it-IT" sz="3600" b="1" dirty="0">
                <a:latin typeface="Helvetica Light" panose="020B0403020202020204"/>
              </a:rPr>
              <a:t>CORRISPONDENZA</a:t>
            </a:r>
          </a:p>
          <a:p>
            <a:endParaRPr lang="it-IT" sz="3600" b="1" dirty="0">
              <a:latin typeface="Helvetica Light" panose="020B0403020202020204"/>
            </a:endParaRPr>
          </a:p>
          <a:p>
            <a:r>
              <a:rPr lang="it-IT" sz="3600" b="1" dirty="0">
                <a:latin typeface="Helvetica Light" panose="020B0403020202020204"/>
              </a:rPr>
              <a:t>CALDAIE </a:t>
            </a:r>
          </a:p>
          <a:p>
            <a:r>
              <a:rPr lang="it-IT" sz="3600" b="1" dirty="0">
                <a:latin typeface="Helvetica Light" panose="020B0403020202020204"/>
              </a:rPr>
              <a:t>XL </a:t>
            </a:r>
            <a:r>
              <a:rPr lang="it-IT" sz="3600" b="1" dirty="0">
                <a:latin typeface="Helvetica Light" panose="020B0403020202020204"/>
                <a:sym typeface="Wingdings" panose="05000000000000000000" pitchFamily="2" charset="2"/>
              </a:rPr>
              <a:t> XLM</a:t>
            </a:r>
            <a:endParaRPr lang="it-IT" sz="3200" dirty="0">
              <a:latin typeface="Helvetica Light" panose="020B0403020202020204"/>
            </a:endParaRPr>
          </a:p>
        </p:txBody>
      </p:sp>
      <p:pic>
        <p:nvPicPr>
          <p:cNvPr id="4" name="Immagine 3">
            <a:extLst>
              <a:ext uri="{FF2B5EF4-FFF2-40B4-BE49-F238E27FC236}">
                <a16:creationId xmlns:a16="http://schemas.microsoft.com/office/drawing/2014/main" id="{19C46F99-B091-F932-E84F-F66B530104E1}"/>
              </a:ext>
            </a:extLst>
          </p:cNvPr>
          <p:cNvPicPr>
            <a:picLocks noChangeAspect="1"/>
          </p:cNvPicPr>
          <p:nvPr/>
        </p:nvPicPr>
        <p:blipFill>
          <a:blip r:embed="rId3"/>
          <a:stretch>
            <a:fillRect/>
          </a:stretch>
        </p:blipFill>
        <p:spPr>
          <a:xfrm>
            <a:off x="13792367" y="1340871"/>
            <a:ext cx="8789337" cy="11109622"/>
          </a:xfrm>
          <a:prstGeom prst="rect">
            <a:avLst/>
          </a:prstGeom>
        </p:spPr>
      </p:pic>
    </p:spTree>
    <p:extLst>
      <p:ext uri="{BB962C8B-B14F-4D97-AF65-F5344CB8AC3E}">
        <p14:creationId xmlns:p14="http://schemas.microsoft.com/office/powerpoint/2010/main" val="348988762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4E794-1627-A835-8F11-B472FD4B1EAE}"/>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468CDE6A-A004-010B-5BDC-232369C41B89}"/>
              </a:ext>
            </a:extLst>
          </p:cNvPr>
          <p:cNvPicPr>
            <a:picLocks noChangeAspect="1"/>
          </p:cNvPicPr>
          <p:nvPr/>
        </p:nvPicPr>
        <p:blipFill>
          <a:blip r:embed="rId2"/>
          <a:stretch>
            <a:fillRect/>
          </a:stretch>
        </p:blipFill>
        <p:spPr>
          <a:xfrm>
            <a:off x="659164" y="1488558"/>
            <a:ext cx="8538020" cy="10738884"/>
          </a:xfrm>
          <a:prstGeom prst="rect">
            <a:avLst/>
          </a:prstGeom>
          <a:ln w="19050">
            <a:solidFill>
              <a:schemeClr val="accent1">
                <a:shade val="15000"/>
              </a:schemeClr>
            </a:solidFill>
          </a:ln>
        </p:spPr>
      </p:pic>
      <p:pic>
        <p:nvPicPr>
          <p:cNvPr id="5" name="Immagine 4">
            <a:extLst>
              <a:ext uri="{FF2B5EF4-FFF2-40B4-BE49-F238E27FC236}">
                <a16:creationId xmlns:a16="http://schemas.microsoft.com/office/drawing/2014/main" id="{14B875BB-CEB9-44E2-D48F-81E7FE94E1F8}"/>
              </a:ext>
            </a:extLst>
          </p:cNvPr>
          <p:cNvPicPr>
            <a:picLocks noChangeAspect="1"/>
          </p:cNvPicPr>
          <p:nvPr/>
        </p:nvPicPr>
        <p:blipFill>
          <a:blip r:embed="rId3"/>
          <a:stretch>
            <a:fillRect/>
          </a:stretch>
        </p:blipFill>
        <p:spPr>
          <a:xfrm>
            <a:off x="14440619" y="1095458"/>
            <a:ext cx="7650150" cy="11273260"/>
          </a:xfrm>
          <a:prstGeom prst="rect">
            <a:avLst/>
          </a:prstGeom>
          <a:ln w="19050">
            <a:solidFill>
              <a:schemeClr val="tx1"/>
            </a:solidFill>
          </a:ln>
        </p:spPr>
      </p:pic>
      <p:sp>
        <p:nvSpPr>
          <p:cNvPr id="2" name="TITOLO DELLA SLIDE">
            <a:extLst>
              <a:ext uri="{FF2B5EF4-FFF2-40B4-BE49-F238E27FC236}">
                <a16:creationId xmlns:a16="http://schemas.microsoft.com/office/drawing/2014/main" id="{2DEF2428-4B51-0C53-99BD-669391D11758}"/>
              </a:ext>
            </a:extLst>
          </p:cNvPr>
          <p:cNvSpPr txBox="1"/>
          <p:nvPr/>
        </p:nvSpPr>
        <p:spPr>
          <a:xfrm>
            <a:off x="832623" y="2544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Generatore  termic0 «MIDI»  PER SOSTITUZIONE SHR/QS 60</a:t>
            </a:r>
          </a:p>
        </p:txBody>
      </p:sp>
      <p:sp>
        <p:nvSpPr>
          <p:cNvPr id="6" name="CasellaDiTesto 5">
            <a:extLst>
              <a:ext uri="{FF2B5EF4-FFF2-40B4-BE49-F238E27FC236}">
                <a16:creationId xmlns:a16="http://schemas.microsoft.com/office/drawing/2014/main" id="{071FE6F2-6967-810E-276D-71C24AEC8535}"/>
              </a:ext>
            </a:extLst>
          </p:cNvPr>
          <p:cNvSpPr txBox="1"/>
          <p:nvPr/>
        </p:nvSpPr>
        <p:spPr>
          <a:xfrm>
            <a:off x="9395849" y="1852904"/>
            <a:ext cx="4396518" cy="3416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3600" b="1" dirty="0">
                <a:latin typeface="Helvetica Light" panose="020B0403020202020204"/>
              </a:rPr>
              <a:t>DICHIARAZIONE</a:t>
            </a:r>
          </a:p>
          <a:p>
            <a:r>
              <a:rPr lang="it-IT" sz="3600" b="1" dirty="0">
                <a:latin typeface="Helvetica Light" panose="020B0403020202020204"/>
              </a:rPr>
              <a:t>DI</a:t>
            </a:r>
          </a:p>
          <a:p>
            <a:r>
              <a:rPr lang="it-IT" sz="3600" b="1" dirty="0">
                <a:latin typeface="Helvetica Light" panose="020B0403020202020204"/>
              </a:rPr>
              <a:t>CORRISPONDENZA</a:t>
            </a:r>
          </a:p>
          <a:p>
            <a:endParaRPr lang="it-IT" sz="3600" b="1" dirty="0">
              <a:latin typeface="Helvetica Light" panose="020B0403020202020204"/>
            </a:endParaRPr>
          </a:p>
          <a:p>
            <a:r>
              <a:rPr lang="it-IT" sz="3600" b="1" dirty="0">
                <a:latin typeface="Helvetica Light" panose="020B0403020202020204"/>
              </a:rPr>
              <a:t>CALDAIE </a:t>
            </a:r>
          </a:p>
          <a:p>
            <a:r>
              <a:rPr lang="it-IT" sz="3600" b="1" dirty="0">
                <a:latin typeface="Helvetica Light" panose="020B0403020202020204"/>
              </a:rPr>
              <a:t>SHR / Q </a:t>
            </a:r>
            <a:r>
              <a:rPr lang="it-IT" sz="3600" b="1" dirty="0">
                <a:latin typeface="Helvetica Light" panose="020B0403020202020204"/>
                <a:sym typeface="Wingdings" panose="05000000000000000000" pitchFamily="2" charset="2"/>
              </a:rPr>
              <a:t> MIDI</a:t>
            </a:r>
            <a:endParaRPr lang="it-IT" sz="3200" dirty="0">
              <a:latin typeface="Helvetica Light" panose="020B0403020202020204"/>
            </a:endParaRPr>
          </a:p>
        </p:txBody>
      </p:sp>
    </p:spTree>
    <p:extLst>
      <p:ext uri="{BB962C8B-B14F-4D97-AF65-F5344CB8AC3E}">
        <p14:creationId xmlns:p14="http://schemas.microsoft.com/office/powerpoint/2010/main" val="420915069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FE463-8A4F-8B39-24CE-7E86322AC514}"/>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28D22717-6362-DE51-1D12-A7CC512E3087}"/>
              </a:ext>
            </a:extLst>
          </p:cNvPr>
          <p:cNvSpPr txBox="1"/>
          <p:nvPr/>
        </p:nvSpPr>
        <p:spPr>
          <a:xfrm>
            <a:off x="1751495" y="1208628"/>
            <a:ext cx="21207895" cy="101566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6000" b="1" dirty="0"/>
              <a:t>CONFIGURAZIONI IDRAULICHE </a:t>
            </a:r>
          </a:p>
          <a:p>
            <a:pPr algn="ctr">
              <a:lnSpc>
                <a:spcPct val="100000"/>
              </a:lnSpc>
            </a:pPr>
            <a:endParaRPr lang="it-IT" sz="6000" b="1" dirty="0"/>
          </a:p>
          <a:p>
            <a:pPr algn="ctr">
              <a:lnSpc>
                <a:spcPct val="100000"/>
              </a:lnSpc>
            </a:pPr>
            <a:r>
              <a:rPr lang="it-IT" sz="4800" b="1" dirty="0"/>
              <a:t>L’IMPORTANZA DI UNA CORRETTA CONFIGURAZIONE</a:t>
            </a:r>
          </a:p>
          <a:p>
            <a:pPr algn="ctr">
              <a:lnSpc>
                <a:spcPct val="100000"/>
              </a:lnSpc>
            </a:pPr>
            <a:endParaRPr lang="it-IT" sz="4800" b="1" dirty="0"/>
          </a:p>
          <a:p>
            <a:pPr algn="just">
              <a:lnSpc>
                <a:spcPct val="100000"/>
              </a:lnSpc>
            </a:pPr>
            <a:r>
              <a:rPr lang="it-IT" sz="4800" dirty="0"/>
              <a:t>CIRCUITO PRIMARIO </a:t>
            </a:r>
            <a:r>
              <a:rPr lang="it-IT" sz="2800" dirty="0"/>
              <a:t>maggiore efficienza energetica, minori perdite di calore e 																  	  una gestione più semplice ed efficace dell'impianto) separa il 															      circuito primario a portata costante, dai circuiti secondari a 														      portata variabile, come quelli dei singoli radiatori o pannelli, 														     garantendo che ogni parte del sistema funzioni in modo ottimale</a:t>
            </a:r>
          </a:p>
          <a:p>
            <a:pPr algn="just">
              <a:lnSpc>
                <a:spcPct val="100000"/>
              </a:lnSpc>
            </a:pPr>
            <a:endParaRPr lang="it-IT" sz="2800" dirty="0"/>
          </a:p>
          <a:p>
            <a:pPr>
              <a:lnSpc>
                <a:spcPct val="100000"/>
              </a:lnSpc>
            </a:pPr>
            <a:r>
              <a:rPr lang="it-IT" sz="4800" dirty="0"/>
              <a:t>EQUILIBRATORE O compensatore idraulico </a:t>
            </a:r>
            <a:r>
              <a:rPr lang="it-IT" sz="2800" dirty="0"/>
              <a:t>fa circolare i fluidi dei 															circuiti principali senza mescolarli, bilanciando le portate e le 															temperature per ottimizzare le prestazioni dell'impianto</a:t>
            </a:r>
          </a:p>
          <a:p>
            <a:pPr>
              <a:lnSpc>
                <a:spcPct val="100000"/>
              </a:lnSpc>
            </a:pPr>
            <a:endParaRPr lang="it-IT" sz="4800" dirty="0"/>
          </a:p>
          <a:p>
            <a:pPr>
              <a:lnSpc>
                <a:spcPct val="100000"/>
              </a:lnSpc>
            </a:pPr>
            <a:r>
              <a:rPr lang="it-IT" sz="4800" dirty="0"/>
              <a:t>SCAMBIATORE A PIASTRE </a:t>
            </a:r>
            <a:r>
              <a:rPr lang="it-IT" sz="2800" dirty="0"/>
              <a:t>(isola il primario dal secondario), </a:t>
            </a:r>
            <a:r>
              <a:rPr lang="it-IT" sz="2800" dirty="0" err="1"/>
              <a:t>trasferiSCE</a:t>
            </a:r>
            <a:r>
              <a:rPr lang="it-IT" sz="2800" dirty="0"/>
              <a:t> calore in 														modo efficiente senza contatto tra fluidi e migliora l'efficienza 															del sistema</a:t>
            </a:r>
            <a:endParaRPr lang="it-IT" sz="4000" dirty="0"/>
          </a:p>
        </p:txBody>
      </p:sp>
    </p:spTree>
    <p:extLst>
      <p:ext uri="{BB962C8B-B14F-4D97-AF65-F5344CB8AC3E}">
        <p14:creationId xmlns:p14="http://schemas.microsoft.com/office/powerpoint/2010/main" val="139535741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BEB5C-5559-A930-1618-2D8F2F7DB693}"/>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9A0F7A33-FA7F-A4F7-1BA3-5D6BCAFF2B12}"/>
              </a:ext>
            </a:extLst>
          </p:cNvPr>
          <p:cNvPicPr>
            <a:picLocks noChangeAspect="1"/>
          </p:cNvPicPr>
          <p:nvPr/>
        </p:nvPicPr>
        <p:blipFill>
          <a:blip r:embed="rId2"/>
          <a:srcRect t="20010"/>
          <a:stretch>
            <a:fillRect/>
          </a:stretch>
        </p:blipFill>
        <p:spPr>
          <a:xfrm>
            <a:off x="3694383" y="2224242"/>
            <a:ext cx="8135759" cy="10397199"/>
          </a:xfrm>
          <a:prstGeom prst="rect">
            <a:avLst/>
          </a:prstGeom>
        </p:spPr>
      </p:pic>
      <p:sp>
        <p:nvSpPr>
          <p:cNvPr id="6" name="TITOLO DELLA SLIDE">
            <a:extLst>
              <a:ext uri="{FF2B5EF4-FFF2-40B4-BE49-F238E27FC236}">
                <a16:creationId xmlns:a16="http://schemas.microsoft.com/office/drawing/2014/main" id="{F9A2B4DB-A110-AE1C-D25F-6E358C857ADD}"/>
              </a:ext>
            </a:extLst>
          </p:cNvPr>
          <p:cNvSpPr txBox="1"/>
          <p:nvPr/>
        </p:nvSpPr>
        <p:spPr>
          <a:xfrm>
            <a:off x="135467" y="254472"/>
            <a:ext cx="23389350" cy="19697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CONFIGURAZIONI IDRAULICHE CIRCUITO PRIMARIO - XLMI </a:t>
            </a:r>
          </a:p>
          <a:p>
            <a:pPr algn="ctr">
              <a:lnSpc>
                <a:spcPct val="100000"/>
              </a:lnSpc>
            </a:pPr>
            <a:r>
              <a:rPr lang="it-IT" sz="4000" dirty="0"/>
              <a:t>GENERATORE TERMICO MURALE XLM CON IDRAULICA E SICUREZZE IMPIANTO</a:t>
            </a:r>
          </a:p>
          <a:p>
            <a:pPr algn="ctr">
              <a:lnSpc>
                <a:spcPct val="100000"/>
              </a:lnSpc>
            </a:pPr>
            <a:r>
              <a:rPr lang="it-IT" sz="4000" dirty="0"/>
              <a:t>RISCALDAMENTO E PRODUZIONE A.C.S TRAMITE ACCUMULO SEPARATO</a:t>
            </a:r>
          </a:p>
        </p:txBody>
      </p:sp>
      <p:pic>
        <p:nvPicPr>
          <p:cNvPr id="8" name="Immagine 7">
            <a:extLst>
              <a:ext uri="{FF2B5EF4-FFF2-40B4-BE49-F238E27FC236}">
                <a16:creationId xmlns:a16="http://schemas.microsoft.com/office/drawing/2014/main" id="{053D9E0D-B632-DD5E-3536-A326AAD9C546}"/>
              </a:ext>
            </a:extLst>
          </p:cNvPr>
          <p:cNvPicPr>
            <a:picLocks noChangeAspect="1"/>
          </p:cNvPicPr>
          <p:nvPr/>
        </p:nvPicPr>
        <p:blipFill>
          <a:blip r:embed="rId3"/>
          <a:stretch>
            <a:fillRect/>
          </a:stretch>
        </p:blipFill>
        <p:spPr>
          <a:xfrm>
            <a:off x="12920133" y="2226116"/>
            <a:ext cx="7415327" cy="10431730"/>
          </a:xfrm>
          <a:prstGeom prst="rect">
            <a:avLst/>
          </a:prstGeom>
        </p:spPr>
      </p:pic>
    </p:spTree>
    <p:extLst>
      <p:ext uri="{BB962C8B-B14F-4D97-AF65-F5344CB8AC3E}">
        <p14:creationId xmlns:p14="http://schemas.microsoft.com/office/powerpoint/2010/main" val="300589804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863B3-DBF1-9C07-D64D-DBB6C9F8DFAC}"/>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2F0A4C7E-A23A-AFA1-7190-ABD1DD664187}"/>
              </a:ext>
            </a:extLst>
          </p:cNvPr>
          <p:cNvSpPr txBox="1"/>
          <p:nvPr/>
        </p:nvSpPr>
        <p:spPr>
          <a:xfrm>
            <a:off x="408977" y="204641"/>
            <a:ext cx="24195156" cy="17235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CONFIGURAZIONI IDRAULICHE CIRCUITO PRIMARIO - XLME1 </a:t>
            </a:r>
          </a:p>
          <a:p>
            <a:pPr algn="ctr">
              <a:lnSpc>
                <a:spcPct val="100000"/>
              </a:lnSpc>
            </a:pPr>
            <a:r>
              <a:rPr lang="it-IT" sz="3200" dirty="0"/>
              <a:t>GENERATORE TERMICO XLM A CONDENSAZIONE </a:t>
            </a:r>
            <a:r>
              <a:rPr lang="it-IT" sz="3200" b="1" u="sng" dirty="0"/>
              <a:t>CABINATO DA ESTERNO</a:t>
            </a:r>
          </a:p>
          <a:p>
            <a:pPr>
              <a:lnSpc>
                <a:spcPct val="100000"/>
              </a:lnSpc>
            </a:pPr>
            <a:r>
              <a:rPr lang="it-IT" sz="3200" dirty="0"/>
              <a:t>RISCALDAMENTO E PRODUZIONE A.C.S CON ACCUMULO SEPARATO PER INSTALLAZIONE A CIELO APERTO</a:t>
            </a:r>
          </a:p>
        </p:txBody>
      </p:sp>
      <p:pic>
        <p:nvPicPr>
          <p:cNvPr id="3" name="Immagine 2">
            <a:extLst>
              <a:ext uri="{FF2B5EF4-FFF2-40B4-BE49-F238E27FC236}">
                <a16:creationId xmlns:a16="http://schemas.microsoft.com/office/drawing/2014/main" id="{26CAAC3F-11AB-1414-1707-86C7DAB18758}"/>
              </a:ext>
            </a:extLst>
          </p:cNvPr>
          <p:cNvPicPr>
            <a:picLocks noChangeAspect="1"/>
          </p:cNvPicPr>
          <p:nvPr/>
        </p:nvPicPr>
        <p:blipFill>
          <a:blip r:embed="rId2"/>
          <a:stretch>
            <a:fillRect/>
          </a:stretch>
        </p:blipFill>
        <p:spPr>
          <a:xfrm>
            <a:off x="914402" y="2512930"/>
            <a:ext cx="7593494" cy="10136654"/>
          </a:xfrm>
          <a:prstGeom prst="rect">
            <a:avLst/>
          </a:prstGeom>
        </p:spPr>
      </p:pic>
      <p:pic>
        <p:nvPicPr>
          <p:cNvPr id="10" name="Immagine 9">
            <a:extLst>
              <a:ext uri="{FF2B5EF4-FFF2-40B4-BE49-F238E27FC236}">
                <a16:creationId xmlns:a16="http://schemas.microsoft.com/office/drawing/2014/main" id="{BCF443CA-727D-F8DA-4137-DF268E316740}"/>
              </a:ext>
            </a:extLst>
          </p:cNvPr>
          <p:cNvPicPr>
            <a:picLocks noChangeAspect="1"/>
          </p:cNvPicPr>
          <p:nvPr/>
        </p:nvPicPr>
        <p:blipFill>
          <a:blip r:embed="rId3"/>
          <a:stretch>
            <a:fillRect/>
          </a:stretch>
        </p:blipFill>
        <p:spPr>
          <a:xfrm>
            <a:off x="9191508" y="2440993"/>
            <a:ext cx="6047368" cy="10280527"/>
          </a:xfrm>
          <a:prstGeom prst="rect">
            <a:avLst/>
          </a:prstGeom>
        </p:spPr>
      </p:pic>
      <p:pic>
        <p:nvPicPr>
          <p:cNvPr id="2" name="Immagine 1">
            <a:extLst>
              <a:ext uri="{FF2B5EF4-FFF2-40B4-BE49-F238E27FC236}">
                <a16:creationId xmlns:a16="http://schemas.microsoft.com/office/drawing/2014/main" id="{2198A42B-7BD3-7D1C-5476-0D58813C354B}"/>
              </a:ext>
            </a:extLst>
          </p:cNvPr>
          <p:cNvPicPr>
            <a:picLocks noChangeAspect="1"/>
          </p:cNvPicPr>
          <p:nvPr/>
        </p:nvPicPr>
        <p:blipFill>
          <a:blip r:embed="rId4"/>
          <a:stretch>
            <a:fillRect/>
          </a:stretch>
        </p:blipFill>
        <p:spPr>
          <a:xfrm>
            <a:off x="16224971" y="2512930"/>
            <a:ext cx="6250718" cy="9993511"/>
          </a:xfrm>
          <a:prstGeom prst="rect">
            <a:avLst/>
          </a:prstGeom>
        </p:spPr>
      </p:pic>
    </p:spTree>
    <p:extLst>
      <p:ext uri="{BB962C8B-B14F-4D97-AF65-F5344CB8AC3E}">
        <p14:creationId xmlns:p14="http://schemas.microsoft.com/office/powerpoint/2010/main" val="50853384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FCAC6-BC98-3462-2441-E5B27053BFF9}"/>
            </a:ext>
          </a:extLst>
        </p:cNvPr>
        <p:cNvGrpSpPr/>
        <p:nvPr/>
      </p:nvGrpSpPr>
      <p:grpSpPr>
        <a:xfrm>
          <a:off x="0" y="0"/>
          <a:ext cx="0" cy="0"/>
          <a:chOff x="0" y="0"/>
          <a:chExt cx="0" cy="0"/>
        </a:xfrm>
      </p:grpSpPr>
      <p:sp>
        <p:nvSpPr>
          <p:cNvPr id="3" name="TITOLO DELLA SLIDE">
            <a:extLst>
              <a:ext uri="{FF2B5EF4-FFF2-40B4-BE49-F238E27FC236}">
                <a16:creationId xmlns:a16="http://schemas.microsoft.com/office/drawing/2014/main" id="{573562A1-5636-BF42-1DF5-344CEA07C61F}"/>
              </a:ext>
            </a:extLst>
          </p:cNvPr>
          <p:cNvSpPr txBox="1"/>
          <p:nvPr/>
        </p:nvSpPr>
        <p:spPr>
          <a:xfrm>
            <a:off x="798757" y="796339"/>
            <a:ext cx="22403621" cy="14157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Generatori termici MODULARI «XLM» Easy</a:t>
            </a:r>
          </a:p>
          <a:p>
            <a:pPr algn="ctr">
              <a:lnSpc>
                <a:spcPct val="100000"/>
              </a:lnSpc>
            </a:pPr>
            <a:r>
              <a:rPr lang="it-IT" sz="4400" b="1" dirty="0"/>
              <a:t> da 2 fino a 4 caldaie in linea (155-492 kW @80-60°C)</a:t>
            </a:r>
          </a:p>
        </p:txBody>
      </p:sp>
      <p:pic>
        <p:nvPicPr>
          <p:cNvPr id="8" name="Immagine 7">
            <a:extLst>
              <a:ext uri="{FF2B5EF4-FFF2-40B4-BE49-F238E27FC236}">
                <a16:creationId xmlns:a16="http://schemas.microsoft.com/office/drawing/2014/main" id="{9D311C84-26B8-2ABC-A5C9-4CCE34423DF2}"/>
              </a:ext>
            </a:extLst>
          </p:cNvPr>
          <p:cNvPicPr>
            <a:picLocks noChangeAspect="1"/>
          </p:cNvPicPr>
          <p:nvPr/>
        </p:nvPicPr>
        <p:blipFill>
          <a:blip r:embed="rId2"/>
          <a:stretch>
            <a:fillRect/>
          </a:stretch>
        </p:blipFill>
        <p:spPr>
          <a:xfrm>
            <a:off x="13219045" y="4005140"/>
            <a:ext cx="7772401" cy="7374527"/>
          </a:xfrm>
          <a:prstGeom prst="rect">
            <a:avLst/>
          </a:prstGeom>
          <a:ln>
            <a:solidFill>
              <a:schemeClr val="tx1"/>
            </a:solidFill>
          </a:ln>
        </p:spPr>
      </p:pic>
      <p:pic>
        <p:nvPicPr>
          <p:cNvPr id="2" name="Immagine 1" descr="Immagine che contiene macchina, interno&#10;&#10;Il contenuto generato dall'IA potrebbe non essere corretto.">
            <a:extLst>
              <a:ext uri="{FF2B5EF4-FFF2-40B4-BE49-F238E27FC236}">
                <a16:creationId xmlns:a16="http://schemas.microsoft.com/office/drawing/2014/main" id="{CCB80535-9C29-D6EF-723F-67E1DC63F4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6813" y="4174434"/>
            <a:ext cx="6404651" cy="7205233"/>
          </a:xfrm>
          <a:prstGeom prst="rect">
            <a:avLst/>
          </a:prstGeom>
          <a:ln>
            <a:solidFill>
              <a:schemeClr val="tx1"/>
            </a:solidFill>
          </a:ln>
        </p:spPr>
      </p:pic>
    </p:spTree>
    <p:extLst>
      <p:ext uri="{BB962C8B-B14F-4D97-AF65-F5344CB8AC3E}">
        <p14:creationId xmlns:p14="http://schemas.microsoft.com/office/powerpoint/2010/main" val="428976360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4CA9F-9C7A-08D8-E677-CF3D831F8B6B}"/>
            </a:ext>
          </a:extLst>
        </p:cNvPr>
        <p:cNvGrpSpPr/>
        <p:nvPr/>
      </p:nvGrpSpPr>
      <p:grpSpPr>
        <a:xfrm>
          <a:off x="0" y="0"/>
          <a:ext cx="0" cy="0"/>
          <a:chOff x="0" y="0"/>
          <a:chExt cx="0" cy="0"/>
        </a:xfrm>
      </p:grpSpPr>
      <p:sp>
        <p:nvSpPr>
          <p:cNvPr id="3" name="TITOLO DELLA SLIDE">
            <a:extLst>
              <a:ext uri="{FF2B5EF4-FFF2-40B4-BE49-F238E27FC236}">
                <a16:creationId xmlns:a16="http://schemas.microsoft.com/office/drawing/2014/main" id="{F8781870-0C8D-2BAE-86C6-B2FFFE716F68}"/>
              </a:ext>
            </a:extLst>
          </p:cNvPr>
          <p:cNvSpPr txBox="1"/>
          <p:nvPr/>
        </p:nvSpPr>
        <p:spPr>
          <a:xfrm>
            <a:off x="1205156" y="657110"/>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gamma Generatori termici MODULARI «XLM»</a:t>
            </a:r>
          </a:p>
        </p:txBody>
      </p:sp>
      <p:pic>
        <p:nvPicPr>
          <p:cNvPr id="4" name="Immagine 3">
            <a:extLst>
              <a:ext uri="{FF2B5EF4-FFF2-40B4-BE49-F238E27FC236}">
                <a16:creationId xmlns:a16="http://schemas.microsoft.com/office/drawing/2014/main" id="{A622D412-F2CE-BFC0-6702-D48BE35D203B}"/>
              </a:ext>
            </a:extLst>
          </p:cNvPr>
          <p:cNvPicPr>
            <a:picLocks noChangeAspect="1"/>
          </p:cNvPicPr>
          <p:nvPr/>
        </p:nvPicPr>
        <p:blipFill>
          <a:blip r:embed="rId2"/>
          <a:stretch>
            <a:fillRect/>
          </a:stretch>
        </p:blipFill>
        <p:spPr>
          <a:xfrm>
            <a:off x="2610499" y="2218171"/>
            <a:ext cx="5488664" cy="8809931"/>
          </a:xfrm>
          <a:prstGeom prst="rect">
            <a:avLst/>
          </a:prstGeom>
        </p:spPr>
      </p:pic>
      <p:pic>
        <p:nvPicPr>
          <p:cNvPr id="6" name="Immagine 5">
            <a:extLst>
              <a:ext uri="{FF2B5EF4-FFF2-40B4-BE49-F238E27FC236}">
                <a16:creationId xmlns:a16="http://schemas.microsoft.com/office/drawing/2014/main" id="{4D3C087E-DFA0-FA05-3B92-875D04BAD585}"/>
              </a:ext>
            </a:extLst>
          </p:cNvPr>
          <p:cNvPicPr>
            <a:picLocks noChangeAspect="1"/>
          </p:cNvPicPr>
          <p:nvPr/>
        </p:nvPicPr>
        <p:blipFill>
          <a:blip r:embed="rId2"/>
          <a:stretch>
            <a:fillRect/>
          </a:stretch>
        </p:blipFill>
        <p:spPr>
          <a:xfrm>
            <a:off x="9408362" y="2218171"/>
            <a:ext cx="5488664" cy="8809931"/>
          </a:xfrm>
          <a:prstGeom prst="rect">
            <a:avLst/>
          </a:prstGeom>
        </p:spPr>
      </p:pic>
      <p:pic>
        <p:nvPicPr>
          <p:cNvPr id="9" name="Immagine 8">
            <a:extLst>
              <a:ext uri="{FF2B5EF4-FFF2-40B4-BE49-F238E27FC236}">
                <a16:creationId xmlns:a16="http://schemas.microsoft.com/office/drawing/2014/main" id="{7B5208E6-124B-22F9-A910-77E6C04DC4E6}"/>
              </a:ext>
            </a:extLst>
          </p:cNvPr>
          <p:cNvPicPr>
            <a:picLocks noChangeAspect="1"/>
          </p:cNvPicPr>
          <p:nvPr/>
        </p:nvPicPr>
        <p:blipFill>
          <a:blip r:embed="rId3"/>
          <a:stretch>
            <a:fillRect/>
          </a:stretch>
        </p:blipFill>
        <p:spPr>
          <a:xfrm>
            <a:off x="9485463" y="3882844"/>
            <a:ext cx="5413074" cy="7145258"/>
          </a:xfrm>
          <a:prstGeom prst="rect">
            <a:avLst/>
          </a:prstGeom>
        </p:spPr>
      </p:pic>
      <p:pic>
        <p:nvPicPr>
          <p:cNvPr id="11" name="Immagine 10">
            <a:extLst>
              <a:ext uri="{FF2B5EF4-FFF2-40B4-BE49-F238E27FC236}">
                <a16:creationId xmlns:a16="http://schemas.microsoft.com/office/drawing/2014/main" id="{6C36CBE9-F183-CD11-D80E-51D7C1108693}"/>
              </a:ext>
            </a:extLst>
          </p:cNvPr>
          <p:cNvPicPr>
            <a:picLocks noChangeAspect="1"/>
          </p:cNvPicPr>
          <p:nvPr/>
        </p:nvPicPr>
        <p:blipFill>
          <a:blip r:embed="rId2"/>
          <a:stretch>
            <a:fillRect/>
          </a:stretch>
        </p:blipFill>
        <p:spPr>
          <a:xfrm>
            <a:off x="16206225" y="2218171"/>
            <a:ext cx="5488664" cy="8809931"/>
          </a:xfrm>
          <a:prstGeom prst="rect">
            <a:avLst/>
          </a:prstGeom>
        </p:spPr>
      </p:pic>
      <p:pic>
        <p:nvPicPr>
          <p:cNvPr id="13" name="Immagine 12">
            <a:extLst>
              <a:ext uri="{FF2B5EF4-FFF2-40B4-BE49-F238E27FC236}">
                <a16:creationId xmlns:a16="http://schemas.microsoft.com/office/drawing/2014/main" id="{84005EDE-BFE4-5484-D5B9-24F9173CD81A}"/>
              </a:ext>
            </a:extLst>
          </p:cNvPr>
          <p:cNvPicPr>
            <a:picLocks noChangeAspect="1"/>
          </p:cNvPicPr>
          <p:nvPr/>
        </p:nvPicPr>
        <p:blipFill>
          <a:blip r:embed="rId4"/>
          <a:stretch>
            <a:fillRect/>
          </a:stretch>
        </p:blipFill>
        <p:spPr>
          <a:xfrm>
            <a:off x="16322328" y="3862966"/>
            <a:ext cx="5321468" cy="7145258"/>
          </a:xfrm>
          <a:prstGeom prst="rect">
            <a:avLst/>
          </a:prstGeom>
        </p:spPr>
      </p:pic>
    </p:spTree>
    <p:extLst>
      <p:ext uri="{BB962C8B-B14F-4D97-AF65-F5344CB8AC3E}">
        <p14:creationId xmlns:p14="http://schemas.microsoft.com/office/powerpoint/2010/main" val="2153544247"/>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8C9AD-A7ED-A0AC-A089-7BDB0C7472FB}"/>
            </a:ext>
          </a:extLst>
        </p:cNvPr>
        <p:cNvGrpSpPr/>
        <p:nvPr/>
      </p:nvGrpSpPr>
      <p:grpSpPr>
        <a:xfrm>
          <a:off x="0" y="0"/>
          <a:ext cx="0" cy="0"/>
          <a:chOff x="0" y="0"/>
          <a:chExt cx="0" cy="0"/>
        </a:xfrm>
      </p:grpSpPr>
      <p:sp>
        <p:nvSpPr>
          <p:cNvPr id="3" name="TITOLO DELLA SLIDE">
            <a:extLst>
              <a:ext uri="{FF2B5EF4-FFF2-40B4-BE49-F238E27FC236}">
                <a16:creationId xmlns:a16="http://schemas.microsoft.com/office/drawing/2014/main" id="{6728258C-6AD5-672E-1AE7-6E6999C87061}"/>
              </a:ext>
            </a:extLst>
          </p:cNvPr>
          <p:cNvSpPr txBox="1"/>
          <p:nvPr/>
        </p:nvSpPr>
        <p:spPr>
          <a:xfrm>
            <a:off x="859257" y="87942"/>
            <a:ext cx="11332744"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000" b="1" dirty="0"/>
              <a:t>Accessori moduli «XLM»  easy</a:t>
            </a:r>
          </a:p>
        </p:txBody>
      </p:sp>
      <p:pic>
        <p:nvPicPr>
          <p:cNvPr id="10" name="Immagine 9">
            <a:extLst>
              <a:ext uri="{FF2B5EF4-FFF2-40B4-BE49-F238E27FC236}">
                <a16:creationId xmlns:a16="http://schemas.microsoft.com/office/drawing/2014/main" id="{E077834F-E862-614B-91E7-8FB4A606B8A9}"/>
              </a:ext>
            </a:extLst>
          </p:cNvPr>
          <p:cNvPicPr>
            <a:picLocks noChangeAspect="1"/>
          </p:cNvPicPr>
          <p:nvPr/>
        </p:nvPicPr>
        <p:blipFill>
          <a:blip r:embed="rId2"/>
          <a:stretch>
            <a:fillRect/>
          </a:stretch>
        </p:blipFill>
        <p:spPr>
          <a:xfrm>
            <a:off x="12192000" y="7730225"/>
            <a:ext cx="10559761" cy="5025608"/>
          </a:xfrm>
          <a:prstGeom prst="rect">
            <a:avLst/>
          </a:prstGeom>
        </p:spPr>
      </p:pic>
      <p:pic>
        <p:nvPicPr>
          <p:cNvPr id="12" name="Immagine 11">
            <a:extLst>
              <a:ext uri="{FF2B5EF4-FFF2-40B4-BE49-F238E27FC236}">
                <a16:creationId xmlns:a16="http://schemas.microsoft.com/office/drawing/2014/main" id="{C32118B3-BF4E-92AA-05A7-3F02F7CA921A}"/>
              </a:ext>
            </a:extLst>
          </p:cNvPr>
          <p:cNvPicPr>
            <a:picLocks noChangeAspect="1"/>
          </p:cNvPicPr>
          <p:nvPr/>
        </p:nvPicPr>
        <p:blipFill>
          <a:blip r:embed="rId3"/>
          <a:stretch>
            <a:fillRect/>
          </a:stretch>
        </p:blipFill>
        <p:spPr>
          <a:xfrm>
            <a:off x="12243558" y="922751"/>
            <a:ext cx="10490447" cy="6806836"/>
          </a:xfrm>
          <a:prstGeom prst="rect">
            <a:avLst/>
          </a:prstGeom>
        </p:spPr>
      </p:pic>
      <p:pic>
        <p:nvPicPr>
          <p:cNvPr id="14" name="Immagine 13">
            <a:extLst>
              <a:ext uri="{FF2B5EF4-FFF2-40B4-BE49-F238E27FC236}">
                <a16:creationId xmlns:a16="http://schemas.microsoft.com/office/drawing/2014/main" id="{1784323D-84DB-A983-CDC1-820B1E4BAA1C}"/>
              </a:ext>
            </a:extLst>
          </p:cNvPr>
          <p:cNvPicPr>
            <a:picLocks noChangeAspect="1"/>
          </p:cNvPicPr>
          <p:nvPr/>
        </p:nvPicPr>
        <p:blipFill>
          <a:blip r:embed="rId4"/>
          <a:stretch>
            <a:fillRect/>
          </a:stretch>
        </p:blipFill>
        <p:spPr>
          <a:xfrm>
            <a:off x="420209" y="1819922"/>
            <a:ext cx="10529623" cy="10805541"/>
          </a:xfrm>
          <a:prstGeom prst="rect">
            <a:avLst/>
          </a:prstGeom>
        </p:spPr>
      </p:pic>
      <p:sp>
        <p:nvSpPr>
          <p:cNvPr id="16" name="CasellaDiTesto 15">
            <a:extLst>
              <a:ext uri="{FF2B5EF4-FFF2-40B4-BE49-F238E27FC236}">
                <a16:creationId xmlns:a16="http://schemas.microsoft.com/office/drawing/2014/main" id="{A58A6572-0EBC-53ED-D42C-FD4C2CFBB535}"/>
              </a:ext>
            </a:extLst>
          </p:cNvPr>
          <p:cNvSpPr txBox="1"/>
          <p:nvPr/>
        </p:nvSpPr>
        <p:spPr>
          <a:xfrm>
            <a:off x="159797" y="803940"/>
            <a:ext cx="12304450" cy="1015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dirty="0"/>
              <a:t>LA FORNITURA DEL MODULO DEVE PREVEDERE OBBLIGATORIAMENTE UNO DEI 4 KIT DI SEGUITO ELENCATI</a:t>
            </a:r>
          </a:p>
        </p:txBody>
      </p:sp>
    </p:spTree>
    <p:extLst>
      <p:ext uri="{BB962C8B-B14F-4D97-AF65-F5344CB8AC3E}">
        <p14:creationId xmlns:p14="http://schemas.microsoft.com/office/powerpoint/2010/main" val="3337072055"/>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5CD47-356D-25B0-4D9E-0CC78A77CF4D}"/>
            </a:ext>
          </a:extLst>
        </p:cNvPr>
        <p:cNvGrpSpPr/>
        <p:nvPr/>
      </p:nvGrpSpPr>
      <p:grpSpPr>
        <a:xfrm>
          <a:off x="0" y="0"/>
          <a:ext cx="0" cy="0"/>
          <a:chOff x="0" y="0"/>
          <a:chExt cx="0" cy="0"/>
        </a:xfrm>
      </p:grpSpPr>
      <p:sp>
        <p:nvSpPr>
          <p:cNvPr id="3" name="TITOLO DELLA SLIDE">
            <a:extLst>
              <a:ext uri="{FF2B5EF4-FFF2-40B4-BE49-F238E27FC236}">
                <a16:creationId xmlns:a16="http://schemas.microsoft.com/office/drawing/2014/main" id="{CB34DB3A-ADAD-F5D0-D082-F9DE8E18F858}"/>
              </a:ext>
            </a:extLst>
          </p:cNvPr>
          <p:cNvSpPr txBox="1"/>
          <p:nvPr/>
        </p:nvSpPr>
        <p:spPr>
          <a:xfrm>
            <a:off x="859257" y="87942"/>
            <a:ext cx="12945520" cy="615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000" b="1" dirty="0"/>
              <a:t>Accessori moduli «XLM»  easy  Kit </a:t>
            </a:r>
            <a:r>
              <a:rPr lang="it-IT" sz="4000" b="1" dirty="0" err="1"/>
              <a:t>aes</a:t>
            </a:r>
            <a:endParaRPr lang="it-IT" sz="4000" b="1" dirty="0"/>
          </a:p>
        </p:txBody>
      </p:sp>
      <p:sp>
        <p:nvSpPr>
          <p:cNvPr id="16" name="CasellaDiTesto 15">
            <a:extLst>
              <a:ext uri="{FF2B5EF4-FFF2-40B4-BE49-F238E27FC236}">
                <a16:creationId xmlns:a16="http://schemas.microsoft.com/office/drawing/2014/main" id="{F9481DD8-96BA-47CB-E9DB-FCECE0D26D71}"/>
              </a:ext>
            </a:extLst>
          </p:cNvPr>
          <p:cNvSpPr txBox="1"/>
          <p:nvPr/>
        </p:nvSpPr>
        <p:spPr>
          <a:xfrm>
            <a:off x="159797" y="803940"/>
            <a:ext cx="12304450" cy="1015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dirty="0"/>
              <a:t>LA FORNITURA DEL MODULO DEVE PREVEDERE OBBLIGATORIAMENTE UNO DEI 4 KIT DI SEGUITO ELENCATI</a:t>
            </a:r>
          </a:p>
        </p:txBody>
      </p:sp>
      <p:pic>
        <p:nvPicPr>
          <p:cNvPr id="4" name="Immagine 3">
            <a:extLst>
              <a:ext uri="{FF2B5EF4-FFF2-40B4-BE49-F238E27FC236}">
                <a16:creationId xmlns:a16="http://schemas.microsoft.com/office/drawing/2014/main" id="{A6EE2BFC-598B-2A02-A7C3-3FE383FFBCD7}"/>
              </a:ext>
            </a:extLst>
          </p:cNvPr>
          <p:cNvPicPr>
            <a:picLocks noChangeAspect="1"/>
          </p:cNvPicPr>
          <p:nvPr/>
        </p:nvPicPr>
        <p:blipFill>
          <a:blip r:embed="rId2"/>
          <a:stretch>
            <a:fillRect/>
          </a:stretch>
        </p:blipFill>
        <p:spPr>
          <a:xfrm>
            <a:off x="12736093" y="914400"/>
            <a:ext cx="11288916" cy="11663963"/>
          </a:xfrm>
          <a:prstGeom prst="rect">
            <a:avLst/>
          </a:prstGeom>
        </p:spPr>
      </p:pic>
      <p:pic>
        <p:nvPicPr>
          <p:cNvPr id="6" name="Immagine 5">
            <a:extLst>
              <a:ext uri="{FF2B5EF4-FFF2-40B4-BE49-F238E27FC236}">
                <a16:creationId xmlns:a16="http://schemas.microsoft.com/office/drawing/2014/main" id="{442516A9-59E8-32C8-93D4-5C90EF9E92F8}"/>
              </a:ext>
            </a:extLst>
          </p:cNvPr>
          <p:cNvPicPr>
            <a:picLocks noChangeAspect="1"/>
          </p:cNvPicPr>
          <p:nvPr/>
        </p:nvPicPr>
        <p:blipFill>
          <a:blip r:embed="rId3"/>
          <a:stretch>
            <a:fillRect/>
          </a:stretch>
        </p:blipFill>
        <p:spPr>
          <a:xfrm>
            <a:off x="727969" y="4504349"/>
            <a:ext cx="10067278" cy="7567293"/>
          </a:xfrm>
          <a:prstGeom prst="rect">
            <a:avLst/>
          </a:prstGeom>
        </p:spPr>
      </p:pic>
    </p:spTree>
    <p:extLst>
      <p:ext uri="{BB962C8B-B14F-4D97-AF65-F5344CB8AC3E}">
        <p14:creationId xmlns:p14="http://schemas.microsoft.com/office/powerpoint/2010/main" val="377211927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C934C-DE23-E541-3FAD-F583934CA8C2}"/>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FFCD7C5F-8C62-1D6E-E84A-F44AB1CA41ED}"/>
              </a:ext>
            </a:extLst>
          </p:cNvPr>
          <p:cNvPicPr>
            <a:picLocks noChangeAspect="1"/>
          </p:cNvPicPr>
          <p:nvPr/>
        </p:nvPicPr>
        <p:blipFill>
          <a:blip r:embed="rId2"/>
          <a:stretch>
            <a:fillRect/>
          </a:stretch>
        </p:blipFill>
        <p:spPr>
          <a:xfrm>
            <a:off x="466077" y="2138632"/>
            <a:ext cx="23451845" cy="9977354"/>
          </a:xfrm>
          <a:prstGeom prst="rect">
            <a:avLst/>
          </a:prstGeom>
          <a:ln>
            <a:solidFill>
              <a:schemeClr val="tx1"/>
            </a:solidFill>
          </a:ln>
        </p:spPr>
      </p:pic>
      <p:sp>
        <p:nvSpPr>
          <p:cNvPr id="4" name="TITOLO DELLA SLIDE">
            <a:extLst>
              <a:ext uri="{FF2B5EF4-FFF2-40B4-BE49-F238E27FC236}">
                <a16:creationId xmlns:a16="http://schemas.microsoft.com/office/drawing/2014/main" id="{F36F1D38-0D81-499C-EC5E-EA8D489D5D11}"/>
              </a:ext>
            </a:extLst>
          </p:cNvPr>
          <p:cNvSpPr txBox="1"/>
          <p:nvPr/>
        </p:nvSpPr>
        <p:spPr>
          <a:xfrm>
            <a:off x="832623" y="2544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MODULI easy</a:t>
            </a:r>
          </a:p>
        </p:txBody>
      </p:sp>
    </p:spTree>
    <p:extLst>
      <p:ext uri="{BB962C8B-B14F-4D97-AF65-F5344CB8AC3E}">
        <p14:creationId xmlns:p14="http://schemas.microsoft.com/office/powerpoint/2010/main" val="22185749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B19C6-C1FC-C77E-05ED-67BFB06ABDAA}"/>
            </a:ext>
          </a:extLst>
        </p:cNvPr>
        <p:cNvGrpSpPr/>
        <p:nvPr/>
      </p:nvGrpSpPr>
      <p:grpSpPr>
        <a:xfrm>
          <a:off x="0" y="0"/>
          <a:ext cx="0" cy="0"/>
          <a:chOff x="0" y="0"/>
          <a:chExt cx="0" cy="0"/>
        </a:xfrm>
      </p:grpSpPr>
      <p:pic>
        <p:nvPicPr>
          <p:cNvPr id="4" name="Immagine 3">
            <a:extLst>
              <a:ext uri="{FF2B5EF4-FFF2-40B4-BE49-F238E27FC236}">
                <a16:creationId xmlns:a16="http://schemas.microsoft.com/office/drawing/2014/main" id="{75AF293B-8386-5B15-2AF5-D52759896B4D}"/>
              </a:ext>
            </a:extLst>
          </p:cNvPr>
          <p:cNvPicPr>
            <a:picLocks noChangeAspect="1"/>
          </p:cNvPicPr>
          <p:nvPr/>
        </p:nvPicPr>
        <p:blipFill>
          <a:blip r:embed="rId2"/>
          <a:stretch>
            <a:fillRect/>
          </a:stretch>
        </p:blipFill>
        <p:spPr>
          <a:xfrm>
            <a:off x="1657350" y="3076575"/>
            <a:ext cx="21069300" cy="7562850"/>
          </a:xfrm>
          <a:prstGeom prst="rect">
            <a:avLst/>
          </a:prstGeom>
        </p:spPr>
      </p:pic>
      <p:sp>
        <p:nvSpPr>
          <p:cNvPr id="5" name="TITOLO DELLA SLIDE">
            <a:extLst>
              <a:ext uri="{FF2B5EF4-FFF2-40B4-BE49-F238E27FC236}">
                <a16:creationId xmlns:a16="http://schemas.microsoft.com/office/drawing/2014/main" id="{F85502D9-E330-A738-8E7B-6432140B37D5}"/>
              </a:ext>
            </a:extLst>
          </p:cNvPr>
          <p:cNvSpPr txBox="1"/>
          <p:nvPr/>
        </p:nvSpPr>
        <p:spPr>
          <a:xfrm>
            <a:off x="832623" y="254472"/>
            <a:ext cx="22403621"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nSpc>
                <a:spcPct val="100000"/>
              </a:lnSpc>
            </a:pPr>
            <a:r>
              <a:rPr lang="it-IT" sz="4800" b="1" dirty="0"/>
              <a:t>MODULI easy</a:t>
            </a:r>
          </a:p>
        </p:txBody>
      </p:sp>
    </p:spTree>
    <p:extLst>
      <p:ext uri="{BB962C8B-B14F-4D97-AF65-F5344CB8AC3E}">
        <p14:creationId xmlns:p14="http://schemas.microsoft.com/office/powerpoint/2010/main" val="377518167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927B2-8AAF-2935-75BD-EA75C8CBA43F}"/>
            </a:ext>
          </a:extLst>
        </p:cNvPr>
        <p:cNvGrpSpPr/>
        <p:nvPr/>
      </p:nvGrpSpPr>
      <p:grpSpPr>
        <a:xfrm>
          <a:off x="0" y="0"/>
          <a:ext cx="0" cy="0"/>
          <a:chOff x="0" y="0"/>
          <a:chExt cx="0" cy="0"/>
        </a:xfrm>
      </p:grpSpPr>
      <p:sp>
        <p:nvSpPr>
          <p:cNvPr id="3" name="TITOLO DELLA SLIDE">
            <a:extLst>
              <a:ext uri="{FF2B5EF4-FFF2-40B4-BE49-F238E27FC236}">
                <a16:creationId xmlns:a16="http://schemas.microsoft.com/office/drawing/2014/main" id="{D4E03A68-E90A-4F25-ED8D-76F249681AC1}"/>
              </a:ext>
            </a:extLst>
          </p:cNvPr>
          <p:cNvSpPr txBox="1"/>
          <p:nvPr/>
        </p:nvSpPr>
        <p:spPr>
          <a:xfrm>
            <a:off x="832623" y="254472"/>
            <a:ext cx="22403621" cy="14157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gamma Generatori termici MODULARI «XLM» </a:t>
            </a:r>
            <a:r>
              <a:rPr lang="it-IT" sz="4800" b="1" dirty="0">
                <a:highlight>
                  <a:srgbClr val="FFFF00"/>
                </a:highlight>
              </a:rPr>
              <a:t>TOP</a:t>
            </a:r>
          </a:p>
          <a:p>
            <a:pPr algn="ctr">
              <a:lnSpc>
                <a:spcPct val="100000"/>
              </a:lnSpc>
            </a:pPr>
            <a:r>
              <a:rPr lang="it-IT" sz="4400" b="1" dirty="0"/>
              <a:t> da 2 fino a 4 caldaie in linea (155-492 kW @80-60°C)</a:t>
            </a:r>
          </a:p>
        </p:txBody>
      </p:sp>
      <p:pic>
        <p:nvPicPr>
          <p:cNvPr id="10" name="Immagine 9">
            <a:extLst>
              <a:ext uri="{FF2B5EF4-FFF2-40B4-BE49-F238E27FC236}">
                <a16:creationId xmlns:a16="http://schemas.microsoft.com/office/drawing/2014/main" id="{8191D83D-5246-DC9A-8453-E5AC88865FFB}"/>
              </a:ext>
            </a:extLst>
          </p:cNvPr>
          <p:cNvPicPr>
            <a:picLocks noChangeAspect="1"/>
          </p:cNvPicPr>
          <p:nvPr/>
        </p:nvPicPr>
        <p:blipFill>
          <a:blip r:embed="rId2"/>
          <a:stretch>
            <a:fillRect/>
          </a:stretch>
        </p:blipFill>
        <p:spPr>
          <a:xfrm>
            <a:off x="11926511" y="7156174"/>
            <a:ext cx="12170581" cy="5123971"/>
          </a:xfrm>
          <a:prstGeom prst="rect">
            <a:avLst/>
          </a:prstGeom>
          <a:ln>
            <a:solidFill>
              <a:schemeClr val="tx1"/>
            </a:solidFill>
          </a:ln>
        </p:spPr>
      </p:pic>
      <p:pic>
        <p:nvPicPr>
          <p:cNvPr id="2" name="Immagine 1" descr="Immagine che contiene macchina, ingegneria, interno&#10;&#10;Il contenuto generato dall'IA potrebbe non essere corretto.">
            <a:extLst>
              <a:ext uri="{FF2B5EF4-FFF2-40B4-BE49-F238E27FC236}">
                <a16:creationId xmlns:a16="http://schemas.microsoft.com/office/drawing/2014/main" id="{FE9BC47F-C59C-BCDC-04CA-D155E5C768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2453" y="2099288"/>
            <a:ext cx="9218254" cy="9530920"/>
          </a:xfrm>
          <a:prstGeom prst="rect">
            <a:avLst/>
          </a:prstGeom>
          <a:ln>
            <a:solidFill>
              <a:schemeClr val="tx1"/>
            </a:solidFill>
          </a:ln>
        </p:spPr>
      </p:pic>
      <p:sp>
        <p:nvSpPr>
          <p:cNvPr id="5" name="CasellaDiTesto 4">
            <a:extLst>
              <a:ext uri="{FF2B5EF4-FFF2-40B4-BE49-F238E27FC236}">
                <a16:creationId xmlns:a16="http://schemas.microsoft.com/office/drawing/2014/main" id="{215E0614-F90B-23FE-87C3-D4732E758302}"/>
              </a:ext>
            </a:extLst>
          </p:cNvPr>
          <p:cNvSpPr txBox="1"/>
          <p:nvPr/>
        </p:nvSpPr>
        <p:spPr>
          <a:xfrm>
            <a:off x="10670959" y="3571445"/>
            <a:ext cx="12304450" cy="1477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dirty="0"/>
              <a:t>IL MODULO VIENE FORNITO ASSEMBLATO IN OGNI SUA PARTE IDRAULICA ED  ELETTRICA </a:t>
            </a:r>
          </a:p>
          <a:p>
            <a:r>
              <a:rPr lang="it-IT" dirty="0"/>
              <a:t>PRONTO PER I COLLEGAMENTI ESTERNI</a:t>
            </a:r>
          </a:p>
        </p:txBody>
      </p:sp>
    </p:spTree>
    <p:extLst>
      <p:ext uri="{BB962C8B-B14F-4D97-AF65-F5344CB8AC3E}">
        <p14:creationId xmlns:p14="http://schemas.microsoft.com/office/powerpoint/2010/main" val="360931463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D21FF-7940-BB7A-4F73-F5C9C4278902}"/>
            </a:ext>
          </a:extLst>
        </p:cNvPr>
        <p:cNvGrpSpPr/>
        <p:nvPr/>
      </p:nvGrpSpPr>
      <p:grpSpPr>
        <a:xfrm>
          <a:off x="0" y="0"/>
          <a:ext cx="0" cy="0"/>
          <a:chOff x="0" y="0"/>
          <a:chExt cx="0" cy="0"/>
        </a:xfrm>
      </p:grpSpPr>
      <p:sp>
        <p:nvSpPr>
          <p:cNvPr id="3" name="TITOLO DELLA SLIDE">
            <a:extLst>
              <a:ext uri="{FF2B5EF4-FFF2-40B4-BE49-F238E27FC236}">
                <a16:creationId xmlns:a16="http://schemas.microsoft.com/office/drawing/2014/main" id="{65CD165A-9920-3F0C-33EC-1B3717194D1D}"/>
              </a:ext>
            </a:extLst>
          </p:cNvPr>
          <p:cNvSpPr txBox="1"/>
          <p:nvPr/>
        </p:nvSpPr>
        <p:spPr>
          <a:xfrm>
            <a:off x="832623" y="2544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gamma DI ‘NUOVI’ Generatori termici MODULARI «XLM»</a:t>
            </a:r>
          </a:p>
        </p:txBody>
      </p:sp>
      <p:pic>
        <p:nvPicPr>
          <p:cNvPr id="4" name="Immagine 3">
            <a:extLst>
              <a:ext uri="{FF2B5EF4-FFF2-40B4-BE49-F238E27FC236}">
                <a16:creationId xmlns:a16="http://schemas.microsoft.com/office/drawing/2014/main" id="{77FA9AEF-C621-E7B6-FB9D-5D6AD75C87D5}"/>
              </a:ext>
            </a:extLst>
          </p:cNvPr>
          <p:cNvPicPr>
            <a:picLocks noChangeAspect="1"/>
          </p:cNvPicPr>
          <p:nvPr/>
        </p:nvPicPr>
        <p:blipFill>
          <a:blip r:embed="rId2"/>
          <a:stretch>
            <a:fillRect/>
          </a:stretch>
        </p:blipFill>
        <p:spPr>
          <a:xfrm>
            <a:off x="612557" y="1464056"/>
            <a:ext cx="23451845" cy="8183534"/>
          </a:xfrm>
          <a:prstGeom prst="rect">
            <a:avLst/>
          </a:prstGeom>
        </p:spPr>
      </p:pic>
      <p:sp>
        <p:nvSpPr>
          <p:cNvPr id="8" name="CasellaDiTesto 7">
            <a:extLst>
              <a:ext uri="{FF2B5EF4-FFF2-40B4-BE49-F238E27FC236}">
                <a16:creationId xmlns:a16="http://schemas.microsoft.com/office/drawing/2014/main" id="{CDF26C37-7DD0-4E6C-0B73-76D3F0C4F206}"/>
              </a:ext>
            </a:extLst>
          </p:cNvPr>
          <p:cNvSpPr txBox="1"/>
          <p:nvPr/>
        </p:nvSpPr>
        <p:spPr>
          <a:xfrm>
            <a:off x="1225117" y="10313819"/>
            <a:ext cx="17844118" cy="1477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it-IT" dirty="0"/>
              <a:t>* Per versione C vaso espansione incluso</a:t>
            </a:r>
          </a:p>
          <a:p>
            <a:pPr algn="l"/>
            <a:r>
              <a:rPr lang="it-IT" dirty="0"/>
              <a:t>** Quadro elettromeccanico per il riscaldamento e la gestione AES di una caldaia</a:t>
            </a:r>
          </a:p>
          <a:p>
            <a:pPr algn="l"/>
            <a:r>
              <a:rPr lang="it-IT" dirty="0"/>
              <a:t>*** Quadro VISION PRO con connessione internet tramite SIM LTE in categoria 4G</a:t>
            </a:r>
          </a:p>
        </p:txBody>
      </p:sp>
    </p:spTree>
    <p:extLst>
      <p:ext uri="{BB962C8B-B14F-4D97-AF65-F5344CB8AC3E}">
        <p14:creationId xmlns:p14="http://schemas.microsoft.com/office/powerpoint/2010/main" val="2668642160"/>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7C88E-F94A-BFA7-EAC3-1A9EA293816D}"/>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806F8ABE-EF8E-FC6A-C7B3-D8DD252CA4A1}"/>
              </a:ext>
            </a:extLst>
          </p:cNvPr>
          <p:cNvSpPr txBox="1"/>
          <p:nvPr/>
        </p:nvSpPr>
        <p:spPr>
          <a:xfrm>
            <a:off x="3395626" y="2946400"/>
            <a:ext cx="17592747" cy="31700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4000" b="1" i="0" u="none" strike="noStrike" baseline="0" dirty="0">
                <a:solidFill>
                  <a:srgbClr val="211D1E"/>
                </a:solidFill>
                <a:latin typeface="Source Sans Pro" panose="020B0503030403020204" pitchFamily="34" charset="0"/>
              </a:rPr>
              <a:t>Configurazione ELETTRICA VLTE </a:t>
            </a:r>
            <a:endParaRPr lang="it-IT" sz="4000" b="0" i="0" u="none" strike="noStrike" baseline="0" dirty="0">
              <a:solidFill>
                <a:srgbClr val="211D1E"/>
              </a:solidFill>
              <a:latin typeface="Source Sans Pro" panose="020B0503030403020204" pitchFamily="34" charset="0"/>
            </a:endParaRPr>
          </a:p>
          <a:p>
            <a:r>
              <a:rPr lang="it-IT" sz="4000" b="0" i="0" u="none" strike="noStrike" baseline="0" dirty="0">
                <a:solidFill>
                  <a:srgbClr val="211D1E"/>
                </a:solidFill>
                <a:latin typeface="Source Sans Pro" panose="020B0503030403020204" pitchFamily="34" charset="0"/>
              </a:rPr>
              <a:t>Il modulo viene fornito con impianto elettrico cablato, Sistema Vision QR PRO LTE con telegestione SIM LTE (4G), un sensore di temperatura esterna (a servizio di tutto il modulo), un sensore di temperatura impianto, un sensore di temperatura per accumulo se presente (in abbinamento a quadro VIS PRO QR LTE). </a:t>
            </a:r>
            <a:endParaRPr lang="it-IT" sz="3600" dirty="0"/>
          </a:p>
        </p:txBody>
      </p:sp>
      <p:sp>
        <p:nvSpPr>
          <p:cNvPr id="5" name="TITOLO DELLA SLIDE">
            <a:extLst>
              <a:ext uri="{FF2B5EF4-FFF2-40B4-BE49-F238E27FC236}">
                <a16:creationId xmlns:a16="http://schemas.microsoft.com/office/drawing/2014/main" id="{C09F17B7-3954-E9BC-8C96-7E076B1F83B3}"/>
              </a:ext>
            </a:extLst>
          </p:cNvPr>
          <p:cNvSpPr txBox="1"/>
          <p:nvPr/>
        </p:nvSpPr>
        <p:spPr>
          <a:xfrm>
            <a:off x="832623" y="254472"/>
            <a:ext cx="22403621"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pPr algn="ctr">
              <a:lnSpc>
                <a:spcPct val="100000"/>
              </a:lnSpc>
            </a:pPr>
            <a:r>
              <a:rPr lang="it-IT" sz="4800" b="1" dirty="0"/>
              <a:t>gamma DI ‘NUOVI’ Generatori termici MODULARI «XLM»</a:t>
            </a:r>
          </a:p>
        </p:txBody>
      </p:sp>
    </p:spTree>
    <p:extLst>
      <p:ext uri="{BB962C8B-B14F-4D97-AF65-F5344CB8AC3E}">
        <p14:creationId xmlns:p14="http://schemas.microsoft.com/office/powerpoint/2010/main" val="72415029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20346-FA24-1198-8F94-11DFBFD6057C}"/>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8AFACFAC-522C-E22C-D608-A24D793B7726}"/>
              </a:ext>
            </a:extLst>
          </p:cNvPr>
          <p:cNvPicPr>
            <a:picLocks noChangeAspect="1"/>
          </p:cNvPicPr>
          <p:nvPr/>
        </p:nvPicPr>
        <p:blipFill>
          <a:blip r:embed="rId2"/>
          <a:stretch>
            <a:fillRect/>
          </a:stretch>
        </p:blipFill>
        <p:spPr>
          <a:xfrm>
            <a:off x="3279913" y="474727"/>
            <a:ext cx="17043799" cy="12207603"/>
          </a:xfrm>
          <a:prstGeom prst="rect">
            <a:avLst/>
          </a:prstGeom>
        </p:spPr>
      </p:pic>
    </p:spTree>
    <p:extLst>
      <p:ext uri="{BB962C8B-B14F-4D97-AF65-F5344CB8AC3E}">
        <p14:creationId xmlns:p14="http://schemas.microsoft.com/office/powerpoint/2010/main" val="382448698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3A3C0-BEE5-F6B5-B8F3-DA7372899A40}"/>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0B3D9C5A-494B-95B5-E0A0-437CC075E397}"/>
              </a:ext>
            </a:extLst>
          </p:cNvPr>
          <p:cNvPicPr>
            <a:picLocks noChangeAspect="1"/>
          </p:cNvPicPr>
          <p:nvPr/>
        </p:nvPicPr>
        <p:blipFill>
          <a:blip r:embed="rId2"/>
          <a:stretch>
            <a:fillRect/>
          </a:stretch>
        </p:blipFill>
        <p:spPr>
          <a:xfrm>
            <a:off x="3399183" y="578427"/>
            <a:ext cx="16753354" cy="11964756"/>
          </a:xfrm>
          <a:prstGeom prst="rect">
            <a:avLst/>
          </a:prstGeom>
        </p:spPr>
      </p:pic>
    </p:spTree>
    <p:extLst>
      <p:ext uri="{BB962C8B-B14F-4D97-AF65-F5344CB8AC3E}">
        <p14:creationId xmlns:p14="http://schemas.microsoft.com/office/powerpoint/2010/main" val="2846554371"/>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85345-9D9E-E822-6973-98623AC82B3F}"/>
            </a:ext>
          </a:extLst>
        </p:cNvPr>
        <p:cNvGrpSpPr/>
        <p:nvPr/>
      </p:nvGrpSpPr>
      <p:grpSpPr>
        <a:xfrm>
          <a:off x="0" y="0"/>
          <a:ext cx="0" cy="0"/>
          <a:chOff x="0" y="0"/>
          <a:chExt cx="0" cy="0"/>
        </a:xfrm>
      </p:grpSpPr>
      <p:pic>
        <p:nvPicPr>
          <p:cNvPr id="7" name="Immagine 6">
            <a:extLst>
              <a:ext uri="{FF2B5EF4-FFF2-40B4-BE49-F238E27FC236}">
                <a16:creationId xmlns:a16="http://schemas.microsoft.com/office/drawing/2014/main" id="{008840FD-2A59-2324-23D7-5CE8C244CAE6}"/>
              </a:ext>
            </a:extLst>
          </p:cNvPr>
          <p:cNvPicPr>
            <a:picLocks noChangeAspect="1"/>
          </p:cNvPicPr>
          <p:nvPr/>
        </p:nvPicPr>
        <p:blipFill>
          <a:blip r:embed="rId2"/>
          <a:stretch>
            <a:fillRect/>
          </a:stretch>
        </p:blipFill>
        <p:spPr>
          <a:xfrm>
            <a:off x="665959" y="397565"/>
            <a:ext cx="17198939" cy="12344400"/>
          </a:xfrm>
          <a:prstGeom prst="rect">
            <a:avLst/>
          </a:prstGeom>
        </p:spPr>
      </p:pic>
      <p:pic>
        <p:nvPicPr>
          <p:cNvPr id="11" name="Immagine 10">
            <a:extLst>
              <a:ext uri="{FF2B5EF4-FFF2-40B4-BE49-F238E27FC236}">
                <a16:creationId xmlns:a16="http://schemas.microsoft.com/office/drawing/2014/main" id="{B8E2B374-E1DC-5F1B-BD8B-B35D0E39A0B1}"/>
              </a:ext>
            </a:extLst>
          </p:cNvPr>
          <p:cNvPicPr>
            <a:picLocks noChangeAspect="1"/>
          </p:cNvPicPr>
          <p:nvPr/>
        </p:nvPicPr>
        <p:blipFill>
          <a:blip r:embed="rId3"/>
          <a:stretch>
            <a:fillRect/>
          </a:stretch>
        </p:blipFill>
        <p:spPr>
          <a:xfrm>
            <a:off x="18507121" y="3197623"/>
            <a:ext cx="4663844" cy="6744284"/>
          </a:xfrm>
          <a:prstGeom prst="rect">
            <a:avLst/>
          </a:prstGeom>
        </p:spPr>
      </p:pic>
    </p:spTree>
    <p:extLst>
      <p:ext uri="{BB962C8B-B14F-4D97-AF65-F5344CB8AC3E}">
        <p14:creationId xmlns:p14="http://schemas.microsoft.com/office/powerpoint/2010/main" val="3108068937"/>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9F173-C7F6-8145-8C90-6942710CB3D0}"/>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7E3FAE7C-109E-4B8F-9D19-4311C506B412}"/>
              </a:ext>
            </a:extLst>
          </p:cNvPr>
          <p:cNvPicPr>
            <a:picLocks noChangeAspect="1"/>
          </p:cNvPicPr>
          <p:nvPr/>
        </p:nvPicPr>
        <p:blipFill>
          <a:blip r:embed="rId2"/>
          <a:stretch>
            <a:fillRect/>
          </a:stretch>
        </p:blipFill>
        <p:spPr>
          <a:xfrm>
            <a:off x="1908313" y="222688"/>
            <a:ext cx="17154938" cy="12301075"/>
          </a:xfrm>
          <a:prstGeom prst="rect">
            <a:avLst/>
          </a:prstGeom>
        </p:spPr>
      </p:pic>
      <p:sp>
        <p:nvSpPr>
          <p:cNvPr id="6" name="CasellaDiTesto 5">
            <a:extLst>
              <a:ext uri="{FF2B5EF4-FFF2-40B4-BE49-F238E27FC236}">
                <a16:creationId xmlns:a16="http://schemas.microsoft.com/office/drawing/2014/main" id="{BDA78DBD-046A-B2EC-E7DD-4C6E85EF0C4B}"/>
              </a:ext>
            </a:extLst>
          </p:cNvPr>
          <p:cNvSpPr txBox="1"/>
          <p:nvPr/>
        </p:nvSpPr>
        <p:spPr>
          <a:xfrm>
            <a:off x="19063251" y="1192237"/>
            <a:ext cx="4396518" cy="1938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4000" b="1" dirty="0">
                <a:latin typeface="Helvetica Light" panose="020B0403020202020204"/>
              </a:rPr>
              <a:t>MODULO </a:t>
            </a:r>
          </a:p>
          <a:p>
            <a:r>
              <a:rPr lang="it-IT" sz="4000" b="1" dirty="0">
                <a:latin typeface="Helvetica Light" panose="020B0403020202020204"/>
              </a:rPr>
              <a:t>CON </a:t>
            </a:r>
          </a:p>
          <a:p>
            <a:r>
              <a:rPr lang="it-IT" sz="4000" b="1" dirty="0">
                <a:latin typeface="Helvetica Light" panose="020B0403020202020204"/>
              </a:rPr>
              <a:t>CALDAIE XL</a:t>
            </a:r>
            <a:endParaRPr lang="it-IT" sz="3600" dirty="0">
              <a:latin typeface="Helvetica Light" panose="020B0403020202020204"/>
            </a:endParaRPr>
          </a:p>
        </p:txBody>
      </p:sp>
    </p:spTree>
    <p:extLst>
      <p:ext uri="{BB962C8B-B14F-4D97-AF65-F5344CB8AC3E}">
        <p14:creationId xmlns:p14="http://schemas.microsoft.com/office/powerpoint/2010/main" val="2184598632"/>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3E134-739B-B0F0-F422-072B1D8F83E9}"/>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05F948B1-42CC-CD85-48BF-9B6ED756648D}"/>
              </a:ext>
            </a:extLst>
          </p:cNvPr>
          <p:cNvPicPr>
            <a:picLocks noChangeAspect="1"/>
          </p:cNvPicPr>
          <p:nvPr/>
        </p:nvPicPr>
        <p:blipFill>
          <a:blip r:embed="rId2"/>
          <a:stretch>
            <a:fillRect/>
          </a:stretch>
        </p:blipFill>
        <p:spPr>
          <a:xfrm>
            <a:off x="1470991" y="484485"/>
            <a:ext cx="17176847" cy="12217724"/>
          </a:xfrm>
          <a:prstGeom prst="rect">
            <a:avLst/>
          </a:prstGeom>
        </p:spPr>
      </p:pic>
      <p:sp>
        <p:nvSpPr>
          <p:cNvPr id="6" name="CasellaDiTesto 5">
            <a:extLst>
              <a:ext uri="{FF2B5EF4-FFF2-40B4-BE49-F238E27FC236}">
                <a16:creationId xmlns:a16="http://schemas.microsoft.com/office/drawing/2014/main" id="{865F4169-D21A-3615-A48D-336393FD23B0}"/>
              </a:ext>
            </a:extLst>
          </p:cNvPr>
          <p:cNvSpPr txBox="1"/>
          <p:nvPr/>
        </p:nvSpPr>
        <p:spPr>
          <a:xfrm>
            <a:off x="19063251" y="1192237"/>
            <a:ext cx="4396518" cy="31700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4000" b="1" dirty="0">
                <a:latin typeface="Helvetica Light" panose="020B0403020202020204"/>
              </a:rPr>
              <a:t>MODULO </a:t>
            </a:r>
          </a:p>
          <a:p>
            <a:r>
              <a:rPr lang="it-IT" sz="4000" b="1" dirty="0">
                <a:latin typeface="Helvetica Light" panose="020B0403020202020204"/>
              </a:rPr>
              <a:t>CON </a:t>
            </a:r>
          </a:p>
          <a:p>
            <a:r>
              <a:rPr lang="it-IT" sz="4000" b="1" dirty="0">
                <a:latin typeface="Helvetica Light" panose="020B0403020202020204"/>
              </a:rPr>
              <a:t>CALDAIE XL</a:t>
            </a:r>
          </a:p>
          <a:p>
            <a:r>
              <a:rPr lang="it-IT" sz="4000" b="1" dirty="0">
                <a:latin typeface="Helvetica Light" panose="020B0403020202020204"/>
              </a:rPr>
              <a:t>E </a:t>
            </a:r>
          </a:p>
          <a:p>
            <a:r>
              <a:rPr lang="it-IT" sz="4000" b="1" dirty="0">
                <a:latin typeface="Helvetica Light" panose="020B0403020202020204"/>
              </a:rPr>
              <a:t>CALDAIE XLM</a:t>
            </a:r>
            <a:endParaRPr lang="it-IT" sz="3600" dirty="0">
              <a:latin typeface="Helvetica Light" panose="020B0403020202020204"/>
            </a:endParaRPr>
          </a:p>
        </p:txBody>
      </p:sp>
    </p:spTree>
    <p:extLst>
      <p:ext uri="{BB962C8B-B14F-4D97-AF65-F5344CB8AC3E}">
        <p14:creationId xmlns:p14="http://schemas.microsoft.com/office/powerpoint/2010/main" val="178101100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83EC3-B048-FC00-2104-2AA1099E807A}"/>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3860F5C2-2D27-4C71-E58C-D6308C3E8BD1}"/>
              </a:ext>
            </a:extLst>
          </p:cNvPr>
          <p:cNvSpPr txBox="1"/>
          <p:nvPr/>
        </p:nvSpPr>
        <p:spPr>
          <a:xfrm>
            <a:off x="19063251" y="1192237"/>
            <a:ext cx="4396518" cy="1938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4000" b="1" dirty="0">
                <a:latin typeface="Helvetica Light" panose="020B0403020202020204"/>
              </a:rPr>
              <a:t>MODULO </a:t>
            </a:r>
          </a:p>
          <a:p>
            <a:r>
              <a:rPr lang="it-IT" sz="4000" b="1" dirty="0">
                <a:latin typeface="Helvetica Light" panose="020B0403020202020204"/>
              </a:rPr>
              <a:t>CON </a:t>
            </a:r>
          </a:p>
          <a:p>
            <a:r>
              <a:rPr lang="it-IT" sz="4000" b="1" dirty="0">
                <a:latin typeface="Helvetica Light" panose="020B0403020202020204"/>
              </a:rPr>
              <a:t>CALDAIE XLM</a:t>
            </a:r>
            <a:endParaRPr lang="it-IT" sz="3600" dirty="0">
              <a:latin typeface="Helvetica Light" panose="020B0403020202020204"/>
            </a:endParaRPr>
          </a:p>
        </p:txBody>
      </p:sp>
      <p:pic>
        <p:nvPicPr>
          <p:cNvPr id="6" name="Immagine 5">
            <a:extLst>
              <a:ext uri="{FF2B5EF4-FFF2-40B4-BE49-F238E27FC236}">
                <a16:creationId xmlns:a16="http://schemas.microsoft.com/office/drawing/2014/main" id="{EA32694F-6446-E1AF-3F9E-93DBB7CFA7B9}"/>
              </a:ext>
            </a:extLst>
          </p:cNvPr>
          <p:cNvPicPr>
            <a:picLocks noChangeAspect="1"/>
          </p:cNvPicPr>
          <p:nvPr/>
        </p:nvPicPr>
        <p:blipFill>
          <a:blip r:embed="rId2"/>
          <a:stretch>
            <a:fillRect/>
          </a:stretch>
        </p:blipFill>
        <p:spPr>
          <a:xfrm>
            <a:off x="437322" y="286944"/>
            <a:ext cx="17367533" cy="12355630"/>
          </a:xfrm>
          <a:prstGeom prst="rect">
            <a:avLst/>
          </a:prstGeom>
        </p:spPr>
      </p:pic>
    </p:spTree>
    <p:extLst>
      <p:ext uri="{BB962C8B-B14F-4D97-AF65-F5344CB8AC3E}">
        <p14:creationId xmlns:p14="http://schemas.microsoft.com/office/powerpoint/2010/main" val="3450478562"/>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51746-C7B2-8CE7-943F-9807E7585749}"/>
            </a:ext>
          </a:extLst>
        </p:cNvPr>
        <p:cNvGrpSpPr/>
        <p:nvPr/>
      </p:nvGrpSpPr>
      <p:grpSpPr>
        <a:xfrm>
          <a:off x="0" y="0"/>
          <a:ext cx="0" cy="0"/>
          <a:chOff x="0" y="0"/>
          <a:chExt cx="0" cy="0"/>
        </a:xfrm>
      </p:grpSpPr>
      <p:pic>
        <p:nvPicPr>
          <p:cNvPr id="6" name="Immagine 5">
            <a:extLst>
              <a:ext uri="{FF2B5EF4-FFF2-40B4-BE49-F238E27FC236}">
                <a16:creationId xmlns:a16="http://schemas.microsoft.com/office/drawing/2014/main" id="{A153A6B0-3670-00F3-75CC-82BBB5A22698}"/>
              </a:ext>
            </a:extLst>
          </p:cNvPr>
          <p:cNvPicPr>
            <a:picLocks noChangeAspect="1"/>
          </p:cNvPicPr>
          <p:nvPr/>
        </p:nvPicPr>
        <p:blipFill>
          <a:blip r:embed="rId2"/>
          <a:stretch>
            <a:fillRect/>
          </a:stretch>
        </p:blipFill>
        <p:spPr>
          <a:xfrm>
            <a:off x="993912" y="277768"/>
            <a:ext cx="22084747" cy="12075969"/>
          </a:xfrm>
          <a:prstGeom prst="rect">
            <a:avLst/>
          </a:prstGeom>
        </p:spPr>
      </p:pic>
    </p:spTree>
    <p:extLst>
      <p:ext uri="{BB962C8B-B14F-4D97-AF65-F5344CB8AC3E}">
        <p14:creationId xmlns:p14="http://schemas.microsoft.com/office/powerpoint/2010/main" val="4104695399"/>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E7F98-82C1-6147-A1D9-70B3B3E11340}"/>
            </a:ext>
          </a:extLst>
        </p:cNvPr>
        <p:cNvGrpSpPr/>
        <p:nvPr/>
      </p:nvGrpSpPr>
      <p:grpSpPr>
        <a:xfrm>
          <a:off x="0" y="0"/>
          <a:ext cx="0" cy="0"/>
          <a:chOff x="0" y="0"/>
          <a:chExt cx="0" cy="0"/>
        </a:xfrm>
      </p:grpSpPr>
      <p:pic>
        <p:nvPicPr>
          <p:cNvPr id="4" name="Immagine 3">
            <a:extLst>
              <a:ext uri="{FF2B5EF4-FFF2-40B4-BE49-F238E27FC236}">
                <a16:creationId xmlns:a16="http://schemas.microsoft.com/office/drawing/2014/main" id="{58AF3378-671D-204C-1E97-6FE20D74C68F}"/>
              </a:ext>
            </a:extLst>
          </p:cNvPr>
          <p:cNvPicPr>
            <a:picLocks noChangeAspect="1"/>
          </p:cNvPicPr>
          <p:nvPr/>
        </p:nvPicPr>
        <p:blipFill>
          <a:blip r:embed="rId2"/>
          <a:stretch>
            <a:fillRect/>
          </a:stretch>
        </p:blipFill>
        <p:spPr>
          <a:xfrm>
            <a:off x="4492101" y="2735114"/>
            <a:ext cx="14674788" cy="9915568"/>
          </a:xfrm>
          <a:prstGeom prst="rect">
            <a:avLst/>
          </a:prstGeom>
        </p:spPr>
      </p:pic>
      <p:pic>
        <p:nvPicPr>
          <p:cNvPr id="6" name="Immagine 5">
            <a:extLst>
              <a:ext uri="{FF2B5EF4-FFF2-40B4-BE49-F238E27FC236}">
                <a16:creationId xmlns:a16="http://schemas.microsoft.com/office/drawing/2014/main" id="{0038E1B4-8F54-9140-9AD3-DE55E9C436E9}"/>
              </a:ext>
            </a:extLst>
          </p:cNvPr>
          <p:cNvPicPr>
            <a:picLocks noChangeAspect="1"/>
          </p:cNvPicPr>
          <p:nvPr/>
        </p:nvPicPr>
        <p:blipFill>
          <a:blip r:embed="rId3"/>
          <a:stretch>
            <a:fillRect/>
          </a:stretch>
        </p:blipFill>
        <p:spPr>
          <a:xfrm>
            <a:off x="2263807" y="106532"/>
            <a:ext cx="20578439" cy="2418614"/>
          </a:xfrm>
          <a:prstGeom prst="rect">
            <a:avLst/>
          </a:prstGeom>
        </p:spPr>
      </p:pic>
    </p:spTree>
    <p:extLst>
      <p:ext uri="{BB962C8B-B14F-4D97-AF65-F5344CB8AC3E}">
        <p14:creationId xmlns:p14="http://schemas.microsoft.com/office/powerpoint/2010/main" val="3710836619"/>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8858A-9B7D-EEB7-2DF9-2A68A69673E7}"/>
            </a:ext>
          </a:extLst>
        </p:cNvPr>
        <p:cNvGrpSpPr/>
        <p:nvPr/>
      </p:nvGrpSpPr>
      <p:grpSpPr>
        <a:xfrm>
          <a:off x="0" y="0"/>
          <a:ext cx="0" cy="0"/>
          <a:chOff x="0" y="0"/>
          <a:chExt cx="0" cy="0"/>
        </a:xfrm>
      </p:grpSpPr>
      <p:pic>
        <p:nvPicPr>
          <p:cNvPr id="6" name="Immagine 5">
            <a:extLst>
              <a:ext uri="{FF2B5EF4-FFF2-40B4-BE49-F238E27FC236}">
                <a16:creationId xmlns:a16="http://schemas.microsoft.com/office/drawing/2014/main" id="{A882CCEB-15B1-628B-2944-129945877371}"/>
              </a:ext>
            </a:extLst>
          </p:cNvPr>
          <p:cNvPicPr>
            <a:picLocks noChangeAspect="1"/>
          </p:cNvPicPr>
          <p:nvPr/>
        </p:nvPicPr>
        <p:blipFill>
          <a:blip r:embed="rId2"/>
          <a:stretch>
            <a:fillRect/>
          </a:stretch>
        </p:blipFill>
        <p:spPr>
          <a:xfrm>
            <a:off x="2263807" y="106532"/>
            <a:ext cx="20578439" cy="2418614"/>
          </a:xfrm>
          <a:prstGeom prst="rect">
            <a:avLst/>
          </a:prstGeom>
        </p:spPr>
      </p:pic>
      <p:pic>
        <p:nvPicPr>
          <p:cNvPr id="3" name="Immagine 2">
            <a:extLst>
              <a:ext uri="{FF2B5EF4-FFF2-40B4-BE49-F238E27FC236}">
                <a16:creationId xmlns:a16="http://schemas.microsoft.com/office/drawing/2014/main" id="{98CB25A6-C45A-C3C6-8E98-FBC2627A9A79}"/>
              </a:ext>
            </a:extLst>
          </p:cNvPr>
          <p:cNvPicPr>
            <a:picLocks noChangeAspect="1"/>
          </p:cNvPicPr>
          <p:nvPr/>
        </p:nvPicPr>
        <p:blipFill>
          <a:blip r:embed="rId3"/>
          <a:stretch>
            <a:fillRect/>
          </a:stretch>
        </p:blipFill>
        <p:spPr>
          <a:xfrm>
            <a:off x="4509856" y="2451226"/>
            <a:ext cx="14603767" cy="10261597"/>
          </a:xfrm>
          <a:prstGeom prst="rect">
            <a:avLst/>
          </a:prstGeom>
        </p:spPr>
      </p:pic>
    </p:spTree>
    <p:extLst>
      <p:ext uri="{BB962C8B-B14F-4D97-AF65-F5344CB8AC3E}">
        <p14:creationId xmlns:p14="http://schemas.microsoft.com/office/powerpoint/2010/main" val="3068861624"/>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D3CF5-210D-1CCC-1674-0A5FD54F1609}"/>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6AAB1240-8356-C176-CCCE-8C3D19613C6B}"/>
              </a:ext>
            </a:extLst>
          </p:cNvPr>
          <p:cNvPicPr>
            <a:picLocks noChangeAspect="1"/>
          </p:cNvPicPr>
          <p:nvPr/>
        </p:nvPicPr>
        <p:blipFill>
          <a:blip r:embed="rId2"/>
          <a:stretch>
            <a:fillRect/>
          </a:stretch>
        </p:blipFill>
        <p:spPr>
          <a:xfrm>
            <a:off x="16255015" y="329682"/>
            <a:ext cx="7853962" cy="4487978"/>
          </a:xfrm>
          <a:prstGeom prst="rect">
            <a:avLst/>
          </a:prstGeom>
        </p:spPr>
      </p:pic>
      <p:pic>
        <p:nvPicPr>
          <p:cNvPr id="7" name="Immagine 6">
            <a:extLst>
              <a:ext uri="{FF2B5EF4-FFF2-40B4-BE49-F238E27FC236}">
                <a16:creationId xmlns:a16="http://schemas.microsoft.com/office/drawing/2014/main" id="{9FAB9476-F64A-8731-7177-B2C6FFE7DE21}"/>
              </a:ext>
            </a:extLst>
          </p:cNvPr>
          <p:cNvPicPr>
            <a:picLocks noChangeAspect="1"/>
          </p:cNvPicPr>
          <p:nvPr/>
        </p:nvPicPr>
        <p:blipFill>
          <a:blip r:embed="rId3"/>
          <a:stretch>
            <a:fillRect/>
          </a:stretch>
        </p:blipFill>
        <p:spPr>
          <a:xfrm>
            <a:off x="430937" y="329682"/>
            <a:ext cx="15621000" cy="12201525"/>
          </a:xfrm>
          <a:prstGeom prst="rect">
            <a:avLst/>
          </a:prstGeom>
        </p:spPr>
      </p:pic>
    </p:spTree>
    <p:extLst>
      <p:ext uri="{BB962C8B-B14F-4D97-AF65-F5344CB8AC3E}">
        <p14:creationId xmlns:p14="http://schemas.microsoft.com/office/powerpoint/2010/main" val="435097092"/>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7E869-F183-020E-588C-B2E0B119CDC7}"/>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440E1188-EA7E-F66A-E685-3962FF4DAE36}"/>
              </a:ext>
            </a:extLst>
          </p:cNvPr>
          <p:cNvPicPr>
            <a:picLocks noChangeAspect="1"/>
          </p:cNvPicPr>
          <p:nvPr/>
        </p:nvPicPr>
        <p:blipFill>
          <a:blip r:embed="rId2"/>
          <a:stretch>
            <a:fillRect/>
          </a:stretch>
        </p:blipFill>
        <p:spPr>
          <a:xfrm>
            <a:off x="16255015" y="329682"/>
            <a:ext cx="7853962" cy="4487978"/>
          </a:xfrm>
          <a:prstGeom prst="rect">
            <a:avLst/>
          </a:prstGeom>
        </p:spPr>
      </p:pic>
      <p:pic>
        <p:nvPicPr>
          <p:cNvPr id="4" name="Immagine 3">
            <a:extLst>
              <a:ext uri="{FF2B5EF4-FFF2-40B4-BE49-F238E27FC236}">
                <a16:creationId xmlns:a16="http://schemas.microsoft.com/office/drawing/2014/main" id="{2C5FAA6E-7E6F-18FA-C711-4FC39F908BD1}"/>
              </a:ext>
            </a:extLst>
          </p:cNvPr>
          <p:cNvPicPr>
            <a:picLocks noChangeAspect="1"/>
          </p:cNvPicPr>
          <p:nvPr/>
        </p:nvPicPr>
        <p:blipFill>
          <a:blip r:embed="rId3"/>
          <a:stretch>
            <a:fillRect/>
          </a:stretch>
        </p:blipFill>
        <p:spPr>
          <a:xfrm>
            <a:off x="559294" y="329682"/>
            <a:ext cx="14457538" cy="12062291"/>
          </a:xfrm>
          <a:prstGeom prst="rect">
            <a:avLst/>
          </a:prstGeom>
        </p:spPr>
      </p:pic>
    </p:spTree>
    <p:extLst>
      <p:ext uri="{BB962C8B-B14F-4D97-AF65-F5344CB8AC3E}">
        <p14:creationId xmlns:p14="http://schemas.microsoft.com/office/powerpoint/2010/main" val="1750598333"/>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4F30C-A14A-BF69-BB8E-DC808E2335E4}"/>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F06EA0C3-E494-BD68-872A-519BF046E556}"/>
              </a:ext>
            </a:extLst>
          </p:cNvPr>
          <p:cNvPicPr>
            <a:picLocks noChangeAspect="1"/>
          </p:cNvPicPr>
          <p:nvPr/>
        </p:nvPicPr>
        <p:blipFill>
          <a:blip r:embed="rId2"/>
          <a:stretch>
            <a:fillRect/>
          </a:stretch>
        </p:blipFill>
        <p:spPr>
          <a:xfrm>
            <a:off x="261516" y="276558"/>
            <a:ext cx="14821873" cy="12187689"/>
          </a:xfrm>
          <a:prstGeom prst="rect">
            <a:avLst/>
          </a:prstGeom>
        </p:spPr>
      </p:pic>
      <p:pic>
        <p:nvPicPr>
          <p:cNvPr id="6" name="Immagine 5">
            <a:extLst>
              <a:ext uri="{FF2B5EF4-FFF2-40B4-BE49-F238E27FC236}">
                <a16:creationId xmlns:a16="http://schemas.microsoft.com/office/drawing/2014/main" id="{CD8AE67F-8A65-3215-07C7-88F60078CF9E}"/>
              </a:ext>
            </a:extLst>
          </p:cNvPr>
          <p:cNvPicPr>
            <a:picLocks noChangeAspect="1"/>
          </p:cNvPicPr>
          <p:nvPr/>
        </p:nvPicPr>
        <p:blipFill>
          <a:blip r:embed="rId3"/>
          <a:stretch>
            <a:fillRect/>
          </a:stretch>
        </p:blipFill>
        <p:spPr>
          <a:xfrm>
            <a:off x="15344008" y="1500326"/>
            <a:ext cx="8778476" cy="5433374"/>
          </a:xfrm>
          <a:prstGeom prst="rect">
            <a:avLst/>
          </a:prstGeom>
        </p:spPr>
      </p:pic>
    </p:spTree>
    <p:extLst>
      <p:ext uri="{BB962C8B-B14F-4D97-AF65-F5344CB8AC3E}">
        <p14:creationId xmlns:p14="http://schemas.microsoft.com/office/powerpoint/2010/main" val="719977886"/>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E9DB-F5DC-A06A-7C17-41ACA4A74EEE}"/>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441865D4-FD15-454D-D801-05918D3B09CE}"/>
              </a:ext>
            </a:extLst>
          </p:cNvPr>
          <p:cNvPicPr>
            <a:picLocks noChangeAspect="1"/>
          </p:cNvPicPr>
          <p:nvPr/>
        </p:nvPicPr>
        <p:blipFill>
          <a:blip r:embed="rId2"/>
          <a:stretch>
            <a:fillRect/>
          </a:stretch>
        </p:blipFill>
        <p:spPr>
          <a:xfrm>
            <a:off x="435005" y="491046"/>
            <a:ext cx="15331693" cy="11856916"/>
          </a:xfrm>
          <a:prstGeom prst="rect">
            <a:avLst/>
          </a:prstGeom>
        </p:spPr>
      </p:pic>
      <p:pic>
        <p:nvPicPr>
          <p:cNvPr id="6" name="Immagine 5">
            <a:extLst>
              <a:ext uri="{FF2B5EF4-FFF2-40B4-BE49-F238E27FC236}">
                <a16:creationId xmlns:a16="http://schemas.microsoft.com/office/drawing/2014/main" id="{01E50C14-5F67-F5DF-B439-F9D78882A593}"/>
              </a:ext>
            </a:extLst>
          </p:cNvPr>
          <p:cNvPicPr>
            <a:picLocks noChangeAspect="1"/>
          </p:cNvPicPr>
          <p:nvPr/>
        </p:nvPicPr>
        <p:blipFill>
          <a:blip r:embed="rId3"/>
          <a:stretch>
            <a:fillRect/>
          </a:stretch>
        </p:blipFill>
        <p:spPr>
          <a:xfrm>
            <a:off x="15977250" y="491046"/>
            <a:ext cx="8296334" cy="6366954"/>
          </a:xfrm>
          <a:prstGeom prst="rect">
            <a:avLst/>
          </a:prstGeom>
        </p:spPr>
      </p:pic>
    </p:spTree>
    <p:extLst>
      <p:ext uri="{BB962C8B-B14F-4D97-AF65-F5344CB8AC3E}">
        <p14:creationId xmlns:p14="http://schemas.microsoft.com/office/powerpoint/2010/main" val="895084709"/>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30145-037B-0C0E-ED08-3EC484660261}"/>
            </a:ext>
          </a:extLst>
        </p:cNvPr>
        <p:cNvGrpSpPr/>
        <p:nvPr/>
      </p:nvGrpSpPr>
      <p:grpSpPr>
        <a:xfrm>
          <a:off x="0" y="0"/>
          <a:ext cx="0" cy="0"/>
          <a:chOff x="0" y="0"/>
          <a:chExt cx="0" cy="0"/>
        </a:xfrm>
      </p:grpSpPr>
      <p:pic>
        <p:nvPicPr>
          <p:cNvPr id="4" name="Immagine 3">
            <a:extLst>
              <a:ext uri="{FF2B5EF4-FFF2-40B4-BE49-F238E27FC236}">
                <a16:creationId xmlns:a16="http://schemas.microsoft.com/office/drawing/2014/main" id="{C2A9DF68-F08F-2327-9C2D-9882BCB412C6}"/>
              </a:ext>
            </a:extLst>
          </p:cNvPr>
          <p:cNvPicPr>
            <a:picLocks noChangeAspect="1"/>
          </p:cNvPicPr>
          <p:nvPr/>
        </p:nvPicPr>
        <p:blipFill>
          <a:blip r:embed="rId2"/>
          <a:stretch>
            <a:fillRect/>
          </a:stretch>
        </p:blipFill>
        <p:spPr>
          <a:xfrm>
            <a:off x="266331" y="597506"/>
            <a:ext cx="14941117" cy="11420765"/>
          </a:xfrm>
          <a:prstGeom prst="rect">
            <a:avLst/>
          </a:prstGeom>
        </p:spPr>
      </p:pic>
      <p:pic>
        <p:nvPicPr>
          <p:cNvPr id="7" name="Immagine 6">
            <a:extLst>
              <a:ext uri="{FF2B5EF4-FFF2-40B4-BE49-F238E27FC236}">
                <a16:creationId xmlns:a16="http://schemas.microsoft.com/office/drawing/2014/main" id="{D8FAABB4-34E0-BEFD-73FC-7C18C5684084}"/>
              </a:ext>
            </a:extLst>
          </p:cNvPr>
          <p:cNvPicPr>
            <a:picLocks noChangeAspect="1"/>
          </p:cNvPicPr>
          <p:nvPr/>
        </p:nvPicPr>
        <p:blipFill>
          <a:blip r:embed="rId3"/>
          <a:stretch>
            <a:fillRect/>
          </a:stretch>
        </p:blipFill>
        <p:spPr>
          <a:xfrm>
            <a:off x="15207448" y="597507"/>
            <a:ext cx="8997120" cy="4676338"/>
          </a:xfrm>
          <a:prstGeom prst="rect">
            <a:avLst/>
          </a:prstGeom>
        </p:spPr>
      </p:pic>
    </p:spTree>
    <p:extLst>
      <p:ext uri="{BB962C8B-B14F-4D97-AF65-F5344CB8AC3E}">
        <p14:creationId xmlns:p14="http://schemas.microsoft.com/office/powerpoint/2010/main" val="997226341"/>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A2096-B34E-5B48-ABC6-EE6AEE719141}"/>
            </a:ext>
          </a:extLst>
        </p:cNvPr>
        <p:cNvGrpSpPr/>
        <p:nvPr/>
      </p:nvGrpSpPr>
      <p:grpSpPr>
        <a:xfrm>
          <a:off x="0" y="0"/>
          <a:ext cx="0" cy="0"/>
          <a:chOff x="0" y="0"/>
          <a:chExt cx="0" cy="0"/>
        </a:xfrm>
      </p:grpSpPr>
      <p:pic>
        <p:nvPicPr>
          <p:cNvPr id="9" name="Immagine 8">
            <a:extLst>
              <a:ext uri="{FF2B5EF4-FFF2-40B4-BE49-F238E27FC236}">
                <a16:creationId xmlns:a16="http://schemas.microsoft.com/office/drawing/2014/main" id="{BF726CB7-D3C0-659A-7AAE-7EB59098B94E}"/>
              </a:ext>
            </a:extLst>
          </p:cNvPr>
          <p:cNvPicPr>
            <a:picLocks noChangeAspect="1"/>
          </p:cNvPicPr>
          <p:nvPr/>
        </p:nvPicPr>
        <p:blipFill>
          <a:blip r:embed="rId2"/>
          <a:stretch>
            <a:fillRect/>
          </a:stretch>
        </p:blipFill>
        <p:spPr>
          <a:xfrm>
            <a:off x="6230730" y="4793413"/>
            <a:ext cx="7376799" cy="3402319"/>
          </a:xfrm>
          <a:prstGeom prst="rect">
            <a:avLst/>
          </a:prstGeom>
          <a:ln>
            <a:solidFill>
              <a:schemeClr val="tx1"/>
            </a:solidFill>
          </a:ln>
        </p:spPr>
      </p:pic>
      <p:pic>
        <p:nvPicPr>
          <p:cNvPr id="3" name="Immagine 2">
            <a:extLst>
              <a:ext uri="{FF2B5EF4-FFF2-40B4-BE49-F238E27FC236}">
                <a16:creationId xmlns:a16="http://schemas.microsoft.com/office/drawing/2014/main" id="{C7065F8F-EE26-3A95-3EEE-73B272EACE72}"/>
              </a:ext>
            </a:extLst>
          </p:cNvPr>
          <p:cNvPicPr>
            <a:picLocks noChangeAspect="1"/>
          </p:cNvPicPr>
          <p:nvPr/>
        </p:nvPicPr>
        <p:blipFill>
          <a:blip r:embed="rId3"/>
          <a:stretch>
            <a:fillRect/>
          </a:stretch>
        </p:blipFill>
        <p:spPr>
          <a:xfrm>
            <a:off x="322094" y="241968"/>
            <a:ext cx="5344718" cy="12529422"/>
          </a:xfrm>
          <a:prstGeom prst="rect">
            <a:avLst/>
          </a:prstGeom>
        </p:spPr>
      </p:pic>
      <p:pic>
        <p:nvPicPr>
          <p:cNvPr id="4" name="Immagine 3">
            <a:extLst>
              <a:ext uri="{FF2B5EF4-FFF2-40B4-BE49-F238E27FC236}">
                <a16:creationId xmlns:a16="http://schemas.microsoft.com/office/drawing/2014/main" id="{4DE8884E-D33F-44A2-8039-DB428003ECC6}"/>
              </a:ext>
            </a:extLst>
          </p:cNvPr>
          <p:cNvPicPr>
            <a:picLocks noChangeAspect="1"/>
          </p:cNvPicPr>
          <p:nvPr/>
        </p:nvPicPr>
        <p:blipFill>
          <a:blip r:embed="rId4"/>
          <a:stretch>
            <a:fillRect/>
          </a:stretch>
        </p:blipFill>
        <p:spPr>
          <a:xfrm>
            <a:off x="14017842" y="372861"/>
            <a:ext cx="9868638" cy="12233709"/>
          </a:xfrm>
          <a:prstGeom prst="rect">
            <a:avLst/>
          </a:prstGeom>
        </p:spPr>
      </p:pic>
    </p:spTree>
    <p:extLst>
      <p:ext uri="{BB962C8B-B14F-4D97-AF65-F5344CB8AC3E}">
        <p14:creationId xmlns:p14="http://schemas.microsoft.com/office/powerpoint/2010/main" val="2174631305"/>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D0F1E-DB60-C9F6-1B44-FCE911DE0B10}"/>
            </a:ext>
          </a:extLst>
        </p:cNvPr>
        <p:cNvGrpSpPr/>
        <p:nvPr/>
      </p:nvGrpSpPr>
      <p:grpSpPr>
        <a:xfrm>
          <a:off x="0" y="0"/>
          <a:ext cx="0" cy="0"/>
          <a:chOff x="0" y="0"/>
          <a:chExt cx="0" cy="0"/>
        </a:xfrm>
      </p:grpSpPr>
      <p:pic>
        <p:nvPicPr>
          <p:cNvPr id="3" name="Immagine 2" descr="Immagine che contiene macchina, interno&#10;&#10;Il contenuto generato dall'IA potrebbe non essere corretto.">
            <a:extLst>
              <a:ext uri="{FF2B5EF4-FFF2-40B4-BE49-F238E27FC236}">
                <a16:creationId xmlns:a16="http://schemas.microsoft.com/office/drawing/2014/main" id="{527F5A39-9070-02B9-A01B-0CDF3F2BAE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532" y="6653814"/>
            <a:ext cx="22281789" cy="5491507"/>
          </a:xfrm>
          <a:prstGeom prst="rect">
            <a:avLst/>
          </a:prstGeom>
        </p:spPr>
      </p:pic>
      <p:pic>
        <p:nvPicPr>
          <p:cNvPr id="6" name="Immagine 5">
            <a:extLst>
              <a:ext uri="{FF2B5EF4-FFF2-40B4-BE49-F238E27FC236}">
                <a16:creationId xmlns:a16="http://schemas.microsoft.com/office/drawing/2014/main" id="{801EDB3C-6166-4852-578D-9486F640A60E}"/>
              </a:ext>
            </a:extLst>
          </p:cNvPr>
          <p:cNvPicPr>
            <a:picLocks noChangeAspect="1"/>
          </p:cNvPicPr>
          <p:nvPr/>
        </p:nvPicPr>
        <p:blipFill>
          <a:blip r:embed="rId3"/>
          <a:stretch>
            <a:fillRect/>
          </a:stretch>
        </p:blipFill>
        <p:spPr>
          <a:xfrm>
            <a:off x="582221" y="529239"/>
            <a:ext cx="22517100" cy="6124575"/>
          </a:xfrm>
          <a:prstGeom prst="rect">
            <a:avLst/>
          </a:prstGeom>
        </p:spPr>
      </p:pic>
    </p:spTree>
    <p:extLst>
      <p:ext uri="{BB962C8B-B14F-4D97-AF65-F5344CB8AC3E}">
        <p14:creationId xmlns:p14="http://schemas.microsoft.com/office/powerpoint/2010/main" val="1887901297"/>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D7A84-355C-001B-BE77-EB7950685449}"/>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60AA13CC-104D-F9C4-6AD2-B6965E724D37}"/>
              </a:ext>
            </a:extLst>
          </p:cNvPr>
          <p:cNvPicPr>
            <a:picLocks noChangeAspect="1"/>
          </p:cNvPicPr>
          <p:nvPr/>
        </p:nvPicPr>
        <p:blipFill>
          <a:blip r:embed="rId2"/>
          <a:stretch>
            <a:fillRect/>
          </a:stretch>
        </p:blipFill>
        <p:spPr>
          <a:xfrm>
            <a:off x="1053548" y="179690"/>
            <a:ext cx="8509727" cy="12343614"/>
          </a:xfrm>
          <a:prstGeom prst="rect">
            <a:avLst/>
          </a:prstGeom>
        </p:spPr>
      </p:pic>
      <p:pic>
        <p:nvPicPr>
          <p:cNvPr id="7" name="Immagine 6">
            <a:extLst>
              <a:ext uri="{FF2B5EF4-FFF2-40B4-BE49-F238E27FC236}">
                <a16:creationId xmlns:a16="http://schemas.microsoft.com/office/drawing/2014/main" id="{D219B1FC-FE8D-D5B3-E1F0-A5C67BEDA0AF}"/>
              </a:ext>
            </a:extLst>
          </p:cNvPr>
          <p:cNvPicPr>
            <a:picLocks noChangeAspect="1"/>
          </p:cNvPicPr>
          <p:nvPr/>
        </p:nvPicPr>
        <p:blipFill>
          <a:blip r:embed="rId3"/>
          <a:stretch>
            <a:fillRect/>
          </a:stretch>
        </p:blipFill>
        <p:spPr>
          <a:xfrm>
            <a:off x="14991569" y="179690"/>
            <a:ext cx="8136231" cy="12343614"/>
          </a:xfrm>
          <a:prstGeom prst="rect">
            <a:avLst/>
          </a:prstGeom>
          <a:ln>
            <a:solidFill>
              <a:schemeClr val="tx1"/>
            </a:solidFill>
          </a:ln>
        </p:spPr>
      </p:pic>
      <p:sp>
        <p:nvSpPr>
          <p:cNvPr id="8" name="CasellaDiTesto 7">
            <a:extLst>
              <a:ext uri="{FF2B5EF4-FFF2-40B4-BE49-F238E27FC236}">
                <a16:creationId xmlns:a16="http://schemas.microsoft.com/office/drawing/2014/main" id="{22202BE0-09F8-5A88-0E6F-2C68D1CEFC02}"/>
              </a:ext>
            </a:extLst>
          </p:cNvPr>
          <p:cNvSpPr txBox="1"/>
          <p:nvPr/>
        </p:nvSpPr>
        <p:spPr>
          <a:xfrm>
            <a:off x="9853049" y="1654121"/>
            <a:ext cx="4396518" cy="17543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3600" b="1" dirty="0">
                <a:latin typeface="Helvetica Light" panose="020B0403020202020204"/>
              </a:rPr>
              <a:t>ACCESSORI</a:t>
            </a:r>
          </a:p>
          <a:p>
            <a:r>
              <a:rPr lang="it-IT" sz="3600" b="1" dirty="0">
                <a:latin typeface="Helvetica Light" panose="020B0403020202020204"/>
              </a:rPr>
              <a:t>DI</a:t>
            </a:r>
          </a:p>
          <a:p>
            <a:r>
              <a:rPr lang="it-IT" sz="3600" b="1" dirty="0">
                <a:latin typeface="Helvetica Light" panose="020B0403020202020204"/>
              </a:rPr>
              <a:t>SERIE</a:t>
            </a:r>
            <a:endParaRPr lang="it-IT" sz="3200" dirty="0">
              <a:latin typeface="Helvetica Light" panose="020B0403020202020204"/>
            </a:endParaRPr>
          </a:p>
        </p:txBody>
      </p:sp>
    </p:spTree>
    <p:extLst>
      <p:ext uri="{BB962C8B-B14F-4D97-AF65-F5344CB8AC3E}">
        <p14:creationId xmlns:p14="http://schemas.microsoft.com/office/powerpoint/2010/main" val="3620381574"/>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45837-F3F1-848C-D3F2-3DAD5A2B03C9}"/>
            </a:ext>
          </a:extLst>
        </p:cNvPr>
        <p:cNvGrpSpPr/>
        <p:nvPr/>
      </p:nvGrpSpPr>
      <p:grpSpPr>
        <a:xfrm>
          <a:off x="0" y="0"/>
          <a:ext cx="0" cy="0"/>
          <a:chOff x="0" y="0"/>
          <a:chExt cx="0" cy="0"/>
        </a:xfrm>
      </p:grpSpPr>
      <p:sp>
        <p:nvSpPr>
          <p:cNvPr id="8" name="CasellaDiTesto 7">
            <a:extLst>
              <a:ext uri="{FF2B5EF4-FFF2-40B4-BE49-F238E27FC236}">
                <a16:creationId xmlns:a16="http://schemas.microsoft.com/office/drawing/2014/main" id="{9CCC8118-A08D-C05E-EDD2-442DDD199E0C}"/>
              </a:ext>
            </a:extLst>
          </p:cNvPr>
          <p:cNvSpPr txBox="1"/>
          <p:nvPr/>
        </p:nvSpPr>
        <p:spPr>
          <a:xfrm>
            <a:off x="9853049" y="1654121"/>
            <a:ext cx="4396518" cy="2308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3600" b="1" dirty="0">
                <a:latin typeface="Helvetica Light" panose="020B0403020202020204"/>
              </a:rPr>
              <a:t>SERVIZI</a:t>
            </a:r>
          </a:p>
          <a:p>
            <a:r>
              <a:rPr lang="it-IT" sz="3600" b="1" dirty="0">
                <a:latin typeface="Helvetica Light" panose="020B0403020202020204"/>
              </a:rPr>
              <a:t>ED</a:t>
            </a:r>
          </a:p>
          <a:p>
            <a:r>
              <a:rPr lang="it-IT" sz="3600" b="1" dirty="0">
                <a:latin typeface="Helvetica Light" panose="020B0403020202020204"/>
              </a:rPr>
              <a:t>ACCESSORI</a:t>
            </a:r>
          </a:p>
          <a:p>
            <a:endParaRPr lang="it-IT" sz="3200" dirty="0">
              <a:latin typeface="Helvetica Light" panose="020B0403020202020204"/>
            </a:endParaRPr>
          </a:p>
        </p:txBody>
      </p:sp>
      <p:pic>
        <p:nvPicPr>
          <p:cNvPr id="3" name="Immagine 2">
            <a:extLst>
              <a:ext uri="{FF2B5EF4-FFF2-40B4-BE49-F238E27FC236}">
                <a16:creationId xmlns:a16="http://schemas.microsoft.com/office/drawing/2014/main" id="{BD4EC0FB-AAFD-EC58-1912-C10A01609761}"/>
              </a:ext>
            </a:extLst>
          </p:cNvPr>
          <p:cNvPicPr>
            <a:picLocks noChangeAspect="1"/>
          </p:cNvPicPr>
          <p:nvPr/>
        </p:nvPicPr>
        <p:blipFill>
          <a:blip r:embed="rId2"/>
          <a:stretch>
            <a:fillRect/>
          </a:stretch>
        </p:blipFill>
        <p:spPr>
          <a:xfrm>
            <a:off x="390586" y="307714"/>
            <a:ext cx="9876371" cy="12314982"/>
          </a:xfrm>
          <a:prstGeom prst="rect">
            <a:avLst/>
          </a:prstGeom>
        </p:spPr>
      </p:pic>
      <p:pic>
        <p:nvPicPr>
          <p:cNvPr id="6" name="Immagine 5">
            <a:extLst>
              <a:ext uri="{FF2B5EF4-FFF2-40B4-BE49-F238E27FC236}">
                <a16:creationId xmlns:a16="http://schemas.microsoft.com/office/drawing/2014/main" id="{DB0709F8-C1B2-ABEB-D27B-E1C7AD1612EF}"/>
              </a:ext>
            </a:extLst>
          </p:cNvPr>
          <p:cNvPicPr>
            <a:picLocks noChangeAspect="1"/>
          </p:cNvPicPr>
          <p:nvPr/>
        </p:nvPicPr>
        <p:blipFill>
          <a:blip r:embed="rId3"/>
          <a:srcRect r="11710"/>
          <a:stretch>
            <a:fillRect/>
          </a:stretch>
        </p:blipFill>
        <p:spPr>
          <a:xfrm>
            <a:off x="14320334" y="293005"/>
            <a:ext cx="9295040" cy="12314981"/>
          </a:xfrm>
          <a:prstGeom prst="rect">
            <a:avLst/>
          </a:prstGeom>
        </p:spPr>
      </p:pic>
    </p:spTree>
    <p:extLst>
      <p:ext uri="{BB962C8B-B14F-4D97-AF65-F5344CB8AC3E}">
        <p14:creationId xmlns:p14="http://schemas.microsoft.com/office/powerpoint/2010/main" val="3057402133"/>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EFF82-F4C6-D696-89FD-A8FA1A2223B5}"/>
            </a:ext>
          </a:extLst>
        </p:cNvPr>
        <p:cNvGrpSpPr/>
        <p:nvPr/>
      </p:nvGrpSpPr>
      <p:grpSpPr>
        <a:xfrm>
          <a:off x="0" y="0"/>
          <a:ext cx="0" cy="0"/>
          <a:chOff x="0" y="0"/>
          <a:chExt cx="0" cy="0"/>
        </a:xfrm>
      </p:grpSpPr>
      <p:sp>
        <p:nvSpPr>
          <p:cNvPr id="8" name="CasellaDiTesto 7">
            <a:extLst>
              <a:ext uri="{FF2B5EF4-FFF2-40B4-BE49-F238E27FC236}">
                <a16:creationId xmlns:a16="http://schemas.microsoft.com/office/drawing/2014/main" id="{7F642642-20F5-CB17-10A9-0090D9369DCD}"/>
              </a:ext>
            </a:extLst>
          </p:cNvPr>
          <p:cNvSpPr txBox="1"/>
          <p:nvPr/>
        </p:nvSpPr>
        <p:spPr>
          <a:xfrm>
            <a:off x="9853049" y="1654121"/>
            <a:ext cx="4396518" cy="2308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3600" b="1" dirty="0">
                <a:latin typeface="Helvetica Light" panose="020B0403020202020204"/>
              </a:rPr>
              <a:t>SERVIZI</a:t>
            </a:r>
          </a:p>
          <a:p>
            <a:r>
              <a:rPr lang="it-IT" sz="3600" b="1" dirty="0">
                <a:latin typeface="Helvetica Light" panose="020B0403020202020204"/>
              </a:rPr>
              <a:t>ED</a:t>
            </a:r>
          </a:p>
          <a:p>
            <a:r>
              <a:rPr lang="it-IT" sz="3600" b="1" dirty="0">
                <a:latin typeface="Helvetica Light" panose="020B0403020202020204"/>
              </a:rPr>
              <a:t>ACCESSORI</a:t>
            </a:r>
          </a:p>
          <a:p>
            <a:endParaRPr lang="it-IT" sz="3200" dirty="0">
              <a:latin typeface="Helvetica Light" panose="020B0403020202020204"/>
            </a:endParaRPr>
          </a:p>
        </p:txBody>
      </p:sp>
      <p:pic>
        <p:nvPicPr>
          <p:cNvPr id="4" name="Immagine 3">
            <a:extLst>
              <a:ext uri="{FF2B5EF4-FFF2-40B4-BE49-F238E27FC236}">
                <a16:creationId xmlns:a16="http://schemas.microsoft.com/office/drawing/2014/main" id="{5A83056C-9228-CD69-AAC2-B4FDB925E585}"/>
              </a:ext>
            </a:extLst>
          </p:cNvPr>
          <p:cNvPicPr>
            <a:picLocks noChangeAspect="1"/>
          </p:cNvPicPr>
          <p:nvPr/>
        </p:nvPicPr>
        <p:blipFill>
          <a:blip r:embed="rId2"/>
          <a:srcRect r="11287"/>
          <a:stretch>
            <a:fillRect/>
          </a:stretch>
        </p:blipFill>
        <p:spPr>
          <a:xfrm>
            <a:off x="309057" y="787271"/>
            <a:ext cx="9292143" cy="11616763"/>
          </a:xfrm>
          <a:prstGeom prst="rect">
            <a:avLst/>
          </a:prstGeom>
        </p:spPr>
      </p:pic>
      <p:pic>
        <p:nvPicPr>
          <p:cNvPr id="10" name="Immagine 9">
            <a:extLst>
              <a:ext uri="{FF2B5EF4-FFF2-40B4-BE49-F238E27FC236}">
                <a16:creationId xmlns:a16="http://schemas.microsoft.com/office/drawing/2014/main" id="{830805F2-70ED-E9B2-DACD-4B8958ED1805}"/>
              </a:ext>
            </a:extLst>
          </p:cNvPr>
          <p:cNvPicPr>
            <a:picLocks noChangeAspect="1"/>
          </p:cNvPicPr>
          <p:nvPr/>
        </p:nvPicPr>
        <p:blipFill>
          <a:blip r:embed="rId3"/>
          <a:stretch>
            <a:fillRect/>
          </a:stretch>
        </p:blipFill>
        <p:spPr>
          <a:xfrm>
            <a:off x="15882730" y="1384887"/>
            <a:ext cx="7354484" cy="11250303"/>
          </a:xfrm>
          <a:prstGeom prst="rect">
            <a:avLst/>
          </a:prstGeom>
        </p:spPr>
      </p:pic>
    </p:spTree>
    <p:extLst>
      <p:ext uri="{BB962C8B-B14F-4D97-AF65-F5344CB8AC3E}">
        <p14:creationId xmlns:p14="http://schemas.microsoft.com/office/powerpoint/2010/main" val="1499501199"/>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72204-095F-EB11-4B8C-9E91EBB174DD}"/>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ABFDFEAA-8771-A6C6-FF5A-63C1D5A6324C}"/>
              </a:ext>
            </a:extLst>
          </p:cNvPr>
          <p:cNvPicPr>
            <a:picLocks noChangeAspect="1"/>
          </p:cNvPicPr>
          <p:nvPr/>
        </p:nvPicPr>
        <p:blipFill>
          <a:blip r:embed="rId2"/>
          <a:stretch>
            <a:fillRect/>
          </a:stretch>
        </p:blipFill>
        <p:spPr>
          <a:xfrm>
            <a:off x="1693333" y="2563574"/>
            <a:ext cx="20706459" cy="10050700"/>
          </a:xfrm>
          <a:prstGeom prst="rect">
            <a:avLst/>
          </a:prstGeom>
        </p:spPr>
      </p:pic>
      <p:sp>
        <p:nvSpPr>
          <p:cNvPr id="6" name="CasellaDiTesto 5">
            <a:extLst>
              <a:ext uri="{FF2B5EF4-FFF2-40B4-BE49-F238E27FC236}">
                <a16:creationId xmlns:a16="http://schemas.microsoft.com/office/drawing/2014/main" id="{643E09D6-E70D-E8EC-143E-9DF876557DC5}"/>
              </a:ext>
            </a:extLst>
          </p:cNvPr>
          <p:cNvSpPr txBox="1"/>
          <p:nvPr/>
        </p:nvSpPr>
        <p:spPr>
          <a:xfrm>
            <a:off x="763479" y="1147802"/>
            <a:ext cx="22132031" cy="14157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2800" dirty="0"/>
              <a:t>Schema di principio del Modulo Hybrid One in Versione Easy (alcuni accessori presenti nello schema sono forniti separatamente)</a:t>
            </a:r>
          </a:p>
          <a:p>
            <a:r>
              <a:rPr lang="it-IT" sz="2800" dirty="0"/>
              <a:t>Riscaldamento combinato con Pompa di Calore e Caldaie in funzione del carico termico e delle condizioni climatiche esterne.</a:t>
            </a:r>
          </a:p>
          <a:p>
            <a:r>
              <a:rPr lang="it-IT" sz="2800" dirty="0"/>
              <a:t>Raffrescamento con Pompa di Calore</a:t>
            </a:r>
          </a:p>
        </p:txBody>
      </p:sp>
      <p:sp>
        <p:nvSpPr>
          <p:cNvPr id="7" name="CasellaDiTesto 6">
            <a:extLst>
              <a:ext uri="{FF2B5EF4-FFF2-40B4-BE49-F238E27FC236}">
                <a16:creationId xmlns:a16="http://schemas.microsoft.com/office/drawing/2014/main" id="{BAD0DF45-12C1-29A7-8BCD-B905980FA2B5}"/>
              </a:ext>
            </a:extLst>
          </p:cNvPr>
          <p:cNvSpPr txBox="1"/>
          <p:nvPr/>
        </p:nvSpPr>
        <p:spPr>
          <a:xfrm>
            <a:off x="532660" y="402143"/>
            <a:ext cx="12304450"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b="1" dirty="0"/>
              <a:t>Schema funzionale JODO Hybrid One EASY MHP</a:t>
            </a:r>
          </a:p>
        </p:txBody>
      </p:sp>
    </p:spTree>
    <p:extLst>
      <p:ext uri="{BB962C8B-B14F-4D97-AF65-F5344CB8AC3E}">
        <p14:creationId xmlns:p14="http://schemas.microsoft.com/office/powerpoint/2010/main" val="3195390967"/>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08033-CBC1-B482-4375-99BA29E62488}"/>
            </a:ext>
          </a:extLst>
        </p:cNvPr>
        <p:cNvGrpSpPr/>
        <p:nvPr/>
      </p:nvGrpSpPr>
      <p:grpSpPr>
        <a:xfrm>
          <a:off x="0" y="0"/>
          <a:ext cx="0" cy="0"/>
          <a:chOff x="0" y="0"/>
          <a:chExt cx="0" cy="0"/>
        </a:xfrm>
      </p:grpSpPr>
      <p:pic>
        <p:nvPicPr>
          <p:cNvPr id="4" name="Immagine 3">
            <a:extLst>
              <a:ext uri="{FF2B5EF4-FFF2-40B4-BE49-F238E27FC236}">
                <a16:creationId xmlns:a16="http://schemas.microsoft.com/office/drawing/2014/main" id="{800EFBFE-2DBA-7F32-C985-76D815D71727}"/>
              </a:ext>
            </a:extLst>
          </p:cNvPr>
          <p:cNvPicPr>
            <a:picLocks noChangeAspect="1"/>
          </p:cNvPicPr>
          <p:nvPr/>
        </p:nvPicPr>
        <p:blipFill>
          <a:blip r:embed="rId2"/>
          <a:stretch>
            <a:fillRect/>
          </a:stretch>
        </p:blipFill>
        <p:spPr>
          <a:xfrm>
            <a:off x="2330816" y="3522839"/>
            <a:ext cx="19614784" cy="8838761"/>
          </a:xfrm>
          <a:prstGeom prst="rect">
            <a:avLst/>
          </a:prstGeom>
        </p:spPr>
      </p:pic>
      <p:sp>
        <p:nvSpPr>
          <p:cNvPr id="6" name="CasellaDiTesto 5">
            <a:extLst>
              <a:ext uri="{FF2B5EF4-FFF2-40B4-BE49-F238E27FC236}">
                <a16:creationId xmlns:a16="http://schemas.microsoft.com/office/drawing/2014/main" id="{93CCE86A-02AA-187C-C7AC-6117C5DFD8F0}"/>
              </a:ext>
            </a:extLst>
          </p:cNvPr>
          <p:cNvSpPr txBox="1"/>
          <p:nvPr/>
        </p:nvSpPr>
        <p:spPr>
          <a:xfrm>
            <a:off x="532660" y="402143"/>
            <a:ext cx="12304450"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1" dirty="0"/>
              <a:t>Schema </a:t>
            </a:r>
            <a:r>
              <a:rPr lang="en-US" b="1" dirty="0" err="1"/>
              <a:t>funzionale</a:t>
            </a:r>
            <a:r>
              <a:rPr lang="en-US" b="1" dirty="0"/>
              <a:t> JODO Hybrid One EASY EHP RS</a:t>
            </a:r>
            <a:endParaRPr lang="it-IT" b="1" dirty="0"/>
          </a:p>
        </p:txBody>
      </p:sp>
      <p:sp>
        <p:nvSpPr>
          <p:cNvPr id="8" name="CasellaDiTesto 7">
            <a:extLst>
              <a:ext uri="{FF2B5EF4-FFF2-40B4-BE49-F238E27FC236}">
                <a16:creationId xmlns:a16="http://schemas.microsoft.com/office/drawing/2014/main" id="{2D7545EE-2FFC-5759-2071-F2FD7774D830}"/>
              </a:ext>
            </a:extLst>
          </p:cNvPr>
          <p:cNvSpPr txBox="1"/>
          <p:nvPr/>
        </p:nvSpPr>
        <p:spPr>
          <a:xfrm>
            <a:off x="1003176" y="1227701"/>
            <a:ext cx="22123153" cy="22467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2800" dirty="0"/>
              <a:t>Schema di principio del Modulo Hybrid One in Versione Easy RS (alcuni accessori presenti nello schema sono forniti separatamente) </a:t>
            </a:r>
          </a:p>
          <a:p>
            <a:r>
              <a:rPr lang="it-IT" sz="2800" dirty="0"/>
              <a:t>Riscaldamento combinato con Pompa di Calore e Caldaie, in funzione del carico termico e delle condizioni climatiche esterne. </a:t>
            </a:r>
          </a:p>
          <a:p>
            <a:r>
              <a:rPr lang="it-IT" sz="2800" dirty="0"/>
              <a:t>Vano tecnico esterno, separato, per alloggiamento accumulo inerziale impianto. </a:t>
            </a:r>
          </a:p>
          <a:p>
            <a:r>
              <a:rPr lang="it-IT" sz="2800" dirty="0"/>
              <a:t>Produzione di ACS combinata con Pompa di Calore e Caldaie, in funzione del prelievo. </a:t>
            </a:r>
          </a:p>
          <a:p>
            <a:r>
              <a:rPr lang="it-IT" sz="2800" dirty="0"/>
              <a:t>Accumulo inerziale e produttore istantaneo sanitario con ricircolo (legionella free). </a:t>
            </a:r>
          </a:p>
        </p:txBody>
      </p:sp>
    </p:spTree>
    <p:extLst>
      <p:ext uri="{BB962C8B-B14F-4D97-AF65-F5344CB8AC3E}">
        <p14:creationId xmlns:p14="http://schemas.microsoft.com/office/powerpoint/2010/main" val="4089844290"/>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05BCA-FC76-6A75-65CE-674558373FD2}"/>
            </a:ext>
          </a:extLst>
        </p:cNvPr>
        <p:cNvGrpSpPr/>
        <p:nvPr/>
      </p:nvGrpSpPr>
      <p:grpSpPr>
        <a:xfrm>
          <a:off x="0" y="0"/>
          <a:ext cx="0" cy="0"/>
          <a:chOff x="0" y="0"/>
          <a:chExt cx="0" cy="0"/>
        </a:xfrm>
      </p:grpSpPr>
      <p:sp>
        <p:nvSpPr>
          <p:cNvPr id="6" name="CasellaDiTesto 5">
            <a:extLst>
              <a:ext uri="{FF2B5EF4-FFF2-40B4-BE49-F238E27FC236}">
                <a16:creationId xmlns:a16="http://schemas.microsoft.com/office/drawing/2014/main" id="{F464CE0F-ACBC-CAED-9AF7-0B75958B7216}"/>
              </a:ext>
            </a:extLst>
          </p:cNvPr>
          <p:cNvSpPr txBox="1"/>
          <p:nvPr/>
        </p:nvSpPr>
        <p:spPr>
          <a:xfrm>
            <a:off x="532660" y="402143"/>
            <a:ext cx="12304450"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1" dirty="0"/>
              <a:t>Schema </a:t>
            </a:r>
            <a:r>
              <a:rPr lang="en-US" b="1" dirty="0" err="1"/>
              <a:t>funzionale</a:t>
            </a:r>
            <a:r>
              <a:rPr lang="en-US" b="1" dirty="0"/>
              <a:t> JODO Hybrid One EASY EHP RS</a:t>
            </a:r>
            <a:endParaRPr lang="it-IT" b="1" dirty="0"/>
          </a:p>
        </p:txBody>
      </p:sp>
      <p:sp>
        <p:nvSpPr>
          <p:cNvPr id="8" name="CasellaDiTesto 7">
            <a:extLst>
              <a:ext uri="{FF2B5EF4-FFF2-40B4-BE49-F238E27FC236}">
                <a16:creationId xmlns:a16="http://schemas.microsoft.com/office/drawing/2014/main" id="{74D23E6A-A7E4-7A38-08FE-59E3D00C4E46}"/>
              </a:ext>
            </a:extLst>
          </p:cNvPr>
          <p:cNvSpPr txBox="1"/>
          <p:nvPr/>
        </p:nvSpPr>
        <p:spPr>
          <a:xfrm>
            <a:off x="1003176" y="1227701"/>
            <a:ext cx="22123153" cy="267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2800" dirty="0"/>
              <a:t>Schema di principio del Modulo Hybrid One in Versione Easy RS (alcuni accessori presenti nello schema sono forniti separatamente). </a:t>
            </a:r>
          </a:p>
          <a:p>
            <a:r>
              <a:rPr lang="it-IT" sz="2800" dirty="0"/>
              <a:t>Riscaldamento combinato con Pompa di Calore e Caldaie, in funzione del carico termico e delle condizioni climatiche esterne. </a:t>
            </a:r>
          </a:p>
          <a:p>
            <a:r>
              <a:rPr lang="it-IT" sz="2800" dirty="0"/>
              <a:t>Vano tecnico esterno, separato, per alloggiamento accumulo inerziale impianto. </a:t>
            </a:r>
          </a:p>
          <a:p>
            <a:r>
              <a:rPr lang="it-IT" sz="2800" dirty="0"/>
              <a:t>Produzione di ACS combinata con Pompa di Calore e Caldaie, in funzione del prelievo. </a:t>
            </a:r>
          </a:p>
          <a:p>
            <a:r>
              <a:rPr lang="it-IT" sz="2800" dirty="0"/>
              <a:t>Accumulo inerziale e produttore istantaneo sanitario con ricircolo (legionella free). </a:t>
            </a:r>
          </a:p>
          <a:p>
            <a:r>
              <a:rPr lang="it-IT" sz="2800" dirty="0"/>
              <a:t>Raffrescamento con Pompa di Calore (e produzione sanitaria contemporanea grazie al </a:t>
            </a:r>
            <a:r>
              <a:rPr lang="it-IT" sz="2800" b="1" dirty="0" err="1"/>
              <a:t>desurriscaldatore</a:t>
            </a:r>
            <a:r>
              <a:rPr lang="it-IT" sz="2800" dirty="0"/>
              <a:t>)</a:t>
            </a:r>
            <a:r>
              <a:rPr lang="it-IT" sz="2800" b="1" dirty="0"/>
              <a:t>.</a:t>
            </a:r>
            <a:r>
              <a:rPr lang="it-IT" sz="2800" dirty="0"/>
              <a:t> </a:t>
            </a:r>
          </a:p>
        </p:txBody>
      </p:sp>
      <p:pic>
        <p:nvPicPr>
          <p:cNvPr id="3" name="Immagine 2">
            <a:extLst>
              <a:ext uri="{FF2B5EF4-FFF2-40B4-BE49-F238E27FC236}">
                <a16:creationId xmlns:a16="http://schemas.microsoft.com/office/drawing/2014/main" id="{766342A5-104B-67AD-E50A-B86235300D84}"/>
              </a:ext>
            </a:extLst>
          </p:cNvPr>
          <p:cNvPicPr>
            <a:picLocks noChangeAspect="1"/>
          </p:cNvPicPr>
          <p:nvPr/>
        </p:nvPicPr>
        <p:blipFill>
          <a:blip r:embed="rId2"/>
          <a:stretch>
            <a:fillRect/>
          </a:stretch>
        </p:blipFill>
        <p:spPr>
          <a:xfrm>
            <a:off x="0" y="4153469"/>
            <a:ext cx="24086907" cy="7421567"/>
          </a:xfrm>
          <a:prstGeom prst="rect">
            <a:avLst/>
          </a:prstGeom>
        </p:spPr>
      </p:pic>
    </p:spTree>
    <p:extLst>
      <p:ext uri="{BB962C8B-B14F-4D97-AF65-F5344CB8AC3E}">
        <p14:creationId xmlns:p14="http://schemas.microsoft.com/office/powerpoint/2010/main" val="480269849"/>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1EC2B-3331-EDB9-2859-F9B0656BF0E6}"/>
            </a:ext>
          </a:extLst>
        </p:cNvPr>
        <p:cNvGrpSpPr/>
        <p:nvPr/>
      </p:nvGrpSpPr>
      <p:grpSpPr>
        <a:xfrm>
          <a:off x="0" y="0"/>
          <a:ext cx="0" cy="0"/>
          <a:chOff x="0" y="0"/>
          <a:chExt cx="0" cy="0"/>
        </a:xfrm>
      </p:grpSpPr>
      <p:pic>
        <p:nvPicPr>
          <p:cNvPr id="36" name="img-cover.jpg" descr="img-cover.jpg">
            <a:extLst>
              <a:ext uri="{FF2B5EF4-FFF2-40B4-BE49-F238E27FC236}">
                <a16:creationId xmlns:a16="http://schemas.microsoft.com/office/drawing/2014/main" id="{CBA5612E-7CD4-888D-081D-9976F6F3E05D}"/>
              </a:ext>
            </a:extLst>
          </p:cNvPr>
          <p:cNvPicPr>
            <a:picLocks noChangeAspect="1"/>
          </p:cNvPicPr>
          <p:nvPr/>
        </p:nvPicPr>
        <p:blipFill>
          <a:blip r:embed="rId3"/>
          <a:stretch>
            <a:fillRect/>
          </a:stretch>
        </p:blipFill>
        <p:spPr>
          <a:xfrm>
            <a:off x="0" y="0"/>
            <a:ext cx="24384000" cy="13716000"/>
          </a:xfrm>
          <a:prstGeom prst="rect">
            <a:avLst/>
          </a:prstGeom>
          <a:ln w="12700">
            <a:miter lim="400000"/>
          </a:ln>
        </p:spPr>
      </p:pic>
      <p:pic>
        <p:nvPicPr>
          <p:cNvPr id="37" name="Immagine" descr="Immagine">
            <a:extLst>
              <a:ext uri="{FF2B5EF4-FFF2-40B4-BE49-F238E27FC236}">
                <a16:creationId xmlns:a16="http://schemas.microsoft.com/office/drawing/2014/main" id="{0C1477B3-32DB-4A86-3DCE-0DF30849CB00}"/>
              </a:ext>
            </a:extLst>
          </p:cNvPr>
          <p:cNvPicPr>
            <a:picLocks noChangeAspect="1"/>
          </p:cNvPicPr>
          <p:nvPr/>
        </p:nvPicPr>
        <p:blipFill>
          <a:blip r:embed="rId4"/>
          <a:stretch>
            <a:fillRect/>
          </a:stretch>
        </p:blipFill>
        <p:spPr>
          <a:xfrm>
            <a:off x="1780544" y="816218"/>
            <a:ext cx="3099820" cy="1145932"/>
          </a:xfrm>
          <a:prstGeom prst="rect">
            <a:avLst/>
          </a:prstGeom>
          <a:ln w="12700">
            <a:miter lim="400000"/>
          </a:ln>
        </p:spPr>
      </p:pic>
      <p:sp>
        <p:nvSpPr>
          <p:cNvPr id="39" name="Linea">
            <a:extLst>
              <a:ext uri="{FF2B5EF4-FFF2-40B4-BE49-F238E27FC236}">
                <a16:creationId xmlns:a16="http://schemas.microsoft.com/office/drawing/2014/main" id="{561BAD1B-0F2D-5E3D-7EFC-1108B7B12576}"/>
              </a:ext>
            </a:extLst>
          </p:cNvPr>
          <p:cNvSpPr/>
          <p:nvPr/>
        </p:nvSpPr>
        <p:spPr>
          <a:xfrm flipV="1">
            <a:off x="1818643" y="2666259"/>
            <a:ext cx="20126956" cy="57891"/>
          </a:xfrm>
          <a:prstGeom prst="line">
            <a:avLst/>
          </a:prstGeom>
          <a:ln w="12700">
            <a:solidFill>
              <a:srgbClr val="FFFFFF">
                <a:alpha val="49746"/>
              </a:srgbClr>
            </a:solidFill>
            <a:miter lim="400000"/>
          </a:ln>
        </p:spPr>
        <p:txBody>
          <a:bodyPr lIns="45718" tIns="45718" rIns="45718" bIns="45718"/>
          <a:lstStyle/>
          <a:p>
            <a:endParaRPr/>
          </a:p>
        </p:txBody>
      </p:sp>
      <p:pic>
        <p:nvPicPr>
          <p:cNvPr id="40" name="Immagine 3" descr="Immagine 3">
            <a:extLst>
              <a:ext uri="{FF2B5EF4-FFF2-40B4-BE49-F238E27FC236}">
                <a16:creationId xmlns:a16="http://schemas.microsoft.com/office/drawing/2014/main" id="{B265B851-B283-9901-CC46-C4A6EF8036BE}"/>
              </a:ext>
            </a:extLst>
          </p:cNvPr>
          <p:cNvPicPr>
            <a:picLocks noChangeAspect="1"/>
          </p:cNvPicPr>
          <p:nvPr/>
        </p:nvPicPr>
        <p:blipFill>
          <a:blip r:embed="rId5"/>
          <a:stretch>
            <a:fillRect/>
          </a:stretch>
        </p:blipFill>
        <p:spPr>
          <a:xfrm>
            <a:off x="5437621" y="1029510"/>
            <a:ext cx="2256721" cy="841597"/>
          </a:xfrm>
          <a:prstGeom prst="rect">
            <a:avLst/>
          </a:prstGeom>
          <a:ln w="12700">
            <a:miter lim="400000"/>
          </a:ln>
        </p:spPr>
      </p:pic>
      <p:sp>
        <p:nvSpPr>
          <p:cNvPr id="2" name="TITOLO ARGOMENTO…">
            <a:extLst>
              <a:ext uri="{FF2B5EF4-FFF2-40B4-BE49-F238E27FC236}">
                <a16:creationId xmlns:a16="http://schemas.microsoft.com/office/drawing/2014/main" id="{51022F50-BA15-4BAC-52A9-ABD4A8247064}"/>
              </a:ext>
            </a:extLst>
          </p:cNvPr>
          <p:cNvSpPr txBox="1"/>
          <p:nvPr/>
        </p:nvSpPr>
        <p:spPr>
          <a:xfrm>
            <a:off x="1818643" y="5911749"/>
            <a:ext cx="20746713" cy="15388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r>
              <a:rPr lang="it-IT" sz="10000" kern="100" dirty="0">
                <a:solidFill>
                  <a:schemeClr val="bg1"/>
                </a:solidFill>
                <a:latin typeface="Helvetica" pitchFamily="2" charset="0"/>
                <a:ea typeface="Calibri" panose="020F0502020204030204" pitchFamily="34" charset="0"/>
                <a:cs typeface="Times New Roman" panose="02020603050405020304" pitchFamily="18" charset="0"/>
              </a:rPr>
              <a:t>Regolazioni Evolute JODO VISION:</a:t>
            </a:r>
            <a:endParaRPr lang="it-IT" sz="8000" kern="100" dirty="0">
              <a:solidFill>
                <a:schemeClr val="bg1"/>
              </a:solidFill>
              <a:latin typeface="Helvetica"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9057523"/>
      </p:ext>
    </p:extLst>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thruBlk="1"/>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4AD79-A125-EB6E-E34E-0DEE6B72297A}"/>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9AC14A00-2A19-A8FE-8149-74F871E02B6E}"/>
              </a:ext>
            </a:extLst>
          </p:cNvPr>
          <p:cNvPicPr>
            <a:picLocks noChangeAspect="1"/>
          </p:cNvPicPr>
          <p:nvPr/>
        </p:nvPicPr>
        <p:blipFill>
          <a:blip r:embed="rId2"/>
          <a:stretch>
            <a:fillRect/>
          </a:stretch>
        </p:blipFill>
        <p:spPr>
          <a:xfrm>
            <a:off x="1198719" y="2087219"/>
            <a:ext cx="21986562" cy="10434892"/>
          </a:xfrm>
          <a:prstGeom prst="rect">
            <a:avLst/>
          </a:prstGeom>
          <a:ln>
            <a:solidFill>
              <a:schemeClr val="tx1"/>
            </a:solidFill>
          </a:ln>
        </p:spPr>
      </p:pic>
      <p:sp>
        <p:nvSpPr>
          <p:cNvPr id="6" name="TITOLO DELLA SLIDE">
            <a:extLst>
              <a:ext uri="{FF2B5EF4-FFF2-40B4-BE49-F238E27FC236}">
                <a16:creationId xmlns:a16="http://schemas.microsoft.com/office/drawing/2014/main" id="{EFC61264-EC51-7322-49DB-238D83A52BE9}"/>
              </a:ext>
            </a:extLst>
          </p:cNvPr>
          <p:cNvSpPr txBox="1"/>
          <p:nvPr/>
        </p:nvSpPr>
        <p:spPr>
          <a:xfrm>
            <a:off x="966902" y="458692"/>
            <a:ext cx="22124834" cy="11818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r>
              <a:rPr lang="it-IT" sz="4800" dirty="0"/>
              <a:t>Sistema configurabile di controllo e TELE GESTIONE  VISION</a:t>
            </a:r>
          </a:p>
          <a:p>
            <a:pPr algn="ctr"/>
            <a:r>
              <a:rPr lang="it-IT" sz="4800" cap="none" dirty="0"/>
              <a:t>https://jodoweb.it</a:t>
            </a:r>
            <a:endParaRPr lang="it-IT" sz="4800" dirty="0"/>
          </a:p>
        </p:txBody>
      </p:sp>
    </p:spTree>
    <p:extLst>
      <p:ext uri="{BB962C8B-B14F-4D97-AF65-F5344CB8AC3E}">
        <p14:creationId xmlns:p14="http://schemas.microsoft.com/office/powerpoint/2010/main" val="2722444663"/>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D95F6-57AD-F4C6-CD50-D9E6124CA88A}"/>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3320A039-F017-1585-A203-2714053B4F16}"/>
              </a:ext>
            </a:extLst>
          </p:cNvPr>
          <p:cNvSpPr txBox="1"/>
          <p:nvPr/>
        </p:nvSpPr>
        <p:spPr>
          <a:xfrm>
            <a:off x="966902" y="458692"/>
            <a:ext cx="22124834" cy="11818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r>
              <a:rPr lang="it-IT" sz="4800" dirty="0"/>
              <a:t>Sistema configurabile di controllo e TELE GESTIONE  VISION</a:t>
            </a:r>
          </a:p>
          <a:p>
            <a:pPr algn="ctr"/>
            <a:r>
              <a:rPr lang="it-IT" sz="4800" cap="none" dirty="0"/>
              <a:t>https://jodoweb.it</a:t>
            </a:r>
            <a:endParaRPr lang="it-IT" sz="4800" dirty="0"/>
          </a:p>
        </p:txBody>
      </p:sp>
      <p:pic>
        <p:nvPicPr>
          <p:cNvPr id="4" name="Immagine 3">
            <a:extLst>
              <a:ext uri="{FF2B5EF4-FFF2-40B4-BE49-F238E27FC236}">
                <a16:creationId xmlns:a16="http://schemas.microsoft.com/office/drawing/2014/main" id="{F7FFCBD7-C308-53AC-DAB5-0910223BA7FF}"/>
              </a:ext>
            </a:extLst>
          </p:cNvPr>
          <p:cNvPicPr>
            <a:picLocks noChangeAspect="1"/>
          </p:cNvPicPr>
          <p:nvPr/>
        </p:nvPicPr>
        <p:blipFill>
          <a:blip r:embed="rId2"/>
          <a:stretch>
            <a:fillRect/>
          </a:stretch>
        </p:blipFill>
        <p:spPr>
          <a:xfrm>
            <a:off x="2643810" y="2091746"/>
            <a:ext cx="17449270" cy="10332167"/>
          </a:xfrm>
          <a:prstGeom prst="rect">
            <a:avLst/>
          </a:prstGeom>
          <a:ln>
            <a:solidFill>
              <a:schemeClr val="tx1"/>
            </a:solidFill>
          </a:ln>
        </p:spPr>
      </p:pic>
    </p:spTree>
    <p:extLst>
      <p:ext uri="{BB962C8B-B14F-4D97-AF65-F5344CB8AC3E}">
        <p14:creationId xmlns:p14="http://schemas.microsoft.com/office/powerpoint/2010/main" val="3013169413"/>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8B6B1-B886-55B1-AAAE-F5BF0A983386}"/>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CD3D28B3-E6BE-FE96-9F75-B3CB166891FF}"/>
              </a:ext>
            </a:extLst>
          </p:cNvPr>
          <p:cNvSpPr txBox="1"/>
          <p:nvPr/>
        </p:nvSpPr>
        <p:spPr>
          <a:xfrm>
            <a:off x="775257" y="458692"/>
            <a:ext cx="24430382" cy="10833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r>
              <a:rPr lang="it-IT" sz="4400" dirty="0"/>
              <a:t>Sistema configurabile di controllo e TELE GESTIONE  VISION (4_PDC)</a:t>
            </a:r>
          </a:p>
          <a:p>
            <a:pPr algn="ctr"/>
            <a:r>
              <a:rPr lang="it-IT" sz="4400" cap="none" dirty="0"/>
              <a:t>https://jodoweb.it</a:t>
            </a:r>
            <a:endParaRPr lang="it-IT" sz="4400" dirty="0"/>
          </a:p>
        </p:txBody>
      </p:sp>
      <p:pic>
        <p:nvPicPr>
          <p:cNvPr id="3" name="Immagine 2">
            <a:extLst>
              <a:ext uri="{FF2B5EF4-FFF2-40B4-BE49-F238E27FC236}">
                <a16:creationId xmlns:a16="http://schemas.microsoft.com/office/drawing/2014/main" id="{45CE8D52-417D-2BE9-2B9F-783A3FF1AF1B}"/>
              </a:ext>
            </a:extLst>
          </p:cNvPr>
          <p:cNvPicPr>
            <a:picLocks noChangeAspect="1"/>
          </p:cNvPicPr>
          <p:nvPr/>
        </p:nvPicPr>
        <p:blipFill>
          <a:blip r:embed="rId2"/>
          <a:srcRect t="3839" b="1446"/>
          <a:stretch>
            <a:fillRect/>
          </a:stretch>
        </p:blipFill>
        <p:spPr>
          <a:xfrm>
            <a:off x="2126973" y="1490870"/>
            <a:ext cx="19480696" cy="11012556"/>
          </a:xfrm>
          <a:prstGeom prst="rect">
            <a:avLst/>
          </a:prstGeom>
        </p:spPr>
      </p:pic>
    </p:spTree>
    <p:extLst>
      <p:ext uri="{BB962C8B-B14F-4D97-AF65-F5344CB8AC3E}">
        <p14:creationId xmlns:p14="http://schemas.microsoft.com/office/powerpoint/2010/main" val="3053030284"/>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39297-4C0B-1786-0BAE-AD1CB16F0A65}"/>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1F1C3F2E-4305-B08B-76E3-6EAD91D9D533}"/>
              </a:ext>
            </a:extLst>
          </p:cNvPr>
          <p:cNvSpPr txBox="1"/>
          <p:nvPr/>
        </p:nvSpPr>
        <p:spPr>
          <a:xfrm>
            <a:off x="775257" y="458692"/>
            <a:ext cx="24430382" cy="10833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r>
              <a:rPr lang="it-IT" sz="4400" dirty="0"/>
              <a:t>Sistema configurabile di controllo e TELE GESTIONE  VISION (IBRIDO 2_PDC) </a:t>
            </a:r>
            <a:r>
              <a:rPr lang="it-IT" sz="4400" cap="none" dirty="0"/>
              <a:t>https://jodoweb.it</a:t>
            </a:r>
            <a:endParaRPr lang="it-IT" sz="4400" dirty="0"/>
          </a:p>
        </p:txBody>
      </p:sp>
      <p:pic>
        <p:nvPicPr>
          <p:cNvPr id="4" name="Immagine 3">
            <a:extLst>
              <a:ext uri="{FF2B5EF4-FFF2-40B4-BE49-F238E27FC236}">
                <a16:creationId xmlns:a16="http://schemas.microsoft.com/office/drawing/2014/main" id="{9DBABC3F-AB42-7B2D-2C01-44DFD38B7C2D}"/>
              </a:ext>
            </a:extLst>
          </p:cNvPr>
          <p:cNvPicPr>
            <a:picLocks noChangeAspect="1"/>
          </p:cNvPicPr>
          <p:nvPr/>
        </p:nvPicPr>
        <p:blipFill>
          <a:blip r:embed="rId2"/>
          <a:stretch>
            <a:fillRect/>
          </a:stretch>
        </p:blipFill>
        <p:spPr>
          <a:xfrm>
            <a:off x="1431235" y="1681741"/>
            <a:ext cx="21846207" cy="10508698"/>
          </a:xfrm>
          <a:prstGeom prst="rect">
            <a:avLst/>
          </a:prstGeom>
        </p:spPr>
      </p:pic>
    </p:spTree>
    <p:extLst>
      <p:ext uri="{BB962C8B-B14F-4D97-AF65-F5344CB8AC3E}">
        <p14:creationId xmlns:p14="http://schemas.microsoft.com/office/powerpoint/2010/main" val="4279293669"/>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6FFE7-5F64-058C-FA67-07CBCD281A77}"/>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D0BF7FA4-D84C-D971-074F-5B5410A7A702}"/>
              </a:ext>
            </a:extLst>
          </p:cNvPr>
          <p:cNvSpPr txBox="1"/>
          <p:nvPr/>
        </p:nvSpPr>
        <p:spPr>
          <a:xfrm>
            <a:off x="775257" y="458692"/>
            <a:ext cx="24430382" cy="10833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r>
              <a:rPr lang="it-IT" sz="4400" dirty="0"/>
              <a:t>Sistema configurabile di controllo e TELE GESTIONE  VISION </a:t>
            </a:r>
          </a:p>
          <a:p>
            <a:r>
              <a:rPr lang="it-IT" sz="4400" dirty="0"/>
              <a:t>(MULTI ENERGIA PDC_SOLARE) </a:t>
            </a:r>
            <a:r>
              <a:rPr lang="it-IT" sz="4400" cap="none" dirty="0"/>
              <a:t>https://jodoweb.it</a:t>
            </a:r>
            <a:endParaRPr lang="it-IT" sz="4400" dirty="0"/>
          </a:p>
        </p:txBody>
      </p:sp>
      <p:pic>
        <p:nvPicPr>
          <p:cNvPr id="3" name="Immagine 2">
            <a:extLst>
              <a:ext uri="{FF2B5EF4-FFF2-40B4-BE49-F238E27FC236}">
                <a16:creationId xmlns:a16="http://schemas.microsoft.com/office/drawing/2014/main" id="{871EDCE0-D392-D210-9D1F-DB861E9867D7}"/>
              </a:ext>
            </a:extLst>
          </p:cNvPr>
          <p:cNvPicPr>
            <a:picLocks noChangeAspect="1"/>
          </p:cNvPicPr>
          <p:nvPr/>
        </p:nvPicPr>
        <p:blipFill>
          <a:blip r:embed="rId2"/>
          <a:stretch>
            <a:fillRect/>
          </a:stretch>
        </p:blipFill>
        <p:spPr>
          <a:xfrm>
            <a:off x="1948070" y="1542066"/>
            <a:ext cx="20911929" cy="11180442"/>
          </a:xfrm>
          <a:prstGeom prst="rect">
            <a:avLst/>
          </a:prstGeom>
        </p:spPr>
      </p:pic>
    </p:spTree>
    <p:extLst>
      <p:ext uri="{BB962C8B-B14F-4D97-AF65-F5344CB8AC3E}">
        <p14:creationId xmlns:p14="http://schemas.microsoft.com/office/powerpoint/2010/main" val="2884338938"/>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6500E-3ED7-B5D9-6A30-66697510F08A}"/>
            </a:ext>
          </a:extLst>
        </p:cNvPr>
        <p:cNvGrpSpPr/>
        <p:nvPr/>
      </p:nvGrpSpPr>
      <p:grpSpPr>
        <a:xfrm>
          <a:off x="0" y="0"/>
          <a:ext cx="0" cy="0"/>
          <a:chOff x="0" y="0"/>
          <a:chExt cx="0" cy="0"/>
        </a:xfrm>
      </p:grpSpPr>
      <p:pic>
        <p:nvPicPr>
          <p:cNvPr id="4" name="Immagine 3">
            <a:extLst>
              <a:ext uri="{FF2B5EF4-FFF2-40B4-BE49-F238E27FC236}">
                <a16:creationId xmlns:a16="http://schemas.microsoft.com/office/drawing/2014/main" id="{14D5E3CD-9324-B96A-954A-822990139CAA}"/>
              </a:ext>
            </a:extLst>
          </p:cNvPr>
          <p:cNvPicPr>
            <a:picLocks noChangeAspect="1"/>
          </p:cNvPicPr>
          <p:nvPr/>
        </p:nvPicPr>
        <p:blipFill>
          <a:blip r:embed="rId2"/>
          <a:srcRect t="26453"/>
          <a:stretch>
            <a:fillRect/>
          </a:stretch>
        </p:blipFill>
        <p:spPr>
          <a:xfrm>
            <a:off x="1123444" y="4333461"/>
            <a:ext cx="22137111" cy="7885300"/>
          </a:xfrm>
          <a:prstGeom prst="rect">
            <a:avLst/>
          </a:prstGeom>
        </p:spPr>
      </p:pic>
      <p:sp>
        <p:nvSpPr>
          <p:cNvPr id="7" name="CasellaDiTesto 6">
            <a:extLst>
              <a:ext uri="{FF2B5EF4-FFF2-40B4-BE49-F238E27FC236}">
                <a16:creationId xmlns:a16="http://schemas.microsoft.com/office/drawing/2014/main" id="{C277E6B0-EF5C-BAAE-CEFA-E6D7FB8F11B9}"/>
              </a:ext>
            </a:extLst>
          </p:cNvPr>
          <p:cNvSpPr txBox="1"/>
          <p:nvPr/>
        </p:nvSpPr>
        <p:spPr>
          <a:xfrm>
            <a:off x="4164496" y="958630"/>
            <a:ext cx="17502807" cy="1938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4000" dirty="0"/>
              <a:t>Sistema configurabile di controllo e TELE GESTIONE  VISION</a:t>
            </a:r>
          </a:p>
          <a:p>
            <a:r>
              <a:rPr lang="it-IT" sz="4000" dirty="0"/>
              <a:t>generatori, accumuli, distribuzione, comfort in ambiente</a:t>
            </a:r>
          </a:p>
          <a:p>
            <a:pPr algn="ctr"/>
            <a:r>
              <a:rPr lang="it-IT" sz="4000" cap="none" dirty="0"/>
              <a:t>https://jodoweb.it</a:t>
            </a:r>
            <a:endParaRPr lang="it-IT" sz="4000" dirty="0"/>
          </a:p>
        </p:txBody>
      </p:sp>
      <p:sp>
        <p:nvSpPr>
          <p:cNvPr id="2" name="CasellaDiTesto 1">
            <a:extLst>
              <a:ext uri="{FF2B5EF4-FFF2-40B4-BE49-F238E27FC236}">
                <a16:creationId xmlns:a16="http://schemas.microsoft.com/office/drawing/2014/main" id="{9001B57D-BA05-9FDA-D80E-5E12B5072026}"/>
              </a:ext>
            </a:extLst>
          </p:cNvPr>
          <p:cNvSpPr txBox="1"/>
          <p:nvPr/>
        </p:nvSpPr>
        <p:spPr>
          <a:xfrm>
            <a:off x="998651" y="4953788"/>
            <a:ext cx="2346921" cy="1173947"/>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657" tIns="32657" rIns="32657" bIns="32657"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it-IT" sz="3600" b="1" i="0" u="none" strike="noStrike" cap="none" spc="0" normalizeH="0" baseline="0" dirty="0">
                <a:ln>
                  <a:noFill/>
                </a:ln>
                <a:solidFill>
                  <a:srgbClr val="FF0000"/>
                </a:solidFill>
                <a:effectLst/>
                <a:uFillTx/>
                <a:latin typeface="+mj-lt"/>
                <a:ea typeface="+mj-ea"/>
                <a:cs typeface="+mj-cs"/>
                <a:sym typeface="Gill Sans"/>
              </a:rPr>
              <a:t>kW elettrici</a:t>
            </a:r>
          </a:p>
        </p:txBody>
      </p:sp>
      <p:sp>
        <p:nvSpPr>
          <p:cNvPr id="3" name="CasellaDiTesto 2">
            <a:extLst>
              <a:ext uri="{FF2B5EF4-FFF2-40B4-BE49-F238E27FC236}">
                <a16:creationId xmlns:a16="http://schemas.microsoft.com/office/drawing/2014/main" id="{BC44F06D-4864-6F92-F67F-230608B76CAC}"/>
              </a:ext>
            </a:extLst>
          </p:cNvPr>
          <p:cNvSpPr txBox="1"/>
          <p:nvPr/>
        </p:nvSpPr>
        <p:spPr>
          <a:xfrm>
            <a:off x="998651" y="6203262"/>
            <a:ext cx="2346921" cy="1173947"/>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657" tIns="32657" rIns="32657" bIns="32657"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it-IT" sz="3600" b="1" i="0" u="none" strike="noStrike" cap="none" spc="0" normalizeH="0" baseline="0" dirty="0">
                <a:ln>
                  <a:noFill/>
                </a:ln>
                <a:solidFill>
                  <a:srgbClr val="FF0000"/>
                </a:solidFill>
                <a:effectLst/>
                <a:uFillTx/>
                <a:latin typeface="+mj-lt"/>
                <a:ea typeface="+mj-ea"/>
                <a:cs typeface="+mj-cs"/>
                <a:sym typeface="Gill Sans"/>
              </a:rPr>
              <a:t>kW termici</a:t>
            </a:r>
          </a:p>
        </p:txBody>
      </p:sp>
      <p:cxnSp>
        <p:nvCxnSpPr>
          <p:cNvPr id="6" name="Connettore diritto 5">
            <a:extLst>
              <a:ext uri="{FF2B5EF4-FFF2-40B4-BE49-F238E27FC236}">
                <a16:creationId xmlns:a16="http://schemas.microsoft.com/office/drawing/2014/main" id="{8E8E687A-7F50-42C3-BC11-403E2BF0DA5A}"/>
              </a:ext>
            </a:extLst>
          </p:cNvPr>
          <p:cNvCxnSpPr/>
          <p:nvPr/>
        </p:nvCxnSpPr>
        <p:spPr>
          <a:xfrm>
            <a:off x="3345572" y="7377209"/>
            <a:ext cx="5838185" cy="2760704"/>
          </a:xfrm>
          <a:prstGeom prst="line">
            <a:avLst/>
          </a:prstGeom>
          <a:noFill/>
          <a:ln w="50800" cap="flat">
            <a:solidFill>
              <a:srgbClr val="00B0F0"/>
            </a:solidFill>
            <a:prstDash val="sysDash"/>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939581079"/>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FAA5D-2FE5-3542-95E3-BB1197B1F4FE}"/>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43613A61-8FBB-EF6F-9D8C-50FE69E2785D}"/>
              </a:ext>
            </a:extLst>
          </p:cNvPr>
          <p:cNvSpPr txBox="1"/>
          <p:nvPr/>
        </p:nvSpPr>
        <p:spPr>
          <a:xfrm>
            <a:off x="966902" y="458692"/>
            <a:ext cx="22124834" cy="11818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r>
              <a:rPr lang="it-IT" sz="4800" dirty="0"/>
              <a:t>Sistema configurabile di controllo e TELE GESTIONE  VISION</a:t>
            </a:r>
          </a:p>
          <a:p>
            <a:pPr algn="ctr"/>
            <a:r>
              <a:rPr lang="it-IT" sz="4800" cap="none" dirty="0"/>
              <a:t>https://jodoweb.it</a:t>
            </a:r>
            <a:endParaRPr lang="it-IT" sz="4800" dirty="0"/>
          </a:p>
        </p:txBody>
      </p:sp>
      <p:pic>
        <p:nvPicPr>
          <p:cNvPr id="2" name="Immagine 1">
            <a:extLst>
              <a:ext uri="{FF2B5EF4-FFF2-40B4-BE49-F238E27FC236}">
                <a16:creationId xmlns:a16="http://schemas.microsoft.com/office/drawing/2014/main" id="{15A7E197-A6AB-D396-DD0D-6D0FCF98261C}"/>
              </a:ext>
            </a:extLst>
          </p:cNvPr>
          <p:cNvPicPr>
            <a:picLocks noChangeAspect="1"/>
          </p:cNvPicPr>
          <p:nvPr/>
        </p:nvPicPr>
        <p:blipFill>
          <a:blip r:embed="rId2"/>
          <a:stretch>
            <a:fillRect/>
          </a:stretch>
        </p:blipFill>
        <p:spPr>
          <a:xfrm>
            <a:off x="625525" y="2825750"/>
            <a:ext cx="4970119" cy="8745077"/>
          </a:xfrm>
          <a:prstGeom prst="rect">
            <a:avLst/>
          </a:prstGeom>
        </p:spPr>
      </p:pic>
      <p:pic>
        <p:nvPicPr>
          <p:cNvPr id="4" name="Immagine 3">
            <a:extLst>
              <a:ext uri="{FF2B5EF4-FFF2-40B4-BE49-F238E27FC236}">
                <a16:creationId xmlns:a16="http://schemas.microsoft.com/office/drawing/2014/main" id="{E16C7BE0-7482-98FE-BCE9-CC357C42E82F}"/>
              </a:ext>
            </a:extLst>
          </p:cNvPr>
          <p:cNvPicPr>
            <a:picLocks noChangeAspect="1"/>
          </p:cNvPicPr>
          <p:nvPr/>
        </p:nvPicPr>
        <p:blipFill>
          <a:blip r:embed="rId3"/>
          <a:stretch>
            <a:fillRect/>
          </a:stretch>
        </p:blipFill>
        <p:spPr>
          <a:xfrm>
            <a:off x="6614848" y="2825750"/>
            <a:ext cx="4844084" cy="8510836"/>
          </a:xfrm>
          <a:prstGeom prst="rect">
            <a:avLst/>
          </a:prstGeom>
        </p:spPr>
      </p:pic>
      <p:pic>
        <p:nvPicPr>
          <p:cNvPr id="5" name="Immagine 4">
            <a:extLst>
              <a:ext uri="{FF2B5EF4-FFF2-40B4-BE49-F238E27FC236}">
                <a16:creationId xmlns:a16="http://schemas.microsoft.com/office/drawing/2014/main" id="{B952C2E1-0EE4-E757-C3C0-EFF781EE80DD}"/>
              </a:ext>
            </a:extLst>
          </p:cNvPr>
          <p:cNvPicPr>
            <a:picLocks noChangeAspect="1"/>
          </p:cNvPicPr>
          <p:nvPr/>
        </p:nvPicPr>
        <p:blipFill>
          <a:blip r:embed="rId4"/>
          <a:stretch>
            <a:fillRect/>
          </a:stretch>
        </p:blipFill>
        <p:spPr>
          <a:xfrm>
            <a:off x="12657794" y="2825750"/>
            <a:ext cx="4854689" cy="8554175"/>
          </a:xfrm>
          <a:prstGeom prst="rect">
            <a:avLst/>
          </a:prstGeom>
        </p:spPr>
      </p:pic>
      <p:pic>
        <p:nvPicPr>
          <p:cNvPr id="7" name="Immagine 6">
            <a:extLst>
              <a:ext uri="{FF2B5EF4-FFF2-40B4-BE49-F238E27FC236}">
                <a16:creationId xmlns:a16="http://schemas.microsoft.com/office/drawing/2014/main" id="{E75CE094-9C54-A1B1-CAA3-AD0BCF0D3D35}"/>
              </a:ext>
            </a:extLst>
          </p:cNvPr>
          <p:cNvPicPr>
            <a:picLocks noChangeAspect="1"/>
          </p:cNvPicPr>
          <p:nvPr/>
        </p:nvPicPr>
        <p:blipFill>
          <a:blip r:embed="rId5"/>
          <a:stretch>
            <a:fillRect/>
          </a:stretch>
        </p:blipFill>
        <p:spPr>
          <a:xfrm>
            <a:off x="18735367" y="2676330"/>
            <a:ext cx="4785578" cy="8510836"/>
          </a:xfrm>
          <a:prstGeom prst="rect">
            <a:avLst/>
          </a:prstGeom>
        </p:spPr>
      </p:pic>
    </p:spTree>
    <p:extLst>
      <p:ext uri="{BB962C8B-B14F-4D97-AF65-F5344CB8AC3E}">
        <p14:creationId xmlns:p14="http://schemas.microsoft.com/office/powerpoint/2010/main" val="3819713464"/>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8CD04-1410-F7E3-C9DC-35D2C6861AA9}"/>
            </a:ext>
          </a:extLst>
        </p:cNvPr>
        <p:cNvGrpSpPr/>
        <p:nvPr/>
      </p:nvGrpSpPr>
      <p:grpSpPr>
        <a:xfrm>
          <a:off x="0" y="0"/>
          <a:ext cx="0" cy="0"/>
          <a:chOff x="0" y="0"/>
          <a:chExt cx="0" cy="0"/>
        </a:xfrm>
      </p:grpSpPr>
      <p:sp>
        <p:nvSpPr>
          <p:cNvPr id="6" name="TITOLO DELLA SLIDE">
            <a:extLst>
              <a:ext uri="{FF2B5EF4-FFF2-40B4-BE49-F238E27FC236}">
                <a16:creationId xmlns:a16="http://schemas.microsoft.com/office/drawing/2014/main" id="{768E7D8B-9685-8497-74B8-94BAD1C9BFE5}"/>
              </a:ext>
            </a:extLst>
          </p:cNvPr>
          <p:cNvSpPr txBox="1"/>
          <p:nvPr/>
        </p:nvSpPr>
        <p:spPr>
          <a:xfrm>
            <a:off x="966902" y="458692"/>
            <a:ext cx="22124834" cy="11818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r>
              <a:rPr lang="it-IT" sz="4800" dirty="0"/>
              <a:t>Sistema configurabile di controllo e TELE GESTIONE  VISION</a:t>
            </a:r>
          </a:p>
          <a:p>
            <a:pPr algn="ctr"/>
            <a:r>
              <a:rPr lang="it-IT" sz="4800" cap="none" dirty="0"/>
              <a:t>https://jodoweb.it</a:t>
            </a:r>
            <a:endParaRPr lang="it-IT" sz="4800" dirty="0"/>
          </a:p>
        </p:txBody>
      </p:sp>
      <p:pic>
        <p:nvPicPr>
          <p:cNvPr id="4" name="Picture 2">
            <a:extLst>
              <a:ext uri="{FF2B5EF4-FFF2-40B4-BE49-F238E27FC236}">
                <a16:creationId xmlns:a16="http://schemas.microsoft.com/office/drawing/2014/main" id="{1520BF82-EAD9-EF0B-6290-96C88DB6A7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013" y="4308237"/>
            <a:ext cx="6034087" cy="4883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a16="http://schemas.microsoft.com/office/drawing/2014/main" id="{C6489871-4EB5-511D-47D4-C2E8647DC6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8336" y="4996886"/>
            <a:ext cx="7296514" cy="4194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ttangolo 6">
            <a:extLst>
              <a:ext uri="{FF2B5EF4-FFF2-40B4-BE49-F238E27FC236}">
                <a16:creationId xmlns:a16="http://schemas.microsoft.com/office/drawing/2014/main" id="{D591237C-F7D8-2995-0F64-1BC7A58DC351}"/>
              </a:ext>
            </a:extLst>
          </p:cNvPr>
          <p:cNvSpPr/>
          <p:nvPr/>
        </p:nvSpPr>
        <p:spPr>
          <a:xfrm>
            <a:off x="862013" y="2905956"/>
            <a:ext cx="7024687" cy="7019235"/>
          </a:xfrm>
          <a:prstGeom prst="rect">
            <a:avLst/>
          </a:prstGeom>
          <a:noFill/>
          <a:ln w="57150" cap="flat">
            <a:solidFill>
              <a:srgbClr val="FF0000"/>
            </a:solidFill>
            <a:miter lim="400000"/>
          </a:ln>
          <a:effectLst>
            <a:outerShdw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657" tIns="32657" rIns="32657" bIns="3265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Avenir Next"/>
            </a:endParaRPr>
          </a:p>
        </p:txBody>
      </p:sp>
      <p:sp>
        <p:nvSpPr>
          <p:cNvPr id="8" name="Rettangolo 7">
            <a:extLst>
              <a:ext uri="{FF2B5EF4-FFF2-40B4-BE49-F238E27FC236}">
                <a16:creationId xmlns:a16="http://schemas.microsoft.com/office/drawing/2014/main" id="{EDA83378-883A-C94D-AD19-D719122444C5}"/>
              </a:ext>
            </a:extLst>
          </p:cNvPr>
          <p:cNvSpPr/>
          <p:nvPr/>
        </p:nvSpPr>
        <p:spPr>
          <a:xfrm>
            <a:off x="8632031" y="2905955"/>
            <a:ext cx="7024687" cy="7019235"/>
          </a:xfrm>
          <a:prstGeom prst="rect">
            <a:avLst/>
          </a:prstGeom>
          <a:noFill/>
          <a:ln w="57150" cap="flat">
            <a:solidFill>
              <a:srgbClr val="FF0000"/>
            </a:solidFill>
            <a:miter lim="400000"/>
          </a:ln>
          <a:effectLst>
            <a:outerShdw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657" tIns="32657" rIns="32657" bIns="3265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Avenir Next"/>
            </a:endParaRPr>
          </a:p>
        </p:txBody>
      </p:sp>
      <p:sp>
        <p:nvSpPr>
          <p:cNvPr id="9" name="Rettangolo 8">
            <a:extLst>
              <a:ext uri="{FF2B5EF4-FFF2-40B4-BE49-F238E27FC236}">
                <a16:creationId xmlns:a16="http://schemas.microsoft.com/office/drawing/2014/main" id="{16CCC1E8-593B-FBE5-A36D-F996D5D7445A}"/>
              </a:ext>
            </a:extLst>
          </p:cNvPr>
          <p:cNvSpPr/>
          <p:nvPr/>
        </p:nvSpPr>
        <p:spPr>
          <a:xfrm>
            <a:off x="15944850" y="2905954"/>
            <a:ext cx="7024687" cy="7019235"/>
          </a:xfrm>
          <a:prstGeom prst="rect">
            <a:avLst/>
          </a:prstGeom>
          <a:noFill/>
          <a:ln w="57150" cap="flat">
            <a:solidFill>
              <a:srgbClr val="FF0000"/>
            </a:solidFill>
            <a:miter lim="400000"/>
          </a:ln>
          <a:effectLst>
            <a:outerShdw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657" tIns="32657" rIns="32657" bIns="3265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Avenir Next"/>
            </a:endParaRPr>
          </a:p>
        </p:txBody>
      </p:sp>
      <p:pic>
        <p:nvPicPr>
          <p:cNvPr id="11" name="Immagine 10">
            <a:extLst>
              <a:ext uri="{FF2B5EF4-FFF2-40B4-BE49-F238E27FC236}">
                <a16:creationId xmlns:a16="http://schemas.microsoft.com/office/drawing/2014/main" id="{0C7CE357-7653-D313-464A-E5B2A508824C}"/>
              </a:ext>
            </a:extLst>
          </p:cNvPr>
          <p:cNvPicPr>
            <a:picLocks noChangeAspect="1"/>
          </p:cNvPicPr>
          <p:nvPr/>
        </p:nvPicPr>
        <p:blipFill>
          <a:blip r:embed="rId4"/>
          <a:stretch>
            <a:fillRect/>
          </a:stretch>
        </p:blipFill>
        <p:spPr>
          <a:xfrm>
            <a:off x="16750391" y="4996886"/>
            <a:ext cx="5451113" cy="3591875"/>
          </a:xfrm>
          <a:prstGeom prst="rect">
            <a:avLst/>
          </a:prstGeom>
        </p:spPr>
      </p:pic>
      <p:pic>
        <p:nvPicPr>
          <p:cNvPr id="12" name="Immagine 11" descr="Immagine che contiene logo&#10;&#10;Descrizione generata automaticamente">
            <a:extLst>
              <a:ext uri="{FF2B5EF4-FFF2-40B4-BE49-F238E27FC236}">
                <a16:creationId xmlns:a16="http://schemas.microsoft.com/office/drawing/2014/main" id="{D07C0C8F-7A6C-146C-6A4E-055791B7AE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86503" y="7812104"/>
            <a:ext cx="1272429" cy="470573"/>
          </a:xfrm>
          <a:prstGeom prst="rect">
            <a:avLst/>
          </a:prstGeom>
        </p:spPr>
      </p:pic>
      <p:sp>
        <p:nvSpPr>
          <p:cNvPr id="2" name="QQQQQQ">
            <a:extLst>
              <a:ext uri="{FF2B5EF4-FFF2-40B4-BE49-F238E27FC236}">
                <a16:creationId xmlns:a16="http://schemas.microsoft.com/office/drawing/2014/main" id="{6404866E-839D-41D2-7A4F-C56675E6189B}"/>
              </a:ext>
            </a:extLst>
          </p:cNvPr>
          <p:cNvSpPr txBox="1"/>
          <p:nvPr/>
        </p:nvSpPr>
        <p:spPr>
          <a:xfrm>
            <a:off x="1163687" y="3162435"/>
            <a:ext cx="20059701" cy="1727945"/>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algn="l">
              <a:spcAft>
                <a:spcPts val="4000"/>
              </a:spcAft>
            </a:pPr>
            <a:r>
              <a:rPr lang="it-IT" sz="5400" dirty="0"/>
              <a:t>GSM (</a:t>
            </a:r>
            <a:r>
              <a:rPr lang="it-IT" sz="5400" dirty="0" err="1"/>
              <a:t>modem+SIM</a:t>
            </a:r>
            <a:r>
              <a:rPr lang="it-IT" sz="5400" dirty="0"/>
              <a:t>)                       LAN                           WIFI</a:t>
            </a:r>
            <a:br>
              <a:rPr lang="it-IT" sz="5400" dirty="0"/>
            </a:br>
            <a:r>
              <a:rPr lang="it-IT" sz="5400" dirty="0"/>
              <a:t>LTE 4G</a:t>
            </a:r>
          </a:p>
        </p:txBody>
      </p:sp>
    </p:spTree>
    <p:extLst>
      <p:ext uri="{BB962C8B-B14F-4D97-AF65-F5344CB8AC3E}">
        <p14:creationId xmlns:p14="http://schemas.microsoft.com/office/powerpoint/2010/main" val="2196347042"/>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Linea"/>
          <p:cNvSpPr/>
          <p:nvPr/>
        </p:nvSpPr>
        <p:spPr>
          <a:xfrm flipV="1">
            <a:off x="1298070" y="1992295"/>
            <a:ext cx="21787861" cy="1"/>
          </a:xfrm>
          <a:prstGeom prst="line">
            <a:avLst/>
          </a:prstGeom>
          <a:ln w="6350">
            <a:solidFill>
              <a:srgbClr val="53585F"/>
            </a:solidFill>
            <a:miter lim="400000"/>
          </a:ln>
        </p:spPr>
        <p:txBody>
          <a:bodyPr lIns="32657" tIns="32657" rIns="32657" bIns="32657" anchor="ctr"/>
          <a:lstStyle/>
          <a:p>
            <a:pPr algn="l" defTabSz="457200">
              <a:lnSpc>
                <a:spcPct val="120000"/>
              </a:lnSpc>
              <a:defRPr sz="4000">
                <a:latin typeface="Helvetica"/>
                <a:ea typeface="Helvetica"/>
                <a:cs typeface="Helvetica"/>
                <a:sym typeface="Helvetica"/>
              </a:defRPr>
            </a:pPr>
            <a:endParaRPr/>
          </a:p>
        </p:txBody>
      </p:sp>
      <p:sp>
        <p:nvSpPr>
          <p:cNvPr id="1034" name="Rectangle 41"/>
          <p:cNvSpPr>
            <a:spLocks noChangeArrowheads="1"/>
          </p:cNvSpPr>
          <p:nvPr/>
        </p:nvSpPr>
        <p:spPr bwMode="auto">
          <a:xfrm>
            <a:off x="0" y="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1035" name="Rectangle 44"/>
          <p:cNvSpPr>
            <a:spLocks noChangeArrowheads="1"/>
          </p:cNvSpPr>
          <p:nvPr/>
        </p:nvSpPr>
        <p:spPr bwMode="auto">
          <a:xfrm>
            <a:off x="0" y="45720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25" name="Linea"/>
          <p:cNvSpPr/>
          <p:nvPr/>
        </p:nvSpPr>
        <p:spPr>
          <a:xfrm flipV="1">
            <a:off x="1298070" y="1992295"/>
            <a:ext cx="21787861" cy="1"/>
          </a:xfrm>
          <a:prstGeom prst="line">
            <a:avLst/>
          </a:prstGeom>
          <a:ln w="6350">
            <a:solidFill>
              <a:srgbClr val="53585F"/>
            </a:solidFill>
            <a:miter lim="400000"/>
          </a:ln>
        </p:spPr>
        <p:txBody>
          <a:bodyPr lIns="32657" tIns="32657" rIns="32657" bIns="32657" anchor="ctr"/>
          <a:lstStyle/>
          <a:p>
            <a:pPr algn="l" defTabSz="457200">
              <a:lnSpc>
                <a:spcPct val="120000"/>
              </a:lnSpc>
              <a:defRPr sz="4000">
                <a:latin typeface="Helvetica"/>
                <a:ea typeface="Helvetica"/>
                <a:cs typeface="Helvetica"/>
                <a:sym typeface="Helvetica"/>
              </a:defRPr>
            </a:pPr>
            <a:endParaRPr/>
          </a:p>
        </p:txBody>
      </p:sp>
      <p:sp>
        <p:nvSpPr>
          <p:cNvPr id="10" name="AAAAA">
            <a:extLst>
              <a:ext uri="{FF2B5EF4-FFF2-40B4-BE49-F238E27FC236}">
                <a16:creationId xmlns:a16="http://schemas.microsoft.com/office/drawing/2014/main" id="{AA3F1DF8-8860-4098-B026-D19F9AB52B07}"/>
              </a:ext>
            </a:extLst>
          </p:cNvPr>
          <p:cNvSpPr txBox="1"/>
          <p:nvPr/>
        </p:nvSpPr>
        <p:spPr>
          <a:xfrm>
            <a:off x="16105815" y="685800"/>
            <a:ext cx="8430585" cy="886093"/>
          </a:xfrm>
          <a:prstGeom prst="rect">
            <a:avLst/>
          </a:prstGeom>
          <a:ln w="3175">
            <a:miter lim="400000"/>
          </a:ln>
          <a:extLst>
            <a:ext uri="{C572A759-6A51-4108-AA02-DFA0A04FC94B}">
              <ma14:wrappingTextBoxFlag xmlns:ma14="http://schemas.microsoft.com/office/mac/drawingml/2011/main" xmlns="" val="1"/>
            </a:ext>
          </a:extLst>
        </p:spPr>
        <p:txBody>
          <a:bodyPr wrap="square" lIns="65159" tIns="65159" rIns="65159" bIns="65159">
            <a:spAutoFit/>
          </a:bodyPr>
          <a:lstStyle/>
          <a:p>
            <a:pPr lvl="8" indent="0">
              <a:lnSpc>
                <a:spcPct val="80000"/>
              </a:lnSpc>
              <a:defRPr sz="7500">
                <a:solidFill>
                  <a:schemeClr val="accent1"/>
                </a:solidFill>
                <a:latin typeface="Source Sans Pro Semibold"/>
                <a:ea typeface="Source Sans Pro Semibold"/>
                <a:cs typeface="Source Sans Pro Semibold"/>
                <a:sym typeface="Source Sans Pro Semibold"/>
              </a:defRPr>
            </a:pPr>
            <a:endParaRPr lang="it-IT" sz="6000" dirty="0"/>
          </a:p>
        </p:txBody>
      </p:sp>
      <p:sp>
        <p:nvSpPr>
          <p:cNvPr id="2" name="Rettangolo 1">
            <a:extLst>
              <a:ext uri="{FF2B5EF4-FFF2-40B4-BE49-F238E27FC236}">
                <a16:creationId xmlns:a16="http://schemas.microsoft.com/office/drawing/2014/main" id="{9E602BED-9EA7-3D3B-E829-2F76C8375537}"/>
              </a:ext>
            </a:extLst>
          </p:cNvPr>
          <p:cNvSpPr/>
          <p:nvPr/>
        </p:nvSpPr>
        <p:spPr>
          <a:xfrm>
            <a:off x="1049513" y="12000247"/>
            <a:ext cx="19271594" cy="771365"/>
          </a:xfrm>
          <a:prstGeom prst="rect">
            <a:avLst/>
          </a:prstGeom>
        </p:spPr>
        <p:txBody>
          <a:bodyPr wrap="square">
            <a:spAutoFit/>
          </a:bodyPr>
          <a:lstStyle/>
          <a:p>
            <a:pPr lvl="8" indent="0" algn="r">
              <a:lnSpc>
                <a:spcPct val="80000"/>
              </a:lnSpc>
              <a:defRPr sz="7500">
                <a:solidFill>
                  <a:schemeClr val="accent1"/>
                </a:solidFill>
                <a:latin typeface="Source Sans Pro Semibold"/>
                <a:ea typeface="Source Sans Pro Semibold"/>
                <a:cs typeface="Source Sans Pro Semibold"/>
                <a:sym typeface="Source Sans Pro Semibold"/>
              </a:defRPr>
            </a:pPr>
            <a:r>
              <a:rPr lang="it-IT" sz="5400" dirty="0"/>
              <a:t>Servizio «PRO»: Sinottico, Grafici, </a:t>
            </a:r>
            <a:r>
              <a:rPr lang="it-IT" sz="5400" dirty="0" err="1"/>
              <a:t>Allert</a:t>
            </a:r>
            <a:endParaRPr lang="it-IT" sz="5400" dirty="0"/>
          </a:p>
        </p:txBody>
      </p:sp>
      <p:pic>
        <p:nvPicPr>
          <p:cNvPr id="6" name="Immagine 5">
            <a:extLst>
              <a:ext uri="{FF2B5EF4-FFF2-40B4-BE49-F238E27FC236}">
                <a16:creationId xmlns:a16="http://schemas.microsoft.com/office/drawing/2014/main" id="{37618510-1316-11C1-6034-DDFD54E14BF6}"/>
              </a:ext>
            </a:extLst>
          </p:cNvPr>
          <p:cNvPicPr>
            <a:picLocks noChangeAspect="1"/>
          </p:cNvPicPr>
          <p:nvPr/>
        </p:nvPicPr>
        <p:blipFill>
          <a:blip r:embed="rId3"/>
          <a:stretch>
            <a:fillRect/>
          </a:stretch>
        </p:blipFill>
        <p:spPr>
          <a:xfrm>
            <a:off x="679228" y="2150320"/>
            <a:ext cx="11834505" cy="5706824"/>
          </a:xfrm>
          <a:prstGeom prst="rect">
            <a:avLst/>
          </a:prstGeom>
          <a:ln>
            <a:solidFill>
              <a:schemeClr val="tx1"/>
            </a:solidFill>
          </a:ln>
        </p:spPr>
      </p:pic>
      <p:pic>
        <p:nvPicPr>
          <p:cNvPr id="16" name="Immagine 15">
            <a:extLst>
              <a:ext uri="{FF2B5EF4-FFF2-40B4-BE49-F238E27FC236}">
                <a16:creationId xmlns:a16="http://schemas.microsoft.com/office/drawing/2014/main" id="{97A0808D-E1D4-21DB-8146-57401D8CA17B}"/>
              </a:ext>
            </a:extLst>
          </p:cNvPr>
          <p:cNvPicPr>
            <a:picLocks noChangeAspect="1"/>
          </p:cNvPicPr>
          <p:nvPr/>
        </p:nvPicPr>
        <p:blipFill>
          <a:blip r:embed="rId4"/>
          <a:stretch>
            <a:fillRect/>
          </a:stretch>
        </p:blipFill>
        <p:spPr>
          <a:xfrm>
            <a:off x="8312593" y="3877738"/>
            <a:ext cx="15392179" cy="7646508"/>
          </a:xfrm>
          <a:prstGeom prst="rect">
            <a:avLst/>
          </a:prstGeom>
          <a:ln>
            <a:solidFill>
              <a:schemeClr val="tx1"/>
            </a:solidFill>
          </a:ln>
        </p:spPr>
      </p:pic>
      <p:sp>
        <p:nvSpPr>
          <p:cNvPr id="3" name="TITOLO DELLA SLIDE">
            <a:extLst>
              <a:ext uri="{FF2B5EF4-FFF2-40B4-BE49-F238E27FC236}">
                <a16:creationId xmlns:a16="http://schemas.microsoft.com/office/drawing/2014/main" id="{F8E5F556-4D08-A05B-F94D-4795366FE555}"/>
              </a:ext>
            </a:extLst>
          </p:cNvPr>
          <p:cNvSpPr txBox="1"/>
          <p:nvPr/>
        </p:nvSpPr>
        <p:spPr>
          <a:xfrm>
            <a:off x="966902" y="458692"/>
            <a:ext cx="22124834" cy="11818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80000"/>
              </a:lnSpc>
              <a:defRPr sz="7500" cap="all" spc="150">
                <a:latin typeface="+mn-lt"/>
                <a:ea typeface="+mn-ea"/>
                <a:cs typeface="+mn-cs"/>
                <a:sym typeface="Helvetica"/>
              </a:defRPr>
            </a:lvl1pPr>
          </a:lstStyle>
          <a:p>
            <a:r>
              <a:rPr lang="it-IT" sz="4800" dirty="0"/>
              <a:t>Sistema configurabile di controllo e TELE GESTIONE  VISION</a:t>
            </a:r>
          </a:p>
          <a:p>
            <a:pPr algn="ctr"/>
            <a:r>
              <a:rPr lang="it-IT" sz="4800" cap="none" dirty="0"/>
              <a:t>https://jodoweb.it</a:t>
            </a:r>
            <a:endParaRPr lang="it-IT" sz="4800" dirty="0"/>
          </a:p>
        </p:txBody>
      </p:sp>
    </p:spTree>
    <p:extLst>
      <p:ext uri="{BB962C8B-B14F-4D97-AF65-F5344CB8AC3E}">
        <p14:creationId xmlns:p14="http://schemas.microsoft.com/office/powerpoint/2010/main" val="371174609"/>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Rectangle 41"/>
          <p:cNvSpPr>
            <a:spLocks noChangeArrowheads="1"/>
          </p:cNvSpPr>
          <p:nvPr/>
        </p:nvSpPr>
        <p:spPr bwMode="auto">
          <a:xfrm>
            <a:off x="0" y="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1035" name="Rectangle 44"/>
          <p:cNvSpPr>
            <a:spLocks noChangeArrowheads="1"/>
          </p:cNvSpPr>
          <p:nvPr/>
        </p:nvSpPr>
        <p:spPr bwMode="auto">
          <a:xfrm>
            <a:off x="0" y="45720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25" name="Linea"/>
          <p:cNvSpPr/>
          <p:nvPr/>
        </p:nvSpPr>
        <p:spPr>
          <a:xfrm flipV="1">
            <a:off x="1298070" y="1620481"/>
            <a:ext cx="21787861" cy="1"/>
          </a:xfrm>
          <a:prstGeom prst="line">
            <a:avLst/>
          </a:prstGeom>
          <a:ln w="6350">
            <a:solidFill>
              <a:srgbClr val="53585F"/>
            </a:solidFill>
            <a:miter lim="400000"/>
          </a:ln>
        </p:spPr>
        <p:txBody>
          <a:bodyPr lIns="32657" tIns="32657" rIns="32657" bIns="32657" anchor="ctr"/>
          <a:lstStyle/>
          <a:p>
            <a:pPr algn="l" defTabSz="457200">
              <a:lnSpc>
                <a:spcPct val="120000"/>
              </a:lnSpc>
              <a:defRPr sz="4000">
                <a:latin typeface="Helvetica"/>
                <a:ea typeface="Helvetica"/>
                <a:cs typeface="Helvetica"/>
                <a:sym typeface="Helvetica"/>
              </a:defRPr>
            </a:pPr>
            <a:endParaRPr/>
          </a:p>
        </p:txBody>
      </p:sp>
      <p:sp>
        <p:nvSpPr>
          <p:cNvPr id="11" name="Rettangolo 10"/>
          <p:cNvSpPr/>
          <p:nvPr/>
        </p:nvSpPr>
        <p:spPr>
          <a:xfrm>
            <a:off x="289076" y="744938"/>
            <a:ext cx="22951924" cy="771365"/>
          </a:xfrm>
          <a:prstGeom prst="rect">
            <a:avLst/>
          </a:prstGeom>
        </p:spPr>
        <p:txBody>
          <a:bodyPr wrap="square">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400" dirty="0">
                <a:solidFill>
                  <a:schemeClr val="tx1"/>
                </a:solidFill>
              </a:rPr>
              <a:t>La tele gestione Vision NON è  un semplice «telecomando»: https://jodoweb.it</a:t>
            </a:r>
          </a:p>
        </p:txBody>
      </p:sp>
      <p:sp>
        <p:nvSpPr>
          <p:cNvPr id="10" name="AAAAA">
            <a:extLst>
              <a:ext uri="{FF2B5EF4-FFF2-40B4-BE49-F238E27FC236}">
                <a16:creationId xmlns:a16="http://schemas.microsoft.com/office/drawing/2014/main" id="{AA3F1DF8-8860-4098-B026-D19F9AB52B07}"/>
              </a:ext>
            </a:extLst>
          </p:cNvPr>
          <p:cNvSpPr txBox="1"/>
          <p:nvPr/>
        </p:nvSpPr>
        <p:spPr>
          <a:xfrm>
            <a:off x="16105815" y="685800"/>
            <a:ext cx="8430585" cy="886093"/>
          </a:xfrm>
          <a:prstGeom prst="rect">
            <a:avLst/>
          </a:prstGeom>
          <a:ln w="3175">
            <a:miter lim="400000"/>
          </a:ln>
          <a:extLst>
            <a:ext uri="{C572A759-6A51-4108-AA02-DFA0A04FC94B}">
              <ma14:wrappingTextBoxFlag xmlns="" xmlns:ma14="http://schemas.microsoft.com/office/mac/drawingml/2011/main" val="1"/>
            </a:ext>
          </a:extLst>
        </p:spPr>
        <p:txBody>
          <a:bodyPr wrap="square" lIns="65159" tIns="65159" rIns="65159" bIns="65159">
            <a:spAutoFit/>
          </a:bodyPr>
          <a:lstStyle/>
          <a:p>
            <a:pPr lvl="8" indent="0">
              <a:lnSpc>
                <a:spcPct val="80000"/>
              </a:lnSpc>
              <a:defRPr sz="7500">
                <a:solidFill>
                  <a:schemeClr val="accent1"/>
                </a:solidFill>
                <a:latin typeface="Source Sans Pro Semibold"/>
                <a:ea typeface="Source Sans Pro Semibold"/>
                <a:cs typeface="Source Sans Pro Semibold"/>
                <a:sym typeface="Source Sans Pro Semibold"/>
              </a:defRPr>
            </a:pPr>
            <a:endParaRPr lang="it-IT" sz="6000" dirty="0"/>
          </a:p>
        </p:txBody>
      </p:sp>
      <p:sp>
        <p:nvSpPr>
          <p:cNvPr id="2" name="Rettangolo 1">
            <a:extLst>
              <a:ext uri="{FF2B5EF4-FFF2-40B4-BE49-F238E27FC236}">
                <a16:creationId xmlns:a16="http://schemas.microsoft.com/office/drawing/2014/main" id="{9E602BED-9EA7-3D3B-E829-2F76C8375537}"/>
              </a:ext>
            </a:extLst>
          </p:cNvPr>
          <p:cNvSpPr/>
          <p:nvPr/>
        </p:nvSpPr>
        <p:spPr>
          <a:xfrm>
            <a:off x="4104873" y="11335496"/>
            <a:ext cx="19271594" cy="771365"/>
          </a:xfrm>
          <a:prstGeom prst="rect">
            <a:avLst/>
          </a:prstGeom>
        </p:spPr>
        <p:txBody>
          <a:bodyPr wrap="square">
            <a:spAutoFit/>
          </a:bodyPr>
          <a:lstStyle/>
          <a:p>
            <a:pPr lvl="8" indent="0" algn="r">
              <a:lnSpc>
                <a:spcPct val="80000"/>
              </a:lnSpc>
              <a:defRPr sz="7500">
                <a:solidFill>
                  <a:schemeClr val="accent1"/>
                </a:solidFill>
                <a:latin typeface="Source Sans Pro Semibold"/>
                <a:ea typeface="Source Sans Pro Semibold"/>
                <a:cs typeface="Source Sans Pro Semibold"/>
                <a:sym typeface="Source Sans Pro Semibold"/>
              </a:defRPr>
            </a:pPr>
            <a:r>
              <a:rPr lang="it-IT" sz="5400" dirty="0"/>
              <a:t>Servizio «PRO»: Sinottico, Grafici, </a:t>
            </a:r>
            <a:r>
              <a:rPr lang="it-IT" sz="5400" dirty="0" err="1"/>
              <a:t>Allert</a:t>
            </a:r>
            <a:endParaRPr lang="it-IT" sz="5400" dirty="0"/>
          </a:p>
        </p:txBody>
      </p:sp>
      <p:pic>
        <p:nvPicPr>
          <p:cNvPr id="13" name="Immagine 12">
            <a:extLst>
              <a:ext uri="{FF2B5EF4-FFF2-40B4-BE49-F238E27FC236}">
                <a16:creationId xmlns:a16="http://schemas.microsoft.com/office/drawing/2014/main" id="{46112F17-1673-825E-F738-EEA1BC80CBE5}"/>
              </a:ext>
            </a:extLst>
          </p:cNvPr>
          <p:cNvPicPr>
            <a:picLocks noChangeAspect="1"/>
          </p:cNvPicPr>
          <p:nvPr/>
        </p:nvPicPr>
        <p:blipFill>
          <a:blip r:embed="rId3"/>
          <a:stretch>
            <a:fillRect/>
          </a:stretch>
        </p:blipFill>
        <p:spPr>
          <a:xfrm>
            <a:off x="11578168" y="2318408"/>
            <a:ext cx="9152467" cy="6350337"/>
          </a:xfrm>
          <a:prstGeom prst="rect">
            <a:avLst/>
          </a:prstGeom>
        </p:spPr>
      </p:pic>
      <p:pic>
        <p:nvPicPr>
          <p:cNvPr id="4" name="Immagine 3">
            <a:extLst>
              <a:ext uri="{FF2B5EF4-FFF2-40B4-BE49-F238E27FC236}">
                <a16:creationId xmlns:a16="http://schemas.microsoft.com/office/drawing/2014/main" id="{07408E22-038E-AB85-181D-23DF0535DAFA}"/>
              </a:ext>
            </a:extLst>
          </p:cNvPr>
          <p:cNvPicPr>
            <a:picLocks noChangeAspect="1"/>
          </p:cNvPicPr>
          <p:nvPr/>
        </p:nvPicPr>
        <p:blipFill rotWithShape="1">
          <a:blip r:embed="rId4"/>
          <a:srcRect b="23920"/>
          <a:stretch/>
        </p:blipFill>
        <p:spPr>
          <a:xfrm>
            <a:off x="300429" y="1804041"/>
            <a:ext cx="7608888" cy="9013924"/>
          </a:xfrm>
          <a:prstGeom prst="rect">
            <a:avLst/>
          </a:prstGeom>
        </p:spPr>
      </p:pic>
    </p:spTree>
    <p:extLst>
      <p:ext uri="{BB962C8B-B14F-4D97-AF65-F5344CB8AC3E}">
        <p14:creationId xmlns:p14="http://schemas.microsoft.com/office/powerpoint/2010/main" val="2814141648"/>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Rectangle 41"/>
          <p:cNvSpPr>
            <a:spLocks noChangeArrowheads="1"/>
          </p:cNvSpPr>
          <p:nvPr/>
        </p:nvSpPr>
        <p:spPr bwMode="auto">
          <a:xfrm>
            <a:off x="0" y="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1035" name="Rectangle 44"/>
          <p:cNvSpPr>
            <a:spLocks noChangeArrowheads="1"/>
          </p:cNvSpPr>
          <p:nvPr/>
        </p:nvSpPr>
        <p:spPr bwMode="auto">
          <a:xfrm>
            <a:off x="0" y="45720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5" name="Linea">
            <a:extLst>
              <a:ext uri="{FF2B5EF4-FFF2-40B4-BE49-F238E27FC236}">
                <a16:creationId xmlns:a16="http://schemas.microsoft.com/office/drawing/2014/main" id="{47770FF9-6E8D-736D-FF21-73459A699717}"/>
              </a:ext>
            </a:extLst>
          </p:cNvPr>
          <p:cNvSpPr/>
          <p:nvPr/>
        </p:nvSpPr>
        <p:spPr>
          <a:xfrm flipV="1">
            <a:off x="1298068" y="1149782"/>
            <a:ext cx="21787861" cy="1"/>
          </a:xfrm>
          <a:prstGeom prst="line">
            <a:avLst/>
          </a:prstGeom>
          <a:ln w="6350">
            <a:solidFill>
              <a:srgbClr val="53585F"/>
            </a:solidFill>
            <a:miter lim="400000"/>
          </a:ln>
        </p:spPr>
        <p:txBody>
          <a:bodyPr lIns="32657" tIns="32657" rIns="32657" bIns="32657" anchor="ctr"/>
          <a:lstStyle/>
          <a:p>
            <a:pPr algn="l" defTabSz="457200">
              <a:lnSpc>
                <a:spcPct val="120000"/>
              </a:lnSpc>
              <a:defRPr sz="4000">
                <a:latin typeface="Helvetica"/>
                <a:ea typeface="Helvetica"/>
                <a:cs typeface="Helvetica"/>
                <a:sym typeface="Helvetica"/>
              </a:defRPr>
            </a:pPr>
            <a:endParaRPr/>
          </a:p>
        </p:txBody>
      </p:sp>
      <p:sp>
        <p:nvSpPr>
          <p:cNvPr id="6" name="Rettangolo 5">
            <a:extLst>
              <a:ext uri="{FF2B5EF4-FFF2-40B4-BE49-F238E27FC236}">
                <a16:creationId xmlns:a16="http://schemas.microsoft.com/office/drawing/2014/main" id="{4F45F867-280B-F361-5207-6F43A3B4B0A1}"/>
              </a:ext>
            </a:extLst>
          </p:cNvPr>
          <p:cNvSpPr/>
          <p:nvPr/>
        </p:nvSpPr>
        <p:spPr>
          <a:xfrm>
            <a:off x="524933" y="269166"/>
            <a:ext cx="22817667" cy="645626"/>
          </a:xfrm>
          <a:prstGeom prst="rect">
            <a:avLst/>
          </a:prstGeom>
        </p:spPr>
        <p:txBody>
          <a:bodyPr wrap="square">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4400" dirty="0">
                <a:solidFill>
                  <a:schemeClr val="tx1"/>
                </a:solidFill>
              </a:rPr>
              <a:t>La tele gestione Vision: https://jodoweb.it</a:t>
            </a:r>
          </a:p>
        </p:txBody>
      </p:sp>
      <p:pic>
        <p:nvPicPr>
          <p:cNvPr id="4" name="Immagine 3">
            <a:extLst>
              <a:ext uri="{FF2B5EF4-FFF2-40B4-BE49-F238E27FC236}">
                <a16:creationId xmlns:a16="http://schemas.microsoft.com/office/drawing/2014/main" id="{8FF0E6A3-4B6C-02D6-943A-5321AC48D846}"/>
              </a:ext>
            </a:extLst>
          </p:cNvPr>
          <p:cNvPicPr>
            <a:picLocks noChangeAspect="1"/>
          </p:cNvPicPr>
          <p:nvPr/>
        </p:nvPicPr>
        <p:blipFill>
          <a:blip r:embed="rId3"/>
          <a:stretch>
            <a:fillRect/>
          </a:stretch>
        </p:blipFill>
        <p:spPr>
          <a:xfrm>
            <a:off x="1429305" y="1695228"/>
            <a:ext cx="21525390" cy="1237337"/>
          </a:xfrm>
          <a:prstGeom prst="rect">
            <a:avLst/>
          </a:prstGeom>
        </p:spPr>
      </p:pic>
      <p:pic>
        <p:nvPicPr>
          <p:cNvPr id="8" name="Immagine 7">
            <a:extLst>
              <a:ext uri="{FF2B5EF4-FFF2-40B4-BE49-F238E27FC236}">
                <a16:creationId xmlns:a16="http://schemas.microsoft.com/office/drawing/2014/main" id="{71005777-3B29-A6BB-7FF7-C5B6A59DF8C3}"/>
              </a:ext>
            </a:extLst>
          </p:cNvPr>
          <p:cNvPicPr>
            <a:picLocks noChangeAspect="1"/>
          </p:cNvPicPr>
          <p:nvPr/>
        </p:nvPicPr>
        <p:blipFill>
          <a:blip r:embed="rId4"/>
          <a:stretch>
            <a:fillRect/>
          </a:stretch>
        </p:blipFill>
        <p:spPr>
          <a:xfrm>
            <a:off x="1514232" y="2947893"/>
            <a:ext cx="21571698" cy="823688"/>
          </a:xfrm>
          <a:prstGeom prst="rect">
            <a:avLst/>
          </a:prstGeom>
        </p:spPr>
      </p:pic>
      <p:pic>
        <p:nvPicPr>
          <p:cNvPr id="10" name="Immagine 9">
            <a:extLst>
              <a:ext uri="{FF2B5EF4-FFF2-40B4-BE49-F238E27FC236}">
                <a16:creationId xmlns:a16="http://schemas.microsoft.com/office/drawing/2014/main" id="{5F4A941B-6582-94D4-5157-FEE43B9D0DA3}"/>
              </a:ext>
            </a:extLst>
          </p:cNvPr>
          <p:cNvPicPr>
            <a:picLocks noChangeAspect="1"/>
          </p:cNvPicPr>
          <p:nvPr/>
        </p:nvPicPr>
        <p:blipFill>
          <a:blip r:embed="rId5"/>
          <a:stretch>
            <a:fillRect/>
          </a:stretch>
        </p:blipFill>
        <p:spPr>
          <a:xfrm>
            <a:off x="1360532" y="4129260"/>
            <a:ext cx="22346406" cy="872383"/>
          </a:xfrm>
          <a:prstGeom prst="rect">
            <a:avLst/>
          </a:prstGeom>
        </p:spPr>
      </p:pic>
      <p:pic>
        <p:nvPicPr>
          <p:cNvPr id="12" name="Immagine 11">
            <a:extLst>
              <a:ext uri="{FF2B5EF4-FFF2-40B4-BE49-F238E27FC236}">
                <a16:creationId xmlns:a16="http://schemas.microsoft.com/office/drawing/2014/main" id="{84D0F0DB-DE0F-A7B9-C2C7-8494E29AA8E6}"/>
              </a:ext>
            </a:extLst>
          </p:cNvPr>
          <p:cNvPicPr>
            <a:picLocks noChangeAspect="1"/>
          </p:cNvPicPr>
          <p:nvPr/>
        </p:nvPicPr>
        <p:blipFill>
          <a:blip r:embed="rId6"/>
          <a:stretch>
            <a:fillRect/>
          </a:stretch>
        </p:blipFill>
        <p:spPr>
          <a:xfrm>
            <a:off x="1204908" y="6476882"/>
            <a:ext cx="22529278" cy="900436"/>
          </a:xfrm>
          <a:prstGeom prst="rect">
            <a:avLst/>
          </a:prstGeom>
        </p:spPr>
      </p:pic>
      <p:pic>
        <p:nvPicPr>
          <p:cNvPr id="14" name="Immagine 13">
            <a:extLst>
              <a:ext uri="{FF2B5EF4-FFF2-40B4-BE49-F238E27FC236}">
                <a16:creationId xmlns:a16="http://schemas.microsoft.com/office/drawing/2014/main" id="{4124FEEF-2C04-8C55-A866-4B0A6CCB16AC}"/>
              </a:ext>
            </a:extLst>
          </p:cNvPr>
          <p:cNvPicPr>
            <a:picLocks noChangeAspect="1"/>
          </p:cNvPicPr>
          <p:nvPr/>
        </p:nvPicPr>
        <p:blipFill>
          <a:blip r:embed="rId7"/>
          <a:stretch>
            <a:fillRect/>
          </a:stretch>
        </p:blipFill>
        <p:spPr>
          <a:xfrm>
            <a:off x="1204908" y="5305863"/>
            <a:ext cx="22427449" cy="904854"/>
          </a:xfrm>
          <a:prstGeom prst="rect">
            <a:avLst/>
          </a:prstGeom>
        </p:spPr>
      </p:pic>
      <p:pic>
        <p:nvPicPr>
          <p:cNvPr id="16" name="Immagine 15">
            <a:extLst>
              <a:ext uri="{FF2B5EF4-FFF2-40B4-BE49-F238E27FC236}">
                <a16:creationId xmlns:a16="http://schemas.microsoft.com/office/drawing/2014/main" id="{D26B5575-93E6-6C21-F09F-D34A45BED819}"/>
              </a:ext>
            </a:extLst>
          </p:cNvPr>
          <p:cNvPicPr>
            <a:picLocks noChangeAspect="1"/>
          </p:cNvPicPr>
          <p:nvPr/>
        </p:nvPicPr>
        <p:blipFill>
          <a:blip r:embed="rId8"/>
          <a:stretch>
            <a:fillRect/>
          </a:stretch>
        </p:blipFill>
        <p:spPr>
          <a:xfrm>
            <a:off x="1101522" y="7648528"/>
            <a:ext cx="22736049" cy="912048"/>
          </a:xfrm>
          <a:prstGeom prst="rect">
            <a:avLst/>
          </a:prstGeom>
        </p:spPr>
      </p:pic>
      <p:pic>
        <p:nvPicPr>
          <p:cNvPr id="18" name="Immagine 17">
            <a:extLst>
              <a:ext uri="{FF2B5EF4-FFF2-40B4-BE49-F238E27FC236}">
                <a16:creationId xmlns:a16="http://schemas.microsoft.com/office/drawing/2014/main" id="{6EB1F993-FC7D-7C8C-8968-6278C50C5860}"/>
              </a:ext>
            </a:extLst>
          </p:cNvPr>
          <p:cNvPicPr>
            <a:picLocks noChangeAspect="1"/>
          </p:cNvPicPr>
          <p:nvPr/>
        </p:nvPicPr>
        <p:blipFill>
          <a:blip r:embed="rId9"/>
          <a:stretch>
            <a:fillRect/>
          </a:stretch>
        </p:blipFill>
        <p:spPr>
          <a:xfrm>
            <a:off x="1078508" y="8777701"/>
            <a:ext cx="22408870" cy="888600"/>
          </a:xfrm>
          <a:prstGeom prst="rect">
            <a:avLst/>
          </a:prstGeom>
        </p:spPr>
      </p:pic>
      <p:pic>
        <p:nvPicPr>
          <p:cNvPr id="20" name="Immagine 19">
            <a:extLst>
              <a:ext uri="{FF2B5EF4-FFF2-40B4-BE49-F238E27FC236}">
                <a16:creationId xmlns:a16="http://schemas.microsoft.com/office/drawing/2014/main" id="{E9C85BE0-DD04-9CFC-0930-81EE014B2FF2}"/>
              </a:ext>
            </a:extLst>
          </p:cNvPr>
          <p:cNvPicPr>
            <a:picLocks noChangeAspect="1"/>
          </p:cNvPicPr>
          <p:nvPr/>
        </p:nvPicPr>
        <p:blipFill>
          <a:blip r:embed="rId10"/>
          <a:stretch>
            <a:fillRect/>
          </a:stretch>
        </p:blipFill>
        <p:spPr>
          <a:xfrm>
            <a:off x="1078508" y="9998387"/>
            <a:ext cx="22295632" cy="924928"/>
          </a:xfrm>
          <a:prstGeom prst="rect">
            <a:avLst/>
          </a:prstGeom>
        </p:spPr>
      </p:pic>
      <p:sp>
        <p:nvSpPr>
          <p:cNvPr id="21" name="Rettangolo con angoli arrotondati 20">
            <a:extLst>
              <a:ext uri="{FF2B5EF4-FFF2-40B4-BE49-F238E27FC236}">
                <a16:creationId xmlns:a16="http://schemas.microsoft.com/office/drawing/2014/main" id="{6CEABA22-0218-0FA1-EB3C-3B1DC34245EF}"/>
              </a:ext>
            </a:extLst>
          </p:cNvPr>
          <p:cNvSpPr/>
          <p:nvPr/>
        </p:nvSpPr>
        <p:spPr>
          <a:xfrm>
            <a:off x="4048218" y="2645545"/>
            <a:ext cx="2654423" cy="8824404"/>
          </a:xfrm>
          <a:prstGeom prst="round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200" b="0" i="0" u="none" strike="noStrike" cap="none" spc="0" normalizeH="0" baseline="0">
              <a:ln>
                <a:noFill/>
              </a:ln>
              <a:solidFill>
                <a:srgbClr val="FFFFFF"/>
              </a:solidFill>
              <a:effectLst/>
              <a:uFillTx/>
              <a:latin typeface="+mn-lt"/>
              <a:ea typeface="+mn-ea"/>
              <a:cs typeface="+mn-cs"/>
              <a:sym typeface="HelveticaNowDisplay-Medium"/>
            </a:endParaRPr>
          </a:p>
        </p:txBody>
      </p:sp>
      <p:sp>
        <p:nvSpPr>
          <p:cNvPr id="22" name="Rettangolo con angoli arrotondati 21">
            <a:extLst>
              <a:ext uri="{FF2B5EF4-FFF2-40B4-BE49-F238E27FC236}">
                <a16:creationId xmlns:a16="http://schemas.microsoft.com/office/drawing/2014/main" id="{A3D4D80A-9A67-144B-ED7D-3F05F73EDA6C}"/>
              </a:ext>
            </a:extLst>
          </p:cNvPr>
          <p:cNvSpPr/>
          <p:nvPr/>
        </p:nvSpPr>
        <p:spPr>
          <a:xfrm>
            <a:off x="7909415" y="2445798"/>
            <a:ext cx="2654423" cy="8824404"/>
          </a:xfrm>
          <a:prstGeom prst="round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200" b="0" i="0" u="none" strike="noStrike" cap="none" spc="0" normalizeH="0" baseline="0">
              <a:ln>
                <a:noFill/>
              </a:ln>
              <a:solidFill>
                <a:srgbClr val="FFFFFF"/>
              </a:solidFill>
              <a:effectLst/>
              <a:uFillTx/>
              <a:latin typeface="+mn-lt"/>
              <a:ea typeface="+mn-ea"/>
              <a:cs typeface="+mn-cs"/>
              <a:sym typeface="HelveticaNowDisplay-Medium"/>
            </a:endParaRPr>
          </a:p>
        </p:txBody>
      </p:sp>
    </p:spTree>
    <p:extLst>
      <p:ext uri="{BB962C8B-B14F-4D97-AF65-F5344CB8AC3E}">
        <p14:creationId xmlns:p14="http://schemas.microsoft.com/office/powerpoint/2010/main" val="206811248"/>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4600C-D1BD-E4BD-9924-1B27BBDEC2A3}"/>
            </a:ext>
          </a:extLst>
        </p:cNvPr>
        <p:cNvGrpSpPr/>
        <p:nvPr/>
      </p:nvGrpSpPr>
      <p:grpSpPr>
        <a:xfrm>
          <a:off x="0" y="0"/>
          <a:ext cx="0" cy="0"/>
          <a:chOff x="0" y="0"/>
          <a:chExt cx="0" cy="0"/>
        </a:xfrm>
      </p:grpSpPr>
      <p:sp>
        <p:nvSpPr>
          <p:cNvPr id="1034" name="Rectangle 41">
            <a:extLst>
              <a:ext uri="{FF2B5EF4-FFF2-40B4-BE49-F238E27FC236}">
                <a16:creationId xmlns:a16="http://schemas.microsoft.com/office/drawing/2014/main" id="{B8D10050-256A-ECA8-778C-5AF39DF49A20}"/>
              </a:ext>
            </a:extLst>
          </p:cNvPr>
          <p:cNvSpPr>
            <a:spLocks noChangeArrowheads="1"/>
          </p:cNvSpPr>
          <p:nvPr/>
        </p:nvSpPr>
        <p:spPr bwMode="auto">
          <a:xfrm>
            <a:off x="0" y="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1035" name="Rectangle 44">
            <a:extLst>
              <a:ext uri="{FF2B5EF4-FFF2-40B4-BE49-F238E27FC236}">
                <a16:creationId xmlns:a16="http://schemas.microsoft.com/office/drawing/2014/main" id="{149ED4E9-05B0-69B9-F404-69F51519AC21}"/>
              </a:ext>
            </a:extLst>
          </p:cNvPr>
          <p:cNvSpPr>
            <a:spLocks noChangeArrowheads="1"/>
          </p:cNvSpPr>
          <p:nvPr/>
        </p:nvSpPr>
        <p:spPr bwMode="auto">
          <a:xfrm>
            <a:off x="0" y="45720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5" name="Linea">
            <a:extLst>
              <a:ext uri="{FF2B5EF4-FFF2-40B4-BE49-F238E27FC236}">
                <a16:creationId xmlns:a16="http://schemas.microsoft.com/office/drawing/2014/main" id="{7D1A9002-5592-74D8-2A1B-B106EB91C29F}"/>
              </a:ext>
            </a:extLst>
          </p:cNvPr>
          <p:cNvSpPr/>
          <p:nvPr/>
        </p:nvSpPr>
        <p:spPr>
          <a:xfrm flipV="1">
            <a:off x="1298068" y="1149782"/>
            <a:ext cx="21787861" cy="1"/>
          </a:xfrm>
          <a:prstGeom prst="line">
            <a:avLst/>
          </a:prstGeom>
          <a:ln w="6350">
            <a:solidFill>
              <a:srgbClr val="53585F"/>
            </a:solidFill>
            <a:miter lim="400000"/>
          </a:ln>
        </p:spPr>
        <p:txBody>
          <a:bodyPr lIns="32657" tIns="32657" rIns="32657" bIns="32657" anchor="ctr"/>
          <a:lstStyle/>
          <a:p>
            <a:pPr algn="l" defTabSz="457200">
              <a:lnSpc>
                <a:spcPct val="120000"/>
              </a:lnSpc>
              <a:defRPr sz="4000">
                <a:latin typeface="Helvetica"/>
                <a:ea typeface="Helvetica"/>
                <a:cs typeface="Helvetica"/>
                <a:sym typeface="Helvetica"/>
              </a:defRPr>
            </a:pPr>
            <a:endParaRPr/>
          </a:p>
        </p:txBody>
      </p:sp>
      <p:sp>
        <p:nvSpPr>
          <p:cNvPr id="6" name="Rettangolo 5">
            <a:extLst>
              <a:ext uri="{FF2B5EF4-FFF2-40B4-BE49-F238E27FC236}">
                <a16:creationId xmlns:a16="http://schemas.microsoft.com/office/drawing/2014/main" id="{813FBB60-0021-776A-129E-DF64048AD586}"/>
              </a:ext>
            </a:extLst>
          </p:cNvPr>
          <p:cNvSpPr/>
          <p:nvPr/>
        </p:nvSpPr>
        <p:spPr>
          <a:xfrm>
            <a:off x="524933" y="269166"/>
            <a:ext cx="22817667" cy="645626"/>
          </a:xfrm>
          <a:prstGeom prst="rect">
            <a:avLst/>
          </a:prstGeom>
        </p:spPr>
        <p:txBody>
          <a:bodyPr wrap="square">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4400" dirty="0">
                <a:solidFill>
                  <a:schemeClr val="tx1"/>
                </a:solidFill>
              </a:rPr>
              <a:t>La tele gestione Vision: https://jodoweb.it</a:t>
            </a:r>
          </a:p>
        </p:txBody>
      </p:sp>
      <p:pic>
        <p:nvPicPr>
          <p:cNvPr id="3" name="Immagine 2">
            <a:extLst>
              <a:ext uri="{FF2B5EF4-FFF2-40B4-BE49-F238E27FC236}">
                <a16:creationId xmlns:a16="http://schemas.microsoft.com/office/drawing/2014/main" id="{5F92B9DA-2336-FB24-8DB8-214C7129A0FB}"/>
              </a:ext>
            </a:extLst>
          </p:cNvPr>
          <p:cNvPicPr>
            <a:picLocks noChangeAspect="1"/>
          </p:cNvPicPr>
          <p:nvPr/>
        </p:nvPicPr>
        <p:blipFill>
          <a:blip r:embed="rId3"/>
          <a:stretch>
            <a:fillRect/>
          </a:stretch>
        </p:blipFill>
        <p:spPr>
          <a:xfrm>
            <a:off x="4908014" y="1586256"/>
            <a:ext cx="13322786" cy="10543487"/>
          </a:xfrm>
          <a:prstGeom prst="rect">
            <a:avLst/>
          </a:prstGeom>
          <a:ln>
            <a:solidFill>
              <a:schemeClr val="tx1"/>
            </a:solidFill>
          </a:ln>
        </p:spPr>
      </p:pic>
    </p:spTree>
    <p:extLst>
      <p:ext uri="{BB962C8B-B14F-4D97-AF65-F5344CB8AC3E}">
        <p14:creationId xmlns:p14="http://schemas.microsoft.com/office/powerpoint/2010/main" val="2771922643"/>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QQQQQQ"/>
          <p:cNvSpPr txBox="1"/>
          <p:nvPr/>
        </p:nvSpPr>
        <p:spPr>
          <a:xfrm>
            <a:off x="1298070" y="2748923"/>
            <a:ext cx="20059701" cy="2056240"/>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marL="360000" indent="-457200" algn="l">
              <a:spcAft>
                <a:spcPts val="4000"/>
              </a:spcAft>
              <a:buFontTx/>
              <a:buChar char="-"/>
            </a:pPr>
            <a:endParaRPr lang="it-IT" sz="4800" dirty="0"/>
          </a:p>
          <a:p>
            <a:pPr algn="l">
              <a:spcAft>
                <a:spcPts val="4000"/>
              </a:spcAft>
            </a:pPr>
            <a:r>
              <a:rPr lang="it-IT" sz="4800" dirty="0"/>
              <a:t> </a:t>
            </a:r>
          </a:p>
        </p:txBody>
      </p:sp>
      <p:sp>
        <p:nvSpPr>
          <p:cNvPr id="1034" name="Rectangle 41"/>
          <p:cNvSpPr>
            <a:spLocks noChangeArrowheads="1"/>
          </p:cNvSpPr>
          <p:nvPr/>
        </p:nvSpPr>
        <p:spPr bwMode="auto">
          <a:xfrm>
            <a:off x="0" y="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1035" name="Rectangle 44"/>
          <p:cNvSpPr>
            <a:spLocks noChangeArrowheads="1"/>
          </p:cNvSpPr>
          <p:nvPr/>
        </p:nvSpPr>
        <p:spPr bwMode="auto">
          <a:xfrm>
            <a:off x="0" y="45720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21" name="QQQQQQ">
            <a:extLst>
              <a:ext uri="{FF2B5EF4-FFF2-40B4-BE49-F238E27FC236}">
                <a16:creationId xmlns:a16="http://schemas.microsoft.com/office/drawing/2014/main" id="{BD48CCE7-FD6D-4BF7-857B-9B18C8426E52}"/>
              </a:ext>
            </a:extLst>
          </p:cNvPr>
          <p:cNvSpPr txBox="1"/>
          <p:nvPr/>
        </p:nvSpPr>
        <p:spPr>
          <a:xfrm>
            <a:off x="1298068" y="2281488"/>
            <a:ext cx="21599610" cy="8283907"/>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4000" b="1" dirty="0">
                <a:solidFill>
                  <a:schemeClr val="tx1"/>
                </a:solidFill>
                <a:latin typeface="Helvetica Light" panose="020B0403020202020204"/>
              </a:rPr>
              <a:t>Impianti termici  «Residenziali»  e  «Professionali», gestisce le centrali termiche,    </a:t>
            </a:r>
            <a:br>
              <a:rPr lang="it-IT" sz="4000" b="1" dirty="0">
                <a:solidFill>
                  <a:schemeClr val="tx1"/>
                </a:solidFill>
                <a:latin typeface="Helvetica Light" panose="020B0403020202020204"/>
              </a:rPr>
            </a:br>
            <a:r>
              <a:rPr lang="it-IT" sz="4000" b="1" dirty="0">
                <a:solidFill>
                  <a:schemeClr val="tx1"/>
                </a:solidFill>
                <a:latin typeface="Helvetica Light" panose="020B0403020202020204"/>
              </a:rPr>
              <a:t>     la distribuzione,  il monitoraggi energetico,  la connettività (web e app), e il comfort ambiente</a:t>
            </a: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endParaRPr lang="it-IT" sz="4000" b="1" dirty="0">
              <a:solidFill>
                <a:schemeClr val="tx1"/>
              </a:solidFill>
              <a:latin typeface="Helvetica Light" panose="020B0403020202020204"/>
            </a:endParaRP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4000" dirty="0">
                <a:solidFill>
                  <a:schemeClr val="tx1"/>
                </a:solidFill>
                <a:latin typeface="Helvetica Light" panose="020B0403020202020204"/>
              </a:rPr>
              <a:t>.  </a:t>
            </a:r>
            <a:r>
              <a:rPr lang="it-IT" sz="3200" dirty="0">
                <a:solidFill>
                  <a:schemeClr val="tx1"/>
                </a:solidFill>
                <a:latin typeface="Helvetica Light" panose="020B0403020202020204"/>
              </a:rPr>
              <a:t>Generatori termici di diversa tipologia (sistemi ibridi)</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Accumuli tecnici,    Accumuli sanitari,    Inerziali,  </a:t>
            </a:r>
            <a:r>
              <a:rPr lang="it-IT" sz="3200" dirty="0" err="1">
                <a:solidFill>
                  <a:schemeClr val="tx1"/>
                </a:solidFill>
                <a:latin typeface="Helvetica Light" panose="020B0403020202020204"/>
              </a:rPr>
              <a:t>etc</a:t>
            </a:r>
            <a:endParaRPr lang="it-IT" sz="3200" dirty="0">
              <a:solidFill>
                <a:schemeClr val="tx1"/>
              </a:solidFill>
              <a:latin typeface="Helvetica Light" panose="020B0403020202020204"/>
            </a:endParaRP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Circolatori,    Valvole deviatrici (3 punti o 0-10V),  V. miscelate, etc. </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Temperature e umidità relativa  in ambiente</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Terminali </a:t>
            </a:r>
            <a:r>
              <a:rPr lang="it-IT" sz="3200" dirty="0" err="1">
                <a:solidFill>
                  <a:schemeClr val="tx1"/>
                </a:solidFill>
                <a:latin typeface="Helvetica Light" panose="020B0403020202020204"/>
              </a:rPr>
              <a:t>idronici</a:t>
            </a:r>
            <a:r>
              <a:rPr lang="it-IT" sz="3200" dirty="0">
                <a:solidFill>
                  <a:schemeClr val="tx1"/>
                </a:solidFill>
                <a:latin typeface="Helvetica Light" panose="020B0403020202020204"/>
              </a:rPr>
              <a:t>,  ‘Testine’,   Deumidificatori,  Fan coil, etc..</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Collegamento a contattori di energia, termica, elettrica, etc.</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Telegestione WiFi, SIM, LAN; App   </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endParaRPr lang="it-IT" sz="3200" dirty="0">
              <a:solidFill>
                <a:schemeClr val="tx1"/>
              </a:solidFill>
              <a:latin typeface="Helvetica Light" panose="020B0403020202020204"/>
            </a:endParaRP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Novità SIM:  LTE  4G </a:t>
            </a:r>
          </a:p>
        </p:txBody>
      </p:sp>
      <p:sp>
        <p:nvSpPr>
          <p:cNvPr id="4" name="Linea">
            <a:extLst>
              <a:ext uri="{FF2B5EF4-FFF2-40B4-BE49-F238E27FC236}">
                <a16:creationId xmlns:a16="http://schemas.microsoft.com/office/drawing/2014/main" id="{40FF5155-4CF8-F3FD-05E1-7058A3800A7D}"/>
              </a:ext>
            </a:extLst>
          </p:cNvPr>
          <p:cNvSpPr/>
          <p:nvPr/>
        </p:nvSpPr>
        <p:spPr>
          <a:xfrm flipV="1">
            <a:off x="1298068" y="1149782"/>
            <a:ext cx="21787861" cy="1"/>
          </a:xfrm>
          <a:prstGeom prst="line">
            <a:avLst/>
          </a:prstGeom>
          <a:ln w="6350">
            <a:solidFill>
              <a:srgbClr val="53585F"/>
            </a:solidFill>
            <a:miter lim="400000"/>
          </a:ln>
        </p:spPr>
        <p:txBody>
          <a:bodyPr lIns="32657" tIns="32657" rIns="32657" bIns="32657" anchor="ctr"/>
          <a:lstStyle/>
          <a:p>
            <a:pPr algn="l" defTabSz="457200">
              <a:lnSpc>
                <a:spcPct val="120000"/>
              </a:lnSpc>
              <a:defRPr sz="4000">
                <a:latin typeface="Helvetica"/>
                <a:ea typeface="Helvetica"/>
                <a:cs typeface="Helvetica"/>
                <a:sym typeface="Helvetica"/>
              </a:defRPr>
            </a:pPr>
            <a:endParaRPr/>
          </a:p>
        </p:txBody>
      </p:sp>
      <p:sp>
        <p:nvSpPr>
          <p:cNvPr id="5" name="Rettangolo 4">
            <a:extLst>
              <a:ext uri="{FF2B5EF4-FFF2-40B4-BE49-F238E27FC236}">
                <a16:creationId xmlns:a16="http://schemas.microsoft.com/office/drawing/2014/main" id="{19AC4FB2-F129-9BED-B42F-28653B348AC3}"/>
              </a:ext>
            </a:extLst>
          </p:cNvPr>
          <p:cNvSpPr/>
          <p:nvPr/>
        </p:nvSpPr>
        <p:spPr>
          <a:xfrm>
            <a:off x="524933" y="269166"/>
            <a:ext cx="22817667" cy="771365"/>
          </a:xfrm>
          <a:prstGeom prst="rect">
            <a:avLst/>
          </a:prstGeom>
        </p:spPr>
        <p:txBody>
          <a:bodyPr wrap="square">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400" dirty="0">
                <a:solidFill>
                  <a:schemeClr val="tx1"/>
                </a:solidFill>
              </a:rPr>
              <a:t>Sistema di controllo integrato VISION</a:t>
            </a:r>
          </a:p>
        </p:txBody>
      </p:sp>
    </p:spTree>
    <p:extLst>
      <p:ext uri="{BB962C8B-B14F-4D97-AF65-F5344CB8AC3E}">
        <p14:creationId xmlns:p14="http://schemas.microsoft.com/office/powerpoint/2010/main" val="2030509086"/>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QQQQQQ"/>
          <p:cNvSpPr txBox="1"/>
          <p:nvPr/>
        </p:nvSpPr>
        <p:spPr>
          <a:xfrm>
            <a:off x="1298070" y="2748923"/>
            <a:ext cx="20059701" cy="2056240"/>
          </a:xfrm>
          <a:prstGeom prst="rect">
            <a:avLst/>
          </a:prstGeom>
          <a:ln w="3175">
            <a:miter lim="400000"/>
          </a:ln>
          <a:extLst>
            <a:ext uri="{C572A759-6A51-4108-AA02-DFA0A04FC94B}">
              <ma14:wrappingTextBoxFlag xmlns="" xmlns:ma14="http://schemas.microsoft.com/office/mac/drawingml/2011/main" val="1"/>
            </a:ext>
          </a:extLst>
        </p:spPr>
        <p:txBody>
          <a:bodyPr wrap="square" lIns="32657" tIns="32657" rIns="32657" bIns="32657" anchor="ctr">
            <a:spAutoFit/>
          </a:bodyPr>
          <a:lstStyle>
            <a:lvl1pPr>
              <a:defRPr sz="6200"/>
            </a:lvl1pPr>
          </a:lstStyle>
          <a:p>
            <a:pPr marL="360000" indent="-457200" algn="l">
              <a:spcAft>
                <a:spcPts val="4000"/>
              </a:spcAft>
              <a:buFontTx/>
              <a:buChar char="-"/>
            </a:pPr>
            <a:endParaRPr lang="it-IT" sz="4800" dirty="0"/>
          </a:p>
          <a:p>
            <a:pPr algn="l">
              <a:spcAft>
                <a:spcPts val="4000"/>
              </a:spcAft>
            </a:pPr>
            <a:r>
              <a:rPr lang="it-IT" sz="4800" dirty="0"/>
              <a:t> </a:t>
            </a:r>
          </a:p>
        </p:txBody>
      </p:sp>
      <p:sp>
        <p:nvSpPr>
          <p:cNvPr id="1034" name="Rectangle 41"/>
          <p:cNvSpPr>
            <a:spLocks noChangeArrowheads="1"/>
          </p:cNvSpPr>
          <p:nvPr/>
        </p:nvSpPr>
        <p:spPr bwMode="auto">
          <a:xfrm>
            <a:off x="0" y="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21" name="QQQQQQ">
            <a:extLst>
              <a:ext uri="{FF2B5EF4-FFF2-40B4-BE49-F238E27FC236}">
                <a16:creationId xmlns:a16="http://schemas.microsoft.com/office/drawing/2014/main" id="{BD48CCE7-FD6D-4BF7-857B-9B18C8426E52}"/>
              </a:ext>
            </a:extLst>
          </p:cNvPr>
          <p:cNvSpPr txBox="1"/>
          <p:nvPr/>
        </p:nvSpPr>
        <p:spPr>
          <a:xfrm>
            <a:off x="1556485" y="2221517"/>
            <a:ext cx="22493265" cy="9207237"/>
          </a:xfrm>
          <a:prstGeom prst="rect">
            <a:avLst/>
          </a:prstGeom>
          <a:ln w="3175">
            <a:miter lim="400000"/>
          </a:ln>
          <a:extLst>
            <a:ext uri="{C572A759-6A51-4108-AA02-DFA0A04FC94B}">
              <ma14:wrappingTextBoxFlag xmlns="" xmlns:ma14="http://schemas.microsoft.com/office/mac/drawingml/2011/main" val="1"/>
            </a:ext>
          </a:extLst>
        </p:spPr>
        <p:txBody>
          <a:bodyPr wrap="square" lIns="32657" tIns="32657" rIns="32657" bIns="32657" anchor="ctr">
            <a:spAutoFit/>
          </a:bodyPr>
          <a:lstStyle>
            <a:lvl1pPr>
              <a:defRPr sz="6200"/>
            </a:lvl1pPr>
          </a:lstStyle>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4000" b="1" dirty="0">
                <a:solidFill>
                  <a:schemeClr val="tx1"/>
                </a:solidFill>
                <a:latin typeface="Helvetica Light" panose="020B0403020202020204"/>
              </a:rPr>
              <a:t>Le logiche di gestione delle priorità delle sorgenti sono molteplici, in base a:</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4000" dirty="0">
                <a:solidFill>
                  <a:schemeClr val="tx1"/>
                </a:solidFill>
                <a:latin typeface="Helvetica Light" panose="020B0403020202020204"/>
              </a:rPr>
              <a:t>  </a:t>
            </a:r>
            <a:r>
              <a:rPr lang="it-IT" sz="3200" dirty="0">
                <a:solidFill>
                  <a:schemeClr val="tx1"/>
                </a:solidFill>
                <a:latin typeface="Helvetica Light" panose="020B0403020202020204"/>
              </a:rPr>
              <a:t>.  alla </a:t>
            </a:r>
            <a:r>
              <a:rPr lang="it-IT" sz="3200" dirty="0" err="1">
                <a:solidFill>
                  <a:schemeClr val="tx1"/>
                </a:solidFill>
                <a:latin typeface="Helvetica Light" panose="020B0403020202020204"/>
              </a:rPr>
              <a:t>T_set</a:t>
            </a:r>
            <a:r>
              <a:rPr lang="it-IT" sz="3200" dirty="0">
                <a:solidFill>
                  <a:schemeClr val="tx1"/>
                </a:solidFill>
                <a:latin typeface="Helvetica Light" panose="020B0403020202020204"/>
              </a:rPr>
              <a:t> dei diversi circuiti</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  alla </a:t>
            </a:r>
            <a:r>
              <a:rPr lang="it-IT" sz="3200" dirty="0" err="1">
                <a:solidFill>
                  <a:schemeClr val="tx1"/>
                </a:solidFill>
                <a:latin typeface="Helvetica Light" panose="020B0403020202020204"/>
              </a:rPr>
              <a:t>T_esterna</a:t>
            </a:r>
            <a:endParaRPr lang="it-IT" sz="3200" dirty="0">
              <a:solidFill>
                <a:schemeClr val="tx1"/>
              </a:solidFill>
              <a:latin typeface="Helvetica Light" panose="020B0403020202020204"/>
            </a:endParaRP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  al raggiungimento di una T limite di lavoro</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  al tempo per il raggiungimento della </a:t>
            </a:r>
            <a:r>
              <a:rPr lang="it-IT" sz="3200" dirty="0" err="1">
                <a:solidFill>
                  <a:schemeClr val="tx1"/>
                </a:solidFill>
                <a:latin typeface="Helvetica Light" panose="020B0403020202020204"/>
              </a:rPr>
              <a:t>T_set</a:t>
            </a:r>
            <a:endParaRPr lang="it-IT" sz="3200" dirty="0">
              <a:solidFill>
                <a:schemeClr val="tx1"/>
              </a:solidFill>
              <a:latin typeface="Helvetica Light" panose="020B0403020202020204"/>
            </a:endParaRP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  al numero di ore lavorate dai singoli generatori</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  ad un segnale dall’impianto fotovoltaico  o  dalla rete elettrica</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  ad un comando esterno dell’utente o altro</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  a fasce orarie</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  alla presenza di allarmi</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  alla stagione</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200" dirty="0">
                <a:solidFill>
                  <a:schemeClr val="tx1"/>
                </a:solidFill>
                <a:latin typeface="Helvetica Light" panose="020B0403020202020204"/>
              </a:rPr>
              <a:t>  .  in base alla attivazione o meno della richiesta «freddo»</a:t>
            </a:r>
            <a:endParaRPr lang="it-IT" sz="4000" dirty="0">
              <a:solidFill>
                <a:schemeClr val="tx1"/>
              </a:solidFill>
              <a:latin typeface="Helvetica Light" panose="020B0403020202020204"/>
            </a:endParaRPr>
          </a:p>
        </p:txBody>
      </p:sp>
      <p:sp>
        <p:nvSpPr>
          <p:cNvPr id="2" name="Linea">
            <a:extLst>
              <a:ext uri="{FF2B5EF4-FFF2-40B4-BE49-F238E27FC236}">
                <a16:creationId xmlns:a16="http://schemas.microsoft.com/office/drawing/2014/main" id="{BB625E77-0F69-5F12-0B0E-8A77D9FAF9D0}"/>
              </a:ext>
            </a:extLst>
          </p:cNvPr>
          <p:cNvSpPr/>
          <p:nvPr/>
        </p:nvSpPr>
        <p:spPr>
          <a:xfrm flipV="1">
            <a:off x="1298068" y="1149782"/>
            <a:ext cx="21787861" cy="1"/>
          </a:xfrm>
          <a:prstGeom prst="line">
            <a:avLst/>
          </a:prstGeom>
          <a:ln w="6350">
            <a:solidFill>
              <a:srgbClr val="53585F"/>
            </a:solidFill>
            <a:miter lim="400000"/>
          </a:ln>
        </p:spPr>
        <p:txBody>
          <a:bodyPr lIns="32657" tIns="32657" rIns="32657" bIns="32657" anchor="ctr"/>
          <a:lstStyle/>
          <a:p>
            <a:pPr algn="l" defTabSz="457200">
              <a:lnSpc>
                <a:spcPct val="120000"/>
              </a:lnSpc>
              <a:defRPr sz="4000">
                <a:latin typeface="Helvetica"/>
                <a:ea typeface="Helvetica"/>
                <a:cs typeface="Helvetica"/>
                <a:sym typeface="Helvetica"/>
              </a:defRPr>
            </a:pPr>
            <a:endParaRPr/>
          </a:p>
        </p:txBody>
      </p:sp>
      <p:sp>
        <p:nvSpPr>
          <p:cNvPr id="3" name="Rettangolo 2">
            <a:extLst>
              <a:ext uri="{FF2B5EF4-FFF2-40B4-BE49-F238E27FC236}">
                <a16:creationId xmlns:a16="http://schemas.microsoft.com/office/drawing/2014/main" id="{DBD99DB2-0CC2-6C93-694D-EA4675196FF1}"/>
              </a:ext>
            </a:extLst>
          </p:cNvPr>
          <p:cNvSpPr/>
          <p:nvPr/>
        </p:nvSpPr>
        <p:spPr>
          <a:xfrm>
            <a:off x="524933" y="269166"/>
            <a:ext cx="22817667" cy="771365"/>
          </a:xfrm>
          <a:prstGeom prst="rect">
            <a:avLst/>
          </a:prstGeom>
        </p:spPr>
        <p:txBody>
          <a:bodyPr wrap="square">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400" dirty="0">
                <a:solidFill>
                  <a:schemeClr val="tx1"/>
                </a:solidFill>
              </a:rPr>
              <a:t>TERMOREGOLAZIONE  VISION  SISTEMI GENERATORI IBRIDI</a:t>
            </a:r>
          </a:p>
        </p:txBody>
      </p:sp>
    </p:spTree>
    <p:extLst>
      <p:ext uri="{BB962C8B-B14F-4D97-AF65-F5344CB8AC3E}">
        <p14:creationId xmlns:p14="http://schemas.microsoft.com/office/powerpoint/2010/main" val="1889954677"/>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QQQQQQ"/>
          <p:cNvSpPr txBox="1"/>
          <p:nvPr/>
        </p:nvSpPr>
        <p:spPr>
          <a:xfrm>
            <a:off x="1298070" y="2748923"/>
            <a:ext cx="20059701" cy="2056240"/>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marL="360000" indent="-457200" algn="l">
              <a:spcAft>
                <a:spcPts val="4000"/>
              </a:spcAft>
              <a:buFontTx/>
              <a:buChar char="-"/>
            </a:pPr>
            <a:endParaRPr lang="it-IT" sz="4800" dirty="0"/>
          </a:p>
          <a:p>
            <a:pPr algn="l">
              <a:spcAft>
                <a:spcPts val="4000"/>
              </a:spcAft>
            </a:pPr>
            <a:r>
              <a:rPr lang="it-IT" sz="4800" dirty="0"/>
              <a:t> </a:t>
            </a:r>
          </a:p>
        </p:txBody>
      </p:sp>
      <p:sp>
        <p:nvSpPr>
          <p:cNvPr id="1034" name="Rectangle 41"/>
          <p:cNvSpPr>
            <a:spLocks noChangeArrowheads="1"/>
          </p:cNvSpPr>
          <p:nvPr/>
        </p:nvSpPr>
        <p:spPr bwMode="auto">
          <a:xfrm>
            <a:off x="0" y="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2" name="Linea">
            <a:extLst>
              <a:ext uri="{FF2B5EF4-FFF2-40B4-BE49-F238E27FC236}">
                <a16:creationId xmlns:a16="http://schemas.microsoft.com/office/drawing/2014/main" id="{BB625E77-0F69-5F12-0B0E-8A77D9FAF9D0}"/>
              </a:ext>
            </a:extLst>
          </p:cNvPr>
          <p:cNvSpPr/>
          <p:nvPr/>
        </p:nvSpPr>
        <p:spPr>
          <a:xfrm flipV="1">
            <a:off x="1298068" y="1149782"/>
            <a:ext cx="21787861" cy="1"/>
          </a:xfrm>
          <a:prstGeom prst="line">
            <a:avLst/>
          </a:prstGeom>
          <a:ln w="6350">
            <a:solidFill>
              <a:srgbClr val="53585F"/>
            </a:solidFill>
            <a:miter lim="400000"/>
          </a:ln>
        </p:spPr>
        <p:txBody>
          <a:bodyPr lIns="32657" tIns="32657" rIns="32657" bIns="32657" anchor="ctr"/>
          <a:lstStyle/>
          <a:p>
            <a:pPr algn="l" defTabSz="457200">
              <a:lnSpc>
                <a:spcPct val="120000"/>
              </a:lnSpc>
              <a:defRPr sz="4000">
                <a:latin typeface="Helvetica"/>
                <a:ea typeface="Helvetica"/>
                <a:cs typeface="Helvetica"/>
                <a:sym typeface="Helvetica"/>
              </a:defRPr>
            </a:pPr>
            <a:endParaRPr/>
          </a:p>
        </p:txBody>
      </p:sp>
      <p:sp>
        <p:nvSpPr>
          <p:cNvPr id="4" name="QQQQQQ">
            <a:extLst>
              <a:ext uri="{FF2B5EF4-FFF2-40B4-BE49-F238E27FC236}">
                <a16:creationId xmlns:a16="http://schemas.microsoft.com/office/drawing/2014/main" id="{49FADF9E-C131-00CB-5E7E-4BDD5A3EA4B5}"/>
              </a:ext>
            </a:extLst>
          </p:cNvPr>
          <p:cNvSpPr txBox="1"/>
          <p:nvPr/>
        </p:nvSpPr>
        <p:spPr>
          <a:xfrm>
            <a:off x="1298070" y="2748923"/>
            <a:ext cx="20059701" cy="2056240"/>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marL="360000" indent="-457200" algn="l">
              <a:spcAft>
                <a:spcPts val="4000"/>
              </a:spcAft>
              <a:buFontTx/>
              <a:buChar char="-"/>
            </a:pPr>
            <a:endParaRPr lang="it-IT" sz="4800" dirty="0"/>
          </a:p>
          <a:p>
            <a:pPr algn="l">
              <a:spcAft>
                <a:spcPts val="4000"/>
              </a:spcAft>
            </a:pPr>
            <a:r>
              <a:rPr lang="it-IT" sz="4800" dirty="0"/>
              <a:t> </a:t>
            </a:r>
          </a:p>
        </p:txBody>
      </p:sp>
      <p:sp>
        <p:nvSpPr>
          <p:cNvPr id="5" name="Rectangle 41">
            <a:extLst>
              <a:ext uri="{FF2B5EF4-FFF2-40B4-BE49-F238E27FC236}">
                <a16:creationId xmlns:a16="http://schemas.microsoft.com/office/drawing/2014/main" id="{D7FFB7CF-D6B7-3EBE-5A1B-4FF7BBD98F22}"/>
              </a:ext>
            </a:extLst>
          </p:cNvPr>
          <p:cNvSpPr>
            <a:spLocks noChangeArrowheads="1"/>
          </p:cNvSpPr>
          <p:nvPr/>
        </p:nvSpPr>
        <p:spPr bwMode="auto">
          <a:xfrm>
            <a:off x="0" y="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6" name="QQQQQQ">
            <a:extLst>
              <a:ext uri="{FF2B5EF4-FFF2-40B4-BE49-F238E27FC236}">
                <a16:creationId xmlns:a16="http://schemas.microsoft.com/office/drawing/2014/main" id="{412AD18B-E862-A47A-16F9-985358406674}"/>
              </a:ext>
            </a:extLst>
          </p:cNvPr>
          <p:cNvSpPr txBox="1"/>
          <p:nvPr/>
        </p:nvSpPr>
        <p:spPr>
          <a:xfrm>
            <a:off x="633682" y="2102778"/>
            <a:ext cx="9802408" cy="3759271"/>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lvl="8" indent="0" algn="l">
              <a:defRPr sz="7500">
                <a:solidFill>
                  <a:schemeClr val="accent1"/>
                </a:solidFill>
                <a:latin typeface="Source Sans Pro Semibold"/>
                <a:ea typeface="Source Sans Pro Semibold"/>
                <a:cs typeface="Source Sans Pro Semibold"/>
                <a:sym typeface="Source Sans Pro Semibold"/>
              </a:defRPr>
            </a:pPr>
            <a:r>
              <a:rPr lang="it-IT" sz="4800" dirty="0">
                <a:solidFill>
                  <a:schemeClr val="tx1"/>
                </a:solidFill>
              </a:rPr>
              <a:t>Le logiche di gestione delle singole sorgenti non risultano funzione di riduttive soglie di intervento, ma funzioni di aree, spazi d’intervento, funzione di più fattori</a:t>
            </a:r>
            <a:endParaRPr lang="it-IT" sz="4800" u="sng" dirty="0">
              <a:solidFill>
                <a:schemeClr val="tx1"/>
              </a:solidFill>
            </a:endParaRPr>
          </a:p>
        </p:txBody>
      </p:sp>
      <p:sp>
        <p:nvSpPr>
          <p:cNvPr id="7" name="Linea">
            <a:extLst>
              <a:ext uri="{FF2B5EF4-FFF2-40B4-BE49-F238E27FC236}">
                <a16:creationId xmlns:a16="http://schemas.microsoft.com/office/drawing/2014/main" id="{3F8EE74B-0300-E10D-82F5-2BC2F98984E3}"/>
              </a:ext>
            </a:extLst>
          </p:cNvPr>
          <p:cNvSpPr/>
          <p:nvPr/>
        </p:nvSpPr>
        <p:spPr>
          <a:xfrm flipV="1">
            <a:off x="1298068" y="1149782"/>
            <a:ext cx="21787861" cy="1"/>
          </a:xfrm>
          <a:prstGeom prst="line">
            <a:avLst/>
          </a:prstGeom>
          <a:ln w="6350">
            <a:solidFill>
              <a:srgbClr val="53585F"/>
            </a:solidFill>
            <a:miter lim="400000"/>
          </a:ln>
        </p:spPr>
        <p:txBody>
          <a:bodyPr lIns="32657" tIns="32657" rIns="32657" bIns="32657" anchor="ctr"/>
          <a:lstStyle/>
          <a:p>
            <a:pPr algn="l" defTabSz="457200">
              <a:lnSpc>
                <a:spcPct val="120000"/>
              </a:lnSpc>
              <a:defRPr sz="4000">
                <a:latin typeface="Helvetica"/>
                <a:ea typeface="Helvetica"/>
                <a:cs typeface="Helvetica"/>
                <a:sym typeface="Helvetica"/>
              </a:defRPr>
            </a:pPr>
            <a:endParaRPr/>
          </a:p>
        </p:txBody>
      </p:sp>
      <p:grpSp>
        <p:nvGrpSpPr>
          <p:cNvPr id="9" name="Gruppo 8">
            <a:extLst>
              <a:ext uri="{FF2B5EF4-FFF2-40B4-BE49-F238E27FC236}">
                <a16:creationId xmlns:a16="http://schemas.microsoft.com/office/drawing/2014/main" id="{6B3A9224-B995-3008-E675-C0D4A3913363}"/>
              </a:ext>
            </a:extLst>
          </p:cNvPr>
          <p:cNvGrpSpPr/>
          <p:nvPr/>
        </p:nvGrpSpPr>
        <p:grpSpPr>
          <a:xfrm>
            <a:off x="11154685" y="1733447"/>
            <a:ext cx="12654687" cy="10641365"/>
            <a:chOff x="12611647" y="2690205"/>
            <a:chExt cx="11484869" cy="10150066"/>
          </a:xfrm>
        </p:grpSpPr>
        <p:pic>
          <p:nvPicPr>
            <p:cNvPr id="10" name="Immagine 9">
              <a:extLst>
                <a:ext uri="{FF2B5EF4-FFF2-40B4-BE49-F238E27FC236}">
                  <a16:creationId xmlns:a16="http://schemas.microsoft.com/office/drawing/2014/main" id="{84B477E6-986C-C9CC-64C3-CBF5B6026D10}"/>
                </a:ext>
              </a:extLst>
            </p:cNvPr>
            <p:cNvPicPr>
              <a:picLocks noChangeAspect="1"/>
            </p:cNvPicPr>
            <p:nvPr/>
          </p:nvPicPr>
          <p:blipFill>
            <a:blip r:embed="rId3"/>
            <a:stretch>
              <a:fillRect/>
            </a:stretch>
          </p:blipFill>
          <p:spPr>
            <a:xfrm>
              <a:off x="12611647" y="2690205"/>
              <a:ext cx="11484869" cy="10150066"/>
            </a:xfrm>
            <a:prstGeom prst="rect">
              <a:avLst/>
            </a:prstGeom>
            <a:ln w="38100">
              <a:solidFill>
                <a:schemeClr val="tx1"/>
              </a:solidFill>
            </a:ln>
          </p:spPr>
        </p:pic>
        <p:sp>
          <p:nvSpPr>
            <p:cNvPr id="11" name="Rettangolo 10">
              <a:extLst>
                <a:ext uri="{FF2B5EF4-FFF2-40B4-BE49-F238E27FC236}">
                  <a16:creationId xmlns:a16="http://schemas.microsoft.com/office/drawing/2014/main" id="{C36233FC-504C-C17A-F29D-36E7AE8B4FB3}"/>
                </a:ext>
              </a:extLst>
            </p:cNvPr>
            <p:cNvSpPr/>
            <p:nvPr/>
          </p:nvSpPr>
          <p:spPr>
            <a:xfrm>
              <a:off x="20840135" y="9397158"/>
              <a:ext cx="2478832" cy="1945121"/>
            </a:xfrm>
            <a:prstGeom prst="rect">
              <a:avLst/>
            </a:prstGeom>
            <a:ln w="38100">
              <a:solidFill>
                <a:schemeClr val="tx1"/>
              </a:solidFill>
            </a:ln>
          </p:spPr>
          <p:txBody>
            <a:bodyPr wrap="square">
              <a:spAutoFit/>
            </a:bodyPr>
            <a:lstStyle/>
            <a:p>
              <a:r>
                <a:rPr lang="it-IT" b="1" dirty="0" err="1"/>
                <a:t>P.d.C</a:t>
              </a:r>
              <a:r>
                <a:rPr lang="it-IT" b="1" dirty="0"/>
                <a:t>.</a:t>
              </a:r>
            </a:p>
          </p:txBody>
        </p:sp>
        <p:sp>
          <p:nvSpPr>
            <p:cNvPr id="12" name="Rettangolo 11">
              <a:extLst>
                <a:ext uri="{FF2B5EF4-FFF2-40B4-BE49-F238E27FC236}">
                  <a16:creationId xmlns:a16="http://schemas.microsoft.com/office/drawing/2014/main" id="{6BEE86D1-2621-2A9A-FE79-5BB17C7677FF}"/>
                </a:ext>
              </a:extLst>
            </p:cNvPr>
            <p:cNvSpPr/>
            <p:nvPr/>
          </p:nvSpPr>
          <p:spPr>
            <a:xfrm rot="17159592">
              <a:off x="17153696" y="6669325"/>
              <a:ext cx="6885853" cy="861774"/>
            </a:xfrm>
            <a:prstGeom prst="rect">
              <a:avLst/>
            </a:prstGeom>
            <a:ln w="38100">
              <a:solidFill>
                <a:schemeClr val="tx1"/>
              </a:solidFill>
            </a:ln>
          </p:spPr>
          <p:txBody>
            <a:bodyPr wrap="square">
              <a:spAutoFit/>
            </a:bodyPr>
            <a:lstStyle/>
            <a:p>
              <a:r>
                <a:rPr lang="it-IT" b="1" dirty="0" err="1"/>
                <a:t>P.d.C</a:t>
              </a:r>
              <a:r>
                <a:rPr lang="it-IT" b="1" dirty="0"/>
                <a:t>.   +   Caldaia</a:t>
              </a:r>
            </a:p>
          </p:txBody>
        </p:sp>
        <p:sp>
          <p:nvSpPr>
            <p:cNvPr id="13" name="Rettangolo 12">
              <a:extLst>
                <a:ext uri="{FF2B5EF4-FFF2-40B4-BE49-F238E27FC236}">
                  <a16:creationId xmlns:a16="http://schemas.microsoft.com/office/drawing/2014/main" id="{7F63F07A-8B6F-E129-B3C3-1C43302B097A}"/>
                </a:ext>
              </a:extLst>
            </p:cNvPr>
            <p:cNvSpPr/>
            <p:nvPr/>
          </p:nvSpPr>
          <p:spPr>
            <a:xfrm rot="17159592">
              <a:off x="15351696" y="6687121"/>
              <a:ext cx="6701692" cy="861774"/>
            </a:xfrm>
            <a:prstGeom prst="rect">
              <a:avLst/>
            </a:prstGeom>
            <a:ln w="38100">
              <a:solidFill>
                <a:schemeClr val="tx1"/>
              </a:solidFill>
            </a:ln>
          </p:spPr>
          <p:txBody>
            <a:bodyPr wrap="square">
              <a:spAutoFit/>
            </a:bodyPr>
            <a:lstStyle/>
            <a:p>
              <a:r>
                <a:rPr lang="it-IT" b="1" dirty="0"/>
                <a:t>Caldaia   +   </a:t>
              </a:r>
              <a:r>
                <a:rPr lang="it-IT" b="1" dirty="0" err="1"/>
                <a:t>P.d.C</a:t>
              </a:r>
              <a:r>
                <a:rPr lang="it-IT" b="1" dirty="0"/>
                <a:t>.</a:t>
              </a:r>
            </a:p>
          </p:txBody>
        </p:sp>
        <p:sp>
          <p:nvSpPr>
            <p:cNvPr id="14" name="Rettangolo 13">
              <a:extLst>
                <a:ext uri="{FF2B5EF4-FFF2-40B4-BE49-F238E27FC236}">
                  <a16:creationId xmlns:a16="http://schemas.microsoft.com/office/drawing/2014/main" id="{4F4A7462-4D6A-B007-8D94-4AA54372BDE1}"/>
                </a:ext>
              </a:extLst>
            </p:cNvPr>
            <p:cNvSpPr/>
            <p:nvPr/>
          </p:nvSpPr>
          <p:spPr>
            <a:xfrm rot="17159592">
              <a:off x="13974243" y="6458644"/>
              <a:ext cx="5175379" cy="861774"/>
            </a:xfrm>
            <a:prstGeom prst="rect">
              <a:avLst/>
            </a:prstGeom>
            <a:ln w="38100">
              <a:solidFill>
                <a:schemeClr val="tx1"/>
              </a:solidFill>
            </a:ln>
          </p:spPr>
          <p:txBody>
            <a:bodyPr wrap="square">
              <a:spAutoFit/>
            </a:bodyPr>
            <a:lstStyle/>
            <a:p>
              <a:r>
                <a:rPr lang="it-IT" b="1" dirty="0"/>
                <a:t>Caldaia </a:t>
              </a:r>
            </a:p>
          </p:txBody>
        </p:sp>
      </p:grpSp>
      <p:pic>
        <p:nvPicPr>
          <p:cNvPr id="15" name="Immagine 14">
            <a:extLst>
              <a:ext uri="{FF2B5EF4-FFF2-40B4-BE49-F238E27FC236}">
                <a16:creationId xmlns:a16="http://schemas.microsoft.com/office/drawing/2014/main" id="{39AEADFD-B3C6-D665-29A1-46DFD764CDE6}"/>
              </a:ext>
            </a:extLst>
          </p:cNvPr>
          <p:cNvPicPr>
            <a:picLocks noChangeAspect="1"/>
          </p:cNvPicPr>
          <p:nvPr/>
        </p:nvPicPr>
        <p:blipFill>
          <a:blip r:embed="rId4"/>
          <a:stretch>
            <a:fillRect/>
          </a:stretch>
        </p:blipFill>
        <p:spPr>
          <a:xfrm>
            <a:off x="3296653" y="7473092"/>
            <a:ext cx="5897871" cy="4889497"/>
          </a:xfrm>
          <a:prstGeom prst="rect">
            <a:avLst/>
          </a:prstGeom>
          <a:ln>
            <a:solidFill>
              <a:schemeClr val="tx1"/>
            </a:solidFill>
          </a:ln>
        </p:spPr>
      </p:pic>
      <p:cxnSp>
        <p:nvCxnSpPr>
          <p:cNvPr id="17" name="Connettore diritto 16">
            <a:extLst>
              <a:ext uri="{FF2B5EF4-FFF2-40B4-BE49-F238E27FC236}">
                <a16:creationId xmlns:a16="http://schemas.microsoft.com/office/drawing/2014/main" id="{B36117E5-95C2-6F4F-33E6-61CE60F913DE}"/>
              </a:ext>
            </a:extLst>
          </p:cNvPr>
          <p:cNvCxnSpPr>
            <a:cxnSpLocks/>
          </p:cNvCxnSpPr>
          <p:nvPr/>
        </p:nvCxnSpPr>
        <p:spPr>
          <a:xfrm>
            <a:off x="3296653" y="8081829"/>
            <a:ext cx="5897871" cy="4280760"/>
          </a:xfrm>
          <a:prstGeom prst="line">
            <a:avLst/>
          </a:prstGeom>
          <a:noFill/>
          <a:ln w="57150" cap="flat">
            <a:solidFill>
              <a:srgbClr val="FF0000"/>
            </a:solidFill>
            <a:prstDash val="solid"/>
            <a:round/>
          </a:ln>
          <a:effectLst/>
          <a:sp3d/>
        </p:spPr>
        <p:style>
          <a:lnRef idx="0">
            <a:scrgbClr r="0" g="0" b="0"/>
          </a:lnRef>
          <a:fillRef idx="0">
            <a:scrgbClr r="0" g="0" b="0"/>
          </a:fillRef>
          <a:effectRef idx="0">
            <a:scrgbClr r="0" g="0" b="0"/>
          </a:effectRef>
          <a:fontRef idx="none"/>
        </p:style>
      </p:cxnSp>
      <p:cxnSp>
        <p:nvCxnSpPr>
          <p:cNvPr id="18" name="Connettore diritto 17">
            <a:extLst>
              <a:ext uri="{FF2B5EF4-FFF2-40B4-BE49-F238E27FC236}">
                <a16:creationId xmlns:a16="http://schemas.microsoft.com/office/drawing/2014/main" id="{2A1721CF-7F11-D08E-50FE-177CDD6A629A}"/>
              </a:ext>
            </a:extLst>
          </p:cNvPr>
          <p:cNvCxnSpPr>
            <a:cxnSpLocks/>
          </p:cNvCxnSpPr>
          <p:nvPr/>
        </p:nvCxnSpPr>
        <p:spPr>
          <a:xfrm flipV="1">
            <a:off x="3296653" y="8015797"/>
            <a:ext cx="5897871" cy="4346792"/>
          </a:xfrm>
          <a:prstGeom prst="line">
            <a:avLst/>
          </a:prstGeom>
          <a:noFill/>
          <a:ln w="57150" cap="flat">
            <a:solidFill>
              <a:srgbClr val="FF0000"/>
            </a:solidFill>
            <a:prstDash val="solid"/>
            <a:round/>
          </a:ln>
          <a:effectLst/>
          <a:sp3d/>
        </p:spPr>
        <p:style>
          <a:lnRef idx="0">
            <a:scrgbClr r="0" g="0" b="0"/>
          </a:lnRef>
          <a:fillRef idx="0">
            <a:scrgbClr r="0" g="0" b="0"/>
          </a:fillRef>
          <a:effectRef idx="0">
            <a:scrgbClr r="0" g="0" b="0"/>
          </a:effectRef>
          <a:fontRef idx="none"/>
        </p:style>
      </p:cxnSp>
      <p:sp>
        <p:nvSpPr>
          <p:cNvPr id="8" name="Rettangolo 7">
            <a:extLst>
              <a:ext uri="{FF2B5EF4-FFF2-40B4-BE49-F238E27FC236}">
                <a16:creationId xmlns:a16="http://schemas.microsoft.com/office/drawing/2014/main" id="{2E45FA05-5FAA-E4E5-E3D7-BFBEA6E3330D}"/>
              </a:ext>
            </a:extLst>
          </p:cNvPr>
          <p:cNvSpPr/>
          <p:nvPr/>
        </p:nvSpPr>
        <p:spPr>
          <a:xfrm>
            <a:off x="524933" y="269166"/>
            <a:ext cx="22817667" cy="771365"/>
          </a:xfrm>
          <a:prstGeom prst="rect">
            <a:avLst/>
          </a:prstGeom>
        </p:spPr>
        <p:txBody>
          <a:bodyPr wrap="square">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400" dirty="0">
                <a:solidFill>
                  <a:schemeClr val="tx1"/>
                </a:solidFill>
              </a:rPr>
              <a:t>TERMOREGOLAZIONE  VISION  SISTEMI GENERATORI IBRIDI</a:t>
            </a:r>
          </a:p>
        </p:txBody>
      </p:sp>
    </p:spTree>
    <p:extLst>
      <p:ext uri="{BB962C8B-B14F-4D97-AF65-F5344CB8AC3E}">
        <p14:creationId xmlns:p14="http://schemas.microsoft.com/office/powerpoint/2010/main" val="422226048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AAAA"/>
          <p:cNvSpPr txBox="1"/>
          <p:nvPr/>
        </p:nvSpPr>
        <p:spPr>
          <a:xfrm>
            <a:off x="1291507" y="279661"/>
            <a:ext cx="21800983" cy="810623"/>
          </a:xfrm>
          <a:prstGeom prst="rect">
            <a:avLst/>
          </a:prstGeom>
          <a:ln w="3175">
            <a:miter lim="400000"/>
          </a:ln>
          <a:extLst>
            <a:ext uri="{C572A759-6A51-4108-AA02-DFA0A04FC94B}">
              <ma14:wrappingTextBoxFlag xmlns:ma14="http://schemas.microsoft.com/office/mac/drawingml/2011/main" xmlns="" val="1"/>
            </a:ext>
          </a:extLst>
        </p:spPr>
        <p:txBody>
          <a:bodyPr lIns="65159" tIns="65159" rIns="65159" bIns="65159">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400" dirty="0">
                <a:solidFill>
                  <a:schemeClr val="tx1"/>
                </a:solidFill>
              </a:rPr>
              <a:t>Sistema </a:t>
            </a:r>
            <a:r>
              <a:rPr lang="it-IT" sz="5400" dirty="0">
                <a:solidFill>
                  <a:schemeClr val="tx1"/>
                </a:solidFill>
                <a:highlight>
                  <a:srgbClr val="FFFF00"/>
                </a:highlight>
              </a:rPr>
              <a:t>Vision PRO</a:t>
            </a:r>
            <a:r>
              <a:rPr lang="it-IT" sz="5400" dirty="0">
                <a:solidFill>
                  <a:schemeClr val="tx1"/>
                </a:solidFill>
              </a:rPr>
              <a:t>:  -sistema ibrido      -</a:t>
            </a:r>
            <a:r>
              <a:rPr lang="it-IT" sz="5400" dirty="0" err="1">
                <a:solidFill>
                  <a:schemeClr val="tx1"/>
                </a:solidFill>
              </a:rPr>
              <a:t>multizona</a:t>
            </a:r>
            <a:r>
              <a:rPr lang="it-IT" sz="5400" dirty="0">
                <a:solidFill>
                  <a:schemeClr val="tx1"/>
                </a:solidFill>
              </a:rPr>
              <a:t>      e       multifunzione</a:t>
            </a:r>
          </a:p>
        </p:txBody>
      </p:sp>
      <p:sp>
        <p:nvSpPr>
          <p:cNvPr id="11" name="Rettangolo arrotondato 10"/>
          <p:cNvSpPr/>
          <p:nvPr/>
        </p:nvSpPr>
        <p:spPr>
          <a:xfrm>
            <a:off x="9848850" y="1992295"/>
            <a:ext cx="12790434" cy="9532953"/>
          </a:xfrm>
          <a:prstGeom prst="roundRect">
            <a:avLst/>
          </a:prstGeom>
          <a:noFill/>
          <a:ln w="38100" cap="flat">
            <a:solidFill>
              <a:schemeClr val="accent1"/>
            </a:solidFill>
            <a:miter lim="400000"/>
          </a:ln>
          <a:effectLst>
            <a:outerShdw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657" tIns="32657" rIns="32657" bIns="3265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Avenir Next"/>
            </a:endParaRPr>
          </a:p>
        </p:txBody>
      </p:sp>
      <p:sp>
        <p:nvSpPr>
          <p:cNvPr id="13" name="Rettangolo arrotondato 12"/>
          <p:cNvSpPr/>
          <p:nvPr/>
        </p:nvSpPr>
        <p:spPr>
          <a:xfrm>
            <a:off x="1069469" y="1997734"/>
            <a:ext cx="8341231" cy="9527515"/>
          </a:xfrm>
          <a:prstGeom prst="roundRect">
            <a:avLst/>
          </a:prstGeom>
          <a:noFill/>
          <a:ln w="38100" cap="flat">
            <a:solidFill>
              <a:schemeClr val="accent1"/>
            </a:solidFill>
            <a:miter lim="400000"/>
          </a:ln>
          <a:effectLst>
            <a:outerShdw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657" tIns="32657" rIns="32657" bIns="3265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Avenir Next"/>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16770" y="8974125"/>
            <a:ext cx="2626601" cy="1924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QQQQQQ"/>
          <p:cNvSpPr txBox="1"/>
          <p:nvPr/>
        </p:nvSpPr>
        <p:spPr>
          <a:xfrm>
            <a:off x="13756011" y="7279517"/>
            <a:ext cx="4263697" cy="619950"/>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algn="l">
              <a:defRPr/>
            </a:pPr>
            <a:r>
              <a:rPr lang="it-IT" sz="3600" dirty="0"/>
              <a:t>Espansioni</a:t>
            </a:r>
          </a:p>
        </p:txBody>
      </p:sp>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57386" y="5199801"/>
            <a:ext cx="3312231" cy="2831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0821" y="9094995"/>
            <a:ext cx="2367053" cy="2243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QQQQQQ"/>
          <p:cNvSpPr txBox="1"/>
          <p:nvPr/>
        </p:nvSpPr>
        <p:spPr>
          <a:xfrm>
            <a:off x="19531776" y="4889826"/>
            <a:ext cx="4263697" cy="619950"/>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algn="l">
              <a:defRPr/>
            </a:pPr>
            <a:r>
              <a:rPr lang="it-IT" sz="3600" dirty="0" err="1"/>
              <a:t>Telegestione</a:t>
            </a:r>
            <a:endParaRPr lang="it-IT" sz="3600" dirty="0"/>
          </a:p>
        </p:txBody>
      </p:sp>
      <p:pic>
        <p:nvPicPr>
          <p:cNvPr id="2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19359" y="8837382"/>
            <a:ext cx="2638903" cy="2500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67425" y="9705909"/>
            <a:ext cx="2076450"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4"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46501" y="9703895"/>
            <a:ext cx="2076450"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Immagin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318435" y="2460710"/>
            <a:ext cx="5748078" cy="3882232"/>
          </a:xfrm>
          <a:prstGeom prst="rect">
            <a:avLst/>
          </a:prstGeom>
        </p:spPr>
      </p:pic>
      <p:sp>
        <p:nvSpPr>
          <p:cNvPr id="9" name="QQQQQQ"/>
          <p:cNvSpPr txBox="1"/>
          <p:nvPr/>
        </p:nvSpPr>
        <p:spPr>
          <a:xfrm>
            <a:off x="10402928" y="6250886"/>
            <a:ext cx="3745909" cy="619950"/>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algn="l">
              <a:defRPr/>
            </a:pPr>
            <a:r>
              <a:rPr lang="it-IT" sz="3600" dirty="0"/>
              <a:t>Alimentatore</a:t>
            </a:r>
          </a:p>
        </p:txBody>
      </p:sp>
      <p:pic>
        <p:nvPicPr>
          <p:cNvPr id="2" name="Immagine 1">
            <a:extLst>
              <a:ext uri="{FF2B5EF4-FFF2-40B4-BE49-F238E27FC236}">
                <a16:creationId xmlns:a16="http://schemas.microsoft.com/office/drawing/2014/main" id="{9535EBB2-5506-4F76-82F3-25C75E9E7677}"/>
              </a:ext>
            </a:extLst>
          </p:cNvPr>
          <p:cNvPicPr>
            <a:picLocks noChangeAspect="1"/>
          </p:cNvPicPr>
          <p:nvPr/>
        </p:nvPicPr>
        <p:blipFill>
          <a:blip r:embed="rId8"/>
          <a:stretch>
            <a:fillRect/>
          </a:stretch>
        </p:blipFill>
        <p:spPr>
          <a:xfrm>
            <a:off x="13517153" y="7942999"/>
            <a:ext cx="1485602" cy="3315309"/>
          </a:xfrm>
          <a:prstGeom prst="rect">
            <a:avLst/>
          </a:prstGeom>
        </p:spPr>
      </p:pic>
      <p:pic>
        <p:nvPicPr>
          <p:cNvPr id="5" name="Immagine 4">
            <a:extLst>
              <a:ext uri="{FF2B5EF4-FFF2-40B4-BE49-F238E27FC236}">
                <a16:creationId xmlns:a16="http://schemas.microsoft.com/office/drawing/2014/main" id="{78A34076-EA94-4881-8E69-32B9F6E8352E}"/>
              </a:ext>
            </a:extLst>
          </p:cNvPr>
          <p:cNvPicPr>
            <a:picLocks noChangeAspect="1"/>
          </p:cNvPicPr>
          <p:nvPr/>
        </p:nvPicPr>
        <p:blipFill>
          <a:blip r:embed="rId9"/>
          <a:stretch>
            <a:fillRect/>
          </a:stretch>
        </p:blipFill>
        <p:spPr>
          <a:xfrm>
            <a:off x="10030840" y="6804891"/>
            <a:ext cx="2276216" cy="2276216"/>
          </a:xfrm>
          <a:prstGeom prst="rect">
            <a:avLst/>
          </a:prstGeom>
        </p:spPr>
      </p:pic>
      <p:sp>
        <p:nvSpPr>
          <p:cNvPr id="10" name="QQQQQQ"/>
          <p:cNvSpPr txBox="1"/>
          <p:nvPr/>
        </p:nvSpPr>
        <p:spPr>
          <a:xfrm>
            <a:off x="10622002" y="3224642"/>
            <a:ext cx="3745909" cy="804616"/>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algn="l">
              <a:defRPr/>
            </a:pPr>
            <a:r>
              <a:rPr lang="it-IT" sz="4800" dirty="0"/>
              <a:t>Master</a:t>
            </a:r>
          </a:p>
        </p:txBody>
      </p:sp>
      <p:sp>
        <p:nvSpPr>
          <p:cNvPr id="7" name="AAAAA">
            <a:extLst>
              <a:ext uri="{FF2B5EF4-FFF2-40B4-BE49-F238E27FC236}">
                <a16:creationId xmlns:a16="http://schemas.microsoft.com/office/drawing/2014/main" id="{2CCCC24A-ECD4-5587-6441-99546B839A0E}"/>
              </a:ext>
            </a:extLst>
          </p:cNvPr>
          <p:cNvSpPr txBox="1"/>
          <p:nvPr/>
        </p:nvSpPr>
        <p:spPr>
          <a:xfrm>
            <a:off x="1857564" y="1256925"/>
            <a:ext cx="21800983" cy="735217"/>
          </a:xfrm>
          <a:prstGeom prst="rect">
            <a:avLst/>
          </a:prstGeom>
          <a:ln w="3175">
            <a:miter lim="400000"/>
          </a:ln>
          <a:extLst>
            <a:ext uri="{C572A759-6A51-4108-AA02-DFA0A04FC94B}">
              <ma14:wrappingTextBoxFlag xmlns:ma14="http://schemas.microsoft.com/office/mac/drawingml/2011/main" xmlns="" val="1"/>
            </a:ext>
          </a:extLst>
        </p:spPr>
        <p:txBody>
          <a:bodyPr lIns="65159" tIns="65159" rIns="65159" bIns="65159">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4800" dirty="0">
                <a:solidFill>
                  <a:schemeClr val="tx1"/>
                </a:solidFill>
              </a:rPr>
              <a:t>Quadri  </a:t>
            </a:r>
            <a:r>
              <a:rPr lang="it-IT" sz="4800" dirty="0" err="1">
                <a:solidFill>
                  <a:schemeClr val="tx1"/>
                </a:solidFill>
              </a:rPr>
              <a:t>pre-clablati</a:t>
            </a:r>
            <a:r>
              <a:rPr lang="it-IT" sz="4800" dirty="0">
                <a:solidFill>
                  <a:schemeClr val="tx1"/>
                </a:solidFill>
              </a:rPr>
              <a:t>                                Dispositivi da cablare su barra </a:t>
            </a:r>
            <a:r>
              <a:rPr lang="it-IT" sz="4000" dirty="0">
                <a:solidFill>
                  <a:schemeClr val="tx1"/>
                </a:solidFill>
              </a:rPr>
              <a:t>DIN</a:t>
            </a:r>
            <a:endParaRPr lang="it-IT" sz="4800" dirty="0">
              <a:solidFill>
                <a:schemeClr val="tx1"/>
              </a:solidFill>
            </a:endParaRPr>
          </a:p>
        </p:txBody>
      </p:sp>
      <p:sp>
        <p:nvSpPr>
          <p:cNvPr id="8" name="QQQQQQ">
            <a:extLst>
              <a:ext uri="{FF2B5EF4-FFF2-40B4-BE49-F238E27FC236}">
                <a16:creationId xmlns:a16="http://schemas.microsoft.com/office/drawing/2014/main" id="{6E8DB660-7EF4-FA44-4D98-C5F3ABAD74A0}"/>
              </a:ext>
            </a:extLst>
          </p:cNvPr>
          <p:cNvSpPr txBox="1"/>
          <p:nvPr/>
        </p:nvSpPr>
        <p:spPr>
          <a:xfrm>
            <a:off x="15977526" y="8550021"/>
            <a:ext cx="4263697" cy="619950"/>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algn="l">
              <a:defRPr/>
            </a:pPr>
            <a:r>
              <a:rPr lang="it-IT" sz="3600" dirty="0"/>
              <a:t>Interfacce</a:t>
            </a:r>
          </a:p>
        </p:txBody>
      </p:sp>
      <p:pic>
        <p:nvPicPr>
          <p:cNvPr id="15" name="Immagine 14">
            <a:extLst>
              <a:ext uri="{FF2B5EF4-FFF2-40B4-BE49-F238E27FC236}">
                <a16:creationId xmlns:a16="http://schemas.microsoft.com/office/drawing/2014/main" id="{E2E2158B-6EAC-F187-1744-74CE66741FCB}"/>
              </a:ext>
            </a:extLst>
          </p:cNvPr>
          <p:cNvPicPr>
            <a:picLocks noChangeAspect="1"/>
          </p:cNvPicPr>
          <p:nvPr/>
        </p:nvPicPr>
        <p:blipFill>
          <a:blip r:embed="rId10"/>
          <a:srcRect t="12166" b="14480"/>
          <a:stretch/>
        </p:blipFill>
        <p:spPr>
          <a:xfrm>
            <a:off x="1707440" y="2276250"/>
            <a:ext cx="6860388" cy="6747068"/>
          </a:xfrm>
          <a:prstGeom prst="rect">
            <a:avLst/>
          </a:prstGeom>
        </p:spPr>
      </p:pic>
    </p:spTree>
    <p:extLst>
      <p:ext uri="{BB962C8B-B14F-4D97-AF65-F5344CB8AC3E}">
        <p14:creationId xmlns:p14="http://schemas.microsoft.com/office/powerpoint/2010/main" val="55932488"/>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AAAA"/>
          <p:cNvSpPr txBox="1"/>
          <p:nvPr/>
        </p:nvSpPr>
        <p:spPr>
          <a:xfrm>
            <a:off x="1291508" y="277782"/>
            <a:ext cx="21800983" cy="1624756"/>
          </a:xfrm>
          <a:prstGeom prst="rect">
            <a:avLst/>
          </a:prstGeom>
          <a:ln w="3175">
            <a:miter lim="400000"/>
          </a:ln>
          <a:extLst>
            <a:ext uri="{C572A759-6A51-4108-AA02-DFA0A04FC94B}">
              <ma14:wrappingTextBoxFlag xmlns:ma14="http://schemas.microsoft.com/office/mac/drawingml/2011/main" xmlns="" val="1"/>
            </a:ext>
          </a:extLst>
        </p:spPr>
        <p:txBody>
          <a:bodyPr lIns="65159" tIns="65159" rIns="65159" bIns="65159">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6000" dirty="0">
                <a:solidFill>
                  <a:schemeClr val="tx1"/>
                </a:solidFill>
              </a:rPr>
              <a:t>Termoregolazione «Vision PRO»</a:t>
            </a: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6000" dirty="0">
                <a:solidFill>
                  <a:schemeClr val="tx1"/>
                </a:solidFill>
              </a:rPr>
              <a:t>                «</a:t>
            </a:r>
            <a:r>
              <a:rPr lang="it-IT" sz="6000" dirty="0" err="1">
                <a:solidFill>
                  <a:schemeClr val="tx1"/>
                </a:solidFill>
              </a:rPr>
              <a:t>Preset</a:t>
            </a:r>
            <a:r>
              <a:rPr lang="it-IT" sz="6000" dirty="0">
                <a:solidFill>
                  <a:schemeClr val="tx1"/>
                </a:solidFill>
              </a:rPr>
              <a:t> standard»</a:t>
            </a:r>
          </a:p>
        </p:txBody>
      </p:sp>
      <p:sp>
        <p:nvSpPr>
          <p:cNvPr id="20" name="QQQQQQ"/>
          <p:cNvSpPr txBox="1"/>
          <p:nvPr/>
        </p:nvSpPr>
        <p:spPr>
          <a:xfrm>
            <a:off x="19226413" y="3076370"/>
            <a:ext cx="4263697" cy="619950"/>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algn="l">
              <a:defRPr/>
            </a:pPr>
            <a:endParaRPr lang="it-IT" sz="3600" dirty="0"/>
          </a:p>
        </p:txBody>
      </p:sp>
      <p:pic>
        <p:nvPicPr>
          <p:cNvPr id="14" name="Immagine 13">
            <a:extLst>
              <a:ext uri="{FF2B5EF4-FFF2-40B4-BE49-F238E27FC236}">
                <a16:creationId xmlns:a16="http://schemas.microsoft.com/office/drawing/2014/main" id="{7587C80E-D8A6-8507-2156-E5A6785921DB}"/>
              </a:ext>
            </a:extLst>
          </p:cNvPr>
          <p:cNvPicPr>
            <a:picLocks noChangeAspect="1"/>
          </p:cNvPicPr>
          <p:nvPr/>
        </p:nvPicPr>
        <p:blipFill>
          <a:blip r:embed="rId3"/>
          <a:stretch>
            <a:fillRect/>
          </a:stretch>
        </p:blipFill>
        <p:spPr>
          <a:xfrm>
            <a:off x="1122491" y="2867559"/>
            <a:ext cx="9469310" cy="6326069"/>
          </a:xfrm>
          <a:prstGeom prst="rect">
            <a:avLst/>
          </a:prstGeom>
        </p:spPr>
      </p:pic>
      <p:pic>
        <p:nvPicPr>
          <p:cNvPr id="19" name="Immagine 18">
            <a:extLst>
              <a:ext uri="{FF2B5EF4-FFF2-40B4-BE49-F238E27FC236}">
                <a16:creationId xmlns:a16="http://schemas.microsoft.com/office/drawing/2014/main" id="{0DFB3AD4-84DD-DB37-7E5C-BAB719BD3ED7}"/>
              </a:ext>
            </a:extLst>
          </p:cNvPr>
          <p:cNvPicPr>
            <a:picLocks noChangeAspect="1"/>
          </p:cNvPicPr>
          <p:nvPr/>
        </p:nvPicPr>
        <p:blipFill>
          <a:blip r:embed="rId4"/>
          <a:stretch>
            <a:fillRect/>
          </a:stretch>
        </p:blipFill>
        <p:spPr>
          <a:xfrm>
            <a:off x="14653342" y="576467"/>
            <a:ext cx="8439149" cy="11715252"/>
          </a:xfrm>
          <a:prstGeom prst="rect">
            <a:avLst/>
          </a:prstGeom>
        </p:spPr>
      </p:pic>
    </p:spTree>
    <p:extLst>
      <p:ext uri="{BB962C8B-B14F-4D97-AF65-F5344CB8AC3E}">
        <p14:creationId xmlns:p14="http://schemas.microsoft.com/office/powerpoint/2010/main" val="931204629"/>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D2569-F2BD-A6DD-3575-DD669941E1A4}"/>
            </a:ext>
          </a:extLst>
        </p:cNvPr>
        <p:cNvGrpSpPr/>
        <p:nvPr/>
      </p:nvGrpSpPr>
      <p:grpSpPr>
        <a:xfrm>
          <a:off x="0" y="0"/>
          <a:ext cx="0" cy="0"/>
          <a:chOff x="0" y="0"/>
          <a:chExt cx="0" cy="0"/>
        </a:xfrm>
      </p:grpSpPr>
      <p:sp>
        <p:nvSpPr>
          <p:cNvPr id="3" name="AAAAA">
            <a:extLst>
              <a:ext uri="{FF2B5EF4-FFF2-40B4-BE49-F238E27FC236}">
                <a16:creationId xmlns:a16="http://schemas.microsoft.com/office/drawing/2014/main" id="{635A43F4-F908-90D8-D2C9-6D946CE552A9}"/>
              </a:ext>
            </a:extLst>
          </p:cNvPr>
          <p:cNvSpPr txBox="1"/>
          <p:nvPr/>
        </p:nvSpPr>
        <p:spPr>
          <a:xfrm>
            <a:off x="1291508" y="277782"/>
            <a:ext cx="21800983" cy="886093"/>
          </a:xfrm>
          <a:prstGeom prst="rect">
            <a:avLst/>
          </a:prstGeom>
          <a:ln w="3175">
            <a:miter lim="400000"/>
          </a:ln>
          <a:extLst>
            <a:ext uri="{C572A759-6A51-4108-AA02-DFA0A04FC94B}">
              <ma14:wrappingTextBoxFlag xmlns="" xmlns:ma14="http://schemas.microsoft.com/office/mac/drawingml/2011/main" val="1"/>
            </a:ext>
          </a:extLst>
        </p:spPr>
        <p:txBody>
          <a:bodyPr lIns="65159" tIns="65159" rIns="65159" bIns="65159">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6000" dirty="0">
                <a:solidFill>
                  <a:schemeClr val="tx1"/>
                </a:solidFill>
              </a:rPr>
              <a:t> </a:t>
            </a:r>
            <a:r>
              <a:rPr lang="it-IT" sz="4800" dirty="0">
                <a:solidFill>
                  <a:schemeClr val="tx1"/>
                </a:solidFill>
              </a:rPr>
              <a:t>Schema elettrico abbinato ad ogni configurazione</a:t>
            </a:r>
            <a:endParaRPr lang="it-IT" sz="6000" dirty="0">
              <a:solidFill>
                <a:schemeClr val="tx1"/>
              </a:solidFill>
            </a:endParaRPr>
          </a:p>
        </p:txBody>
      </p:sp>
      <p:sp>
        <p:nvSpPr>
          <p:cNvPr id="20" name="QQQQQQ">
            <a:extLst>
              <a:ext uri="{FF2B5EF4-FFF2-40B4-BE49-F238E27FC236}">
                <a16:creationId xmlns:a16="http://schemas.microsoft.com/office/drawing/2014/main" id="{26ACAAF3-4845-64B6-6D70-61D3E2B9C170}"/>
              </a:ext>
            </a:extLst>
          </p:cNvPr>
          <p:cNvSpPr txBox="1"/>
          <p:nvPr/>
        </p:nvSpPr>
        <p:spPr>
          <a:xfrm>
            <a:off x="19226413" y="3076370"/>
            <a:ext cx="4263697" cy="619950"/>
          </a:xfrm>
          <a:prstGeom prst="rect">
            <a:avLst/>
          </a:prstGeom>
          <a:ln w="3175">
            <a:miter lim="400000"/>
          </a:ln>
          <a:extLst>
            <a:ext uri="{C572A759-6A51-4108-AA02-DFA0A04FC94B}">
              <ma14:wrappingTextBoxFlag xmlns="" xmlns:ma14="http://schemas.microsoft.com/office/mac/drawingml/2011/main" val="1"/>
            </a:ext>
          </a:extLst>
        </p:spPr>
        <p:txBody>
          <a:bodyPr wrap="square" lIns="32657" tIns="32657" rIns="32657" bIns="32657" anchor="ctr">
            <a:spAutoFit/>
          </a:bodyPr>
          <a:lstStyle>
            <a:lvl1pPr>
              <a:defRPr sz="6200"/>
            </a:lvl1pPr>
          </a:lstStyle>
          <a:p>
            <a:pPr algn="l">
              <a:defRPr/>
            </a:pPr>
            <a:endParaRPr lang="it-IT" sz="3600" dirty="0"/>
          </a:p>
        </p:txBody>
      </p:sp>
      <p:pic>
        <p:nvPicPr>
          <p:cNvPr id="4" name="Immagine 3">
            <a:extLst>
              <a:ext uri="{FF2B5EF4-FFF2-40B4-BE49-F238E27FC236}">
                <a16:creationId xmlns:a16="http://schemas.microsoft.com/office/drawing/2014/main" id="{90EB0970-9001-0D58-E0BB-ABDF57159720}"/>
              </a:ext>
            </a:extLst>
          </p:cNvPr>
          <p:cNvPicPr>
            <a:picLocks noChangeAspect="1"/>
          </p:cNvPicPr>
          <p:nvPr/>
        </p:nvPicPr>
        <p:blipFill>
          <a:blip r:embed="rId3"/>
          <a:stretch>
            <a:fillRect/>
          </a:stretch>
        </p:blipFill>
        <p:spPr>
          <a:xfrm>
            <a:off x="3061252" y="1333843"/>
            <a:ext cx="15982122" cy="11342151"/>
          </a:xfrm>
          <a:prstGeom prst="rect">
            <a:avLst/>
          </a:prstGeom>
        </p:spPr>
      </p:pic>
    </p:spTree>
    <p:extLst>
      <p:ext uri="{BB962C8B-B14F-4D97-AF65-F5344CB8AC3E}">
        <p14:creationId xmlns:p14="http://schemas.microsoft.com/office/powerpoint/2010/main" val="3709311711"/>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8909C-6DF8-DCDE-CB58-13CA9820C305}"/>
            </a:ext>
          </a:extLst>
        </p:cNvPr>
        <p:cNvGrpSpPr/>
        <p:nvPr/>
      </p:nvGrpSpPr>
      <p:grpSpPr>
        <a:xfrm>
          <a:off x="0" y="0"/>
          <a:ext cx="0" cy="0"/>
          <a:chOff x="0" y="0"/>
          <a:chExt cx="0" cy="0"/>
        </a:xfrm>
      </p:grpSpPr>
      <p:sp>
        <p:nvSpPr>
          <p:cNvPr id="3" name="AAAAA">
            <a:extLst>
              <a:ext uri="{FF2B5EF4-FFF2-40B4-BE49-F238E27FC236}">
                <a16:creationId xmlns:a16="http://schemas.microsoft.com/office/drawing/2014/main" id="{D7EF36FE-6BE9-3878-F764-D82507B32E46}"/>
              </a:ext>
            </a:extLst>
          </p:cNvPr>
          <p:cNvSpPr txBox="1"/>
          <p:nvPr/>
        </p:nvSpPr>
        <p:spPr>
          <a:xfrm>
            <a:off x="1291508" y="277782"/>
            <a:ext cx="21800983" cy="886093"/>
          </a:xfrm>
          <a:prstGeom prst="rect">
            <a:avLst/>
          </a:prstGeom>
          <a:ln w="3175">
            <a:miter lim="400000"/>
          </a:ln>
          <a:extLst>
            <a:ext uri="{C572A759-6A51-4108-AA02-DFA0A04FC94B}">
              <ma14:wrappingTextBoxFlag xmlns="" xmlns:ma14="http://schemas.microsoft.com/office/mac/drawingml/2011/main" val="1"/>
            </a:ext>
          </a:extLst>
        </p:spPr>
        <p:txBody>
          <a:bodyPr lIns="65159" tIns="65159" rIns="65159" bIns="65159">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6000" dirty="0">
                <a:solidFill>
                  <a:schemeClr val="tx1"/>
                </a:solidFill>
              </a:rPr>
              <a:t>                </a:t>
            </a:r>
            <a:r>
              <a:rPr lang="it-IT" sz="6000" dirty="0" err="1">
                <a:solidFill>
                  <a:schemeClr val="tx1"/>
                </a:solidFill>
              </a:rPr>
              <a:t>Preset</a:t>
            </a:r>
            <a:r>
              <a:rPr lang="it-IT" sz="6000" dirty="0">
                <a:solidFill>
                  <a:schemeClr val="tx1"/>
                </a:solidFill>
              </a:rPr>
              <a:t> standard per «PRO» e «Home»</a:t>
            </a:r>
          </a:p>
        </p:txBody>
      </p:sp>
      <p:sp>
        <p:nvSpPr>
          <p:cNvPr id="20" name="QQQQQQ">
            <a:extLst>
              <a:ext uri="{FF2B5EF4-FFF2-40B4-BE49-F238E27FC236}">
                <a16:creationId xmlns:a16="http://schemas.microsoft.com/office/drawing/2014/main" id="{E8BE2D71-EDC7-391D-66A3-11BE8612A227}"/>
              </a:ext>
            </a:extLst>
          </p:cNvPr>
          <p:cNvSpPr txBox="1"/>
          <p:nvPr/>
        </p:nvSpPr>
        <p:spPr>
          <a:xfrm>
            <a:off x="19226413" y="3076370"/>
            <a:ext cx="4263697" cy="619950"/>
          </a:xfrm>
          <a:prstGeom prst="rect">
            <a:avLst/>
          </a:prstGeom>
          <a:ln w="3175">
            <a:miter lim="400000"/>
          </a:ln>
          <a:extLst>
            <a:ext uri="{C572A759-6A51-4108-AA02-DFA0A04FC94B}">
              <ma14:wrappingTextBoxFlag xmlns="" xmlns:ma14="http://schemas.microsoft.com/office/mac/drawingml/2011/main" val="1"/>
            </a:ext>
          </a:extLst>
        </p:spPr>
        <p:txBody>
          <a:bodyPr wrap="square" lIns="32657" tIns="32657" rIns="32657" bIns="32657" anchor="ctr">
            <a:spAutoFit/>
          </a:bodyPr>
          <a:lstStyle>
            <a:lvl1pPr>
              <a:defRPr sz="6200"/>
            </a:lvl1pPr>
          </a:lstStyle>
          <a:p>
            <a:pPr algn="l">
              <a:defRPr/>
            </a:pPr>
            <a:endParaRPr lang="it-IT" sz="3600" dirty="0"/>
          </a:p>
        </p:txBody>
      </p:sp>
      <p:pic>
        <p:nvPicPr>
          <p:cNvPr id="4" name="Immagine 3">
            <a:extLst>
              <a:ext uri="{FF2B5EF4-FFF2-40B4-BE49-F238E27FC236}">
                <a16:creationId xmlns:a16="http://schemas.microsoft.com/office/drawing/2014/main" id="{C647EE6D-E507-2893-6AA7-A65D49AF8EF5}"/>
              </a:ext>
            </a:extLst>
          </p:cNvPr>
          <p:cNvPicPr>
            <a:picLocks noChangeAspect="1"/>
          </p:cNvPicPr>
          <p:nvPr/>
        </p:nvPicPr>
        <p:blipFill>
          <a:blip r:embed="rId3"/>
          <a:stretch>
            <a:fillRect/>
          </a:stretch>
        </p:blipFill>
        <p:spPr>
          <a:xfrm>
            <a:off x="893890" y="1543170"/>
            <a:ext cx="4378538" cy="10629659"/>
          </a:xfrm>
          <a:prstGeom prst="rect">
            <a:avLst/>
          </a:prstGeom>
        </p:spPr>
      </p:pic>
      <p:pic>
        <p:nvPicPr>
          <p:cNvPr id="6" name="Immagine 5">
            <a:extLst>
              <a:ext uri="{FF2B5EF4-FFF2-40B4-BE49-F238E27FC236}">
                <a16:creationId xmlns:a16="http://schemas.microsoft.com/office/drawing/2014/main" id="{7B942205-4BB1-B223-56DF-01D14302FC7D}"/>
              </a:ext>
            </a:extLst>
          </p:cNvPr>
          <p:cNvPicPr>
            <a:picLocks noChangeAspect="1"/>
          </p:cNvPicPr>
          <p:nvPr/>
        </p:nvPicPr>
        <p:blipFill>
          <a:blip r:embed="rId4"/>
          <a:stretch>
            <a:fillRect/>
          </a:stretch>
        </p:blipFill>
        <p:spPr>
          <a:xfrm>
            <a:off x="6151457" y="1575282"/>
            <a:ext cx="4263696" cy="10597547"/>
          </a:xfrm>
          <a:prstGeom prst="rect">
            <a:avLst/>
          </a:prstGeom>
        </p:spPr>
      </p:pic>
      <p:pic>
        <p:nvPicPr>
          <p:cNvPr id="8" name="Immagine 7">
            <a:extLst>
              <a:ext uri="{FF2B5EF4-FFF2-40B4-BE49-F238E27FC236}">
                <a16:creationId xmlns:a16="http://schemas.microsoft.com/office/drawing/2014/main" id="{38E38EFB-48FF-4D6F-4D81-E0C413519024}"/>
              </a:ext>
            </a:extLst>
          </p:cNvPr>
          <p:cNvPicPr>
            <a:picLocks noChangeAspect="1"/>
          </p:cNvPicPr>
          <p:nvPr/>
        </p:nvPicPr>
        <p:blipFill>
          <a:blip r:embed="rId5"/>
          <a:stretch>
            <a:fillRect/>
          </a:stretch>
        </p:blipFill>
        <p:spPr>
          <a:xfrm>
            <a:off x="12191999" y="1518531"/>
            <a:ext cx="4726554" cy="10965017"/>
          </a:xfrm>
          <a:prstGeom prst="rect">
            <a:avLst/>
          </a:prstGeom>
        </p:spPr>
      </p:pic>
      <p:pic>
        <p:nvPicPr>
          <p:cNvPr id="10" name="Immagine 9">
            <a:extLst>
              <a:ext uri="{FF2B5EF4-FFF2-40B4-BE49-F238E27FC236}">
                <a16:creationId xmlns:a16="http://schemas.microsoft.com/office/drawing/2014/main" id="{137C2D86-6B1F-81D0-4542-D7CDF4597E20}"/>
              </a:ext>
            </a:extLst>
          </p:cNvPr>
          <p:cNvPicPr>
            <a:picLocks noChangeAspect="1"/>
          </p:cNvPicPr>
          <p:nvPr/>
        </p:nvPicPr>
        <p:blipFill>
          <a:blip r:embed="rId6"/>
          <a:stretch>
            <a:fillRect/>
          </a:stretch>
        </p:blipFill>
        <p:spPr>
          <a:xfrm>
            <a:off x="18153706" y="1813122"/>
            <a:ext cx="5477186" cy="10359707"/>
          </a:xfrm>
          <a:prstGeom prst="rect">
            <a:avLst/>
          </a:prstGeom>
        </p:spPr>
      </p:pic>
      <p:sp>
        <p:nvSpPr>
          <p:cNvPr id="12" name="Rettangolo 11">
            <a:extLst>
              <a:ext uri="{FF2B5EF4-FFF2-40B4-BE49-F238E27FC236}">
                <a16:creationId xmlns:a16="http://schemas.microsoft.com/office/drawing/2014/main" id="{66E98D00-A543-D91C-AC23-44DB4B6BC27E}"/>
              </a:ext>
            </a:extLst>
          </p:cNvPr>
          <p:cNvSpPr/>
          <p:nvPr/>
        </p:nvSpPr>
        <p:spPr>
          <a:xfrm>
            <a:off x="12006470" y="1371600"/>
            <a:ext cx="11624422" cy="11251096"/>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200" b="0" i="0" u="none" strike="noStrike" cap="none" spc="0" normalizeH="0" baseline="0">
              <a:ln>
                <a:noFill/>
              </a:ln>
              <a:solidFill>
                <a:srgbClr val="FFFFFF"/>
              </a:solidFill>
              <a:effectLst/>
              <a:uFillTx/>
              <a:latin typeface="+mn-lt"/>
              <a:ea typeface="+mn-ea"/>
              <a:cs typeface="+mn-cs"/>
              <a:sym typeface="HelveticaNowDisplay-Medium"/>
            </a:endParaRPr>
          </a:p>
        </p:txBody>
      </p:sp>
      <p:sp>
        <p:nvSpPr>
          <p:cNvPr id="13" name="Rettangolo 12">
            <a:extLst>
              <a:ext uri="{FF2B5EF4-FFF2-40B4-BE49-F238E27FC236}">
                <a16:creationId xmlns:a16="http://schemas.microsoft.com/office/drawing/2014/main" id="{ACDD6FF6-4E1A-365C-8DC0-CFE053F1F53F}"/>
              </a:ext>
            </a:extLst>
          </p:cNvPr>
          <p:cNvSpPr/>
          <p:nvPr/>
        </p:nvSpPr>
        <p:spPr>
          <a:xfrm>
            <a:off x="99497" y="1375491"/>
            <a:ext cx="11624422" cy="11251096"/>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200" b="0" i="0" u="none" strike="noStrike" cap="none" spc="0" normalizeH="0" baseline="0">
              <a:ln>
                <a:noFill/>
              </a:ln>
              <a:solidFill>
                <a:srgbClr val="FFFFFF"/>
              </a:solidFill>
              <a:effectLst/>
              <a:uFillTx/>
              <a:latin typeface="+mn-lt"/>
              <a:ea typeface="+mn-ea"/>
              <a:cs typeface="+mn-cs"/>
              <a:sym typeface="HelveticaNowDisplay-Medium"/>
            </a:endParaRPr>
          </a:p>
        </p:txBody>
      </p:sp>
    </p:spTree>
    <p:extLst>
      <p:ext uri="{BB962C8B-B14F-4D97-AF65-F5344CB8AC3E}">
        <p14:creationId xmlns:p14="http://schemas.microsoft.com/office/powerpoint/2010/main" val="1698313296"/>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AAAA"/>
          <p:cNvSpPr txBox="1"/>
          <p:nvPr/>
        </p:nvSpPr>
        <p:spPr>
          <a:xfrm>
            <a:off x="1291508" y="611611"/>
            <a:ext cx="21800983" cy="886093"/>
          </a:xfrm>
          <a:prstGeom prst="rect">
            <a:avLst/>
          </a:prstGeom>
          <a:ln w="3175">
            <a:miter lim="400000"/>
          </a:ln>
          <a:extLst>
            <a:ext uri="{C572A759-6A51-4108-AA02-DFA0A04FC94B}">
              <ma14:wrappingTextBoxFlag xmlns="" xmlns:ma14="http://schemas.microsoft.com/office/mac/drawingml/2011/main" val="1"/>
            </a:ext>
          </a:extLst>
        </p:spPr>
        <p:txBody>
          <a:bodyPr lIns="65159" tIns="65159" rIns="65159" bIns="65159">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6000" dirty="0">
                <a:solidFill>
                  <a:schemeClr val="tx1"/>
                </a:solidFill>
              </a:rPr>
              <a:t>Il sistema residenziale  «</a:t>
            </a:r>
            <a:r>
              <a:rPr lang="it-IT" sz="6000" dirty="0">
                <a:solidFill>
                  <a:schemeClr val="tx1"/>
                </a:solidFill>
                <a:highlight>
                  <a:srgbClr val="FFFF00"/>
                </a:highlight>
              </a:rPr>
              <a:t>Vision Home</a:t>
            </a:r>
            <a:r>
              <a:rPr lang="it-IT" sz="6000" dirty="0">
                <a:solidFill>
                  <a:schemeClr val="tx1"/>
                </a:solidFill>
              </a:rPr>
              <a:t>»  e  «</a:t>
            </a:r>
            <a:r>
              <a:rPr lang="it-IT" sz="6000" dirty="0">
                <a:solidFill>
                  <a:schemeClr val="tx1"/>
                </a:solidFill>
                <a:highlight>
                  <a:srgbClr val="FFFF00"/>
                </a:highlight>
              </a:rPr>
              <a:t>Vision ALL</a:t>
            </a:r>
            <a:r>
              <a:rPr lang="it-IT" sz="6000" dirty="0">
                <a:solidFill>
                  <a:schemeClr val="tx1"/>
                </a:solidFill>
              </a:rPr>
              <a:t>» </a:t>
            </a:r>
          </a:p>
        </p:txBody>
      </p:sp>
      <p:sp>
        <p:nvSpPr>
          <p:cNvPr id="11" name="Rettangolo arrotondato 10"/>
          <p:cNvSpPr/>
          <p:nvPr/>
        </p:nvSpPr>
        <p:spPr>
          <a:xfrm>
            <a:off x="893890" y="1992295"/>
            <a:ext cx="21745394" cy="9532953"/>
          </a:xfrm>
          <a:prstGeom prst="roundRect">
            <a:avLst/>
          </a:prstGeom>
          <a:noFill/>
          <a:ln w="38100" cap="flat">
            <a:solidFill>
              <a:schemeClr val="accent1"/>
            </a:solidFill>
            <a:miter lim="400000"/>
          </a:ln>
          <a:effectLst>
            <a:outerShdw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657" tIns="32657" rIns="32657" bIns="3265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it-IT" sz="2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Avenir Next"/>
            </a:endParaRPr>
          </a:p>
        </p:txBody>
      </p:sp>
      <p:sp>
        <p:nvSpPr>
          <p:cNvPr id="17" name="QQQQQQ"/>
          <p:cNvSpPr txBox="1"/>
          <p:nvPr/>
        </p:nvSpPr>
        <p:spPr>
          <a:xfrm>
            <a:off x="12023032" y="2673819"/>
            <a:ext cx="9668567" cy="5175043"/>
          </a:xfrm>
          <a:prstGeom prst="rect">
            <a:avLst/>
          </a:prstGeom>
          <a:ln w="3175">
            <a:miter lim="400000"/>
          </a:ln>
          <a:extLst>
            <a:ext uri="{C572A759-6A51-4108-AA02-DFA0A04FC94B}">
              <ma14:wrappingTextBoxFlag xmlns="" xmlns:ma14="http://schemas.microsoft.com/office/mac/drawingml/2011/main" val="1"/>
            </a:ext>
          </a:extLst>
        </p:spPr>
        <p:txBody>
          <a:bodyPr wrap="square" lIns="32657" tIns="32657" rIns="32657" bIns="32657" anchor="ctr">
            <a:spAutoFit/>
          </a:bodyPr>
          <a:lstStyle>
            <a:lvl1pPr>
              <a:defRPr sz="6200"/>
            </a:lvl1pPr>
          </a:lstStyle>
          <a:p>
            <a:pPr algn="l">
              <a:defRPr/>
            </a:pPr>
            <a:r>
              <a:rPr lang="it-IT" sz="4000" dirty="0"/>
              <a:t>  </a:t>
            </a:r>
            <a:r>
              <a:rPr lang="it-IT" sz="3200" dirty="0">
                <a:latin typeface="Helvetica Light" panose="020B0403020202020204"/>
              </a:rPr>
              <a:t>. Display touch Master</a:t>
            </a:r>
          </a:p>
          <a:p>
            <a:pPr algn="l">
              <a:defRPr/>
            </a:pPr>
            <a:r>
              <a:rPr lang="it-IT" sz="3200" dirty="0">
                <a:latin typeface="Helvetica Light" panose="020B0403020202020204"/>
              </a:rPr>
              <a:t>  . Tele gestione WiFi</a:t>
            </a:r>
          </a:p>
          <a:p>
            <a:pPr algn="l">
              <a:defRPr/>
            </a:pPr>
            <a:r>
              <a:rPr lang="it-IT" sz="3200" dirty="0">
                <a:latin typeface="Helvetica Light" panose="020B0403020202020204"/>
              </a:rPr>
              <a:t>  . Sensore T &amp; </a:t>
            </a:r>
            <a:r>
              <a:rPr lang="it-IT" sz="3200" dirty="0" err="1">
                <a:latin typeface="Helvetica Light" panose="020B0403020202020204"/>
              </a:rPr>
              <a:t>Hr</a:t>
            </a:r>
            <a:endParaRPr lang="it-IT" sz="3200" dirty="0">
              <a:latin typeface="Helvetica Light" panose="020B0403020202020204"/>
            </a:endParaRPr>
          </a:p>
          <a:p>
            <a:pPr algn="l">
              <a:defRPr/>
            </a:pPr>
            <a:r>
              <a:rPr lang="it-IT" sz="3200" dirty="0">
                <a:latin typeface="Helvetica Light" panose="020B0403020202020204"/>
              </a:rPr>
              <a:t>  . Interfaccia Open </a:t>
            </a:r>
            <a:r>
              <a:rPr lang="it-IT" sz="3200" dirty="0" err="1">
                <a:latin typeface="Helvetica Light" panose="020B0403020202020204"/>
              </a:rPr>
              <a:t>Therm</a:t>
            </a:r>
            <a:r>
              <a:rPr lang="it-IT" sz="3200" dirty="0">
                <a:latin typeface="Helvetica Light" panose="020B0403020202020204"/>
              </a:rPr>
              <a:t> per caldaia</a:t>
            </a:r>
          </a:p>
          <a:p>
            <a:pPr algn="l">
              <a:defRPr/>
            </a:pPr>
            <a:r>
              <a:rPr lang="it-IT" sz="3200" dirty="0">
                <a:latin typeface="Helvetica Light" panose="020B0403020202020204"/>
              </a:rPr>
              <a:t>  . Interfaccia  </a:t>
            </a:r>
            <a:r>
              <a:rPr lang="it-IT" sz="3200" dirty="0" err="1">
                <a:latin typeface="Helvetica Light" panose="020B0403020202020204"/>
              </a:rPr>
              <a:t>Modbus</a:t>
            </a:r>
            <a:r>
              <a:rPr lang="it-IT" sz="3200" dirty="0">
                <a:latin typeface="Helvetica Light" panose="020B0403020202020204"/>
              </a:rPr>
              <a:t> per </a:t>
            </a:r>
            <a:r>
              <a:rPr lang="it-IT" sz="3200" dirty="0" err="1">
                <a:latin typeface="Helvetica Light" panose="020B0403020202020204"/>
              </a:rPr>
              <a:t>PdC</a:t>
            </a:r>
            <a:endParaRPr lang="it-IT" sz="3200" dirty="0">
              <a:latin typeface="Helvetica Light" panose="020B0403020202020204"/>
            </a:endParaRPr>
          </a:p>
          <a:p>
            <a:pPr algn="l">
              <a:defRPr/>
            </a:pPr>
            <a:r>
              <a:rPr lang="it-IT" sz="3200" dirty="0">
                <a:latin typeface="Helvetica Light" panose="020B0403020202020204"/>
              </a:rPr>
              <a:t>  . Un solo Input</a:t>
            </a:r>
          </a:p>
          <a:p>
            <a:pPr algn="l">
              <a:defRPr/>
            </a:pPr>
            <a:endParaRPr lang="it-IT" sz="3200" dirty="0">
              <a:latin typeface="Helvetica Light" panose="020B0403020202020204"/>
            </a:endParaRPr>
          </a:p>
          <a:p>
            <a:pPr algn="l">
              <a:defRPr/>
            </a:pPr>
            <a:r>
              <a:rPr lang="it-IT" sz="3200" b="1" dirty="0">
                <a:latin typeface="Helvetica Light" panose="020B0403020202020204"/>
              </a:rPr>
              <a:t>Solo per il Vision </a:t>
            </a:r>
            <a:r>
              <a:rPr lang="it-IT" sz="3200" b="1" dirty="0" err="1">
                <a:latin typeface="Helvetica Light" panose="020B0403020202020204"/>
              </a:rPr>
              <a:t>All</a:t>
            </a:r>
            <a:r>
              <a:rPr lang="it-IT" sz="3200" b="1" dirty="0">
                <a:latin typeface="Helvetica Light" panose="020B0403020202020204"/>
              </a:rPr>
              <a:t>:  </a:t>
            </a:r>
          </a:p>
          <a:p>
            <a:pPr algn="l">
              <a:defRPr/>
            </a:pPr>
            <a:r>
              <a:rPr lang="it-IT" sz="3200" dirty="0">
                <a:latin typeface="Helvetica Light" panose="020B0403020202020204"/>
              </a:rPr>
              <a:t>   .  Interfacce e IN/OUT espandibili</a:t>
            </a:r>
          </a:p>
          <a:p>
            <a:pPr algn="l">
              <a:defRPr/>
            </a:pPr>
            <a:endParaRPr lang="it-IT" sz="3600" dirty="0"/>
          </a:p>
        </p:txBody>
      </p:sp>
      <p:sp>
        <p:nvSpPr>
          <p:cNvPr id="20" name="QQQQQQ"/>
          <p:cNvSpPr txBox="1"/>
          <p:nvPr/>
        </p:nvSpPr>
        <p:spPr>
          <a:xfrm>
            <a:off x="19226413" y="3076370"/>
            <a:ext cx="4263697" cy="619950"/>
          </a:xfrm>
          <a:prstGeom prst="rect">
            <a:avLst/>
          </a:prstGeom>
          <a:ln w="3175">
            <a:miter lim="400000"/>
          </a:ln>
          <a:extLst>
            <a:ext uri="{C572A759-6A51-4108-AA02-DFA0A04FC94B}">
              <ma14:wrappingTextBoxFlag xmlns="" xmlns:ma14="http://schemas.microsoft.com/office/mac/drawingml/2011/main" val="1"/>
            </a:ext>
          </a:extLst>
        </p:spPr>
        <p:txBody>
          <a:bodyPr wrap="square" lIns="32657" tIns="32657" rIns="32657" bIns="32657" anchor="ctr">
            <a:spAutoFit/>
          </a:bodyPr>
          <a:lstStyle>
            <a:lvl1pPr>
              <a:defRPr sz="6200"/>
            </a:lvl1pPr>
          </a:lstStyle>
          <a:p>
            <a:pPr algn="l">
              <a:defRPr/>
            </a:pPr>
            <a:endParaRPr lang="it-IT" sz="3600" dirty="0"/>
          </a:p>
        </p:txBody>
      </p:sp>
      <p:pic>
        <p:nvPicPr>
          <p:cNvPr id="2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52292" y="8289623"/>
            <a:ext cx="2638903" cy="2500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Immagine 17">
            <a:extLst>
              <a:ext uri="{FF2B5EF4-FFF2-40B4-BE49-F238E27FC236}">
                <a16:creationId xmlns:a16="http://schemas.microsoft.com/office/drawing/2014/main" id="{80693505-7293-4A4D-ADDC-8F73D6DA387D}"/>
              </a:ext>
            </a:extLst>
          </p:cNvPr>
          <p:cNvPicPr>
            <a:picLocks noChangeAspect="1"/>
          </p:cNvPicPr>
          <p:nvPr/>
        </p:nvPicPr>
        <p:blipFill>
          <a:blip r:embed="rId4"/>
          <a:stretch>
            <a:fillRect/>
          </a:stretch>
        </p:blipFill>
        <p:spPr>
          <a:xfrm>
            <a:off x="13581098" y="8417683"/>
            <a:ext cx="3000409" cy="3000409"/>
          </a:xfrm>
          <a:prstGeom prst="rect">
            <a:avLst/>
          </a:prstGeom>
        </p:spPr>
      </p:pic>
      <p:sp>
        <p:nvSpPr>
          <p:cNvPr id="9" name="QQQQQQ"/>
          <p:cNvSpPr txBox="1"/>
          <p:nvPr/>
        </p:nvSpPr>
        <p:spPr>
          <a:xfrm>
            <a:off x="11118633" y="10859698"/>
            <a:ext cx="3745909" cy="558394"/>
          </a:xfrm>
          <a:prstGeom prst="rect">
            <a:avLst/>
          </a:prstGeom>
          <a:ln w="3175">
            <a:miter lim="400000"/>
          </a:ln>
          <a:extLst>
            <a:ext uri="{C572A759-6A51-4108-AA02-DFA0A04FC94B}">
              <ma14:wrappingTextBoxFlag xmlns="" xmlns:ma14="http://schemas.microsoft.com/office/mac/drawingml/2011/main" val="1"/>
            </a:ext>
          </a:extLst>
        </p:spPr>
        <p:txBody>
          <a:bodyPr wrap="square" lIns="32657" tIns="32657" rIns="32657" bIns="32657" anchor="ctr">
            <a:spAutoFit/>
          </a:bodyPr>
          <a:lstStyle>
            <a:lvl1pPr>
              <a:defRPr sz="6200"/>
            </a:lvl1pPr>
          </a:lstStyle>
          <a:p>
            <a:pPr algn="l">
              <a:defRPr/>
            </a:pPr>
            <a:r>
              <a:rPr lang="it-IT" sz="3200" dirty="0">
                <a:latin typeface="Helvetica Light" panose="020B0403020202020204"/>
              </a:rPr>
              <a:t>Alimentatore 12Vdc</a:t>
            </a:r>
          </a:p>
        </p:txBody>
      </p:sp>
      <p:pic>
        <p:nvPicPr>
          <p:cNvPr id="10" name="Immagine 9">
            <a:extLst>
              <a:ext uri="{FF2B5EF4-FFF2-40B4-BE49-F238E27FC236}">
                <a16:creationId xmlns:a16="http://schemas.microsoft.com/office/drawing/2014/main" id="{CDB3E662-9F48-6CF8-4019-A378FFDA15AC}"/>
              </a:ext>
            </a:extLst>
          </p:cNvPr>
          <p:cNvPicPr>
            <a:picLocks noChangeAspect="1"/>
          </p:cNvPicPr>
          <p:nvPr/>
        </p:nvPicPr>
        <p:blipFill>
          <a:blip r:embed="rId5"/>
          <a:stretch>
            <a:fillRect/>
          </a:stretch>
        </p:blipFill>
        <p:spPr>
          <a:xfrm>
            <a:off x="2078786" y="2426503"/>
            <a:ext cx="8415042" cy="8020710"/>
          </a:xfrm>
          <a:prstGeom prst="rect">
            <a:avLst/>
          </a:prstGeom>
        </p:spPr>
      </p:pic>
      <p:sp>
        <p:nvSpPr>
          <p:cNvPr id="2" name="QQQQQQ">
            <a:extLst>
              <a:ext uri="{FF2B5EF4-FFF2-40B4-BE49-F238E27FC236}">
                <a16:creationId xmlns:a16="http://schemas.microsoft.com/office/drawing/2014/main" id="{6AE7772A-8569-31CC-73B4-6D0A812D05A4}"/>
              </a:ext>
            </a:extLst>
          </p:cNvPr>
          <p:cNvSpPr txBox="1"/>
          <p:nvPr/>
        </p:nvSpPr>
        <p:spPr>
          <a:xfrm>
            <a:off x="16893486" y="10821107"/>
            <a:ext cx="5433819" cy="558394"/>
          </a:xfrm>
          <a:prstGeom prst="rect">
            <a:avLst/>
          </a:prstGeom>
          <a:ln w="3175">
            <a:miter lim="400000"/>
          </a:ln>
          <a:extLst>
            <a:ext uri="{C572A759-6A51-4108-AA02-DFA0A04FC94B}">
              <ma14:wrappingTextBoxFlag xmlns="" xmlns:ma14="http://schemas.microsoft.com/office/mac/drawingml/2011/main" val="1"/>
            </a:ext>
          </a:extLst>
        </p:spPr>
        <p:txBody>
          <a:bodyPr wrap="square" lIns="32657" tIns="32657" rIns="32657" bIns="32657" anchor="ctr">
            <a:spAutoFit/>
          </a:bodyPr>
          <a:lstStyle>
            <a:lvl1pPr>
              <a:defRPr sz="6200"/>
            </a:lvl1pPr>
          </a:lstStyle>
          <a:p>
            <a:pPr algn="l">
              <a:defRPr/>
            </a:pPr>
            <a:r>
              <a:rPr lang="it-IT" sz="3200" dirty="0">
                <a:latin typeface="Helvetica Light" panose="020B0403020202020204"/>
              </a:rPr>
              <a:t>Servizio avviamento</a:t>
            </a:r>
          </a:p>
        </p:txBody>
      </p:sp>
    </p:spTree>
    <p:extLst>
      <p:ext uri="{BB962C8B-B14F-4D97-AF65-F5344CB8AC3E}">
        <p14:creationId xmlns:p14="http://schemas.microsoft.com/office/powerpoint/2010/main" val="63694993"/>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AAAA"/>
          <p:cNvSpPr txBox="1"/>
          <p:nvPr/>
        </p:nvSpPr>
        <p:spPr>
          <a:xfrm>
            <a:off x="1291508" y="611611"/>
            <a:ext cx="21800983" cy="886093"/>
          </a:xfrm>
          <a:prstGeom prst="rect">
            <a:avLst/>
          </a:prstGeom>
          <a:ln w="3175">
            <a:miter lim="400000"/>
          </a:ln>
          <a:extLst>
            <a:ext uri="{C572A759-6A51-4108-AA02-DFA0A04FC94B}">
              <ma14:wrappingTextBoxFlag xmlns="" xmlns:ma14="http://schemas.microsoft.com/office/mac/drawingml/2011/main" val="1"/>
            </a:ext>
          </a:extLst>
        </p:spPr>
        <p:txBody>
          <a:bodyPr lIns="65159" tIns="65159" rIns="65159" bIns="65159">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6000" dirty="0"/>
              <a:t>Il sistema residenziale «Vision ALL»  e  «Vision Home»</a:t>
            </a:r>
          </a:p>
        </p:txBody>
      </p:sp>
      <p:sp>
        <p:nvSpPr>
          <p:cNvPr id="20" name="QQQQQQ"/>
          <p:cNvSpPr txBox="1"/>
          <p:nvPr/>
        </p:nvSpPr>
        <p:spPr>
          <a:xfrm>
            <a:off x="19226413" y="3076370"/>
            <a:ext cx="4263697" cy="619950"/>
          </a:xfrm>
          <a:prstGeom prst="rect">
            <a:avLst/>
          </a:prstGeom>
          <a:ln w="3175">
            <a:miter lim="400000"/>
          </a:ln>
          <a:extLst>
            <a:ext uri="{C572A759-6A51-4108-AA02-DFA0A04FC94B}">
              <ma14:wrappingTextBoxFlag xmlns="" xmlns:ma14="http://schemas.microsoft.com/office/mac/drawingml/2011/main" val="1"/>
            </a:ext>
          </a:extLst>
        </p:spPr>
        <p:txBody>
          <a:bodyPr wrap="square" lIns="32657" tIns="32657" rIns="32657" bIns="32657" anchor="ctr">
            <a:spAutoFit/>
          </a:bodyPr>
          <a:lstStyle>
            <a:lvl1pPr>
              <a:defRPr sz="6200"/>
            </a:lvl1pPr>
          </a:lstStyle>
          <a:p>
            <a:pPr algn="l">
              <a:defRPr/>
            </a:pPr>
            <a:endParaRPr lang="it-IT" sz="3600" dirty="0"/>
          </a:p>
        </p:txBody>
      </p:sp>
      <p:pic>
        <p:nvPicPr>
          <p:cNvPr id="10" name="Immagine 9">
            <a:extLst>
              <a:ext uri="{FF2B5EF4-FFF2-40B4-BE49-F238E27FC236}">
                <a16:creationId xmlns:a16="http://schemas.microsoft.com/office/drawing/2014/main" id="{475A1000-1AD0-B214-103D-94F1CAEDB8C6}"/>
              </a:ext>
            </a:extLst>
          </p:cNvPr>
          <p:cNvPicPr>
            <a:picLocks noChangeAspect="1"/>
          </p:cNvPicPr>
          <p:nvPr/>
        </p:nvPicPr>
        <p:blipFill>
          <a:blip r:embed="rId3"/>
          <a:stretch>
            <a:fillRect/>
          </a:stretch>
        </p:blipFill>
        <p:spPr>
          <a:xfrm>
            <a:off x="551542" y="128413"/>
            <a:ext cx="22938567" cy="10759356"/>
          </a:xfrm>
          <a:prstGeom prst="rect">
            <a:avLst/>
          </a:prstGeom>
        </p:spPr>
      </p:pic>
      <p:sp>
        <p:nvSpPr>
          <p:cNvPr id="5" name="Rettangolo 4">
            <a:extLst>
              <a:ext uri="{FF2B5EF4-FFF2-40B4-BE49-F238E27FC236}">
                <a16:creationId xmlns:a16="http://schemas.microsoft.com/office/drawing/2014/main" id="{2CC2D79C-58AD-7143-C14A-736F5147C6E1}"/>
              </a:ext>
            </a:extLst>
          </p:cNvPr>
          <p:cNvSpPr/>
          <p:nvPr/>
        </p:nvSpPr>
        <p:spPr>
          <a:xfrm>
            <a:off x="18132655" y="6685285"/>
            <a:ext cx="3081867" cy="404506"/>
          </a:xfrm>
          <a:prstGeom prst="rect">
            <a:avLst/>
          </a:prstGeom>
          <a:solidFill>
            <a:schemeClr val="bg2"/>
          </a:solidFill>
          <a:ln w="3175" cap="flat">
            <a:noFill/>
            <a:miter lim="400000"/>
          </a:ln>
          <a:effectLst>
            <a:outerShdw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2657" tIns="32657" rIns="32657" bIns="3265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2200" b="0" i="0" u="none" strike="noStrike" cap="none" spc="0" normalizeH="0" baseline="0" dirty="0">
                <a:ln>
                  <a:noFill/>
                </a:ln>
                <a:solidFill>
                  <a:schemeClr val="tx1"/>
                </a:solidFill>
                <a:effectLst>
                  <a:outerShdw blurRad="38100" dist="12700" dir="5400000" rotWithShape="0">
                    <a:srgbClr val="000000">
                      <a:alpha val="50000"/>
                    </a:srgbClr>
                  </a:outerShdw>
                </a:effectLst>
                <a:uFillTx/>
                <a:latin typeface="+mn-lt"/>
                <a:ea typeface="+mn-ea"/>
                <a:cs typeface="+mn-cs"/>
                <a:sym typeface="Avenir Next"/>
              </a:rPr>
              <a:t>ESPANSIONI, ETC.</a:t>
            </a:r>
          </a:p>
        </p:txBody>
      </p:sp>
    </p:spTree>
    <p:extLst>
      <p:ext uri="{BB962C8B-B14F-4D97-AF65-F5344CB8AC3E}">
        <p14:creationId xmlns:p14="http://schemas.microsoft.com/office/powerpoint/2010/main" val="3571806459"/>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QQQQQQ"/>
          <p:cNvSpPr txBox="1"/>
          <p:nvPr/>
        </p:nvSpPr>
        <p:spPr>
          <a:xfrm>
            <a:off x="1298070" y="2748923"/>
            <a:ext cx="20059701" cy="2056240"/>
          </a:xfrm>
          <a:prstGeom prst="rect">
            <a:avLst/>
          </a:prstGeom>
          <a:ln w="3175">
            <a:miter lim="400000"/>
          </a:ln>
          <a:extLst>
            <a:ext uri="{C572A759-6A51-4108-AA02-DFA0A04FC94B}">
              <ma14:wrappingTextBoxFlag xmlns="" xmlns:ma14="http://schemas.microsoft.com/office/mac/drawingml/2011/main" val="1"/>
            </a:ext>
          </a:extLst>
        </p:spPr>
        <p:txBody>
          <a:bodyPr wrap="square" lIns="32657" tIns="32657" rIns="32657" bIns="32657" anchor="ctr">
            <a:spAutoFit/>
          </a:bodyPr>
          <a:lstStyle>
            <a:lvl1pPr>
              <a:defRPr sz="6200"/>
            </a:lvl1pPr>
          </a:lstStyle>
          <a:p>
            <a:pPr marL="360000" indent="-457200" algn="l">
              <a:spcAft>
                <a:spcPts val="4000"/>
              </a:spcAft>
              <a:buFontTx/>
              <a:buChar char="-"/>
            </a:pPr>
            <a:endParaRPr lang="it-IT" sz="4800" dirty="0"/>
          </a:p>
          <a:p>
            <a:pPr algn="l">
              <a:spcAft>
                <a:spcPts val="4000"/>
              </a:spcAft>
            </a:pPr>
            <a:r>
              <a:rPr lang="it-IT" sz="4800" dirty="0"/>
              <a:t> </a:t>
            </a:r>
          </a:p>
        </p:txBody>
      </p:sp>
      <p:sp>
        <p:nvSpPr>
          <p:cNvPr id="1034" name="Rectangle 41"/>
          <p:cNvSpPr>
            <a:spLocks noChangeArrowheads="1"/>
          </p:cNvSpPr>
          <p:nvPr/>
        </p:nvSpPr>
        <p:spPr bwMode="auto">
          <a:xfrm>
            <a:off x="0" y="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1035" name="Rectangle 44"/>
          <p:cNvSpPr>
            <a:spLocks noChangeArrowheads="1"/>
          </p:cNvSpPr>
          <p:nvPr/>
        </p:nvSpPr>
        <p:spPr bwMode="auto">
          <a:xfrm>
            <a:off x="0" y="45720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21" name="QQQQQQ">
            <a:extLst>
              <a:ext uri="{FF2B5EF4-FFF2-40B4-BE49-F238E27FC236}">
                <a16:creationId xmlns:a16="http://schemas.microsoft.com/office/drawing/2014/main" id="{BD48CCE7-FD6D-4BF7-857B-9B18C8426E52}"/>
              </a:ext>
            </a:extLst>
          </p:cNvPr>
          <p:cNvSpPr txBox="1"/>
          <p:nvPr/>
        </p:nvSpPr>
        <p:spPr>
          <a:xfrm>
            <a:off x="892679" y="2463858"/>
            <a:ext cx="22193250" cy="2835941"/>
          </a:xfrm>
          <a:prstGeom prst="rect">
            <a:avLst/>
          </a:prstGeom>
          <a:ln w="3175">
            <a:miter lim="400000"/>
          </a:ln>
          <a:extLst>
            <a:ext uri="{C572A759-6A51-4108-AA02-DFA0A04FC94B}">
              <ma14:wrappingTextBoxFlag xmlns="" xmlns:ma14="http://schemas.microsoft.com/office/mac/drawingml/2011/main" val="1"/>
            </a:ext>
          </a:extLst>
        </p:spPr>
        <p:txBody>
          <a:bodyPr wrap="square" lIns="32657" tIns="32657" rIns="32657" bIns="32657" anchor="ctr">
            <a:spAutoFit/>
          </a:bodyPr>
          <a:lstStyle>
            <a:lvl1pPr>
              <a:defRPr sz="6200"/>
            </a:lvl1pPr>
          </a:lstStyle>
          <a:p>
            <a:pPr lvl="8" indent="0" algn="l">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Si tratta di una serie di dispositivi elettronici</a:t>
            </a:r>
          </a:p>
          <a:p>
            <a:pPr lvl="8" indent="0" algn="l">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 affidabili, collaudati, frutto di anni di esperienza nel settore;</a:t>
            </a:r>
          </a:p>
          <a:p>
            <a:pPr lvl="8" indent="0" algn="l">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 resistenti meccanicamente; </a:t>
            </a:r>
          </a:p>
          <a:p>
            <a:pPr lvl="8" indent="0" algn="l">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 resistenti ai disturbi elettromagnetici (mai collegare la terra, il giallo/ verde);</a:t>
            </a:r>
          </a:p>
          <a:p>
            <a:pPr lvl="8" indent="0" algn="l">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 collegati fra loro da un «robusto» mod-bus</a:t>
            </a:r>
          </a:p>
        </p:txBody>
      </p:sp>
      <p:pic>
        <p:nvPicPr>
          <p:cNvPr id="2" name="Immagine 1">
            <a:extLst>
              <a:ext uri="{FF2B5EF4-FFF2-40B4-BE49-F238E27FC236}">
                <a16:creationId xmlns:a16="http://schemas.microsoft.com/office/drawing/2014/main" id="{FE4505A0-2702-FB44-30A7-4CDB0DAC682B}"/>
              </a:ext>
            </a:extLst>
          </p:cNvPr>
          <p:cNvPicPr>
            <a:picLocks noChangeAspect="1"/>
          </p:cNvPicPr>
          <p:nvPr/>
        </p:nvPicPr>
        <p:blipFill>
          <a:blip r:embed="rId3"/>
          <a:stretch>
            <a:fillRect/>
          </a:stretch>
        </p:blipFill>
        <p:spPr>
          <a:xfrm>
            <a:off x="892679" y="6723127"/>
            <a:ext cx="3406480" cy="2134599"/>
          </a:xfrm>
          <a:prstGeom prst="rect">
            <a:avLst/>
          </a:prstGeom>
        </p:spPr>
      </p:pic>
      <p:pic>
        <p:nvPicPr>
          <p:cNvPr id="4" name="Immagine 3">
            <a:extLst>
              <a:ext uri="{FF2B5EF4-FFF2-40B4-BE49-F238E27FC236}">
                <a16:creationId xmlns:a16="http://schemas.microsoft.com/office/drawing/2014/main" id="{BAFFAAFE-9285-8E1D-0AC2-591D3333B4EE}"/>
              </a:ext>
            </a:extLst>
          </p:cNvPr>
          <p:cNvPicPr>
            <a:picLocks noChangeAspect="1"/>
          </p:cNvPicPr>
          <p:nvPr/>
        </p:nvPicPr>
        <p:blipFill>
          <a:blip r:embed="rId4"/>
          <a:stretch>
            <a:fillRect/>
          </a:stretch>
        </p:blipFill>
        <p:spPr>
          <a:xfrm>
            <a:off x="4512506" y="6723127"/>
            <a:ext cx="1204501" cy="2246394"/>
          </a:xfrm>
          <a:prstGeom prst="rect">
            <a:avLst/>
          </a:prstGeom>
        </p:spPr>
      </p:pic>
      <p:pic>
        <p:nvPicPr>
          <p:cNvPr id="6" name="Immagine 5">
            <a:extLst>
              <a:ext uri="{FF2B5EF4-FFF2-40B4-BE49-F238E27FC236}">
                <a16:creationId xmlns:a16="http://schemas.microsoft.com/office/drawing/2014/main" id="{BA1516E8-C1B6-B3CC-676D-FA706C221BCD}"/>
              </a:ext>
            </a:extLst>
          </p:cNvPr>
          <p:cNvPicPr>
            <a:picLocks noChangeAspect="1"/>
          </p:cNvPicPr>
          <p:nvPr/>
        </p:nvPicPr>
        <p:blipFill>
          <a:blip r:embed="rId5"/>
          <a:stretch>
            <a:fillRect/>
          </a:stretch>
        </p:blipFill>
        <p:spPr>
          <a:xfrm>
            <a:off x="9141206" y="6911864"/>
            <a:ext cx="3420486" cy="2253844"/>
          </a:xfrm>
          <a:prstGeom prst="rect">
            <a:avLst/>
          </a:prstGeom>
        </p:spPr>
      </p:pic>
      <p:pic>
        <p:nvPicPr>
          <p:cNvPr id="8" name="Immagine 7">
            <a:extLst>
              <a:ext uri="{FF2B5EF4-FFF2-40B4-BE49-F238E27FC236}">
                <a16:creationId xmlns:a16="http://schemas.microsoft.com/office/drawing/2014/main" id="{8D023227-396F-85B3-CB7F-4DA03BA1D246}"/>
              </a:ext>
            </a:extLst>
          </p:cNvPr>
          <p:cNvPicPr>
            <a:picLocks noChangeAspect="1"/>
          </p:cNvPicPr>
          <p:nvPr/>
        </p:nvPicPr>
        <p:blipFill>
          <a:blip r:embed="rId6"/>
          <a:stretch>
            <a:fillRect/>
          </a:stretch>
        </p:blipFill>
        <p:spPr>
          <a:xfrm>
            <a:off x="5863866" y="6723127"/>
            <a:ext cx="1266299" cy="2434998"/>
          </a:xfrm>
          <a:prstGeom prst="rect">
            <a:avLst/>
          </a:prstGeom>
        </p:spPr>
      </p:pic>
      <p:pic>
        <p:nvPicPr>
          <p:cNvPr id="14" name="Immagine 13">
            <a:extLst>
              <a:ext uri="{FF2B5EF4-FFF2-40B4-BE49-F238E27FC236}">
                <a16:creationId xmlns:a16="http://schemas.microsoft.com/office/drawing/2014/main" id="{C0BA7E07-E18B-8557-0924-E98EEF3B3633}"/>
              </a:ext>
            </a:extLst>
          </p:cNvPr>
          <p:cNvPicPr>
            <a:picLocks noChangeAspect="1"/>
          </p:cNvPicPr>
          <p:nvPr/>
        </p:nvPicPr>
        <p:blipFill>
          <a:blip r:embed="rId7"/>
          <a:stretch>
            <a:fillRect/>
          </a:stretch>
        </p:blipFill>
        <p:spPr>
          <a:xfrm>
            <a:off x="19249144" y="5911817"/>
            <a:ext cx="3595741" cy="3757218"/>
          </a:xfrm>
          <a:prstGeom prst="rect">
            <a:avLst/>
          </a:prstGeom>
        </p:spPr>
      </p:pic>
      <p:sp>
        <p:nvSpPr>
          <p:cNvPr id="17" name="Linea">
            <a:extLst>
              <a:ext uri="{FF2B5EF4-FFF2-40B4-BE49-F238E27FC236}">
                <a16:creationId xmlns:a16="http://schemas.microsoft.com/office/drawing/2014/main" id="{36A1EF31-57E8-DC8E-1FDC-E263B0AD0EE7}"/>
              </a:ext>
            </a:extLst>
          </p:cNvPr>
          <p:cNvSpPr/>
          <p:nvPr/>
        </p:nvSpPr>
        <p:spPr>
          <a:xfrm flipV="1">
            <a:off x="1298068" y="1149782"/>
            <a:ext cx="21787861" cy="1"/>
          </a:xfrm>
          <a:prstGeom prst="line">
            <a:avLst/>
          </a:prstGeom>
          <a:ln w="6350">
            <a:solidFill>
              <a:srgbClr val="53585F"/>
            </a:solidFill>
            <a:miter lim="400000"/>
          </a:ln>
        </p:spPr>
        <p:txBody>
          <a:bodyPr lIns="32657" tIns="32657" rIns="32657" bIns="32657" anchor="ctr"/>
          <a:lstStyle/>
          <a:p>
            <a:pPr algn="l" defTabSz="457200">
              <a:lnSpc>
                <a:spcPct val="120000"/>
              </a:lnSpc>
              <a:defRPr sz="4000">
                <a:latin typeface="Helvetica"/>
                <a:ea typeface="Helvetica"/>
                <a:cs typeface="Helvetica"/>
                <a:sym typeface="Helvetica"/>
              </a:defRPr>
            </a:pPr>
            <a:endParaRPr/>
          </a:p>
        </p:txBody>
      </p:sp>
      <p:sp>
        <p:nvSpPr>
          <p:cNvPr id="18" name="Rettangolo 17">
            <a:extLst>
              <a:ext uri="{FF2B5EF4-FFF2-40B4-BE49-F238E27FC236}">
                <a16:creationId xmlns:a16="http://schemas.microsoft.com/office/drawing/2014/main" id="{55E84332-A3E0-2E1D-E2B7-8C997FB6325A}"/>
              </a:ext>
            </a:extLst>
          </p:cNvPr>
          <p:cNvSpPr/>
          <p:nvPr/>
        </p:nvSpPr>
        <p:spPr>
          <a:xfrm>
            <a:off x="524933" y="269166"/>
            <a:ext cx="22817667" cy="771365"/>
          </a:xfrm>
          <a:prstGeom prst="rect">
            <a:avLst/>
          </a:prstGeom>
        </p:spPr>
        <p:txBody>
          <a:bodyPr wrap="square">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400" dirty="0">
                <a:solidFill>
                  <a:schemeClr val="tx1"/>
                </a:solidFill>
              </a:rPr>
              <a:t>TERMOREGOLAZIONE  VISION</a:t>
            </a:r>
          </a:p>
        </p:txBody>
      </p:sp>
      <p:pic>
        <p:nvPicPr>
          <p:cNvPr id="7" name="Immagine 6">
            <a:extLst>
              <a:ext uri="{FF2B5EF4-FFF2-40B4-BE49-F238E27FC236}">
                <a16:creationId xmlns:a16="http://schemas.microsoft.com/office/drawing/2014/main" id="{8AABBDED-6686-F7B4-F3AC-C023E9BBA95E}"/>
              </a:ext>
            </a:extLst>
          </p:cNvPr>
          <p:cNvPicPr>
            <a:picLocks noChangeAspect="1"/>
          </p:cNvPicPr>
          <p:nvPr/>
        </p:nvPicPr>
        <p:blipFill>
          <a:blip r:embed="rId8"/>
          <a:stretch>
            <a:fillRect/>
          </a:stretch>
        </p:blipFill>
        <p:spPr>
          <a:xfrm>
            <a:off x="13389693" y="6613875"/>
            <a:ext cx="1613247" cy="3007412"/>
          </a:xfrm>
          <a:prstGeom prst="rect">
            <a:avLst/>
          </a:prstGeom>
        </p:spPr>
      </p:pic>
      <p:pic>
        <p:nvPicPr>
          <p:cNvPr id="9" name="Immagine 8">
            <a:extLst>
              <a:ext uri="{FF2B5EF4-FFF2-40B4-BE49-F238E27FC236}">
                <a16:creationId xmlns:a16="http://schemas.microsoft.com/office/drawing/2014/main" id="{B05BFAF4-3947-A434-B6D1-FDDBD234FBE1}"/>
              </a:ext>
            </a:extLst>
          </p:cNvPr>
          <p:cNvPicPr>
            <a:picLocks noChangeAspect="1"/>
          </p:cNvPicPr>
          <p:nvPr/>
        </p:nvPicPr>
        <p:blipFill>
          <a:blip r:embed="rId9"/>
          <a:stretch>
            <a:fillRect/>
          </a:stretch>
        </p:blipFill>
        <p:spPr>
          <a:xfrm>
            <a:off x="892679" y="8969521"/>
            <a:ext cx="1608786" cy="2278338"/>
          </a:xfrm>
          <a:prstGeom prst="rect">
            <a:avLst/>
          </a:prstGeom>
        </p:spPr>
      </p:pic>
      <p:pic>
        <p:nvPicPr>
          <p:cNvPr id="13" name="Immagine 12">
            <a:extLst>
              <a:ext uri="{FF2B5EF4-FFF2-40B4-BE49-F238E27FC236}">
                <a16:creationId xmlns:a16="http://schemas.microsoft.com/office/drawing/2014/main" id="{FA1C0849-01C3-C631-39A9-3FB8667CA4B9}"/>
              </a:ext>
            </a:extLst>
          </p:cNvPr>
          <p:cNvPicPr>
            <a:picLocks noChangeAspect="1"/>
          </p:cNvPicPr>
          <p:nvPr/>
        </p:nvPicPr>
        <p:blipFill>
          <a:blip r:embed="rId10"/>
          <a:stretch>
            <a:fillRect/>
          </a:stretch>
        </p:blipFill>
        <p:spPr>
          <a:xfrm>
            <a:off x="21358777" y="2715520"/>
            <a:ext cx="1817135" cy="3172642"/>
          </a:xfrm>
          <a:prstGeom prst="rect">
            <a:avLst/>
          </a:prstGeom>
        </p:spPr>
      </p:pic>
      <p:pic>
        <p:nvPicPr>
          <p:cNvPr id="15" name="Immagine 14">
            <a:extLst>
              <a:ext uri="{FF2B5EF4-FFF2-40B4-BE49-F238E27FC236}">
                <a16:creationId xmlns:a16="http://schemas.microsoft.com/office/drawing/2014/main" id="{5279FD24-472F-469A-C469-1F9139184F62}"/>
              </a:ext>
            </a:extLst>
          </p:cNvPr>
          <p:cNvPicPr>
            <a:picLocks noChangeAspect="1"/>
          </p:cNvPicPr>
          <p:nvPr/>
        </p:nvPicPr>
        <p:blipFill>
          <a:blip r:embed="rId11"/>
          <a:stretch>
            <a:fillRect/>
          </a:stretch>
        </p:blipFill>
        <p:spPr>
          <a:xfrm>
            <a:off x="14980184" y="6613875"/>
            <a:ext cx="1613247" cy="3084669"/>
          </a:xfrm>
          <a:prstGeom prst="rect">
            <a:avLst/>
          </a:prstGeom>
        </p:spPr>
      </p:pic>
      <p:pic>
        <p:nvPicPr>
          <p:cNvPr id="19" name="Immagine 18">
            <a:extLst>
              <a:ext uri="{FF2B5EF4-FFF2-40B4-BE49-F238E27FC236}">
                <a16:creationId xmlns:a16="http://schemas.microsoft.com/office/drawing/2014/main" id="{E7872782-FEC2-13EE-3C29-CDE34F20FD1A}"/>
              </a:ext>
            </a:extLst>
          </p:cNvPr>
          <p:cNvPicPr>
            <a:picLocks noChangeAspect="1"/>
          </p:cNvPicPr>
          <p:nvPr/>
        </p:nvPicPr>
        <p:blipFill>
          <a:blip r:embed="rId12"/>
          <a:stretch>
            <a:fillRect/>
          </a:stretch>
        </p:blipFill>
        <p:spPr>
          <a:xfrm>
            <a:off x="16795978" y="6613875"/>
            <a:ext cx="1528548" cy="2948224"/>
          </a:xfrm>
          <a:prstGeom prst="rect">
            <a:avLst/>
          </a:prstGeom>
        </p:spPr>
      </p:pic>
      <p:pic>
        <p:nvPicPr>
          <p:cNvPr id="20" name="Picture 3">
            <a:extLst>
              <a:ext uri="{FF2B5EF4-FFF2-40B4-BE49-F238E27FC236}">
                <a16:creationId xmlns:a16="http://schemas.microsoft.com/office/drawing/2014/main" id="{A514D252-A2FF-1EDE-A62D-A8F3E4A1F2C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804141" y="9420271"/>
            <a:ext cx="1826243" cy="1338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8">
            <a:extLst>
              <a:ext uri="{FF2B5EF4-FFF2-40B4-BE49-F238E27FC236}">
                <a16:creationId xmlns:a16="http://schemas.microsoft.com/office/drawing/2014/main" id="{73B76B3A-B0C7-87C1-2017-49F2ED48D84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60934" y="9420271"/>
            <a:ext cx="2076450"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Immagine 22">
            <a:extLst>
              <a:ext uri="{FF2B5EF4-FFF2-40B4-BE49-F238E27FC236}">
                <a16:creationId xmlns:a16="http://schemas.microsoft.com/office/drawing/2014/main" id="{72CCB8FB-764E-3E0C-34EC-A72584BFFADD}"/>
              </a:ext>
            </a:extLst>
          </p:cNvPr>
          <p:cNvPicPr>
            <a:picLocks noChangeAspect="1"/>
          </p:cNvPicPr>
          <p:nvPr/>
        </p:nvPicPr>
        <p:blipFill>
          <a:blip r:embed="rId15"/>
          <a:stretch>
            <a:fillRect/>
          </a:stretch>
        </p:blipFill>
        <p:spPr>
          <a:xfrm>
            <a:off x="7588841" y="6858000"/>
            <a:ext cx="956522" cy="2134599"/>
          </a:xfrm>
          <a:prstGeom prst="rect">
            <a:avLst/>
          </a:prstGeom>
        </p:spPr>
      </p:pic>
    </p:spTree>
    <p:extLst>
      <p:ext uri="{BB962C8B-B14F-4D97-AF65-F5344CB8AC3E}">
        <p14:creationId xmlns:p14="http://schemas.microsoft.com/office/powerpoint/2010/main" val="3994486863"/>
      </p:ext>
    </p:extLst>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QQQQQQ"/>
          <p:cNvSpPr txBox="1"/>
          <p:nvPr/>
        </p:nvSpPr>
        <p:spPr>
          <a:xfrm>
            <a:off x="1298070" y="2748923"/>
            <a:ext cx="20059701" cy="2056240"/>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marL="360000" indent="-457200" algn="l">
              <a:spcAft>
                <a:spcPts val="4000"/>
              </a:spcAft>
              <a:buFontTx/>
              <a:buChar char="-"/>
            </a:pPr>
            <a:endParaRPr lang="it-IT" sz="4800" dirty="0"/>
          </a:p>
          <a:p>
            <a:pPr algn="l">
              <a:spcAft>
                <a:spcPts val="4000"/>
              </a:spcAft>
            </a:pPr>
            <a:r>
              <a:rPr lang="it-IT" sz="4800" dirty="0"/>
              <a:t> </a:t>
            </a:r>
          </a:p>
        </p:txBody>
      </p:sp>
      <p:sp>
        <p:nvSpPr>
          <p:cNvPr id="1034" name="Rectangle 41"/>
          <p:cNvSpPr>
            <a:spLocks noChangeArrowheads="1"/>
          </p:cNvSpPr>
          <p:nvPr/>
        </p:nvSpPr>
        <p:spPr bwMode="auto">
          <a:xfrm>
            <a:off x="0" y="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1035" name="Rectangle 44"/>
          <p:cNvSpPr>
            <a:spLocks noChangeArrowheads="1"/>
          </p:cNvSpPr>
          <p:nvPr/>
        </p:nvSpPr>
        <p:spPr bwMode="auto">
          <a:xfrm>
            <a:off x="0" y="45720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21" name="QQQQQQ">
            <a:extLst>
              <a:ext uri="{FF2B5EF4-FFF2-40B4-BE49-F238E27FC236}">
                <a16:creationId xmlns:a16="http://schemas.microsoft.com/office/drawing/2014/main" id="{BD48CCE7-FD6D-4BF7-857B-9B18C8426E52}"/>
              </a:ext>
            </a:extLst>
          </p:cNvPr>
          <p:cNvSpPr txBox="1"/>
          <p:nvPr/>
        </p:nvSpPr>
        <p:spPr>
          <a:xfrm>
            <a:off x="972689" y="2799824"/>
            <a:ext cx="22193250" cy="2835941"/>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lvl="8" indent="0" algn="l">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 Espansioni input /output</a:t>
            </a:r>
          </a:p>
          <a:p>
            <a:pPr lvl="8" indent="0" algn="l">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 </a:t>
            </a:r>
            <a:r>
              <a:rPr lang="it-IT" sz="3600" dirty="0" err="1">
                <a:solidFill>
                  <a:schemeClr val="tx1"/>
                </a:solidFill>
                <a:latin typeface="Helvetica Light" panose="020B0403020202020204"/>
              </a:rPr>
              <a:t>Gatway</a:t>
            </a:r>
            <a:r>
              <a:rPr lang="it-IT" sz="3600" dirty="0">
                <a:solidFill>
                  <a:schemeClr val="tx1"/>
                </a:solidFill>
                <a:latin typeface="Helvetica Light" panose="020B0403020202020204"/>
              </a:rPr>
              <a:t> verso generatori, attuatori, contatori, </a:t>
            </a:r>
            <a:r>
              <a:rPr lang="it-IT" sz="3600" dirty="0" err="1">
                <a:solidFill>
                  <a:schemeClr val="tx1"/>
                </a:solidFill>
                <a:latin typeface="Helvetica Light" panose="020B0403020202020204"/>
              </a:rPr>
              <a:t>etc</a:t>
            </a:r>
            <a:r>
              <a:rPr lang="it-IT" sz="3600" dirty="0">
                <a:solidFill>
                  <a:schemeClr val="tx1"/>
                </a:solidFill>
                <a:latin typeface="Helvetica Light" panose="020B0403020202020204"/>
              </a:rPr>
              <a:t>…</a:t>
            </a:r>
          </a:p>
          <a:p>
            <a:pPr lvl="8" indent="0" algn="l">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 Sensori di temperatura ed umidita</a:t>
            </a:r>
          </a:p>
          <a:p>
            <a:pPr lvl="8" indent="0" algn="l">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 Interfacce via bus verso BMS in </a:t>
            </a:r>
            <a:r>
              <a:rPr lang="it-IT" sz="3600" dirty="0" err="1">
                <a:solidFill>
                  <a:schemeClr val="tx1"/>
                </a:solidFill>
                <a:latin typeface="Helvetica Light" panose="020B0403020202020204"/>
              </a:rPr>
              <a:t>Konnex</a:t>
            </a:r>
            <a:r>
              <a:rPr lang="it-IT" sz="3600" dirty="0">
                <a:solidFill>
                  <a:schemeClr val="tx1"/>
                </a:solidFill>
                <a:latin typeface="Helvetica Light" panose="020B0403020202020204"/>
              </a:rPr>
              <a:t>, </a:t>
            </a:r>
            <a:r>
              <a:rPr lang="it-IT" sz="3600" dirty="0" err="1">
                <a:solidFill>
                  <a:schemeClr val="tx1"/>
                </a:solidFill>
                <a:latin typeface="Helvetica Light" panose="020B0403020202020204"/>
              </a:rPr>
              <a:t>Modbus</a:t>
            </a:r>
            <a:r>
              <a:rPr lang="it-IT" sz="3600" dirty="0">
                <a:solidFill>
                  <a:schemeClr val="tx1"/>
                </a:solidFill>
                <a:latin typeface="Helvetica Light" panose="020B0403020202020204"/>
              </a:rPr>
              <a:t> RTU o TCP/IP</a:t>
            </a:r>
          </a:p>
          <a:p>
            <a:pPr lvl="8" indent="0" algn="l">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 </a:t>
            </a:r>
            <a:r>
              <a:rPr lang="it-IT" sz="3600" dirty="0" err="1">
                <a:solidFill>
                  <a:schemeClr val="tx1"/>
                </a:solidFill>
                <a:latin typeface="Helvetica Light" panose="020B0403020202020204"/>
              </a:rPr>
              <a:t>Ect</a:t>
            </a:r>
            <a:r>
              <a:rPr lang="it-IT" sz="3600" dirty="0">
                <a:solidFill>
                  <a:schemeClr val="tx1"/>
                </a:solidFill>
                <a:latin typeface="Helvetica Light" panose="020B0403020202020204"/>
              </a:rPr>
              <a:t>.</a:t>
            </a:r>
          </a:p>
        </p:txBody>
      </p:sp>
      <p:pic>
        <p:nvPicPr>
          <p:cNvPr id="2" name="Immagine 1">
            <a:extLst>
              <a:ext uri="{FF2B5EF4-FFF2-40B4-BE49-F238E27FC236}">
                <a16:creationId xmlns:a16="http://schemas.microsoft.com/office/drawing/2014/main" id="{FE4505A0-2702-FB44-30A7-4CDB0DAC682B}"/>
              </a:ext>
            </a:extLst>
          </p:cNvPr>
          <p:cNvPicPr>
            <a:picLocks noChangeAspect="1"/>
          </p:cNvPicPr>
          <p:nvPr/>
        </p:nvPicPr>
        <p:blipFill>
          <a:blip r:embed="rId3"/>
          <a:stretch>
            <a:fillRect/>
          </a:stretch>
        </p:blipFill>
        <p:spPr>
          <a:xfrm>
            <a:off x="20004831" y="8863970"/>
            <a:ext cx="3406480" cy="2134599"/>
          </a:xfrm>
          <a:prstGeom prst="rect">
            <a:avLst/>
          </a:prstGeom>
        </p:spPr>
      </p:pic>
      <p:pic>
        <p:nvPicPr>
          <p:cNvPr id="8" name="Immagine 7">
            <a:extLst>
              <a:ext uri="{FF2B5EF4-FFF2-40B4-BE49-F238E27FC236}">
                <a16:creationId xmlns:a16="http://schemas.microsoft.com/office/drawing/2014/main" id="{8D023227-396F-85B3-CB7F-4DA03BA1D246}"/>
              </a:ext>
            </a:extLst>
          </p:cNvPr>
          <p:cNvPicPr>
            <a:picLocks noChangeAspect="1"/>
          </p:cNvPicPr>
          <p:nvPr/>
        </p:nvPicPr>
        <p:blipFill>
          <a:blip r:embed="rId4"/>
          <a:stretch>
            <a:fillRect/>
          </a:stretch>
        </p:blipFill>
        <p:spPr>
          <a:xfrm>
            <a:off x="20202203" y="6449404"/>
            <a:ext cx="1266299" cy="2434998"/>
          </a:xfrm>
          <a:prstGeom prst="rect">
            <a:avLst/>
          </a:prstGeom>
        </p:spPr>
      </p:pic>
      <p:pic>
        <p:nvPicPr>
          <p:cNvPr id="10" name="Immagine 9">
            <a:extLst>
              <a:ext uri="{FF2B5EF4-FFF2-40B4-BE49-F238E27FC236}">
                <a16:creationId xmlns:a16="http://schemas.microsoft.com/office/drawing/2014/main" id="{13D955A2-570C-9EB5-769A-35ECC9CC202B}"/>
              </a:ext>
            </a:extLst>
          </p:cNvPr>
          <p:cNvPicPr>
            <a:picLocks noChangeAspect="1"/>
          </p:cNvPicPr>
          <p:nvPr/>
        </p:nvPicPr>
        <p:blipFill>
          <a:blip r:embed="rId5"/>
          <a:stretch>
            <a:fillRect/>
          </a:stretch>
        </p:blipFill>
        <p:spPr>
          <a:xfrm>
            <a:off x="14032937" y="7193059"/>
            <a:ext cx="1613247" cy="3007412"/>
          </a:xfrm>
          <a:prstGeom prst="rect">
            <a:avLst/>
          </a:prstGeom>
        </p:spPr>
      </p:pic>
      <p:sp>
        <p:nvSpPr>
          <p:cNvPr id="17" name="Linea">
            <a:extLst>
              <a:ext uri="{FF2B5EF4-FFF2-40B4-BE49-F238E27FC236}">
                <a16:creationId xmlns:a16="http://schemas.microsoft.com/office/drawing/2014/main" id="{36A1EF31-57E8-DC8E-1FDC-E263B0AD0EE7}"/>
              </a:ext>
            </a:extLst>
          </p:cNvPr>
          <p:cNvSpPr/>
          <p:nvPr/>
        </p:nvSpPr>
        <p:spPr>
          <a:xfrm flipV="1">
            <a:off x="1298068" y="1149782"/>
            <a:ext cx="21787861" cy="1"/>
          </a:xfrm>
          <a:prstGeom prst="line">
            <a:avLst/>
          </a:prstGeom>
          <a:ln w="6350">
            <a:solidFill>
              <a:srgbClr val="53585F"/>
            </a:solidFill>
            <a:miter lim="400000"/>
          </a:ln>
        </p:spPr>
        <p:txBody>
          <a:bodyPr lIns="32657" tIns="32657" rIns="32657" bIns="32657" anchor="ctr"/>
          <a:lstStyle/>
          <a:p>
            <a:pPr algn="l" defTabSz="457200">
              <a:lnSpc>
                <a:spcPct val="120000"/>
              </a:lnSpc>
              <a:defRPr sz="4000">
                <a:latin typeface="Helvetica"/>
                <a:ea typeface="Helvetica"/>
                <a:cs typeface="Helvetica"/>
                <a:sym typeface="Helvetica"/>
              </a:defRPr>
            </a:pPr>
            <a:endParaRPr/>
          </a:p>
        </p:txBody>
      </p:sp>
      <p:sp>
        <p:nvSpPr>
          <p:cNvPr id="18" name="Rettangolo 17">
            <a:extLst>
              <a:ext uri="{FF2B5EF4-FFF2-40B4-BE49-F238E27FC236}">
                <a16:creationId xmlns:a16="http://schemas.microsoft.com/office/drawing/2014/main" id="{55E84332-A3E0-2E1D-E2B7-8C997FB6325A}"/>
              </a:ext>
            </a:extLst>
          </p:cNvPr>
          <p:cNvSpPr/>
          <p:nvPr/>
        </p:nvSpPr>
        <p:spPr>
          <a:xfrm>
            <a:off x="524933" y="269166"/>
            <a:ext cx="22817667" cy="771365"/>
          </a:xfrm>
          <a:prstGeom prst="rect">
            <a:avLst/>
          </a:prstGeom>
        </p:spPr>
        <p:txBody>
          <a:bodyPr wrap="square">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400" dirty="0">
                <a:solidFill>
                  <a:schemeClr val="tx1"/>
                </a:solidFill>
              </a:rPr>
              <a:t>TERMOREGOLAZIONE  VISION</a:t>
            </a:r>
          </a:p>
        </p:txBody>
      </p:sp>
      <p:pic>
        <p:nvPicPr>
          <p:cNvPr id="5" name="Immagine 4">
            <a:extLst>
              <a:ext uri="{FF2B5EF4-FFF2-40B4-BE49-F238E27FC236}">
                <a16:creationId xmlns:a16="http://schemas.microsoft.com/office/drawing/2014/main" id="{336196CA-681A-A7C2-0B8F-297C0AE8DF16}"/>
              </a:ext>
            </a:extLst>
          </p:cNvPr>
          <p:cNvPicPr>
            <a:picLocks noChangeAspect="1"/>
          </p:cNvPicPr>
          <p:nvPr/>
        </p:nvPicPr>
        <p:blipFill>
          <a:blip r:embed="rId6"/>
          <a:stretch>
            <a:fillRect/>
          </a:stretch>
        </p:blipFill>
        <p:spPr>
          <a:xfrm>
            <a:off x="972689" y="7369504"/>
            <a:ext cx="2110553" cy="2988933"/>
          </a:xfrm>
          <a:prstGeom prst="rect">
            <a:avLst/>
          </a:prstGeom>
        </p:spPr>
      </p:pic>
      <p:pic>
        <p:nvPicPr>
          <p:cNvPr id="9" name="Immagine 8">
            <a:extLst>
              <a:ext uri="{FF2B5EF4-FFF2-40B4-BE49-F238E27FC236}">
                <a16:creationId xmlns:a16="http://schemas.microsoft.com/office/drawing/2014/main" id="{EE432F5A-14AF-05C2-8813-26FA5AD0A44F}"/>
              </a:ext>
            </a:extLst>
          </p:cNvPr>
          <p:cNvPicPr>
            <a:picLocks noChangeAspect="1"/>
          </p:cNvPicPr>
          <p:nvPr/>
        </p:nvPicPr>
        <p:blipFill>
          <a:blip r:embed="rId7"/>
          <a:stretch>
            <a:fillRect/>
          </a:stretch>
        </p:blipFill>
        <p:spPr>
          <a:xfrm>
            <a:off x="3641829" y="7587879"/>
            <a:ext cx="3273464" cy="2524864"/>
          </a:xfrm>
          <a:prstGeom prst="rect">
            <a:avLst/>
          </a:prstGeom>
        </p:spPr>
      </p:pic>
      <p:pic>
        <p:nvPicPr>
          <p:cNvPr id="12" name="Immagine 11">
            <a:extLst>
              <a:ext uri="{FF2B5EF4-FFF2-40B4-BE49-F238E27FC236}">
                <a16:creationId xmlns:a16="http://schemas.microsoft.com/office/drawing/2014/main" id="{D68EA100-249C-D38E-4D38-F759F9E06750}"/>
              </a:ext>
            </a:extLst>
          </p:cNvPr>
          <p:cNvPicPr>
            <a:picLocks noChangeAspect="1"/>
          </p:cNvPicPr>
          <p:nvPr/>
        </p:nvPicPr>
        <p:blipFill>
          <a:blip r:embed="rId8"/>
          <a:stretch>
            <a:fillRect/>
          </a:stretch>
        </p:blipFill>
        <p:spPr>
          <a:xfrm>
            <a:off x="7524551" y="8454559"/>
            <a:ext cx="3105350" cy="2263428"/>
          </a:xfrm>
          <a:prstGeom prst="rect">
            <a:avLst/>
          </a:prstGeom>
        </p:spPr>
      </p:pic>
      <p:pic>
        <p:nvPicPr>
          <p:cNvPr id="15" name="Immagine 14">
            <a:extLst>
              <a:ext uri="{FF2B5EF4-FFF2-40B4-BE49-F238E27FC236}">
                <a16:creationId xmlns:a16="http://schemas.microsoft.com/office/drawing/2014/main" id="{8567A362-E921-82D3-0794-4AE8D17A5317}"/>
              </a:ext>
            </a:extLst>
          </p:cNvPr>
          <p:cNvPicPr>
            <a:picLocks noChangeAspect="1"/>
          </p:cNvPicPr>
          <p:nvPr/>
        </p:nvPicPr>
        <p:blipFill>
          <a:blip r:embed="rId9"/>
          <a:stretch>
            <a:fillRect/>
          </a:stretch>
        </p:blipFill>
        <p:spPr>
          <a:xfrm>
            <a:off x="11196566" y="7185795"/>
            <a:ext cx="1817135" cy="3172642"/>
          </a:xfrm>
          <a:prstGeom prst="rect">
            <a:avLst/>
          </a:prstGeom>
        </p:spPr>
      </p:pic>
      <p:pic>
        <p:nvPicPr>
          <p:cNvPr id="20" name="Immagine 19">
            <a:extLst>
              <a:ext uri="{FF2B5EF4-FFF2-40B4-BE49-F238E27FC236}">
                <a16:creationId xmlns:a16="http://schemas.microsoft.com/office/drawing/2014/main" id="{C6C16CED-E44C-A6A2-7D33-C89E3D8D0BEF}"/>
              </a:ext>
            </a:extLst>
          </p:cNvPr>
          <p:cNvPicPr>
            <a:picLocks noChangeAspect="1"/>
          </p:cNvPicPr>
          <p:nvPr/>
        </p:nvPicPr>
        <p:blipFill>
          <a:blip r:embed="rId10"/>
          <a:stretch>
            <a:fillRect/>
          </a:stretch>
        </p:blipFill>
        <p:spPr>
          <a:xfrm>
            <a:off x="15846637" y="7185794"/>
            <a:ext cx="1613247" cy="3084669"/>
          </a:xfrm>
          <a:prstGeom prst="rect">
            <a:avLst/>
          </a:prstGeom>
        </p:spPr>
      </p:pic>
      <p:pic>
        <p:nvPicPr>
          <p:cNvPr id="23" name="Immagine 22">
            <a:extLst>
              <a:ext uri="{FF2B5EF4-FFF2-40B4-BE49-F238E27FC236}">
                <a16:creationId xmlns:a16="http://schemas.microsoft.com/office/drawing/2014/main" id="{FBF82765-071B-F300-5317-25C039B8AFAE}"/>
              </a:ext>
            </a:extLst>
          </p:cNvPr>
          <p:cNvPicPr>
            <a:picLocks noChangeAspect="1"/>
          </p:cNvPicPr>
          <p:nvPr/>
        </p:nvPicPr>
        <p:blipFill>
          <a:blip r:embed="rId11"/>
          <a:stretch>
            <a:fillRect/>
          </a:stretch>
        </p:blipFill>
        <p:spPr>
          <a:xfrm>
            <a:off x="17631170" y="7239352"/>
            <a:ext cx="1528548" cy="2948224"/>
          </a:xfrm>
          <a:prstGeom prst="rect">
            <a:avLst/>
          </a:prstGeom>
        </p:spPr>
      </p:pic>
    </p:spTree>
    <p:extLst>
      <p:ext uri="{BB962C8B-B14F-4D97-AF65-F5344CB8AC3E}">
        <p14:creationId xmlns:p14="http://schemas.microsoft.com/office/powerpoint/2010/main" val="1248094035"/>
      </p:ext>
    </p:ext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QQQQQQ"/>
          <p:cNvSpPr txBox="1"/>
          <p:nvPr/>
        </p:nvSpPr>
        <p:spPr>
          <a:xfrm>
            <a:off x="1298070" y="2748923"/>
            <a:ext cx="20059701" cy="2056240"/>
          </a:xfrm>
          <a:prstGeom prst="rect">
            <a:avLst/>
          </a:prstGeom>
          <a:ln w="3175">
            <a:miter lim="400000"/>
          </a:ln>
          <a:extLst>
            <a:ext uri="{C572A759-6A51-4108-AA02-DFA0A04FC94B}">
              <ma14:wrappingTextBoxFlag xmlns="" xmlns:ma14="http://schemas.microsoft.com/office/mac/drawingml/2011/main" val="1"/>
            </a:ext>
          </a:extLst>
        </p:spPr>
        <p:txBody>
          <a:bodyPr wrap="square" lIns="32657" tIns="32657" rIns="32657" bIns="32657" anchor="ctr">
            <a:spAutoFit/>
          </a:bodyPr>
          <a:lstStyle>
            <a:lvl1pPr>
              <a:defRPr sz="6200"/>
            </a:lvl1pPr>
          </a:lstStyle>
          <a:p>
            <a:pPr marL="360000" indent="-457200" algn="l">
              <a:spcAft>
                <a:spcPts val="4000"/>
              </a:spcAft>
              <a:buFontTx/>
              <a:buChar char="-"/>
            </a:pPr>
            <a:endParaRPr lang="it-IT" sz="4800" dirty="0"/>
          </a:p>
          <a:p>
            <a:pPr algn="l">
              <a:spcAft>
                <a:spcPts val="4000"/>
              </a:spcAft>
            </a:pPr>
            <a:r>
              <a:rPr lang="it-IT" sz="4800" dirty="0"/>
              <a:t> </a:t>
            </a:r>
          </a:p>
        </p:txBody>
      </p:sp>
      <p:sp>
        <p:nvSpPr>
          <p:cNvPr id="1034" name="Rectangle 41"/>
          <p:cNvSpPr>
            <a:spLocks noChangeArrowheads="1"/>
          </p:cNvSpPr>
          <p:nvPr/>
        </p:nvSpPr>
        <p:spPr bwMode="auto">
          <a:xfrm>
            <a:off x="0" y="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1035" name="Rectangle 44"/>
          <p:cNvSpPr>
            <a:spLocks noChangeArrowheads="1"/>
          </p:cNvSpPr>
          <p:nvPr/>
        </p:nvSpPr>
        <p:spPr bwMode="auto">
          <a:xfrm>
            <a:off x="0" y="45720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4" name="Linea">
            <a:extLst>
              <a:ext uri="{FF2B5EF4-FFF2-40B4-BE49-F238E27FC236}">
                <a16:creationId xmlns:a16="http://schemas.microsoft.com/office/drawing/2014/main" id="{D17C9832-6520-A87A-8555-30172FBE13F2}"/>
              </a:ext>
            </a:extLst>
          </p:cNvPr>
          <p:cNvSpPr/>
          <p:nvPr/>
        </p:nvSpPr>
        <p:spPr>
          <a:xfrm flipV="1">
            <a:off x="1298068" y="1149782"/>
            <a:ext cx="21787861" cy="1"/>
          </a:xfrm>
          <a:prstGeom prst="line">
            <a:avLst/>
          </a:prstGeom>
          <a:ln w="6350">
            <a:solidFill>
              <a:srgbClr val="53585F"/>
            </a:solidFill>
            <a:miter lim="400000"/>
          </a:ln>
        </p:spPr>
        <p:txBody>
          <a:bodyPr lIns="32657" tIns="32657" rIns="32657" bIns="32657" anchor="ctr"/>
          <a:lstStyle/>
          <a:p>
            <a:pPr algn="l" defTabSz="457200">
              <a:lnSpc>
                <a:spcPct val="120000"/>
              </a:lnSpc>
              <a:defRPr sz="4000">
                <a:latin typeface="Helvetica"/>
                <a:ea typeface="Helvetica"/>
                <a:cs typeface="Helvetica"/>
                <a:sym typeface="Helvetica"/>
              </a:defRPr>
            </a:pPr>
            <a:endParaRPr/>
          </a:p>
        </p:txBody>
      </p:sp>
      <p:sp>
        <p:nvSpPr>
          <p:cNvPr id="5" name="Rettangolo 4">
            <a:extLst>
              <a:ext uri="{FF2B5EF4-FFF2-40B4-BE49-F238E27FC236}">
                <a16:creationId xmlns:a16="http://schemas.microsoft.com/office/drawing/2014/main" id="{4C041D4C-5430-61F9-E190-47A55E1718FE}"/>
              </a:ext>
            </a:extLst>
          </p:cNvPr>
          <p:cNvSpPr/>
          <p:nvPr/>
        </p:nvSpPr>
        <p:spPr>
          <a:xfrm>
            <a:off x="524933" y="269166"/>
            <a:ext cx="22817667" cy="771365"/>
          </a:xfrm>
          <a:prstGeom prst="rect">
            <a:avLst/>
          </a:prstGeom>
        </p:spPr>
        <p:txBody>
          <a:bodyPr wrap="square">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400" dirty="0">
                <a:solidFill>
                  <a:schemeClr val="tx1"/>
                </a:solidFill>
              </a:rPr>
              <a:t>TERMOREGOLAZIONE  VISION  Residenziale</a:t>
            </a:r>
          </a:p>
        </p:txBody>
      </p:sp>
      <p:pic>
        <p:nvPicPr>
          <p:cNvPr id="6" name="Immagine 5">
            <a:extLst>
              <a:ext uri="{FF2B5EF4-FFF2-40B4-BE49-F238E27FC236}">
                <a16:creationId xmlns:a16="http://schemas.microsoft.com/office/drawing/2014/main" id="{DD8FDAC8-D082-17DB-D859-B5B8127A1BB5}"/>
              </a:ext>
            </a:extLst>
          </p:cNvPr>
          <p:cNvPicPr>
            <a:picLocks noChangeAspect="1"/>
          </p:cNvPicPr>
          <p:nvPr/>
        </p:nvPicPr>
        <p:blipFill>
          <a:blip r:embed="rId3"/>
          <a:stretch>
            <a:fillRect/>
          </a:stretch>
        </p:blipFill>
        <p:spPr>
          <a:xfrm>
            <a:off x="14173200" y="6129256"/>
            <a:ext cx="9531123" cy="5632304"/>
          </a:xfrm>
          <a:prstGeom prst="rect">
            <a:avLst/>
          </a:prstGeom>
        </p:spPr>
      </p:pic>
      <p:sp>
        <p:nvSpPr>
          <p:cNvPr id="21" name="QQQQQQ">
            <a:extLst>
              <a:ext uri="{FF2B5EF4-FFF2-40B4-BE49-F238E27FC236}">
                <a16:creationId xmlns:a16="http://schemas.microsoft.com/office/drawing/2014/main" id="{BD48CCE7-FD6D-4BF7-857B-9B18C8426E52}"/>
              </a:ext>
            </a:extLst>
          </p:cNvPr>
          <p:cNvSpPr txBox="1"/>
          <p:nvPr/>
        </p:nvSpPr>
        <p:spPr>
          <a:xfrm>
            <a:off x="679676" y="2582369"/>
            <a:ext cx="20586309" cy="5821758"/>
          </a:xfrm>
          <a:prstGeom prst="rect">
            <a:avLst/>
          </a:prstGeom>
          <a:ln w="3175">
            <a:miter lim="400000"/>
          </a:ln>
          <a:extLst>
            <a:ext uri="{C572A759-6A51-4108-AA02-DFA0A04FC94B}">
              <ma14:wrappingTextBoxFlag xmlns="" xmlns:ma14="http://schemas.microsoft.com/office/mac/drawingml/2011/main" val="1"/>
            </a:ext>
          </a:extLst>
        </p:spPr>
        <p:txBody>
          <a:bodyPr wrap="square" lIns="32657" tIns="32657" rIns="32657" bIns="32657" anchor="ctr">
            <a:spAutoFit/>
          </a:bodyPr>
          <a:lstStyle>
            <a:lvl1pPr>
              <a:defRPr sz="6200"/>
            </a:lvl1p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Sistema di controllo degli impianti termici «Residenziali»</a:t>
            </a: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endParaRPr lang="it-IT" sz="3600" dirty="0">
              <a:solidFill>
                <a:schemeClr val="tx1"/>
              </a:solidFill>
              <a:latin typeface="Helvetica Light" panose="020B0403020202020204"/>
            </a:endParaRP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Grazie ai moduli di espansione input/output gestisce:</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 sensori di temperatura e umidità (temperatura di rugiada);</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 terminali </a:t>
            </a:r>
            <a:r>
              <a:rPr lang="it-IT" sz="3600" dirty="0" err="1">
                <a:solidFill>
                  <a:schemeClr val="tx1"/>
                </a:solidFill>
                <a:latin typeface="Helvetica Light" panose="020B0403020202020204"/>
              </a:rPr>
              <a:t>idronici</a:t>
            </a:r>
            <a:r>
              <a:rPr lang="it-IT" sz="3600" dirty="0">
                <a:solidFill>
                  <a:schemeClr val="tx1"/>
                </a:solidFill>
                <a:latin typeface="Helvetica Light" panose="020B0403020202020204"/>
              </a:rPr>
              <a:t>, valvole, attuatori, etc.;</a:t>
            </a:r>
          </a:p>
          <a:p>
            <a:pPr lvl="8" indent="0" algn="l">
              <a:lnSpc>
                <a:spcPct val="150000"/>
              </a:lnSpc>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 deumidificatori, integrazione, ricircolo aria;</a:t>
            </a: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endParaRPr lang="it-IT" sz="3600" dirty="0">
              <a:solidFill>
                <a:schemeClr val="tx1"/>
              </a:solidFill>
              <a:latin typeface="Helvetica Light" panose="020B0403020202020204"/>
            </a:endParaRP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sym typeface="Wingdings" panose="05000000000000000000" pitchFamily="2" charset="2"/>
              </a:rPr>
              <a:t> R</a:t>
            </a:r>
            <a:r>
              <a:rPr lang="it-IT" sz="3600" dirty="0">
                <a:solidFill>
                  <a:schemeClr val="tx1"/>
                </a:solidFill>
                <a:latin typeface="Helvetica Light" panose="020B0403020202020204"/>
              </a:rPr>
              <a:t>egolazione evoluta fino a Classe VIII</a:t>
            </a: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3600" dirty="0">
                <a:solidFill>
                  <a:schemeClr val="tx1"/>
                </a:solidFill>
                <a:latin typeface="Helvetica Light" panose="020B0403020202020204"/>
              </a:rPr>
              <a:t>           «Scheda Energetica Sistema» +5%</a:t>
            </a: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endParaRPr lang="it-IT" sz="4800" dirty="0"/>
          </a:p>
        </p:txBody>
      </p:sp>
      <p:pic>
        <p:nvPicPr>
          <p:cNvPr id="2" name="Immagine 1">
            <a:extLst>
              <a:ext uri="{FF2B5EF4-FFF2-40B4-BE49-F238E27FC236}">
                <a16:creationId xmlns:a16="http://schemas.microsoft.com/office/drawing/2014/main" id="{E0C430F4-160F-E98F-4344-6DE9C28CDFBB}"/>
              </a:ext>
            </a:extLst>
          </p:cNvPr>
          <p:cNvPicPr>
            <a:picLocks noChangeAspect="1"/>
          </p:cNvPicPr>
          <p:nvPr/>
        </p:nvPicPr>
        <p:blipFill>
          <a:blip r:embed="rId4"/>
          <a:stretch>
            <a:fillRect/>
          </a:stretch>
        </p:blipFill>
        <p:spPr>
          <a:xfrm>
            <a:off x="17355030" y="1409774"/>
            <a:ext cx="3406480" cy="2134599"/>
          </a:xfrm>
          <a:prstGeom prst="rect">
            <a:avLst/>
          </a:prstGeom>
        </p:spPr>
      </p:pic>
      <p:pic>
        <p:nvPicPr>
          <p:cNvPr id="3" name="Immagine 2">
            <a:extLst>
              <a:ext uri="{FF2B5EF4-FFF2-40B4-BE49-F238E27FC236}">
                <a16:creationId xmlns:a16="http://schemas.microsoft.com/office/drawing/2014/main" id="{B6A931E2-5E59-0A0E-4BE9-42B8A5F32642}"/>
              </a:ext>
            </a:extLst>
          </p:cNvPr>
          <p:cNvPicPr>
            <a:picLocks noChangeAspect="1"/>
          </p:cNvPicPr>
          <p:nvPr/>
        </p:nvPicPr>
        <p:blipFill>
          <a:blip r:embed="rId5"/>
          <a:stretch>
            <a:fillRect/>
          </a:stretch>
        </p:blipFill>
        <p:spPr>
          <a:xfrm>
            <a:off x="21881428" y="1409774"/>
            <a:ext cx="1204501" cy="2246394"/>
          </a:xfrm>
          <a:prstGeom prst="rect">
            <a:avLst/>
          </a:prstGeom>
        </p:spPr>
      </p:pic>
      <p:pic>
        <p:nvPicPr>
          <p:cNvPr id="7" name="Immagine 6">
            <a:extLst>
              <a:ext uri="{FF2B5EF4-FFF2-40B4-BE49-F238E27FC236}">
                <a16:creationId xmlns:a16="http://schemas.microsoft.com/office/drawing/2014/main" id="{F4120138-A4D4-92E7-10A2-6DAE1A22DC03}"/>
              </a:ext>
            </a:extLst>
          </p:cNvPr>
          <p:cNvPicPr>
            <a:picLocks noChangeAspect="1"/>
          </p:cNvPicPr>
          <p:nvPr/>
        </p:nvPicPr>
        <p:blipFill>
          <a:blip r:embed="rId6"/>
          <a:stretch>
            <a:fillRect/>
          </a:stretch>
        </p:blipFill>
        <p:spPr>
          <a:xfrm>
            <a:off x="8161866" y="8619983"/>
            <a:ext cx="5063067" cy="3336182"/>
          </a:xfrm>
          <a:prstGeom prst="rect">
            <a:avLst/>
          </a:prstGeom>
        </p:spPr>
      </p:pic>
    </p:spTree>
    <p:extLst>
      <p:ext uri="{BB962C8B-B14F-4D97-AF65-F5344CB8AC3E}">
        <p14:creationId xmlns:p14="http://schemas.microsoft.com/office/powerpoint/2010/main" val="895181208"/>
      </p:ext>
    </p:extLst>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QQQQQQ"/>
          <p:cNvSpPr txBox="1"/>
          <p:nvPr/>
        </p:nvSpPr>
        <p:spPr>
          <a:xfrm>
            <a:off x="1298070" y="2748923"/>
            <a:ext cx="20059701" cy="2056240"/>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marL="360000" indent="-457200" algn="l">
              <a:spcAft>
                <a:spcPts val="4000"/>
              </a:spcAft>
              <a:buFontTx/>
              <a:buChar char="-"/>
            </a:pPr>
            <a:endParaRPr lang="it-IT" sz="4800" dirty="0"/>
          </a:p>
          <a:p>
            <a:pPr algn="l">
              <a:spcAft>
                <a:spcPts val="4000"/>
              </a:spcAft>
            </a:pPr>
            <a:r>
              <a:rPr lang="it-IT" sz="4800" dirty="0"/>
              <a:t> </a:t>
            </a:r>
          </a:p>
        </p:txBody>
      </p:sp>
      <p:sp>
        <p:nvSpPr>
          <p:cNvPr id="1034" name="Rectangle 41"/>
          <p:cNvSpPr>
            <a:spLocks noChangeArrowheads="1"/>
          </p:cNvSpPr>
          <p:nvPr/>
        </p:nvSpPr>
        <p:spPr bwMode="auto">
          <a:xfrm>
            <a:off x="0" y="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1035" name="Rectangle 44"/>
          <p:cNvSpPr>
            <a:spLocks noChangeArrowheads="1"/>
          </p:cNvSpPr>
          <p:nvPr/>
        </p:nvSpPr>
        <p:spPr bwMode="auto">
          <a:xfrm>
            <a:off x="0" y="457200"/>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Arial" pitchFamily="34" charset="0"/>
              <a:cs typeface="Arial" pitchFamily="34" charset="0"/>
            </a:endParaRPr>
          </a:p>
        </p:txBody>
      </p:sp>
      <p:sp>
        <p:nvSpPr>
          <p:cNvPr id="21" name="QQQQQQ">
            <a:extLst>
              <a:ext uri="{FF2B5EF4-FFF2-40B4-BE49-F238E27FC236}">
                <a16:creationId xmlns:a16="http://schemas.microsoft.com/office/drawing/2014/main" id="{BD48CCE7-FD6D-4BF7-857B-9B18C8426E52}"/>
              </a:ext>
            </a:extLst>
          </p:cNvPr>
          <p:cNvSpPr txBox="1"/>
          <p:nvPr/>
        </p:nvSpPr>
        <p:spPr>
          <a:xfrm>
            <a:off x="2302720" y="3636764"/>
            <a:ext cx="20586309" cy="5384331"/>
          </a:xfrm>
          <a:prstGeom prst="rect">
            <a:avLst/>
          </a:prstGeom>
          <a:ln w="3175">
            <a:miter lim="400000"/>
          </a:ln>
          <a:extLst>
            <a:ext uri="{C572A759-6A51-4108-AA02-DFA0A04FC94B}">
              <ma14:wrappingTextBoxFlag xmlns:ma14="http://schemas.microsoft.com/office/mac/drawingml/2011/main" xmlns="" val="1"/>
            </a:ext>
          </a:extLst>
        </p:spPr>
        <p:txBody>
          <a:bodyPr wrap="square" lIns="32657" tIns="32657" rIns="32657" bIns="32657" anchor="ctr">
            <a:spAutoFit/>
          </a:bodyPr>
          <a:lstStyle>
            <a:lvl1pPr>
              <a:defRPr sz="6200"/>
            </a:lvl1p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4800" dirty="0">
                <a:solidFill>
                  <a:schemeClr val="tx1"/>
                </a:solidFill>
                <a:latin typeface="Helvetica Light" panose="020B0403020202020204"/>
              </a:rPr>
              <a:t>-</a:t>
            </a:r>
            <a:r>
              <a:rPr lang="it-IT" sz="4800" dirty="0">
                <a:solidFill>
                  <a:schemeClr val="tx1"/>
                </a:solidFill>
                <a:highlight>
                  <a:srgbClr val="FFFF00"/>
                </a:highlight>
                <a:latin typeface="Helvetica Light" panose="020B0403020202020204"/>
              </a:rPr>
              <a:t>Controllo Vision Standard  </a:t>
            </a:r>
            <a:r>
              <a:rPr lang="it-IT" sz="4800" dirty="0">
                <a:solidFill>
                  <a:schemeClr val="tx1"/>
                </a:solidFill>
                <a:latin typeface="Helvetica Light" panose="020B0403020202020204"/>
              </a:rPr>
              <a:t>  </a:t>
            </a: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4800" dirty="0">
                <a:solidFill>
                  <a:schemeClr val="tx1"/>
                </a:solidFill>
                <a:latin typeface="Helvetica Light" panose="020B0403020202020204"/>
              </a:rPr>
              <a:t>            .con programmazione e schemi standard (</a:t>
            </a:r>
            <a:r>
              <a:rPr lang="it-IT" sz="4800" dirty="0" err="1">
                <a:solidFill>
                  <a:schemeClr val="tx1"/>
                </a:solidFill>
                <a:latin typeface="Helvetica Light" panose="020B0403020202020204"/>
              </a:rPr>
              <a:t>Preset</a:t>
            </a:r>
            <a:r>
              <a:rPr lang="it-IT" sz="4800" dirty="0">
                <a:solidFill>
                  <a:schemeClr val="tx1"/>
                </a:solidFill>
                <a:latin typeface="Helvetica Light" panose="020B0403020202020204"/>
              </a:rPr>
              <a:t>)   </a:t>
            </a:r>
            <a:br>
              <a:rPr lang="it-IT" sz="4800" dirty="0">
                <a:solidFill>
                  <a:schemeClr val="tx1"/>
                </a:solidFill>
                <a:latin typeface="Helvetica Light" panose="020B0403020202020204"/>
              </a:rPr>
            </a:br>
            <a:r>
              <a:rPr lang="it-IT" sz="4800" dirty="0">
                <a:solidFill>
                  <a:schemeClr val="tx1"/>
                </a:solidFill>
                <a:latin typeface="Helvetica Light" panose="020B0403020202020204"/>
              </a:rPr>
              <a:t>            .per i prodotti ed i sistemi </a:t>
            </a:r>
            <a:r>
              <a:rPr lang="it-IT" sz="4800" dirty="0" err="1">
                <a:solidFill>
                  <a:schemeClr val="tx1"/>
                </a:solidFill>
                <a:latin typeface="Helvetica Light" panose="020B0403020202020204"/>
              </a:rPr>
              <a:t>factory</a:t>
            </a:r>
            <a:r>
              <a:rPr lang="it-IT" sz="4800" dirty="0">
                <a:solidFill>
                  <a:schemeClr val="tx1"/>
                </a:solidFill>
                <a:latin typeface="Helvetica Light" panose="020B0403020202020204"/>
              </a:rPr>
              <a:t> made JODO;</a:t>
            </a: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endParaRPr lang="it-IT" sz="4800" dirty="0">
              <a:solidFill>
                <a:schemeClr val="tx1"/>
              </a:solidFill>
              <a:latin typeface="Helvetica Light" panose="020B0403020202020204"/>
            </a:endParaRP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endParaRPr lang="it-IT" sz="4800" dirty="0">
              <a:solidFill>
                <a:schemeClr val="tx1"/>
              </a:solidFill>
              <a:latin typeface="Helvetica Light" panose="020B0403020202020204"/>
            </a:endParaRP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endParaRPr lang="it-IT" sz="4800" dirty="0">
              <a:solidFill>
                <a:schemeClr val="tx1"/>
              </a:solidFill>
              <a:latin typeface="Helvetica Light" panose="020B0403020202020204"/>
            </a:endParaRP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4800" dirty="0">
                <a:solidFill>
                  <a:schemeClr val="tx1"/>
                </a:solidFill>
                <a:latin typeface="Helvetica Light" panose="020B0403020202020204"/>
              </a:rPr>
              <a:t>-</a:t>
            </a:r>
            <a:r>
              <a:rPr lang="it-IT" sz="4800" dirty="0">
                <a:solidFill>
                  <a:schemeClr val="tx1"/>
                </a:solidFill>
                <a:highlight>
                  <a:srgbClr val="FFFF00"/>
                </a:highlight>
                <a:latin typeface="Helvetica Light" panose="020B0403020202020204"/>
              </a:rPr>
              <a:t>Controllo Vision Dedicato </a:t>
            </a:r>
            <a:endParaRPr lang="it-IT" sz="4800" dirty="0">
              <a:solidFill>
                <a:schemeClr val="tx1"/>
              </a:solidFill>
              <a:latin typeface="Helvetica Light" panose="020B0403020202020204"/>
            </a:endParaRP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4800" dirty="0">
                <a:solidFill>
                  <a:schemeClr val="tx1"/>
                </a:solidFill>
                <a:latin typeface="Helvetica Light" panose="020B0403020202020204"/>
              </a:rPr>
              <a:t>             . realizzato su specifica:</a:t>
            </a:r>
          </a:p>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4800" dirty="0">
                <a:solidFill>
                  <a:schemeClr val="tx1"/>
                </a:solidFill>
                <a:latin typeface="Helvetica Light" panose="020B0403020202020204"/>
              </a:rPr>
              <a:t>             . per centrali termiche fuori standard;</a:t>
            </a:r>
            <a:endParaRPr lang="it-IT" sz="4000" dirty="0">
              <a:solidFill>
                <a:schemeClr val="tx1"/>
              </a:solidFill>
              <a:latin typeface="Helvetica Light" panose="020B0403020202020204"/>
            </a:endParaRPr>
          </a:p>
        </p:txBody>
      </p:sp>
      <p:sp>
        <p:nvSpPr>
          <p:cNvPr id="2" name="Linea">
            <a:extLst>
              <a:ext uri="{FF2B5EF4-FFF2-40B4-BE49-F238E27FC236}">
                <a16:creationId xmlns:a16="http://schemas.microsoft.com/office/drawing/2014/main" id="{57EC44EF-F88B-FC31-DA75-749A3EFA9ABD}"/>
              </a:ext>
            </a:extLst>
          </p:cNvPr>
          <p:cNvSpPr/>
          <p:nvPr/>
        </p:nvSpPr>
        <p:spPr>
          <a:xfrm flipV="1">
            <a:off x="1298068" y="1149782"/>
            <a:ext cx="21787861" cy="1"/>
          </a:xfrm>
          <a:prstGeom prst="line">
            <a:avLst/>
          </a:prstGeom>
          <a:ln w="6350">
            <a:solidFill>
              <a:srgbClr val="53585F"/>
            </a:solidFill>
            <a:miter lim="400000"/>
          </a:ln>
        </p:spPr>
        <p:txBody>
          <a:bodyPr lIns="32657" tIns="32657" rIns="32657" bIns="32657" anchor="ctr"/>
          <a:lstStyle/>
          <a:p>
            <a:pPr algn="l" defTabSz="457200">
              <a:lnSpc>
                <a:spcPct val="120000"/>
              </a:lnSpc>
              <a:defRPr sz="4000">
                <a:latin typeface="Helvetica"/>
                <a:ea typeface="Helvetica"/>
                <a:cs typeface="Helvetica"/>
                <a:sym typeface="Helvetica"/>
              </a:defRPr>
            </a:pPr>
            <a:endParaRPr/>
          </a:p>
        </p:txBody>
      </p:sp>
      <p:sp>
        <p:nvSpPr>
          <p:cNvPr id="3" name="Rettangolo 2">
            <a:extLst>
              <a:ext uri="{FF2B5EF4-FFF2-40B4-BE49-F238E27FC236}">
                <a16:creationId xmlns:a16="http://schemas.microsoft.com/office/drawing/2014/main" id="{52A0C58F-6D33-0387-FCFE-957CF4F0F4F8}"/>
              </a:ext>
            </a:extLst>
          </p:cNvPr>
          <p:cNvSpPr/>
          <p:nvPr/>
        </p:nvSpPr>
        <p:spPr>
          <a:xfrm>
            <a:off x="524933" y="269166"/>
            <a:ext cx="22817667" cy="771365"/>
          </a:xfrm>
          <a:prstGeom prst="rect">
            <a:avLst/>
          </a:prstGeom>
        </p:spPr>
        <p:txBody>
          <a:bodyPr wrap="square">
            <a:spAutoFit/>
          </a:bodyPr>
          <a:lstStyle/>
          <a:p>
            <a:pPr lvl="8" indent="0"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400" dirty="0">
                <a:solidFill>
                  <a:schemeClr val="tx1"/>
                </a:solidFill>
              </a:rPr>
              <a:t>TERMOREGOLAZIONE  VISION</a:t>
            </a:r>
          </a:p>
        </p:txBody>
      </p:sp>
    </p:spTree>
    <p:extLst>
      <p:ext uri="{BB962C8B-B14F-4D97-AF65-F5344CB8AC3E}">
        <p14:creationId xmlns:p14="http://schemas.microsoft.com/office/powerpoint/2010/main" val="1446984230"/>
      </p:ext>
    </p:extLst>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CB8B9-5D88-CF38-C9F8-56DC7CE65555}"/>
            </a:ext>
          </a:extLst>
        </p:cNvPr>
        <p:cNvGrpSpPr/>
        <p:nvPr/>
      </p:nvGrpSpPr>
      <p:grpSpPr>
        <a:xfrm>
          <a:off x="0" y="0"/>
          <a:ext cx="0" cy="0"/>
          <a:chOff x="0" y="0"/>
          <a:chExt cx="0" cy="0"/>
        </a:xfrm>
      </p:grpSpPr>
      <p:sp>
        <p:nvSpPr>
          <p:cNvPr id="1034" name="Rectangle 41">
            <a:extLst>
              <a:ext uri="{FF2B5EF4-FFF2-40B4-BE49-F238E27FC236}">
                <a16:creationId xmlns:a16="http://schemas.microsoft.com/office/drawing/2014/main" id="{8B9918EB-A980-6586-C588-50322332C577}"/>
              </a:ext>
            </a:extLst>
          </p:cNvPr>
          <p:cNvSpPr>
            <a:spLocks noChangeArrowheads="1"/>
          </p:cNvSpPr>
          <p:nvPr/>
        </p:nvSpPr>
        <p:spPr bwMode="auto">
          <a:xfrm>
            <a:off x="1587" y="44805"/>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1035" name="Rectangle 44">
            <a:extLst>
              <a:ext uri="{FF2B5EF4-FFF2-40B4-BE49-F238E27FC236}">
                <a16:creationId xmlns:a16="http://schemas.microsoft.com/office/drawing/2014/main" id="{397D2AFD-D966-68C2-D487-8B3CDBEE5878}"/>
              </a:ext>
            </a:extLst>
          </p:cNvPr>
          <p:cNvSpPr>
            <a:spLocks noChangeArrowheads="1"/>
          </p:cNvSpPr>
          <p:nvPr/>
        </p:nvSpPr>
        <p:spPr bwMode="auto">
          <a:xfrm>
            <a:off x="1587" y="501946"/>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pic>
        <p:nvPicPr>
          <p:cNvPr id="5" name="Immagine 4">
            <a:extLst>
              <a:ext uri="{FF2B5EF4-FFF2-40B4-BE49-F238E27FC236}">
                <a16:creationId xmlns:a16="http://schemas.microsoft.com/office/drawing/2014/main" id="{6A0D2433-DA5D-0412-A0B2-D368539C33CC}"/>
              </a:ext>
            </a:extLst>
          </p:cNvPr>
          <p:cNvPicPr>
            <a:picLocks noChangeAspect="1"/>
          </p:cNvPicPr>
          <p:nvPr/>
        </p:nvPicPr>
        <p:blipFill>
          <a:blip r:embed="rId3"/>
          <a:stretch>
            <a:fillRect/>
          </a:stretch>
        </p:blipFill>
        <p:spPr>
          <a:xfrm>
            <a:off x="2941982" y="303887"/>
            <a:ext cx="17512747" cy="12408681"/>
          </a:xfrm>
          <a:prstGeom prst="rect">
            <a:avLst/>
          </a:prstGeom>
          <a:ln>
            <a:solidFill>
              <a:schemeClr val="tx1"/>
            </a:solidFill>
          </a:ln>
        </p:spPr>
      </p:pic>
    </p:spTree>
    <p:extLst>
      <p:ext uri="{BB962C8B-B14F-4D97-AF65-F5344CB8AC3E}">
        <p14:creationId xmlns:p14="http://schemas.microsoft.com/office/powerpoint/2010/main" val="3255635532"/>
      </p:ext>
    </p:extLst>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23D8D-01B8-0A27-B992-0B8F1A96295C}"/>
            </a:ext>
          </a:extLst>
        </p:cNvPr>
        <p:cNvGrpSpPr/>
        <p:nvPr/>
      </p:nvGrpSpPr>
      <p:grpSpPr>
        <a:xfrm>
          <a:off x="0" y="0"/>
          <a:ext cx="0" cy="0"/>
          <a:chOff x="0" y="0"/>
          <a:chExt cx="0" cy="0"/>
        </a:xfrm>
      </p:grpSpPr>
      <p:sp>
        <p:nvSpPr>
          <p:cNvPr id="1034" name="Rectangle 41">
            <a:extLst>
              <a:ext uri="{FF2B5EF4-FFF2-40B4-BE49-F238E27FC236}">
                <a16:creationId xmlns:a16="http://schemas.microsoft.com/office/drawing/2014/main" id="{F13535E6-8407-41CE-9F8D-A7E3083209FC}"/>
              </a:ext>
            </a:extLst>
          </p:cNvPr>
          <p:cNvSpPr>
            <a:spLocks noChangeArrowheads="1"/>
          </p:cNvSpPr>
          <p:nvPr/>
        </p:nvSpPr>
        <p:spPr bwMode="auto">
          <a:xfrm>
            <a:off x="1587" y="44805"/>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1035" name="Rectangle 44">
            <a:extLst>
              <a:ext uri="{FF2B5EF4-FFF2-40B4-BE49-F238E27FC236}">
                <a16:creationId xmlns:a16="http://schemas.microsoft.com/office/drawing/2014/main" id="{FB6E46B5-2707-AD15-C531-C0A0BE829017}"/>
              </a:ext>
            </a:extLst>
          </p:cNvPr>
          <p:cNvSpPr>
            <a:spLocks noChangeArrowheads="1"/>
          </p:cNvSpPr>
          <p:nvPr/>
        </p:nvSpPr>
        <p:spPr bwMode="auto">
          <a:xfrm>
            <a:off x="1587" y="501946"/>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pic>
        <p:nvPicPr>
          <p:cNvPr id="3" name="Immagine 2">
            <a:extLst>
              <a:ext uri="{FF2B5EF4-FFF2-40B4-BE49-F238E27FC236}">
                <a16:creationId xmlns:a16="http://schemas.microsoft.com/office/drawing/2014/main" id="{793CF65C-B07D-D061-21CD-4F268B8971B8}"/>
              </a:ext>
            </a:extLst>
          </p:cNvPr>
          <p:cNvPicPr>
            <a:picLocks noChangeAspect="1"/>
          </p:cNvPicPr>
          <p:nvPr/>
        </p:nvPicPr>
        <p:blipFill>
          <a:blip r:embed="rId3"/>
          <a:stretch>
            <a:fillRect/>
          </a:stretch>
        </p:blipFill>
        <p:spPr>
          <a:xfrm>
            <a:off x="547537" y="1098235"/>
            <a:ext cx="22645064" cy="11166652"/>
          </a:xfrm>
          <a:prstGeom prst="rect">
            <a:avLst/>
          </a:prstGeom>
          <a:ln>
            <a:solidFill>
              <a:schemeClr val="tx1"/>
            </a:solidFill>
          </a:ln>
        </p:spPr>
      </p:pic>
    </p:spTree>
    <p:extLst>
      <p:ext uri="{BB962C8B-B14F-4D97-AF65-F5344CB8AC3E}">
        <p14:creationId xmlns:p14="http://schemas.microsoft.com/office/powerpoint/2010/main" val="458898059"/>
      </p:ext>
    </p:extLst>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230EE-30C2-41A6-39E7-570E955DFA94}"/>
            </a:ext>
          </a:extLst>
        </p:cNvPr>
        <p:cNvGrpSpPr/>
        <p:nvPr/>
      </p:nvGrpSpPr>
      <p:grpSpPr>
        <a:xfrm>
          <a:off x="0" y="0"/>
          <a:ext cx="0" cy="0"/>
          <a:chOff x="0" y="0"/>
          <a:chExt cx="0" cy="0"/>
        </a:xfrm>
      </p:grpSpPr>
      <p:sp>
        <p:nvSpPr>
          <p:cNvPr id="1034" name="Rectangle 41">
            <a:extLst>
              <a:ext uri="{FF2B5EF4-FFF2-40B4-BE49-F238E27FC236}">
                <a16:creationId xmlns:a16="http://schemas.microsoft.com/office/drawing/2014/main" id="{E00CF905-2EF8-90AC-CAD9-CD9F2F9B8C73}"/>
              </a:ext>
            </a:extLst>
          </p:cNvPr>
          <p:cNvSpPr>
            <a:spLocks noChangeArrowheads="1"/>
          </p:cNvSpPr>
          <p:nvPr/>
        </p:nvSpPr>
        <p:spPr bwMode="auto">
          <a:xfrm>
            <a:off x="1587" y="44805"/>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1035" name="Rectangle 44">
            <a:extLst>
              <a:ext uri="{FF2B5EF4-FFF2-40B4-BE49-F238E27FC236}">
                <a16:creationId xmlns:a16="http://schemas.microsoft.com/office/drawing/2014/main" id="{D5F2557E-5130-63E5-872B-675EDC9A4942}"/>
              </a:ext>
            </a:extLst>
          </p:cNvPr>
          <p:cNvSpPr>
            <a:spLocks noChangeArrowheads="1"/>
          </p:cNvSpPr>
          <p:nvPr/>
        </p:nvSpPr>
        <p:spPr bwMode="auto">
          <a:xfrm>
            <a:off x="1587" y="501946"/>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pic>
        <p:nvPicPr>
          <p:cNvPr id="4" name="Immagine 3">
            <a:extLst>
              <a:ext uri="{FF2B5EF4-FFF2-40B4-BE49-F238E27FC236}">
                <a16:creationId xmlns:a16="http://schemas.microsoft.com/office/drawing/2014/main" id="{2AEBE716-42E8-0B17-B744-38D6EB9DE3C0}"/>
              </a:ext>
            </a:extLst>
          </p:cNvPr>
          <p:cNvPicPr>
            <a:picLocks noChangeAspect="1"/>
          </p:cNvPicPr>
          <p:nvPr/>
        </p:nvPicPr>
        <p:blipFill>
          <a:blip r:embed="rId3"/>
          <a:stretch>
            <a:fillRect/>
          </a:stretch>
        </p:blipFill>
        <p:spPr>
          <a:xfrm>
            <a:off x="2246049" y="501946"/>
            <a:ext cx="19513137" cy="12091342"/>
          </a:xfrm>
          <a:prstGeom prst="rect">
            <a:avLst/>
          </a:prstGeom>
        </p:spPr>
      </p:pic>
    </p:spTree>
    <p:extLst>
      <p:ext uri="{BB962C8B-B14F-4D97-AF65-F5344CB8AC3E}">
        <p14:creationId xmlns:p14="http://schemas.microsoft.com/office/powerpoint/2010/main" val="2160555811"/>
      </p:ext>
    </p:extLst>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F6E76-367F-DDD2-41A3-C75F218568D3}"/>
            </a:ext>
          </a:extLst>
        </p:cNvPr>
        <p:cNvGrpSpPr/>
        <p:nvPr/>
      </p:nvGrpSpPr>
      <p:grpSpPr>
        <a:xfrm>
          <a:off x="0" y="0"/>
          <a:ext cx="0" cy="0"/>
          <a:chOff x="0" y="0"/>
          <a:chExt cx="0" cy="0"/>
        </a:xfrm>
      </p:grpSpPr>
      <p:sp>
        <p:nvSpPr>
          <p:cNvPr id="1034" name="Rectangle 41">
            <a:extLst>
              <a:ext uri="{FF2B5EF4-FFF2-40B4-BE49-F238E27FC236}">
                <a16:creationId xmlns:a16="http://schemas.microsoft.com/office/drawing/2014/main" id="{8F26985C-3849-F66B-FEDE-E373A8C438D5}"/>
              </a:ext>
            </a:extLst>
          </p:cNvPr>
          <p:cNvSpPr>
            <a:spLocks noChangeArrowheads="1"/>
          </p:cNvSpPr>
          <p:nvPr/>
        </p:nvSpPr>
        <p:spPr bwMode="auto">
          <a:xfrm>
            <a:off x="1587" y="44805"/>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1035" name="Rectangle 44">
            <a:extLst>
              <a:ext uri="{FF2B5EF4-FFF2-40B4-BE49-F238E27FC236}">
                <a16:creationId xmlns:a16="http://schemas.microsoft.com/office/drawing/2014/main" id="{3CF44D88-6A0B-CB4B-C20C-535D87287BC3}"/>
              </a:ext>
            </a:extLst>
          </p:cNvPr>
          <p:cNvSpPr>
            <a:spLocks noChangeArrowheads="1"/>
          </p:cNvSpPr>
          <p:nvPr/>
        </p:nvSpPr>
        <p:spPr bwMode="auto">
          <a:xfrm>
            <a:off x="1587" y="501946"/>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pic>
        <p:nvPicPr>
          <p:cNvPr id="3" name="Immagine 2">
            <a:extLst>
              <a:ext uri="{FF2B5EF4-FFF2-40B4-BE49-F238E27FC236}">
                <a16:creationId xmlns:a16="http://schemas.microsoft.com/office/drawing/2014/main" id="{185CE195-E68F-5127-4E99-755BF6BEA451}"/>
              </a:ext>
            </a:extLst>
          </p:cNvPr>
          <p:cNvPicPr>
            <a:picLocks noChangeAspect="1"/>
          </p:cNvPicPr>
          <p:nvPr/>
        </p:nvPicPr>
        <p:blipFill>
          <a:blip r:embed="rId3"/>
          <a:stretch>
            <a:fillRect/>
          </a:stretch>
        </p:blipFill>
        <p:spPr>
          <a:xfrm>
            <a:off x="1100832" y="292964"/>
            <a:ext cx="13293280" cy="11402746"/>
          </a:xfrm>
          <a:prstGeom prst="rect">
            <a:avLst/>
          </a:prstGeom>
          <a:ln>
            <a:solidFill>
              <a:schemeClr val="tx1"/>
            </a:solidFill>
          </a:ln>
        </p:spPr>
      </p:pic>
      <p:sp>
        <p:nvSpPr>
          <p:cNvPr id="6" name="CasellaDiTesto 5">
            <a:extLst>
              <a:ext uri="{FF2B5EF4-FFF2-40B4-BE49-F238E27FC236}">
                <a16:creationId xmlns:a16="http://schemas.microsoft.com/office/drawing/2014/main" id="{F7B70AAB-5A0E-1EA6-CC1A-E7BD4AF5C857}"/>
              </a:ext>
            </a:extLst>
          </p:cNvPr>
          <p:cNvSpPr txBox="1"/>
          <p:nvPr/>
        </p:nvSpPr>
        <p:spPr>
          <a:xfrm>
            <a:off x="15074284" y="1934358"/>
            <a:ext cx="12304450"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3200" dirty="0">
                <a:latin typeface="Helvetica Light" panose="020B0403020202020204"/>
              </a:rPr>
              <a:t>Gestione di UTA caldo freddo</a:t>
            </a:r>
            <a:endParaRPr lang="it-IT" dirty="0"/>
          </a:p>
        </p:txBody>
      </p:sp>
    </p:spTree>
    <p:extLst>
      <p:ext uri="{BB962C8B-B14F-4D97-AF65-F5344CB8AC3E}">
        <p14:creationId xmlns:p14="http://schemas.microsoft.com/office/powerpoint/2010/main" val="3112271245"/>
      </p:ext>
    </p:extLst>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D35F5-D0FB-F671-F44B-83E856E669F1}"/>
            </a:ext>
          </a:extLst>
        </p:cNvPr>
        <p:cNvGrpSpPr/>
        <p:nvPr/>
      </p:nvGrpSpPr>
      <p:grpSpPr>
        <a:xfrm>
          <a:off x="0" y="0"/>
          <a:ext cx="0" cy="0"/>
          <a:chOff x="0" y="0"/>
          <a:chExt cx="0" cy="0"/>
        </a:xfrm>
      </p:grpSpPr>
      <p:sp>
        <p:nvSpPr>
          <p:cNvPr id="1034" name="Rectangle 41">
            <a:extLst>
              <a:ext uri="{FF2B5EF4-FFF2-40B4-BE49-F238E27FC236}">
                <a16:creationId xmlns:a16="http://schemas.microsoft.com/office/drawing/2014/main" id="{D4CC4F1C-F152-9CD3-27D9-E7D488F1BC59}"/>
              </a:ext>
            </a:extLst>
          </p:cNvPr>
          <p:cNvSpPr>
            <a:spLocks noChangeArrowheads="1"/>
          </p:cNvSpPr>
          <p:nvPr/>
        </p:nvSpPr>
        <p:spPr bwMode="auto">
          <a:xfrm>
            <a:off x="1587" y="44805"/>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1035" name="Rectangle 44">
            <a:extLst>
              <a:ext uri="{FF2B5EF4-FFF2-40B4-BE49-F238E27FC236}">
                <a16:creationId xmlns:a16="http://schemas.microsoft.com/office/drawing/2014/main" id="{CDAA7EAE-A248-293E-8D0E-263F540B56B8}"/>
              </a:ext>
            </a:extLst>
          </p:cNvPr>
          <p:cNvSpPr>
            <a:spLocks noChangeArrowheads="1"/>
          </p:cNvSpPr>
          <p:nvPr/>
        </p:nvSpPr>
        <p:spPr bwMode="auto">
          <a:xfrm>
            <a:off x="1587" y="501946"/>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6" name="CasellaDiTesto 5">
            <a:extLst>
              <a:ext uri="{FF2B5EF4-FFF2-40B4-BE49-F238E27FC236}">
                <a16:creationId xmlns:a16="http://schemas.microsoft.com/office/drawing/2014/main" id="{55AD4C6A-0E99-FE0F-B071-0EDFADDB3AE0}"/>
              </a:ext>
            </a:extLst>
          </p:cNvPr>
          <p:cNvSpPr txBox="1"/>
          <p:nvPr/>
        </p:nvSpPr>
        <p:spPr>
          <a:xfrm>
            <a:off x="15372457" y="12231297"/>
            <a:ext cx="12304450"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3200" dirty="0">
                <a:latin typeface="Helvetica Light" panose="020B0403020202020204"/>
              </a:rPr>
              <a:t>Gestione di UTA caldo freddo</a:t>
            </a:r>
            <a:endParaRPr lang="it-IT" dirty="0"/>
          </a:p>
        </p:txBody>
      </p:sp>
      <p:pic>
        <p:nvPicPr>
          <p:cNvPr id="4" name="Immagine 3">
            <a:extLst>
              <a:ext uri="{FF2B5EF4-FFF2-40B4-BE49-F238E27FC236}">
                <a16:creationId xmlns:a16="http://schemas.microsoft.com/office/drawing/2014/main" id="{D2315D9F-00B3-AC10-FA8E-E2F5E5A7869F}"/>
              </a:ext>
            </a:extLst>
          </p:cNvPr>
          <p:cNvPicPr>
            <a:picLocks noChangeAspect="1"/>
          </p:cNvPicPr>
          <p:nvPr/>
        </p:nvPicPr>
        <p:blipFill>
          <a:blip r:embed="rId3"/>
          <a:stretch>
            <a:fillRect/>
          </a:stretch>
        </p:blipFill>
        <p:spPr>
          <a:xfrm>
            <a:off x="2683565" y="162477"/>
            <a:ext cx="17654369" cy="12431618"/>
          </a:xfrm>
          <a:prstGeom prst="rect">
            <a:avLst/>
          </a:prstGeom>
        </p:spPr>
      </p:pic>
    </p:spTree>
    <p:extLst>
      <p:ext uri="{BB962C8B-B14F-4D97-AF65-F5344CB8AC3E}">
        <p14:creationId xmlns:p14="http://schemas.microsoft.com/office/powerpoint/2010/main" val="4076355727"/>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3CC00-0961-DD0D-1A80-04A9AB69338E}"/>
            </a:ext>
          </a:extLst>
        </p:cNvPr>
        <p:cNvGrpSpPr/>
        <p:nvPr/>
      </p:nvGrpSpPr>
      <p:grpSpPr>
        <a:xfrm>
          <a:off x="0" y="0"/>
          <a:ext cx="0" cy="0"/>
          <a:chOff x="0" y="0"/>
          <a:chExt cx="0" cy="0"/>
        </a:xfrm>
      </p:grpSpPr>
      <p:pic>
        <p:nvPicPr>
          <p:cNvPr id="36" name="img-cover.jpg" descr="img-cover.jpg">
            <a:extLst>
              <a:ext uri="{FF2B5EF4-FFF2-40B4-BE49-F238E27FC236}">
                <a16:creationId xmlns:a16="http://schemas.microsoft.com/office/drawing/2014/main" id="{AB88BB2C-4848-E080-203C-58B2A7E952CD}"/>
              </a:ext>
            </a:extLst>
          </p:cNvPr>
          <p:cNvPicPr>
            <a:picLocks noChangeAspect="1"/>
          </p:cNvPicPr>
          <p:nvPr/>
        </p:nvPicPr>
        <p:blipFill>
          <a:blip r:embed="rId3"/>
          <a:stretch>
            <a:fillRect/>
          </a:stretch>
        </p:blipFill>
        <p:spPr>
          <a:xfrm>
            <a:off x="0" y="0"/>
            <a:ext cx="24384000" cy="13716000"/>
          </a:xfrm>
          <a:prstGeom prst="rect">
            <a:avLst/>
          </a:prstGeom>
          <a:ln w="12700">
            <a:miter lim="400000"/>
          </a:ln>
        </p:spPr>
      </p:pic>
      <p:pic>
        <p:nvPicPr>
          <p:cNvPr id="37" name="Immagine" descr="Immagine">
            <a:extLst>
              <a:ext uri="{FF2B5EF4-FFF2-40B4-BE49-F238E27FC236}">
                <a16:creationId xmlns:a16="http://schemas.microsoft.com/office/drawing/2014/main" id="{B77F93FF-9924-38A0-85B6-4D456EAD0125}"/>
              </a:ext>
            </a:extLst>
          </p:cNvPr>
          <p:cNvPicPr>
            <a:picLocks noChangeAspect="1"/>
          </p:cNvPicPr>
          <p:nvPr/>
        </p:nvPicPr>
        <p:blipFill>
          <a:blip r:embed="rId4"/>
          <a:stretch>
            <a:fillRect/>
          </a:stretch>
        </p:blipFill>
        <p:spPr>
          <a:xfrm>
            <a:off x="1780544" y="816218"/>
            <a:ext cx="3099820" cy="1145932"/>
          </a:xfrm>
          <a:prstGeom prst="rect">
            <a:avLst/>
          </a:prstGeom>
          <a:ln w="12700">
            <a:miter lim="400000"/>
          </a:ln>
        </p:spPr>
      </p:pic>
      <p:sp>
        <p:nvSpPr>
          <p:cNvPr id="39" name="Linea">
            <a:extLst>
              <a:ext uri="{FF2B5EF4-FFF2-40B4-BE49-F238E27FC236}">
                <a16:creationId xmlns:a16="http://schemas.microsoft.com/office/drawing/2014/main" id="{EDC9800B-54E5-560B-F70C-30A0F160E236}"/>
              </a:ext>
            </a:extLst>
          </p:cNvPr>
          <p:cNvSpPr/>
          <p:nvPr/>
        </p:nvSpPr>
        <p:spPr>
          <a:xfrm flipV="1">
            <a:off x="1818643" y="2666259"/>
            <a:ext cx="20126956" cy="57891"/>
          </a:xfrm>
          <a:prstGeom prst="line">
            <a:avLst/>
          </a:prstGeom>
          <a:ln w="12700">
            <a:solidFill>
              <a:srgbClr val="FFFFFF">
                <a:alpha val="49746"/>
              </a:srgbClr>
            </a:solidFill>
            <a:miter lim="400000"/>
          </a:ln>
        </p:spPr>
        <p:txBody>
          <a:bodyPr lIns="45718" tIns="45718" rIns="45718" bIns="45718"/>
          <a:lstStyle/>
          <a:p>
            <a:endParaRPr/>
          </a:p>
        </p:txBody>
      </p:sp>
      <p:pic>
        <p:nvPicPr>
          <p:cNvPr id="40" name="Immagine 3" descr="Immagine 3">
            <a:extLst>
              <a:ext uri="{FF2B5EF4-FFF2-40B4-BE49-F238E27FC236}">
                <a16:creationId xmlns:a16="http://schemas.microsoft.com/office/drawing/2014/main" id="{886C3DB1-10DD-DC3E-F0FC-D1CBA48D9BD7}"/>
              </a:ext>
            </a:extLst>
          </p:cNvPr>
          <p:cNvPicPr>
            <a:picLocks noChangeAspect="1"/>
          </p:cNvPicPr>
          <p:nvPr/>
        </p:nvPicPr>
        <p:blipFill>
          <a:blip r:embed="rId5"/>
          <a:stretch>
            <a:fillRect/>
          </a:stretch>
        </p:blipFill>
        <p:spPr>
          <a:xfrm>
            <a:off x="5437621" y="1029510"/>
            <a:ext cx="2256721" cy="841597"/>
          </a:xfrm>
          <a:prstGeom prst="rect">
            <a:avLst/>
          </a:prstGeom>
          <a:ln w="12700">
            <a:miter lim="400000"/>
          </a:ln>
        </p:spPr>
      </p:pic>
      <p:sp>
        <p:nvSpPr>
          <p:cNvPr id="2" name="TITOLO ARGOMENTO…">
            <a:extLst>
              <a:ext uri="{FF2B5EF4-FFF2-40B4-BE49-F238E27FC236}">
                <a16:creationId xmlns:a16="http://schemas.microsoft.com/office/drawing/2014/main" id="{4948F9A0-BC6A-517D-1C33-1F0D944206AC}"/>
              </a:ext>
            </a:extLst>
          </p:cNvPr>
          <p:cNvSpPr txBox="1"/>
          <p:nvPr/>
        </p:nvSpPr>
        <p:spPr>
          <a:xfrm>
            <a:off x="792949" y="5188243"/>
            <a:ext cx="22057379" cy="49244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r>
              <a:rPr lang="it-IT" sz="8000" kern="100" dirty="0">
                <a:solidFill>
                  <a:schemeClr val="bg1"/>
                </a:solidFill>
                <a:latin typeface="Helvetica" pitchFamily="2" charset="0"/>
                <a:ea typeface="Calibri" panose="020F0502020204030204" pitchFamily="34" charset="0"/>
                <a:cs typeface="Times New Roman" panose="02020603050405020304" pitchFamily="18" charset="0"/>
              </a:rPr>
              <a:t>Norme ed Incentivi per le regolazioni certificate</a:t>
            </a:r>
          </a:p>
          <a:p>
            <a:r>
              <a:rPr lang="it-IT" sz="8000" kern="100" dirty="0">
                <a:solidFill>
                  <a:schemeClr val="bg1"/>
                </a:solidFill>
                <a:latin typeface="Helvetica" pitchFamily="2" charset="0"/>
                <a:ea typeface="Calibri" panose="020F0502020204030204" pitchFamily="34" charset="0"/>
                <a:cs typeface="Times New Roman" panose="02020603050405020304" pitchFamily="18" charset="0"/>
              </a:rPr>
              <a:t>Direttiva Europea</a:t>
            </a:r>
          </a:p>
          <a:p>
            <a:r>
              <a:rPr lang="it-IT" sz="8000" kern="100" dirty="0">
                <a:solidFill>
                  <a:schemeClr val="bg1"/>
                </a:solidFill>
                <a:latin typeface="Helvetica" pitchFamily="2" charset="0"/>
                <a:ea typeface="Calibri" panose="020F0502020204030204" pitchFamily="34" charset="0"/>
                <a:cs typeface="Times New Roman" panose="02020603050405020304" pitchFamily="18" charset="0"/>
              </a:rPr>
              <a:t>BACS </a:t>
            </a:r>
            <a:r>
              <a:rPr lang="it-IT" sz="5400" kern="100" dirty="0">
                <a:solidFill>
                  <a:schemeClr val="bg1"/>
                </a:solidFill>
                <a:latin typeface="Helvetica" pitchFamily="2" charset="0"/>
                <a:ea typeface="Calibri" panose="020F0502020204030204" pitchFamily="34" charset="0"/>
                <a:cs typeface="Times New Roman" panose="02020603050405020304" pitchFamily="18" charset="0"/>
              </a:rPr>
              <a:t>(Building Automation Control System)</a:t>
            </a:r>
            <a:endParaRPr lang="it-IT" sz="8000" kern="100" dirty="0">
              <a:solidFill>
                <a:schemeClr val="bg1"/>
              </a:solidFill>
              <a:latin typeface="Helvetica" pitchFamily="2" charset="0"/>
              <a:ea typeface="Calibri" panose="020F0502020204030204" pitchFamily="34" charset="0"/>
              <a:cs typeface="Times New Roman" panose="02020603050405020304" pitchFamily="18" charset="0"/>
            </a:endParaRPr>
          </a:p>
          <a:p>
            <a:r>
              <a:rPr lang="it-IT" sz="8000" kern="100" dirty="0">
                <a:solidFill>
                  <a:schemeClr val="bg1"/>
                </a:solidFill>
                <a:latin typeface="Helvetica" pitchFamily="2" charset="0"/>
                <a:ea typeface="Calibri" panose="020F0502020204030204" pitchFamily="34" charset="0"/>
                <a:cs typeface="Times New Roman" panose="02020603050405020304" pitchFamily="18" charset="0"/>
              </a:rPr>
              <a:t>Direttiva Europea sulle Case Green (EPBD) </a:t>
            </a:r>
            <a:endParaRPr lang="it-IT" sz="8000" kern="100" dirty="0">
              <a:solidFill>
                <a:schemeClr val="bg1"/>
              </a:solidFill>
              <a:effectLst/>
              <a:latin typeface="Helvetica"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1178780"/>
      </p:ext>
    </p:extLst>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thruBlk="1"/>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CB8B9-5D88-CF38-C9F8-56DC7CE65555}"/>
            </a:ext>
          </a:extLst>
        </p:cNvPr>
        <p:cNvGrpSpPr/>
        <p:nvPr/>
      </p:nvGrpSpPr>
      <p:grpSpPr>
        <a:xfrm>
          <a:off x="0" y="0"/>
          <a:ext cx="0" cy="0"/>
          <a:chOff x="0" y="0"/>
          <a:chExt cx="0" cy="0"/>
        </a:xfrm>
      </p:grpSpPr>
      <p:sp>
        <p:nvSpPr>
          <p:cNvPr id="1034" name="Rectangle 41">
            <a:extLst>
              <a:ext uri="{FF2B5EF4-FFF2-40B4-BE49-F238E27FC236}">
                <a16:creationId xmlns:a16="http://schemas.microsoft.com/office/drawing/2014/main" id="{8B9918EB-A980-6586-C588-50322332C577}"/>
              </a:ext>
            </a:extLst>
          </p:cNvPr>
          <p:cNvSpPr>
            <a:spLocks noChangeArrowheads="1"/>
          </p:cNvSpPr>
          <p:nvPr/>
        </p:nvSpPr>
        <p:spPr bwMode="auto">
          <a:xfrm>
            <a:off x="1587" y="44805"/>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1035" name="Rectangle 44">
            <a:extLst>
              <a:ext uri="{FF2B5EF4-FFF2-40B4-BE49-F238E27FC236}">
                <a16:creationId xmlns:a16="http://schemas.microsoft.com/office/drawing/2014/main" id="{397D2AFD-D966-68C2-D487-8B3CDBEE5878}"/>
              </a:ext>
            </a:extLst>
          </p:cNvPr>
          <p:cNvSpPr>
            <a:spLocks noChangeArrowheads="1"/>
          </p:cNvSpPr>
          <p:nvPr/>
        </p:nvSpPr>
        <p:spPr bwMode="auto">
          <a:xfrm>
            <a:off x="1587" y="501946"/>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3" name="Linea">
            <a:extLst>
              <a:ext uri="{FF2B5EF4-FFF2-40B4-BE49-F238E27FC236}">
                <a16:creationId xmlns:a16="http://schemas.microsoft.com/office/drawing/2014/main" id="{83409CE7-1100-E17C-6AE3-4851D9FD8F5F}"/>
              </a:ext>
            </a:extLst>
          </p:cNvPr>
          <p:cNvSpPr/>
          <p:nvPr/>
        </p:nvSpPr>
        <p:spPr>
          <a:xfrm flipV="1">
            <a:off x="1299488" y="1150526"/>
            <a:ext cx="21785025" cy="2"/>
          </a:xfrm>
          <a:prstGeom prst="line">
            <a:avLst/>
          </a:prstGeom>
          <a:ln w="6350">
            <a:solidFill>
              <a:srgbClr val="53585F"/>
            </a:solidFill>
            <a:miter lim="400000"/>
          </a:ln>
        </p:spPr>
        <p:txBody>
          <a:bodyPr lIns="32654" tIns="32654" rIns="32654" bIns="32654" anchor="ctr"/>
          <a:lstStyle/>
          <a:p>
            <a:pPr algn="l" defTabSz="457131">
              <a:lnSpc>
                <a:spcPct val="120000"/>
              </a:lnSpc>
              <a:defRPr sz="4000">
                <a:latin typeface="Helvetica"/>
                <a:ea typeface="Helvetica"/>
                <a:cs typeface="Helvetica"/>
                <a:sym typeface="Helvetica"/>
              </a:defRPr>
            </a:pPr>
            <a:endParaRPr sz="3999"/>
          </a:p>
        </p:txBody>
      </p:sp>
      <p:sp>
        <p:nvSpPr>
          <p:cNvPr id="4" name="Rettangolo 3">
            <a:extLst>
              <a:ext uri="{FF2B5EF4-FFF2-40B4-BE49-F238E27FC236}">
                <a16:creationId xmlns:a16="http://schemas.microsoft.com/office/drawing/2014/main" id="{D9D78F2F-DCE8-6345-22D1-C7830E99D768}"/>
              </a:ext>
            </a:extLst>
          </p:cNvPr>
          <p:cNvSpPr/>
          <p:nvPr/>
        </p:nvSpPr>
        <p:spPr>
          <a:xfrm>
            <a:off x="526453" y="270025"/>
            <a:ext cx="22814697" cy="771301"/>
          </a:xfrm>
          <a:prstGeom prst="rect">
            <a:avLst/>
          </a:prstGeom>
        </p:spPr>
        <p:txBody>
          <a:bodyPr wrap="square">
            <a:spAutoFit/>
          </a:bodyPr>
          <a:lstStyle/>
          <a:p>
            <a:pPr lvl="8"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399" dirty="0">
                <a:solidFill>
                  <a:schemeClr val="tx1"/>
                </a:solidFill>
              </a:rPr>
              <a:t>La direttiva europea sull’efficienza energetica degli edifici (EPBD)</a:t>
            </a:r>
          </a:p>
        </p:txBody>
      </p:sp>
      <p:sp>
        <p:nvSpPr>
          <p:cNvPr id="6" name="CasellaDiTesto 5">
            <a:extLst>
              <a:ext uri="{FF2B5EF4-FFF2-40B4-BE49-F238E27FC236}">
                <a16:creationId xmlns:a16="http://schemas.microsoft.com/office/drawing/2014/main" id="{DE1F58E4-B68C-7291-3678-0081DFEE5E8F}"/>
              </a:ext>
            </a:extLst>
          </p:cNvPr>
          <p:cNvSpPr txBox="1"/>
          <p:nvPr/>
        </p:nvSpPr>
        <p:spPr>
          <a:xfrm>
            <a:off x="831687" y="4485222"/>
            <a:ext cx="22814697" cy="49756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it-IT" sz="3600" dirty="0"/>
              <a:t>La direttiva europea sull’efficienza energetica degli edifici (EPBD), approvata in via definitiva dall’Ecofin e recentemente pubblicata un GUUE, </a:t>
            </a:r>
            <a:r>
              <a:rPr lang="it-IT" sz="3600" u="sng" dirty="0"/>
              <a:t>impone agli Stati membri dell’Unione Europea di adottare misure per ridurre il consumo energetico degli edifici e promuovere l’efficienza energetica</a:t>
            </a:r>
            <a:r>
              <a:rPr lang="it-IT" sz="3600" dirty="0"/>
              <a:t>. Tra le varie misure previste dalla direttiva vi è </a:t>
            </a:r>
            <a:r>
              <a:rPr lang="it-IT" sz="3600" dirty="0">
                <a:highlight>
                  <a:srgbClr val="FFFF00"/>
                </a:highlight>
              </a:rPr>
              <a:t>l’obbligo di utilizzare i Building Automation and Control Systems (BACS), non solo per il settore non residenziale ma anche per quello residenziale</a:t>
            </a:r>
            <a:r>
              <a:rPr lang="it-IT" sz="3600" dirty="0"/>
              <a:t>, e di aggiornare gli impianti tecnologici degli edifici per raggiungere gli obiettivi di efficienza energetica stabiliti, che mirano alla neutralità carbonica entro il 2050.</a:t>
            </a:r>
          </a:p>
        </p:txBody>
      </p:sp>
    </p:spTree>
    <p:extLst>
      <p:ext uri="{BB962C8B-B14F-4D97-AF65-F5344CB8AC3E}">
        <p14:creationId xmlns:p14="http://schemas.microsoft.com/office/powerpoint/2010/main" val="2948803899"/>
      </p:ext>
    </p:extLst>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94B70-2708-C848-6F4E-FE9763B9AB12}"/>
            </a:ext>
          </a:extLst>
        </p:cNvPr>
        <p:cNvGrpSpPr/>
        <p:nvPr/>
      </p:nvGrpSpPr>
      <p:grpSpPr>
        <a:xfrm>
          <a:off x="0" y="0"/>
          <a:ext cx="0" cy="0"/>
          <a:chOff x="0" y="0"/>
          <a:chExt cx="0" cy="0"/>
        </a:xfrm>
      </p:grpSpPr>
      <p:sp>
        <p:nvSpPr>
          <p:cNvPr id="1034" name="Rectangle 41">
            <a:extLst>
              <a:ext uri="{FF2B5EF4-FFF2-40B4-BE49-F238E27FC236}">
                <a16:creationId xmlns:a16="http://schemas.microsoft.com/office/drawing/2014/main" id="{8F463E9A-8156-ACA8-66D5-29AD81DEF0CD}"/>
              </a:ext>
            </a:extLst>
          </p:cNvPr>
          <p:cNvSpPr>
            <a:spLocks noChangeArrowheads="1"/>
          </p:cNvSpPr>
          <p:nvPr/>
        </p:nvSpPr>
        <p:spPr bwMode="auto">
          <a:xfrm>
            <a:off x="1587" y="44805"/>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1035" name="Rectangle 44">
            <a:extLst>
              <a:ext uri="{FF2B5EF4-FFF2-40B4-BE49-F238E27FC236}">
                <a16:creationId xmlns:a16="http://schemas.microsoft.com/office/drawing/2014/main" id="{656F4D32-4963-955B-8085-60356AF59184}"/>
              </a:ext>
            </a:extLst>
          </p:cNvPr>
          <p:cNvSpPr>
            <a:spLocks noChangeArrowheads="1"/>
          </p:cNvSpPr>
          <p:nvPr/>
        </p:nvSpPr>
        <p:spPr bwMode="auto">
          <a:xfrm>
            <a:off x="1587" y="501946"/>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3" name="Linea">
            <a:extLst>
              <a:ext uri="{FF2B5EF4-FFF2-40B4-BE49-F238E27FC236}">
                <a16:creationId xmlns:a16="http://schemas.microsoft.com/office/drawing/2014/main" id="{B3388D53-97DA-CC96-A088-F7C897DDAF71}"/>
              </a:ext>
            </a:extLst>
          </p:cNvPr>
          <p:cNvSpPr/>
          <p:nvPr/>
        </p:nvSpPr>
        <p:spPr>
          <a:xfrm flipV="1">
            <a:off x="1299488" y="1150526"/>
            <a:ext cx="21785025" cy="2"/>
          </a:xfrm>
          <a:prstGeom prst="line">
            <a:avLst/>
          </a:prstGeom>
          <a:ln w="6350">
            <a:solidFill>
              <a:srgbClr val="53585F"/>
            </a:solidFill>
            <a:miter lim="400000"/>
          </a:ln>
        </p:spPr>
        <p:txBody>
          <a:bodyPr lIns="32654" tIns="32654" rIns="32654" bIns="32654" anchor="ctr"/>
          <a:lstStyle/>
          <a:p>
            <a:pPr algn="l" defTabSz="457131">
              <a:lnSpc>
                <a:spcPct val="120000"/>
              </a:lnSpc>
              <a:defRPr sz="4000">
                <a:latin typeface="Helvetica"/>
                <a:ea typeface="Helvetica"/>
                <a:cs typeface="Helvetica"/>
                <a:sym typeface="Helvetica"/>
              </a:defRPr>
            </a:pPr>
            <a:endParaRPr sz="3999"/>
          </a:p>
        </p:txBody>
      </p:sp>
      <p:sp>
        <p:nvSpPr>
          <p:cNvPr id="4" name="Rettangolo 3">
            <a:extLst>
              <a:ext uri="{FF2B5EF4-FFF2-40B4-BE49-F238E27FC236}">
                <a16:creationId xmlns:a16="http://schemas.microsoft.com/office/drawing/2014/main" id="{A852BB3B-AE6E-70FC-CFCB-70868091847A}"/>
              </a:ext>
            </a:extLst>
          </p:cNvPr>
          <p:cNvSpPr/>
          <p:nvPr/>
        </p:nvSpPr>
        <p:spPr>
          <a:xfrm>
            <a:off x="526453" y="270025"/>
            <a:ext cx="22814697" cy="771301"/>
          </a:xfrm>
          <a:prstGeom prst="rect">
            <a:avLst/>
          </a:prstGeom>
        </p:spPr>
        <p:txBody>
          <a:bodyPr wrap="square">
            <a:spAutoFit/>
          </a:bodyPr>
          <a:lstStyle/>
          <a:p>
            <a:pPr lvl="8"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399" dirty="0">
                <a:solidFill>
                  <a:schemeClr val="tx1"/>
                </a:solidFill>
              </a:rPr>
              <a:t>Sistema di automazione e controllo dell’edificio (BACS)</a:t>
            </a:r>
          </a:p>
        </p:txBody>
      </p:sp>
      <p:sp>
        <p:nvSpPr>
          <p:cNvPr id="6" name="CasellaDiTesto 5">
            <a:extLst>
              <a:ext uri="{FF2B5EF4-FFF2-40B4-BE49-F238E27FC236}">
                <a16:creationId xmlns:a16="http://schemas.microsoft.com/office/drawing/2014/main" id="{82B567EF-7505-C09C-CAE6-CEB546375149}"/>
              </a:ext>
            </a:extLst>
          </p:cNvPr>
          <p:cNvSpPr txBox="1"/>
          <p:nvPr/>
        </p:nvSpPr>
        <p:spPr>
          <a:xfrm>
            <a:off x="1719072" y="4485222"/>
            <a:ext cx="20445984" cy="58066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it-IT" sz="3600" dirty="0" err="1"/>
              <a:t>DLgs</a:t>
            </a:r>
            <a:r>
              <a:rPr lang="it-IT" sz="3600" dirty="0"/>
              <a:t> 48/20 (</a:t>
            </a:r>
            <a:r>
              <a:rPr lang="it-IT" sz="3600" dirty="0" err="1"/>
              <a:t>DLgs</a:t>
            </a:r>
            <a:r>
              <a:rPr lang="it-IT" sz="3600" dirty="0"/>
              <a:t> 192/05,EPBD III 844/18)</a:t>
            </a:r>
          </a:p>
          <a:p>
            <a:pPr algn="l">
              <a:lnSpc>
                <a:spcPct val="150000"/>
              </a:lnSpc>
            </a:pPr>
            <a:r>
              <a:rPr lang="it-IT" sz="3600" dirty="0"/>
              <a:t>Art 2 (Definizioni) (identica alla </a:t>
            </a:r>
            <a:r>
              <a:rPr lang="it-IT" sz="3600" dirty="0" err="1"/>
              <a:t>recast</a:t>
            </a:r>
            <a:r>
              <a:rPr lang="it-IT" sz="3600" dirty="0"/>
              <a:t> 4)</a:t>
            </a:r>
          </a:p>
          <a:p>
            <a:pPr algn="l">
              <a:lnSpc>
                <a:spcPct val="150000"/>
              </a:lnSpc>
            </a:pPr>
            <a:r>
              <a:rPr lang="it-IT" sz="3600" dirty="0"/>
              <a:t>l-</a:t>
            </a:r>
            <a:r>
              <a:rPr lang="it-IT" sz="3600" dirty="0" err="1"/>
              <a:t>tricies</a:t>
            </a:r>
            <a:r>
              <a:rPr lang="it-IT" sz="3600" dirty="0"/>
              <a:t> ter) “</a:t>
            </a:r>
            <a:r>
              <a:rPr lang="it-IT" sz="3600" b="1" dirty="0"/>
              <a:t>sistema di automazione e controllo dell’edificio (BACS)</a:t>
            </a:r>
            <a:r>
              <a:rPr lang="it-IT" sz="3600" dirty="0"/>
              <a:t>”:</a:t>
            </a:r>
          </a:p>
          <a:p>
            <a:pPr algn="l">
              <a:lnSpc>
                <a:spcPct val="150000"/>
              </a:lnSpc>
            </a:pPr>
            <a:endParaRPr lang="it-IT" sz="3600" dirty="0"/>
          </a:p>
          <a:p>
            <a:pPr algn="l">
              <a:lnSpc>
                <a:spcPct val="150000"/>
              </a:lnSpc>
            </a:pPr>
            <a:r>
              <a:rPr lang="it-IT" sz="3600" dirty="0"/>
              <a:t>Sistema comprendente tutti i prodotti, i software e i servizi tecnici che contribuiscono al funzionamento sicuro, economico ed efficiente sotto il profilo dell’energia dei sistemi tecnici per l’edilizia tramite </a:t>
            </a:r>
            <a:r>
              <a:rPr lang="it-IT" sz="3600" dirty="0">
                <a:highlight>
                  <a:srgbClr val="FFFF00"/>
                </a:highlight>
              </a:rPr>
              <a:t>controlli automatici </a:t>
            </a:r>
            <a:r>
              <a:rPr lang="it-IT" sz="3600" dirty="0"/>
              <a:t>e facilitando la gestione manuale di tali sistemi</a:t>
            </a:r>
          </a:p>
        </p:txBody>
      </p:sp>
    </p:spTree>
    <p:extLst>
      <p:ext uri="{BB962C8B-B14F-4D97-AF65-F5344CB8AC3E}">
        <p14:creationId xmlns:p14="http://schemas.microsoft.com/office/powerpoint/2010/main" val="1750677752"/>
      </p:ext>
    </p:extLst>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F405B2E-5A28-A283-797C-BF8DD383F030}"/>
            </a:ext>
          </a:extLst>
        </p:cNvPr>
        <p:cNvGrpSpPr/>
        <p:nvPr/>
      </p:nvGrpSpPr>
      <p:grpSpPr>
        <a:xfrm>
          <a:off x="0" y="0"/>
          <a:ext cx="0" cy="0"/>
          <a:chOff x="0" y="0"/>
          <a:chExt cx="0" cy="0"/>
        </a:xfrm>
      </p:grpSpPr>
      <p:sp>
        <p:nvSpPr>
          <p:cNvPr id="1034" name="Rectangle 41">
            <a:extLst>
              <a:ext uri="{FF2B5EF4-FFF2-40B4-BE49-F238E27FC236}">
                <a16:creationId xmlns:a16="http://schemas.microsoft.com/office/drawing/2014/main" id="{E688CE6F-13E6-4D4C-5F49-358A9BFAB682}"/>
              </a:ext>
            </a:extLst>
          </p:cNvPr>
          <p:cNvSpPr>
            <a:spLocks noChangeArrowheads="1"/>
          </p:cNvSpPr>
          <p:nvPr/>
        </p:nvSpPr>
        <p:spPr bwMode="auto">
          <a:xfrm>
            <a:off x="1587" y="44805"/>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1035" name="Rectangle 44">
            <a:extLst>
              <a:ext uri="{FF2B5EF4-FFF2-40B4-BE49-F238E27FC236}">
                <a16:creationId xmlns:a16="http://schemas.microsoft.com/office/drawing/2014/main" id="{7098A326-BEBD-8142-43B2-3896A5D81AAA}"/>
              </a:ext>
            </a:extLst>
          </p:cNvPr>
          <p:cNvSpPr>
            <a:spLocks noChangeArrowheads="1"/>
          </p:cNvSpPr>
          <p:nvPr/>
        </p:nvSpPr>
        <p:spPr bwMode="auto">
          <a:xfrm>
            <a:off x="1587" y="501946"/>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3" name="Linea">
            <a:extLst>
              <a:ext uri="{FF2B5EF4-FFF2-40B4-BE49-F238E27FC236}">
                <a16:creationId xmlns:a16="http://schemas.microsoft.com/office/drawing/2014/main" id="{EACFB426-5669-BBC3-46CC-7B9B999493D2}"/>
              </a:ext>
            </a:extLst>
          </p:cNvPr>
          <p:cNvSpPr/>
          <p:nvPr/>
        </p:nvSpPr>
        <p:spPr>
          <a:xfrm flipV="1">
            <a:off x="1299488" y="1150526"/>
            <a:ext cx="21785025" cy="2"/>
          </a:xfrm>
          <a:prstGeom prst="line">
            <a:avLst/>
          </a:prstGeom>
          <a:ln w="6350">
            <a:solidFill>
              <a:srgbClr val="53585F"/>
            </a:solidFill>
            <a:miter lim="400000"/>
          </a:ln>
        </p:spPr>
        <p:txBody>
          <a:bodyPr lIns="32654" tIns="32654" rIns="32654" bIns="32654" anchor="ctr"/>
          <a:lstStyle/>
          <a:p>
            <a:pPr algn="l" defTabSz="457131">
              <a:lnSpc>
                <a:spcPct val="120000"/>
              </a:lnSpc>
              <a:defRPr sz="4000">
                <a:latin typeface="Helvetica"/>
                <a:ea typeface="Helvetica"/>
                <a:cs typeface="Helvetica"/>
                <a:sym typeface="Helvetica"/>
              </a:defRPr>
            </a:pPr>
            <a:endParaRPr sz="3999"/>
          </a:p>
        </p:txBody>
      </p:sp>
      <p:sp>
        <p:nvSpPr>
          <p:cNvPr id="4" name="Rettangolo 3">
            <a:extLst>
              <a:ext uri="{FF2B5EF4-FFF2-40B4-BE49-F238E27FC236}">
                <a16:creationId xmlns:a16="http://schemas.microsoft.com/office/drawing/2014/main" id="{70C99283-A0A0-C90F-6E94-128C9F9BF925}"/>
              </a:ext>
            </a:extLst>
          </p:cNvPr>
          <p:cNvSpPr/>
          <p:nvPr/>
        </p:nvSpPr>
        <p:spPr>
          <a:xfrm>
            <a:off x="526453" y="270025"/>
            <a:ext cx="22814697" cy="771301"/>
          </a:xfrm>
          <a:prstGeom prst="rect">
            <a:avLst/>
          </a:prstGeom>
        </p:spPr>
        <p:txBody>
          <a:bodyPr wrap="square">
            <a:spAutoFit/>
          </a:bodyPr>
          <a:lstStyle/>
          <a:p>
            <a:pPr lvl="8"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399" dirty="0">
                <a:solidFill>
                  <a:schemeClr val="tx1"/>
                </a:solidFill>
              </a:rPr>
              <a:t>La direttiva europea sull’efficienza energetica degli edifici (EPBD)</a:t>
            </a:r>
          </a:p>
        </p:txBody>
      </p:sp>
      <p:sp>
        <p:nvSpPr>
          <p:cNvPr id="6" name="CasellaDiTesto 5">
            <a:extLst>
              <a:ext uri="{FF2B5EF4-FFF2-40B4-BE49-F238E27FC236}">
                <a16:creationId xmlns:a16="http://schemas.microsoft.com/office/drawing/2014/main" id="{584D521F-58C8-F213-9585-5D09089423C6}"/>
              </a:ext>
            </a:extLst>
          </p:cNvPr>
          <p:cNvSpPr txBox="1"/>
          <p:nvPr/>
        </p:nvSpPr>
        <p:spPr>
          <a:xfrm>
            <a:off x="1299488" y="4485222"/>
            <a:ext cx="21633664" cy="49756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it-IT" sz="3600" dirty="0"/>
              <a:t>In un Paese come l’Italia, con un patrimonio edilizio molto “anziano” (l’84% risale a prima del 1990), il tema del cosiddetto revamping impiantistico costituisce uno dei fattori chiave per ottenere il miglioramento della classe energetica di un edificio esistente e, </a:t>
            </a:r>
            <a:r>
              <a:rPr lang="it-IT" sz="3600" u="sng" dirty="0"/>
              <a:t>considerato che si stima che entro il 2030 si renderà indispensabile agire su almeno 5 milioni di edifici</a:t>
            </a:r>
            <a:r>
              <a:rPr lang="it-IT" sz="3600" dirty="0"/>
              <a:t> oggi relegati sul fondo della tabella sulle classi energetiche, il tema assume una particolare rilevanza, anche in tema di sostenibilità economica; operare sugli impianti e sull’intelligenza degli stessi costa infatti sempre molto meno che intervenire sull’involucro.</a:t>
            </a:r>
          </a:p>
        </p:txBody>
      </p:sp>
    </p:spTree>
    <p:extLst>
      <p:ext uri="{BB962C8B-B14F-4D97-AF65-F5344CB8AC3E}">
        <p14:creationId xmlns:p14="http://schemas.microsoft.com/office/powerpoint/2010/main" val="1648765332"/>
      </p:ext>
    </p:extLst>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0DBFF-98E5-3C4D-BC05-BE1F149B4391}"/>
            </a:ext>
          </a:extLst>
        </p:cNvPr>
        <p:cNvGrpSpPr/>
        <p:nvPr/>
      </p:nvGrpSpPr>
      <p:grpSpPr>
        <a:xfrm>
          <a:off x="0" y="0"/>
          <a:ext cx="0" cy="0"/>
          <a:chOff x="0" y="0"/>
          <a:chExt cx="0" cy="0"/>
        </a:xfrm>
      </p:grpSpPr>
      <p:sp>
        <p:nvSpPr>
          <p:cNvPr id="1034" name="Rectangle 41">
            <a:extLst>
              <a:ext uri="{FF2B5EF4-FFF2-40B4-BE49-F238E27FC236}">
                <a16:creationId xmlns:a16="http://schemas.microsoft.com/office/drawing/2014/main" id="{1B227F7B-74D5-4B95-16BC-808BA42D9D8D}"/>
              </a:ext>
            </a:extLst>
          </p:cNvPr>
          <p:cNvSpPr>
            <a:spLocks noChangeArrowheads="1"/>
          </p:cNvSpPr>
          <p:nvPr/>
        </p:nvSpPr>
        <p:spPr bwMode="auto">
          <a:xfrm>
            <a:off x="1587" y="44805"/>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1035" name="Rectangle 44">
            <a:extLst>
              <a:ext uri="{FF2B5EF4-FFF2-40B4-BE49-F238E27FC236}">
                <a16:creationId xmlns:a16="http://schemas.microsoft.com/office/drawing/2014/main" id="{00422221-66CD-F3BD-B48E-4CF26CD76F62}"/>
              </a:ext>
            </a:extLst>
          </p:cNvPr>
          <p:cNvSpPr>
            <a:spLocks noChangeArrowheads="1"/>
          </p:cNvSpPr>
          <p:nvPr/>
        </p:nvSpPr>
        <p:spPr bwMode="auto">
          <a:xfrm>
            <a:off x="1587" y="501946"/>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3" name="Linea">
            <a:extLst>
              <a:ext uri="{FF2B5EF4-FFF2-40B4-BE49-F238E27FC236}">
                <a16:creationId xmlns:a16="http://schemas.microsoft.com/office/drawing/2014/main" id="{6086EBEE-0AE7-9B10-6A82-FB3D5E5E2809}"/>
              </a:ext>
            </a:extLst>
          </p:cNvPr>
          <p:cNvSpPr/>
          <p:nvPr/>
        </p:nvSpPr>
        <p:spPr>
          <a:xfrm flipV="1">
            <a:off x="1299488" y="1150526"/>
            <a:ext cx="21785025" cy="2"/>
          </a:xfrm>
          <a:prstGeom prst="line">
            <a:avLst/>
          </a:prstGeom>
          <a:ln w="6350">
            <a:solidFill>
              <a:srgbClr val="53585F"/>
            </a:solidFill>
            <a:miter lim="400000"/>
          </a:ln>
        </p:spPr>
        <p:txBody>
          <a:bodyPr lIns="32654" tIns="32654" rIns="32654" bIns="32654" anchor="ctr"/>
          <a:lstStyle/>
          <a:p>
            <a:pPr algn="l" defTabSz="457131">
              <a:lnSpc>
                <a:spcPct val="120000"/>
              </a:lnSpc>
              <a:defRPr sz="4000">
                <a:latin typeface="Helvetica"/>
                <a:ea typeface="Helvetica"/>
                <a:cs typeface="Helvetica"/>
                <a:sym typeface="Helvetica"/>
              </a:defRPr>
            </a:pPr>
            <a:endParaRPr sz="3999"/>
          </a:p>
        </p:txBody>
      </p:sp>
      <p:sp>
        <p:nvSpPr>
          <p:cNvPr id="4" name="Rettangolo 3">
            <a:extLst>
              <a:ext uri="{FF2B5EF4-FFF2-40B4-BE49-F238E27FC236}">
                <a16:creationId xmlns:a16="http://schemas.microsoft.com/office/drawing/2014/main" id="{ADF36D57-E11B-F708-DE52-70E75C11FEC8}"/>
              </a:ext>
            </a:extLst>
          </p:cNvPr>
          <p:cNvSpPr/>
          <p:nvPr/>
        </p:nvSpPr>
        <p:spPr>
          <a:xfrm>
            <a:off x="526453" y="270025"/>
            <a:ext cx="22814697" cy="771301"/>
          </a:xfrm>
          <a:prstGeom prst="rect">
            <a:avLst/>
          </a:prstGeom>
        </p:spPr>
        <p:txBody>
          <a:bodyPr wrap="square">
            <a:spAutoFit/>
          </a:bodyPr>
          <a:lstStyle/>
          <a:p>
            <a:pPr lvl="8"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399" dirty="0">
                <a:solidFill>
                  <a:schemeClr val="tx1"/>
                </a:solidFill>
              </a:rPr>
              <a:t>La direttiva europea sull’efficienza energetica degli edifici (EPBD)</a:t>
            </a:r>
          </a:p>
        </p:txBody>
      </p:sp>
      <p:sp>
        <p:nvSpPr>
          <p:cNvPr id="6" name="CasellaDiTesto 5">
            <a:extLst>
              <a:ext uri="{FF2B5EF4-FFF2-40B4-BE49-F238E27FC236}">
                <a16:creationId xmlns:a16="http://schemas.microsoft.com/office/drawing/2014/main" id="{FEEE9231-2929-9C27-0E29-12719BB381AD}"/>
              </a:ext>
            </a:extLst>
          </p:cNvPr>
          <p:cNvSpPr txBox="1"/>
          <p:nvPr/>
        </p:nvSpPr>
        <p:spPr>
          <a:xfrm>
            <a:off x="959703" y="2436966"/>
            <a:ext cx="22814697" cy="82996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it-IT" sz="3600" dirty="0"/>
              <a:t>La nuova Direttiva Case Green, attraverso le disposizioni dell’articolo 13 (commi 9 e 11) sui “Sistemi tecnici per l’edilizia”, nello specifico, </a:t>
            </a:r>
            <a:r>
              <a:rPr lang="it-IT" sz="3600" dirty="0">
                <a:highlight>
                  <a:srgbClr val="FFFF00"/>
                </a:highlight>
              </a:rPr>
              <a:t>prevede l’adozione obbligatoria dei sistemi BACS per gli edifici non residenziali aventi potenza termica &gt; 290 kW entro il 31 dicembre 2024 e &gt; 70 kW entro il 31 dicembre 2029, mentre per gli edifici residenziali nuovi o sottoposti a ristrutturazioni importanti siano dotati di tali sistemi a partire dal 29 maggio 2026.</a:t>
            </a:r>
          </a:p>
          <a:p>
            <a:pPr algn="l">
              <a:lnSpc>
                <a:spcPct val="150000"/>
              </a:lnSpc>
            </a:pPr>
            <a:endParaRPr lang="it-IT" sz="3600" dirty="0"/>
          </a:p>
          <a:p>
            <a:pPr algn="l">
              <a:lnSpc>
                <a:spcPct val="150000"/>
              </a:lnSpc>
            </a:pPr>
            <a:r>
              <a:rPr lang="it-IT" sz="3600" dirty="0"/>
              <a:t>Si ricorda che in Italia, le disposizioni dell’art. 3.2, comma 10, sui “Criteri Generali e Requisiti delle Prestazioni Energetiche degli Edifici” emanate con il Decreto Ministeriale n° 39 del 26 giugno 2015, hanno già reso obbligatori i sistemi “BACS” di classe B (norma UNI EN 15232-1, ora UNI EN ISO 52120-1) negli edifici non residenziali di nuova costruzione o soggetti a ristrutturazioni importanti di primo livello. </a:t>
            </a:r>
          </a:p>
        </p:txBody>
      </p:sp>
    </p:spTree>
    <p:extLst>
      <p:ext uri="{BB962C8B-B14F-4D97-AF65-F5344CB8AC3E}">
        <p14:creationId xmlns:p14="http://schemas.microsoft.com/office/powerpoint/2010/main" val="3231172365"/>
      </p:ext>
    </p:extLst>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446DC-688A-D0D7-9363-23E8C5AF109B}"/>
            </a:ext>
          </a:extLst>
        </p:cNvPr>
        <p:cNvGrpSpPr/>
        <p:nvPr/>
      </p:nvGrpSpPr>
      <p:grpSpPr>
        <a:xfrm>
          <a:off x="0" y="0"/>
          <a:ext cx="0" cy="0"/>
          <a:chOff x="0" y="0"/>
          <a:chExt cx="0" cy="0"/>
        </a:xfrm>
      </p:grpSpPr>
      <p:sp>
        <p:nvSpPr>
          <p:cNvPr id="1034" name="Rectangle 41">
            <a:extLst>
              <a:ext uri="{FF2B5EF4-FFF2-40B4-BE49-F238E27FC236}">
                <a16:creationId xmlns:a16="http://schemas.microsoft.com/office/drawing/2014/main" id="{2CC7280B-E85F-8C2C-3464-57D38E4BE5E3}"/>
              </a:ext>
            </a:extLst>
          </p:cNvPr>
          <p:cNvSpPr>
            <a:spLocks noChangeArrowheads="1"/>
          </p:cNvSpPr>
          <p:nvPr/>
        </p:nvSpPr>
        <p:spPr bwMode="auto">
          <a:xfrm>
            <a:off x="1587" y="44805"/>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1035" name="Rectangle 44">
            <a:extLst>
              <a:ext uri="{FF2B5EF4-FFF2-40B4-BE49-F238E27FC236}">
                <a16:creationId xmlns:a16="http://schemas.microsoft.com/office/drawing/2014/main" id="{55F13D23-0403-F380-321C-13CD0428C400}"/>
              </a:ext>
            </a:extLst>
          </p:cNvPr>
          <p:cNvSpPr>
            <a:spLocks noChangeArrowheads="1"/>
          </p:cNvSpPr>
          <p:nvPr/>
        </p:nvSpPr>
        <p:spPr bwMode="auto">
          <a:xfrm>
            <a:off x="1587" y="501946"/>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3" name="Linea">
            <a:extLst>
              <a:ext uri="{FF2B5EF4-FFF2-40B4-BE49-F238E27FC236}">
                <a16:creationId xmlns:a16="http://schemas.microsoft.com/office/drawing/2014/main" id="{DC5DB874-4801-39E5-17BE-F86D8439D400}"/>
              </a:ext>
            </a:extLst>
          </p:cNvPr>
          <p:cNvSpPr/>
          <p:nvPr/>
        </p:nvSpPr>
        <p:spPr>
          <a:xfrm flipV="1">
            <a:off x="1299488" y="1150526"/>
            <a:ext cx="21785025" cy="2"/>
          </a:xfrm>
          <a:prstGeom prst="line">
            <a:avLst/>
          </a:prstGeom>
          <a:ln w="6350">
            <a:solidFill>
              <a:srgbClr val="53585F"/>
            </a:solidFill>
            <a:miter lim="400000"/>
          </a:ln>
        </p:spPr>
        <p:txBody>
          <a:bodyPr lIns="32654" tIns="32654" rIns="32654" bIns="32654" anchor="ctr"/>
          <a:lstStyle/>
          <a:p>
            <a:pPr algn="l" defTabSz="457131">
              <a:lnSpc>
                <a:spcPct val="120000"/>
              </a:lnSpc>
              <a:defRPr sz="4000">
                <a:latin typeface="Helvetica"/>
                <a:ea typeface="Helvetica"/>
                <a:cs typeface="Helvetica"/>
                <a:sym typeface="Helvetica"/>
              </a:defRPr>
            </a:pPr>
            <a:endParaRPr sz="3999"/>
          </a:p>
        </p:txBody>
      </p:sp>
      <p:sp>
        <p:nvSpPr>
          <p:cNvPr id="4" name="Rettangolo 3">
            <a:extLst>
              <a:ext uri="{FF2B5EF4-FFF2-40B4-BE49-F238E27FC236}">
                <a16:creationId xmlns:a16="http://schemas.microsoft.com/office/drawing/2014/main" id="{07F98D32-0C51-668D-41E7-1ED56E624283}"/>
              </a:ext>
            </a:extLst>
          </p:cNvPr>
          <p:cNvSpPr/>
          <p:nvPr/>
        </p:nvSpPr>
        <p:spPr>
          <a:xfrm>
            <a:off x="526453" y="270025"/>
            <a:ext cx="22814697" cy="771301"/>
          </a:xfrm>
          <a:prstGeom prst="rect">
            <a:avLst/>
          </a:prstGeom>
        </p:spPr>
        <p:txBody>
          <a:bodyPr wrap="square">
            <a:spAutoFit/>
          </a:bodyPr>
          <a:lstStyle/>
          <a:p>
            <a:pPr lvl="8"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399" dirty="0">
                <a:solidFill>
                  <a:schemeClr val="tx1"/>
                </a:solidFill>
              </a:rPr>
              <a:t>Bonus Domotica 2025</a:t>
            </a:r>
          </a:p>
        </p:txBody>
      </p:sp>
      <p:sp>
        <p:nvSpPr>
          <p:cNvPr id="6" name="CasellaDiTesto 5">
            <a:extLst>
              <a:ext uri="{FF2B5EF4-FFF2-40B4-BE49-F238E27FC236}">
                <a16:creationId xmlns:a16="http://schemas.microsoft.com/office/drawing/2014/main" id="{750A64AD-63FE-D4E5-529D-3D26963D8F45}"/>
              </a:ext>
            </a:extLst>
          </p:cNvPr>
          <p:cNvSpPr txBox="1"/>
          <p:nvPr/>
        </p:nvSpPr>
        <p:spPr>
          <a:xfrm>
            <a:off x="923127" y="1259728"/>
            <a:ext cx="22814697" cy="107926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it-IT" sz="3600" dirty="0"/>
              <a:t>Il Bonus Domotica 2025 consente di ottenere uno sgravio fiscale per l’acquisto e l’installazione di dispositivi intelligenti che ottimizzano il consumo energetico domestico. Tra questi rientrano:</a:t>
            </a:r>
          </a:p>
          <a:p>
            <a:pPr algn="l">
              <a:lnSpc>
                <a:spcPct val="150000"/>
              </a:lnSpc>
            </a:pPr>
            <a:endParaRPr lang="it-IT" sz="3600" dirty="0"/>
          </a:p>
          <a:p>
            <a:pPr algn="l">
              <a:lnSpc>
                <a:spcPct val="150000"/>
              </a:lnSpc>
            </a:pPr>
            <a:r>
              <a:rPr lang="it-IT" sz="3600" dirty="0"/>
              <a:t>Impianti di building </a:t>
            </a:r>
            <a:r>
              <a:rPr lang="it-IT" sz="3600" dirty="0" err="1"/>
              <a:t>automation</a:t>
            </a:r>
            <a:r>
              <a:rPr lang="it-IT" sz="3600" dirty="0"/>
              <a:t>, ovvero sistemi avanzati per la gestione automatica di riscaldamento, climatizzazione e acqua calda sanitaria (ACS).</a:t>
            </a:r>
          </a:p>
          <a:p>
            <a:pPr algn="l">
              <a:lnSpc>
                <a:spcPct val="150000"/>
              </a:lnSpc>
            </a:pPr>
            <a:endParaRPr lang="it-IT" sz="3600" dirty="0"/>
          </a:p>
          <a:p>
            <a:pPr algn="l">
              <a:lnSpc>
                <a:spcPct val="150000"/>
              </a:lnSpc>
            </a:pPr>
            <a:r>
              <a:rPr lang="it-IT" sz="3600" u="sng" dirty="0"/>
              <a:t>Dispositivi di controllo da remoto, purché appartenenti almeno alla classe B della norma EN 15232.</a:t>
            </a:r>
          </a:p>
          <a:p>
            <a:pPr algn="l">
              <a:lnSpc>
                <a:spcPct val="150000"/>
              </a:lnSpc>
            </a:pPr>
            <a:endParaRPr lang="it-IT" sz="3600" dirty="0"/>
          </a:p>
          <a:p>
            <a:pPr algn="l">
              <a:lnSpc>
                <a:spcPct val="150000"/>
              </a:lnSpc>
            </a:pPr>
            <a:r>
              <a:rPr lang="it-IT" sz="3600" dirty="0"/>
              <a:t>Sistemi di monitoraggio dei consumi energetici, con possibilità di ricevere report periodici.</a:t>
            </a:r>
          </a:p>
          <a:p>
            <a:pPr algn="l">
              <a:lnSpc>
                <a:spcPct val="150000"/>
              </a:lnSpc>
            </a:pPr>
            <a:endParaRPr lang="it-IT" sz="3600" dirty="0"/>
          </a:p>
          <a:p>
            <a:pPr algn="l">
              <a:lnSpc>
                <a:spcPct val="150000"/>
              </a:lnSpc>
            </a:pPr>
            <a:endParaRPr lang="it-IT" sz="3600" dirty="0"/>
          </a:p>
          <a:p>
            <a:pPr algn="l">
              <a:lnSpc>
                <a:spcPct val="150000"/>
              </a:lnSpc>
            </a:pPr>
            <a:r>
              <a:rPr lang="it-IT" sz="3600" dirty="0"/>
              <a:t>L’agevolazione si applica a tutti gli interventi che rientrano nelle categorie del Superbonus 2025 e dell’Ecobonus 2025, garantendo una riduzione dell’IRPEF o dell’IRES.</a:t>
            </a:r>
          </a:p>
        </p:txBody>
      </p:sp>
    </p:spTree>
    <p:extLst>
      <p:ext uri="{BB962C8B-B14F-4D97-AF65-F5344CB8AC3E}">
        <p14:creationId xmlns:p14="http://schemas.microsoft.com/office/powerpoint/2010/main" val="1938174729"/>
      </p:ext>
    </p:extLst>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E75D3-B14C-A94E-EB31-DF26E72A66E0}"/>
            </a:ext>
          </a:extLst>
        </p:cNvPr>
        <p:cNvGrpSpPr/>
        <p:nvPr/>
      </p:nvGrpSpPr>
      <p:grpSpPr>
        <a:xfrm>
          <a:off x="0" y="0"/>
          <a:ext cx="0" cy="0"/>
          <a:chOff x="0" y="0"/>
          <a:chExt cx="0" cy="0"/>
        </a:xfrm>
      </p:grpSpPr>
      <p:sp>
        <p:nvSpPr>
          <p:cNvPr id="1034" name="Rectangle 41">
            <a:extLst>
              <a:ext uri="{FF2B5EF4-FFF2-40B4-BE49-F238E27FC236}">
                <a16:creationId xmlns:a16="http://schemas.microsoft.com/office/drawing/2014/main" id="{3F1A670E-C37B-A7AD-1083-4B00C1310FCB}"/>
              </a:ext>
            </a:extLst>
          </p:cNvPr>
          <p:cNvSpPr>
            <a:spLocks noChangeArrowheads="1"/>
          </p:cNvSpPr>
          <p:nvPr/>
        </p:nvSpPr>
        <p:spPr bwMode="auto">
          <a:xfrm>
            <a:off x="1587" y="44805"/>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1035" name="Rectangle 44">
            <a:extLst>
              <a:ext uri="{FF2B5EF4-FFF2-40B4-BE49-F238E27FC236}">
                <a16:creationId xmlns:a16="http://schemas.microsoft.com/office/drawing/2014/main" id="{E8946E98-F420-96A7-2627-955DC128A7B3}"/>
              </a:ext>
            </a:extLst>
          </p:cNvPr>
          <p:cNvSpPr>
            <a:spLocks noChangeArrowheads="1"/>
          </p:cNvSpPr>
          <p:nvPr/>
        </p:nvSpPr>
        <p:spPr bwMode="auto">
          <a:xfrm>
            <a:off x="1587" y="501946"/>
            <a:ext cx="184706" cy="36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28" tIns="45714" rIns="91428" bIns="45714" numCol="1" anchor="ctr" anchorCtr="0" compatLnSpc="1">
            <a:prstTxWarp prst="textNoShape">
              <a:avLst/>
            </a:prstTxWarp>
            <a:spAutoFit/>
          </a:bodyPr>
          <a:lstStyle/>
          <a:p>
            <a:pPr algn="l" defTabSz="914263" fontAlgn="base" hangingPunct="1">
              <a:spcBef>
                <a:spcPct val="0"/>
              </a:spcBef>
              <a:spcAft>
                <a:spcPct val="0"/>
              </a:spcAft>
            </a:pPr>
            <a:endParaRPr lang="it-IT" altLang="it-IT" sz="1800">
              <a:solidFill>
                <a:schemeClr val="tx1"/>
              </a:solidFill>
              <a:latin typeface="Arial" pitchFamily="34" charset="0"/>
              <a:cs typeface="Arial" pitchFamily="34" charset="0"/>
            </a:endParaRPr>
          </a:p>
        </p:txBody>
      </p:sp>
      <p:sp>
        <p:nvSpPr>
          <p:cNvPr id="3" name="Linea">
            <a:extLst>
              <a:ext uri="{FF2B5EF4-FFF2-40B4-BE49-F238E27FC236}">
                <a16:creationId xmlns:a16="http://schemas.microsoft.com/office/drawing/2014/main" id="{FF0CDF0D-129A-88CC-0117-644AD4519CB0}"/>
              </a:ext>
            </a:extLst>
          </p:cNvPr>
          <p:cNvSpPr/>
          <p:nvPr/>
        </p:nvSpPr>
        <p:spPr>
          <a:xfrm flipV="1">
            <a:off x="1299488" y="1150526"/>
            <a:ext cx="21785025" cy="2"/>
          </a:xfrm>
          <a:prstGeom prst="line">
            <a:avLst/>
          </a:prstGeom>
          <a:ln w="6350">
            <a:solidFill>
              <a:srgbClr val="53585F"/>
            </a:solidFill>
            <a:miter lim="400000"/>
          </a:ln>
        </p:spPr>
        <p:txBody>
          <a:bodyPr lIns="32654" tIns="32654" rIns="32654" bIns="32654" anchor="ctr"/>
          <a:lstStyle/>
          <a:p>
            <a:pPr algn="l" defTabSz="457131">
              <a:lnSpc>
                <a:spcPct val="120000"/>
              </a:lnSpc>
              <a:defRPr sz="4000">
                <a:latin typeface="Helvetica"/>
                <a:ea typeface="Helvetica"/>
                <a:cs typeface="Helvetica"/>
                <a:sym typeface="Helvetica"/>
              </a:defRPr>
            </a:pPr>
            <a:endParaRPr sz="3999"/>
          </a:p>
        </p:txBody>
      </p:sp>
      <p:sp>
        <p:nvSpPr>
          <p:cNvPr id="4" name="Rettangolo 3">
            <a:extLst>
              <a:ext uri="{FF2B5EF4-FFF2-40B4-BE49-F238E27FC236}">
                <a16:creationId xmlns:a16="http://schemas.microsoft.com/office/drawing/2014/main" id="{5AF7CBF9-BC71-98DA-EF40-0D57A43384E7}"/>
              </a:ext>
            </a:extLst>
          </p:cNvPr>
          <p:cNvSpPr/>
          <p:nvPr/>
        </p:nvSpPr>
        <p:spPr>
          <a:xfrm>
            <a:off x="526453" y="270025"/>
            <a:ext cx="22814697" cy="771301"/>
          </a:xfrm>
          <a:prstGeom prst="rect">
            <a:avLst/>
          </a:prstGeom>
        </p:spPr>
        <p:txBody>
          <a:bodyPr wrap="square">
            <a:spAutoFit/>
          </a:bodyPr>
          <a:lstStyle/>
          <a:p>
            <a:pPr lvl="8" algn="l">
              <a:lnSpc>
                <a:spcPct val="80000"/>
              </a:lnSpc>
              <a:defRPr sz="7500">
                <a:solidFill>
                  <a:schemeClr val="accent1"/>
                </a:solidFill>
                <a:latin typeface="Source Sans Pro Semibold"/>
                <a:ea typeface="Source Sans Pro Semibold"/>
                <a:cs typeface="Source Sans Pro Semibold"/>
                <a:sym typeface="Source Sans Pro Semibold"/>
              </a:defRPr>
            </a:pPr>
            <a:r>
              <a:rPr lang="it-IT" sz="5399" dirty="0">
                <a:solidFill>
                  <a:schemeClr val="tx1"/>
                </a:solidFill>
              </a:rPr>
              <a:t>Bonus Domotica 2025</a:t>
            </a:r>
          </a:p>
        </p:txBody>
      </p:sp>
      <p:sp>
        <p:nvSpPr>
          <p:cNvPr id="6" name="CasellaDiTesto 5">
            <a:extLst>
              <a:ext uri="{FF2B5EF4-FFF2-40B4-BE49-F238E27FC236}">
                <a16:creationId xmlns:a16="http://schemas.microsoft.com/office/drawing/2014/main" id="{A43EB9C8-530D-67CB-8234-10847E722C17}"/>
              </a:ext>
            </a:extLst>
          </p:cNvPr>
          <p:cNvSpPr txBox="1"/>
          <p:nvPr/>
        </p:nvSpPr>
        <p:spPr>
          <a:xfrm>
            <a:off x="1014567" y="2430160"/>
            <a:ext cx="22814697" cy="74686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it-IT" sz="3600" dirty="0"/>
              <a:t>Il Bonus Domotica 2025 rappresenta un’ottima opportunità per migliorare l’efficienza energetica della propria abitazione con detrazioni fiscali fino al 50%. Tuttavia, con la riduzione delle percentuali nei prossimi anni, è fondamentale valutare l'opportunità di effettuare gli interventi entro il 2025, per beneficiare delle condizioni più vantaggiose.</a:t>
            </a:r>
          </a:p>
          <a:p>
            <a:pPr algn="l">
              <a:lnSpc>
                <a:spcPct val="150000"/>
              </a:lnSpc>
            </a:pPr>
            <a:endParaRPr lang="it-IT" sz="3600" dirty="0"/>
          </a:p>
          <a:p>
            <a:pPr>
              <a:lnSpc>
                <a:spcPct val="150000"/>
              </a:lnSpc>
            </a:pPr>
            <a:r>
              <a:rPr lang="it-IT" sz="3600" dirty="0"/>
              <a:t>Se stai pensando di rendere la tua casa più intelligente e sostenibile, questo è il momento giusto per approfittare del Bonus Domotica 2025!</a:t>
            </a:r>
          </a:p>
          <a:p>
            <a:pPr algn="l">
              <a:lnSpc>
                <a:spcPct val="150000"/>
              </a:lnSpc>
            </a:pPr>
            <a:endParaRPr lang="it-IT" sz="3600" dirty="0"/>
          </a:p>
          <a:p>
            <a:pPr algn="l">
              <a:lnSpc>
                <a:spcPct val="150000"/>
              </a:lnSpc>
            </a:pPr>
            <a:endParaRPr lang="it-IT" sz="3600" dirty="0"/>
          </a:p>
        </p:txBody>
      </p:sp>
    </p:spTree>
    <p:extLst>
      <p:ext uri="{BB962C8B-B14F-4D97-AF65-F5344CB8AC3E}">
        <p14:creationId xmlns:p14="http://schemas.microsoft.com/office/powerpoint/2010/main" val="2991652976"/>
      </p:ext>
    </p:extLst>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img-cover.jpg" descr="img-cover.jp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51" name="Immagine" descr="Immagine"/>
          <p:cNvPicPr>
            <a:picLocks noChangeAspect="1"/>
          </p:cNvPicPr>
          <p:nvPr/>
        </p:nvPicPr>
        <p:blipFill>
          <a:blip r:embed="rId3"/>
          <a:stretch>
            <a:fillRect/>
          </a:stretch>
        </p:blipFill>
        <p:spPr>
          <a:xfrm>
            <a:off x="5798635" y="5112670"/>
            <a:ext cx="5918648" cy="2187988"/>
          </a:xfrm>
          <a:prstGeom prst="rect">
            <a:avLst/>
          </a:prstGeom>
          <a:ln w="12700">
            <a:miter lim="400000"/>
          </a:ln>
        </p:spPr>
      </p:pic>
      <p:sp>
        <p:nvSpPr>
          <p:cNvPr id="2" name="CasellaDiTesto 1">
            <a:extLst>
              <a:ext uri="{FF2B5EF4-FFF2-40B4-BE49-F238E27FC236}">
                <a16:creationId xmlns:a16="http://schemas.microsoft.com/office/drawing/2014/main" id="{DEDC3584-3556-A144-A9D1-46F218A86976}"/>
              </a:ext>
            </a:extLst>
          </p:cNvPr>
          <p:cNvSpPr txBox="1"/>
          <p:nvPr/>
        </p:nvSpPr>
        <p:spPr>
          <a:xfrm>
            <a:off x="0" y="11301290"/>
            <a:ext cx="24384000" cy="6412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825500" rtl="0" fontAlgn="auto" latinLnBrk="0" hangingPunct="0">
              <a:lnSpc>
                <a:spcPct val="100000"/>
              </a:lnSpc>
              <a:spcBef>
                <a:spcPts val="0"/>
              </a:spcBef>
              <a:spcAft>
                <a:spcPts val="0"/>
              </a:spcAft>
              <a:buClrTx/>
              <a:buSzTx/>
              <a:buFontTx/>
              <a:buNone/>
              <a:tabLst/>
            </a:pPr>
            <a:r>
              <a:rPr lang="it-IT" sz="3500" dirty="0" err="1">
                <a:solidFill>
                  <a:schemeClr val="bg2">
                    <a:lumMod val="90000"/>
                  </a:schemeClr>
                </a:solidFill>
                <a:latin typeface="Helvetica Light" panose="020B0403020202020204" pitchFamily="34" charset="0"/>
              </a:rPr>
              <a:t>j</a:t>
            </a:r>
            <a:r>
              <a:rPr kumimoji="0" lang="it-IT" sz="3500" u="none" strike="noStrike" cap="none" spc="0" normalizeH="0" baseline="0" dirty="0" err="1">
                <a:ln>
                  <a:noFill/>
                </a:ln>
                <a:solidFill>
                  <a:schemeClr val="bg2">
                    <a:lumMod val="90000"/>
                  </a:schemeClr>
                </a:solidFill>
                <a:effectLst/>
                <a:uFillTx/>
                <a:latin typeface="Helvetica Light" panose="020B0403020202020204" pitchFamily="34" charset="0"/>
                <a:sym typeface="HelveticaNowDisplay-Bold"/>
              </a:rPr>
              <a:t>odoitalia.com</a:t>
            </a:r>
            <a:endParaRPr kumimoji="0" lang="it-IT" sz="3500" u="none" strike="noStrike" cap="none" spc="0" normalizeH="0" baseline="0" dirty="0">
              <a:ln>
                <a:noFill/>
              </a:ln>
              <a:solidFill>
                <a:schemeClr val="bg2">
                  <a:lumMod val="90000"/>
                </a:schemeClr>
              </a:solidFill>
              <a:effectLst/>
              <a:uFillTx/>
              <a:latin typeface="Helvetica Light" panose="020B0403020202020204" pitchFamily="34" charset="0"/>
              <a:sym typeface="HelveticaNowDisplay-Bold"/>
            </a:endParaRPr>
          </a:p>
        </p:txBody>
      </p:sp>
      <p:pic>
        <p:nvPicPr>
          <p:cNvPr id="3" name="Immagine 2">
            <a:extLst>
              <a:ext uri="{FF2B5EF4-FFF2-40B4-BE49-F238E27FC236}">
                <a16:creationId xmlns:a16="http://schemas.microsoft.com/office/drawing/2014/main" id="{0F268DEE-07A5-DCE1-CA2E-5F68848BB240}"/>
              </a:ext>
            </a:extLst>
          </p:cNvPr>
          <p:cNvPicPr>
            <a:picLocks noChangeAspect="1"/>
          </p:cNvPicPr>
          <p:nvPr/>
        </p:nvPicPr>
        <p:blipFill>
          <a:blip r:embed="rId4"/>
          <a:stretch>
            <a:fillRect/>
          </a:stretch>
        </p:blipFill>
        <p:spPr>
          <a:xfrm>
            <a:off x="13332685" y="5439609"/>
            <a:ext cx="4183233" cy="15600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fade thruBlk="1"/>
      </p:transition>
    </mc:Choice>
    <mc:Fallback xmlns="" xmlns:m="http://schemas.openxmlformats.org/officeDocument/2006/math" xmlns:a14="http://schemas.microsoft.com/office/drawing/2010/main">
      <p:transition spd="med">
        <p:fade/>
      </p:transition>
    </mc:Fallback>
  </mc:AlternateContent>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NowDisplay-Medium"/>
        <a:ea typeface="HelveticaNowDisplay-Medium"/>
        <a:cs typeface="HelveticaNowDisplay-Medium"/>
      </a:majorFont>
      <a:minorFont>
        <a:latin typeface="HelveticaNowDisplay-Medium"/>
        <a:ea typeface="HelveticaNowDisplay-Medium"/>
        <a:cs typeface="HelveticaNowDisplay-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NowDisplay-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_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NowDisplay-Medium"/>
        <a:ea typeface="HelveticaNowDisplay-Medium"/>
        <a:cs typeface="HelveticaNowDisplay-Medium"/>
      </a:majorFont>
      <a:minorFont>
        <a:latin typeface="HelveticaNowDisplay-Medium"/>
        <a:ea typeface="HelveticaNowDisplay-Medium"/>
        <a:cs typeface="HelveticaNowDisplay-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NowDisplay-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Bold"/>
            <a:ea typeface="HelveticaNowDisplay-Bold"/>
            <a:cs typeface="HelveticaNowDisplay-Bold"/>
            <a:sym typeface="HelveticaNowDisplay-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5645</TotalTime>
  <Words>3031</Words>
  <Application>Microsoft Office PowerPoint</Application>
  <PresentationFormat>Personalizzato</PresentationFormat>
  <Paragraphs>332</Paragraphs>
  <Slides>90</Slides>
  <Notes>32</Notes>
  <HiddenSlides>1</HiddenSlides>
  <MMClips>0</MMClips>
  <ScaleCrop>false</ScaleCrop>
  <HeadingPairs>
    <vt:vector size="6" baseType="variant">
      <vt:variant>
        <vt:lpstr>Caratteri utilizzati</vt:lpstr>
      </vt:variant>
      <vt:variant>
        <vt:i4>9</vt:i4>
      </vt:variant>
      <vt:variant>
        <vt:lpstr>Tema</vt:lpstr>
      </vt:variant>
      <vt:variant>
        <vt:i4>4</vt:i4>
      </vt:variant>
      <vt:variant>
        <vt:lpstr>Titoli diapositive</vt:lpstr>
      </vt:variant>
      <vt:variant>
        <vt:i4>90</vt:i4>
      </vt:variant>
    </vt:vector>
  </HeadingPairs>
  <TitlesOfParts>
    <vt:vector size="103" baseType="lpstr">
      <vt:lpstr>Arial</vt:lpstr>
      <vt:lpstr>Calibri</vt:lpstr>
      <vt:lpstr>Calibri Light</vt:lpstr>
      <vt:lpstr>Helvetica</vt:lpstr>
      <vt:lpstr>Helvetica Light</vt:lpstr>
      <vt:lpstr>HelveticaNowDisplay-Bold</vt:lpstr>
      <vt:lpstr>HelveticaNowDisplay-Medium</vt:lpstr>
      <vt:lpstr>HelveticaNowDisplay-Regular</vt:lpstr>
      <vt:lpstr>Source Sans Pro</vt:lpstr>
      <vt:lpstr>White</vt:lpstr>
      <vt:lpstr>2_Personalizza struttura</vt:lpstr>
      <vt:lpstr>1_Personalizza struttura</vt:lpstr>
      <vt:lpstr>Personalizza struttura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msansoni</dc:creator>
  <cp:lastModifiedBy>Ing. Marco Borri</cp:lastModifiedBy>
  <cp:revision>117</cp:revision>
  <dcterms:modified xsi:type="dcterms:W3CDTF">2025-11-14T09:43:18Z</dcterms:modified>
</cp:coreProperties>
</file>