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65" r:id="rId5"/>
    <p:sldId id="266" r:id="rId6"/>
    <p:sldId id="2007581709" r:id="rId7"/>
    <p:sldId id="264" r:id="rId8"/>
    <p:sldId id="260" r:id="rId9"/>
    <p:sldId id="261" r:id="rId10"/>
    <p:sldId id="262" r:id="rId11"/>
    <p:sldId id="263" r:id="rId12"/>
    <p:sldId id="2007581711" r:id="rId13"/>
    <p:sldId id="2007581712" r:id="rId14"/>
    <p:sldId id="2007581713" r:id="rId15"/>
    <p:sldId id="2007581715" r:id="rId16"/>
    <p:sldId id="2007581717" r:id="rId17"/>
    <p:sldId id="2007581716" r:id="rId18"/>
    <p:sldId id="2007581714" r:id="rId19"/>
  </p:sldIdLst>
  <p:sldSz cx="24384000" cy="13716000"/>
  <p:notesSz cx="6858000" cy="9144000"/>
  <p:embeddedFontLst>
    <p:embeddedFont>
      <p:font typeface="Century Gothic" panose="020B0502020202020204" pitchFamily="34" charset="0"/>
      <p:regular r:id="rId21"/>
      <p:bold r:id="rId22"/>
      <p:italic r:id="rId23"/>
      <p:boldItalic r:id="rId24"/>
    </p:embeddedFont>
    <p:embeddedFont>
      <p:font typeface="Helvetica" panose="020B0604020202020204" pitchFamily="34" charset="0"/>
      <p:regular r:id="rId25"/>
      <p:bold r:id="rId26"/>
      <p:italic r:id="rId27"/>
      <p:boldItalic r:id="rId28"/>
    </p:embeddedFont>
    <p:embeddedFont>
      <p:font typeface="Helvetica Neue" panose="020B0604020202020204" charset="0"/>
      <p:regular r:id="rId29"/>
      <p:bold r:id="rId30"/>
      <p:italic r:id="rId31"/>
      <p:boldItalic r:id="rId32"/>
    </p:embeddedFont>
    <p:embeddedFont>
      <p:font typeface="Microsoft YaHei" panose="020B0503020204020204" pitchFamily="34" charset="-122"/>
      <p:regular r:id="rId33"/>
      <p:bold r:id="rId34"/>
    </p:embeddedFont>
    <p:embeddedFont>
      <p:font typeface="Space Grotesk" panose="020B0604020202020204" charset="0"/>
      <p:regular r:id="rId35"/>
      <p:bold r:id="rId36"/>
    </p:embeddedFont>
    <p:embeddedFont>
      <p:font typeface="Space Grotesk Medium" panose="020B0604020202020204" charset="0"/>
      <p:regular r:id="rId37"/>
      <p:bold r:id="rId38"/>
    </p:embeddedFont>
    <p:embeddedFont>
      <p:font typeface="Space Grotesk SemiBold" panose="020B0604020202020204" charset="0"/>
      <p:regular r:id="rId39"/>
      <p:bold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4NZu9+g7bcfSmeXbtUA0MwlXOr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C32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660"/>
  </p:normalViewPr>
  <p:slideViewPr>
    <p:cSldViewPr snapToGrid="0">
      <p:cViewPr varScale="1">
        <p:scale>
          <a:sx n="35" d="100"/>
          <a:sy n="35" d="100"/>
        </p:scale>
        <p:origin x="1003" y="2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20" Type="http://schemas.openxmlformats.org/officeDocument/2006/relationships/notesMaster" Target="notesMasters/notesMaster1.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9" name="Google Shape;1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g3c329dcb9b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 name="Google Shape;23;g3c329dcb9b8_0_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g3c329dcb9b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0A0212F4-BC13-CD34-A39D-1340BB0F6241}"/>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DD53FBB0-88C6-7D24-A0B7-225A60B3A3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3000CF5F-D15E-9DE5-9020-F10D312DD04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3808498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C9520860-23D3-A32B-8ED8-F6A06A660D30}"/>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B2472F3F-DFCE-2DAF-FE44-BD32B406BD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9FDC8259-32D2-87CF-42B2-0CCD11A3B7F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2189999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BB88D5B-4705-291A-2210-337C404DA831}"/>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DB6BBADC-F3B3-CE5C-E164-7020385C62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31C5D65B-634D-87BE-A7F6-7F2BE113B22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2615278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352F3B88-B8AA-987D-769D-A3AEE044BC48}"/>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49D4CBB7-8635-070B-9DE2-373E7DEBB9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A809BA74-C186-8404-1574-DC5811384512}"/>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1154827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A7D9FA94-570E-0CDE-C13F-C9E44E161F3A}"/>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2A5C8EED-3C87-5865-06B3-D061383CFE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16EC7335-38E6-205F-3EFE-D6FE6C3CF52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2343721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BCF7C81B-00AB-F6AF-9C74-769AB3A004AC}"/>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1E664AD5-578C-E415-012A-064044E4B4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DED230D0-4A9F-FDAA-F945-965BFBC49C5E}"/>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311032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8B0E2E95-2589-F1CE-5881-A5E7676883FF}"/>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684F723A-DCEB-CE00-0225-A2F9BDC3FA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89FFA930-247F-ADD4-C3D5-67B998C1006D}"/>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4275461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64C53CA0-7258-8CB6-6CD1-4D68634E550C}"/>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661AF422-9FFD-6DDC-62CD-24B8EB6231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595F3E0D-31F2-5F9C-22A7-00985B41B31C}"/>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2284132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925FDDAD-8483-718D-FC07-C79E498EC169}"/>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DC803E0B-6F09-B534-355F-C5A3C7681A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F34D5439-513F-2E76-E0BE-E91028281C48}"/>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2127844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1C69FD71-FB60-BA15-A755-D370318E5992}"/>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8C21A7E3-1BF2-8426-7A24-D9DA05F8DA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19C18226-C1CD-DCD6-EE46-BD63139F172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8021705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6D3A05C6-A91C-ACF9-5B90-6EFD6672254C}"/>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470676A1-B966-E58D-68A6-B544991E8A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F15543C0-1C1A-CBDB-E8AF-DD1A1C3F6F5C}"/>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1822825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AD856A3A-752E-3AAF-08FB-4EAA28A3E142}"/>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F53093E2-5BF8-3F8E-B4F8-864D2937BA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048710B4-9B3F-AB10-85E5-06EFD6FFEA5D}"/>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788216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6B63E47D-EEEF-0040-29CF-86E38CBC17F0}"/>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0A2B5F9C-771B-3AA9-3130-15468448DE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5FE1DCC8-716F-578C-8005-329134DA0A31}"/>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8955354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A193BBDA-53B4-5A3D-18DC-2D5267AF2DED}"/>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81DD8EE5-2FCC-1E96-EACB-C0C6BF26E3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6E661740-0B07-6AB1-9429-C483D323B308}"/>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510547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a:extLst>
            <a:ext uri="{FF2B5EF4-FFF2-40B4-BE49-F238E27FC236}">
              <a16:creationId xmlns:a16="http://schemas.microsoft.com/office/drawing/2014/main" id="{E85B50AA-D689-2C59-2C62-1FFDED7B8731}"/>
            </a:ext>
          </a:extLst>
        </p:cNvPr>
        <p:cNvGrpSpPr/>
        <p:nvPr/>
      </p:nvGrpSpPr>
      <p:grpSpPr>
        <a:xfrm>
          <a:off x="0" y="0"/>
          <a:ext cx="0" cy="0"/>
          <a:chOff x="0" y="0"/>
          <a:chExt cx="0" cy="0"/>
        </a:xfrm>
      </p:grpSpPr>
      <p:sp>
        <p:nvSpPr>
          <p:cNvPr id="30" name="Google Shape;30;g3c329dcb9b8_0_10:notes">
            <a:extLst>
              <a:ext uri="{FF2B5EF4-FFF2-40B4-BE49-F238E27FC236}">
                <a16:creationId xmlns:a16="http://schemas.microsoft.com/office/drawing/2014/main" id="{1DBAE979-CE27-64AF-B157-E6D0C28F08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 name="Google Shape;31;g3c329dcb9b8_0_10:notes">
            <a:extLst>
              <a:ext uri="{FF2B5EF4-FFF2-40B4-BE49-F238E27FC236}">
                <a16:creationId xmlns:a16="http://schemas.microsoft.com/office/drawing/2014/main" id="{15F2900A-50D4-7DDF-ED07-8EEE16E8A25F}"/>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6848292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type="tx">
  <p:cSld name="TITLE_AND_BODY">
    <p:bg>
      <p:bgPr>
        <a:blipFill>
          <a:blip r:embed="rId2">
            <a:alphaModFix/>
          </a:blip>
          <a:stretch>
            <a:fillRect/>
          </a:stretch>
        </a:blipFill>
        <a:effectLst/>
      </p:bgPr>
    </p:bg>
    <p:spTree>
      <p:nvGrpSpPr>
        <p:cNvPr id="1"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tervento">
  <p:cSld name="Intervento">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7"/>
          <p:cNvSpPr txBox="1">
            <a:spLocks noGrp="1"/>
          </p:cNvSpPr>
          <p:nvPr>
            <p:ph type="title"/>
          </p:nvPr>
        </p:nvSpPr>
        <p:spPr>
          <a:xfrm>
            <a:off x="856500" y="3404780"/>
            <a:ext cx="16295700" cy="153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2E3D8C"/>
              </a:buClr>
              <a:buSzPts val="10000"/>
              <a:buFont typeface="Space Grotesk SemiBold"/>
              <a:buNone/>
              <a:defRPr sz="10000" b="0" i="0" u="none" strike="noStrike" cap="none">
                <a:solidFill>
                  <a:srgbClr val="2E3D8C"/>
                </a:solidFill>
                <a:latin typeface="Space Grotesk SemiBold"/>
                <a:ea typeface="Space Grotesk SemiBold"/>
                <a:cs typeface="Space Grotesk SemiBold"/>
                <a:sym typeface="Space Grotesk SemiBold"/>
              </a:defRPr>
            </a:lvl1pPr>
            <a:lvl2pPr marR="0" lvl="1"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2pPr>
            <a:lvl3pPr marR="0" lvl="2"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3pPr>
            <a:lvl4pPr marR="0" lvl="3"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4pPr>
            <a:lvl5pPr marR="0" lvl="4"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5pPr>
            <a:lvl6pPr marR="0" lvl="5"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6pPr>
            <a:lvl7pPr marR="0" lvl="6"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7pPr>
            <a:lvl8pPr marR="0" lvl="7"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8pPr>
            <a:lvl9pPr marR="0" lvl="8"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9pPr>
          </a:lstStyle>
          <a:p>
            <a:endParaRPr/>
          </a:p>
        </p:txBody>
      </p:sp>
      <p:sp>
        <p:nvSpPr>
          <p:cNvPr id="10" name="Google Shape;10;p7"/>
          <p:cNvSpPr txBox="1">
            <a:spLocks noGrp="1"/>
          </p:cNvSpPr>
          <p:nvPr>
            <p:ph type="subTitle" idx="1"/>
          </p:nvPr>
        </p:nvSpPr>
        <p:spPr>
          <a:xfrm>
            <a:off x="774700" y="8013700"/>
            <a:ext cx="12763500" cy="153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2E3D8C"/>
              </a:buClr>
              <a:buSzPts val="7000"/>
              <a:buFont typeface="Space Grotesk Medium"/>
              <a:buNone/>
              <a:defRPr sz="7000" b="0" i="0" u="none" strike="noStrike" cap="none">
                <a:solidFill>
                  <a:srgbClr val="2E3D8C"/>
                </a:solidFill>
                <a:latin typeface="Space Grotesk Medium"/>
                <a:ea typeface="Space Grotesk Medium"/>
                <a:cs typeface="Space Grotesk Medium"/>
                <a:sym typeface="Space Grotesk Medium"/>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 name="Google Shape;11;p7"/>
          <p:cNvSpPr txBox="1">
            <a:spLocks noGrp="1"/>
          </p:cNvSpPr>
          <p:nvPr>
            <p:ph type="body" idx="2"/>
          </p:nvPr>
        </p:nvSpPr>
        <p:spPr>
          <a:xfrm>
            <a:off x="856500" y="10299700"/>
            <a:ext cx="12763500" cy="1537200"/>
          </a:xfrm>
          <a:prstGeom prst="rect">
            <a:avLst/>
          </a:prstGeom>
          <a:noFill/>
          <a:ln>
            <a:noFill/>
          </a:ln>
        </p:spPr>
        <p:txBody>
          <a:bodyPr spcFirstLastPara="1" wrap="square" lIns="91425" tIns="91425" rIns="91425" bIns="91425" anchor="t" anchorCtr="0">
            <a:noAutofit/>
          </a:bodyPr>
          <a:lstStyle>
            <a:lvl1pPr marL="457200" marR="0" lvl="0"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1pPr>
            <a:lvl2pPr marL="914400" marR="0" lvl="1"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2pPr>
            <a:lvl3pPr marL="1371600" marR="0" lvl="2"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3pPr>
            <a:lvl4pPr marL="1828800" marR="0" lvl="3"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4pPr>
            <a:lvl5pPr marL="2286000" marR="0" lvl="4"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5pPr>
            <a:lvl6pPr marL="2743200" marR="0" lvl="5"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6pPr>
            <a:lvl7pPr marL="3200400" marR="0" lvl="6"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7pPr>
            <a:lvl8pPr marL="3657600" marR="0" lvl="7"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8pPr>
            <a:lvl9pPr marL="4114800" marR="0" lvl="8" indent="-546100" algn="l" rtl="0">
              <a:lnSpc>
                <a:spcPct val="100000"/>
              </a:lnSpc>
              <a:spcBef>
                <a:spcPts val="0"/>
              </a:spcBef>
              <a:spcAft>
                <a:spcPts val="0"/>
              </a:spcAft>
              <a:buClr>
                <a:srgbClr val="88C9CA"/>
              </a:buClr>
              <a:buSzPts val="5000"/>
              <a:buFont typeface="Space Grotesk Medium"/>
              <a:buChar char="■"/>
              <a:defRPr sz="5000" b="0" i="0" u="none" strike="noStrike" cap="none">
                <a:solidFill>
                  <a:srgbClr val="88C9CA"/>
                </a:solidFill>
                <a:latin typeface="Space Grotesk Medium"/>
                <a:ea typeface="Space Grotesk Medium"/>
                <a:cs typeface="Space Grotesk Medium"/>
                <a:sym typeface="Space Grotesk Medium"/>
              </a:defRPr>
            </a:lvl9pPr>
          </a:lstStyle>
          <a:p>
            <a:endParaRPr/>
          </a:p>
        </p:txBody>
      </p:sp>
      <p:sp>
        <p:nvSpPr>
          <p:cNvPr id="12" name="Google Shape;12;p7"/>
          <p:cNvSpPr>
            <a:spLocks noGrp="1"/>
          </p:cNvSpPr>
          <p:nvPr>
            <p:ph type="pic" idx="3"/>
          </p:nvPr>
        </p:nvSpPr>
        <p:spPr>
          <a:xfrm>
            <a:off x="14641100" y="8013699"/>
            <a:ext cx="8966700" cy="1739400"/>
          </a:xfrm>
          <a:prstGeom prst="rect">
            <a:avLst/>
          </a:prstGeom>
          <a:noFill/>
          <a:ln>
            <a:no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esto e corpo">
  <p:cSld name="Testo e corpo">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8"/>
          <p:cNvSpPr txBox="1">
            <a:spLocks noGrp="1"/>
          </p:cNvSpPr>
          <p:nvPr>
            <p:ph type="title"/>
          </p:nvPr>
        </p:nvSpPr>
        <p:spPr>
          <a:xfrm>
            <a:off x="856500" y="3404780"/>
            <a:ext cx="16295700" cy="153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2E3D8C"/>
              </a:buClr>
              <a:buSzPts val="10000"/>
              <a:buFont typeface="Space Grotesk SemiBold"/>
              <a:buNone/>
              <a:defRPr sz="10000" b="0" i="0" u="none" strike="noStrike" cap="none">
                <a:solidFill>
                  <a:srgbClr val="2E3D8C"/>
                </a:solidFill>
                <a:latin typeface="Space Grotesk SemiBold"/>
                <a:ea typeface="Space Grotesk SemiBold"/>
                <a:cs typeface="Space Grotesk SemiBold"/>
                <a:sym typeface="Space Grotesk SemiBold"/>
              </a:defRPr>
            </a:lvl1pPr>
            <a:lvl2pPr marR="0" lvl="1"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2pPr>
            <a:lvl3pPr marR="0" lvl="2"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3pPr>
            <a:lvl4pPr marR="0" lvl="3"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4pPr>
            <a:lvl5pPr marR="0" lvl="4"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5pPr>
            <a:lvl6pPr marR="0" lvl="5"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6pPr>
            <a:lvl7pPr marR="0" lvl="6"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7pPr>
            <a:lvl8pPr marR="0" lvl="7"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8pPr>
            <a:lvl9pPr marR="0" lvl="8" algn="l" rtl="0">
              <a:lnSpc>
                <a:spcPct val="100000"/>
              </a:lnSpc>
              <a:spcBef>
                <a:spcPts val="0"/>
              </a:spcBef>
              <a:spcAft>
                <a:spcPts val="0"/>
              </a:spcAft>
              <a:buClr>
                <a:srgbClr val="000000"/>
              </a:buClr>
              <a:buSzPts val="10000"/>
              <a:buFont typeface="Space Grotesk SemiBold"/>
              <a:buNone/>
              <a:defRPr sz="10000" b="0" i="0" u="none" strike="noStrike" cap="none">
                <a:solidFill>
                  <a:srgbClr val="000000"/>
                </a:solidFill>
                <a:latin typeface="Space Grotesk SemiBold"/>
                <a:ea typeface="Space Grotesk SemiBold"/>
                <a:cs typeface="Space Grotesk SemiBold"/>
                <a:sym typeface="Space Grotesk SemiBold"/>
              </a:defRPr>
            </a:lvl9pPr>
          </a:lstStyle>
          <a:p>
            <a:endParaRPr/>
          </a:p>
        </p:txBody>
      </p:sp>
      <p:sp>
        <p:nvSpPr>
          <p:cNvPr id="15" name="Google Shape;15;p8"/>
          <p:cNvSpPr txBox="1">
            <a:spLocks noGrp="1"/>
          </p:cNvSpPr>
          <p:nvPr>
            <p:ph type="body" idx="1"/>
          </p:nvPr>
        </p:nvSpPr>
        <p:spPr>
          <a:xfrm>
            <a:off x="856500" y="6908800"/>
            <a:ext cx="10820400" cy="1257300"/>
          </a:xfrm>
          <a:prstGeom prst="rect">
            <a:avLst/>
          </a:prstGeom>
          <a:noFill/>
          <a:ln>
            <a:noFill/>
          </a:ln>
        </p:spPr>
        <p:txBody>
          <a:bodyPr spcFirstLastPara="1" wrap="square" lIns="91425" tIns="91425" rIns="91425" bIns="91425" anchor="t" anchorCtr="0">
            <a:noAutofit/>
          </a:bodyPr>
          <a:lstStyle>
            <a:lvl1pPr marL="457200" marR="0" lvl="0"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1pPr>
            <a:lvl2pPr marL="914400" marR="0" lvl="1"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2pPr>
            <a:lvl3pPr marL="1371600" marR="0" lvl="2"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3pPr>
            <a:lvl4pPr marL="1828800" marR="0" lvl="3"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4pPr>
            <a:lvl5pPr marL="2286000" marR="0" lvl="4"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5pPr>
            <a:lvl6pPr marL="2743200" marR="0" lvl="5"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6pPr>
            <a:lvl7pPr marL="3200400" marR="0" lvl="6"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7pPr>
            <a:lvl8pPr marL="3657600" marR="0" lvl="7"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8pPr>
            <a:lvl9pPr marL="4114800" marR="0" lvl="8" indent="-482600" algn="l" rtl="0">
              <a:lnSpc>
                <a:spcPct val="100000"/>
              </a:lnSpc>
              <a:spcBef>
                <a:spcPts val="0"/>
              </a:spcBef>
              <a:spcAft>
                <a:spcPts val="0"/>
              </a:spcAft>
              <a:buClr>
                <a:srgbClr val="000000"/>
              </a:buClr>
              <a:buSzPts val="4000"/>
              <a:buFont typeface="Space Grotesk"/>
              <a:buChar char="■"/>
              <a:defRPr sz="4000" b="0" i="0" u="none" strike="noStrike" cap="none">
                <a:solidFill>
                  <a:srgbClr val="000000"/>
                </a:solidFill>
                <a:latin typeface="Space Grotesk"/>
                <a:ea typeface="Space Grotesk"/>
                <a:cs typeface="Space Grotesk"/>
                <a:sym typeface="Space Grotesk"/>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
        <p:cNvGrpSpPr/>
        <p:nvPr/>
      </p:nvGrpSpPr>
      <p:grpSpPr>
        <a:xfrm>
          <a:off x="0" y="0"/>
          <a:ext cx="0" cy="0"/>
          <a:chOff x="0" y="0"/>
          <a:chExt cx="0" cy="0"/>
        </a:xfrm>
      </p:grpSpPr>
      <p:sp>
        <p:nvSpPr>
          <p:cNvPr id="6" name="Google Shape;6;p5"/>
          <p:cNvSpPr txBox="1">
            <a:spLocks noGrp="1"/>
          </p:cNvSpPr>
          <p:nvPr>
            <p:ph type="sldNum" idx="12"/>
          </p:nvPr>
        </p:nvSpPr>
        <p:spPr>
          <a:xfrm>
            <a:off x="11982349" y="12954300"/>
            <a:ext cx="409777" cy="415872"/>
          </a:xfrm>
          <a:prstGeom prst="rect">
            <a:avLst/>
          </a:prstGeom>
          <a:noFill/>
          <a:ln>
            <a:noFill/>
          </a:ln>
        </p:spPr>
        <p:txBody>
          <a:bodyPr spcFirstLastPara="1" wrap="square" lIns="71425" tIns="71425" rIns="71425" bIns="71425"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5.xml"/><Relationship Id="rId7" Type="http://schemas.openxmlformats.org/officeDocument/2006/relationships/notesSlide" Target="../notesSlides/notesSlide13.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3.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0.GIF"/><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xml"/><Relationship Id="rId7" Type="http://schemas.openxmlformats.org/officeDocument/2006/relationships/slideLayout" Target="../slideLayouts/slideLayout3.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2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
        <p:cNvGrpSpPr/>
        <p:nvPr/>
      </p:nvGrpSpPr>
      <p:grpSpPr>
        <a:xfrm>
          <a:off x="0" y="0"/>
          <a:ext cx="0" cy="0"/>
          <a:chOff x="0" y="0"/>
          <a:chExt cx="0" cy="0"/>
        </a:xfrm>
      </p:grpSpPr>
      <p:sp>
        <p:nvSpPr>
          <p:cNvPr id="25" name="Google Shape;25;g3c329dcb9b8_0_7"/>
          <p:cNvSpPr txBox="1">
            <a:spLocks noGrp="1"/>
          </p:cNvSpPr>
          <p:nvPr>
            <p:ph type="title"/>
          </p:nvPr>
        </p:nvSpPr>
        <p:spPr>
          <a:xfrm>
            <a:off x="856499" y="3404780"/>
            <a:ext cx="23200929"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dirty="0"/>
              <a:t>Linee Guida Prevenzione Incendi: Nuova Certificazione Per I Moduli Fotovoltaici</a:t>
            </a:r>
            <a:endParaRPr dirty="0"/>
          </a:p>
        </p:txBody>
      </p:sp>
      <p:sp>
        <p:nvSpPr>
          <p:cNvPr id="26" name="Google Shape;26;g3c329dcb9b8_0_7"/>
          <p:cNvSpPr txBox="1">
            <a:spLocks noGrp="1"/>
          </p:cNvSpPr>
          <p:nvPr>
            <p:ph type="subTitle" idx="1"/>
          </p:nvPr>
        </p:nvSpPr>
        <p:spPr>
          <a:xfrm>
            <a:off x="774700" y="8013700"/>
            <a:ext cx="12763500"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7000"/>
              <a:buNone/>
            </a:pPr>
            <a:endParaRPr dirty="0"/>
          </a:p>
        </p:txBody>
      </p:sp>
      <p:sp>
        <p:nvSpPr>
          <p:cNvPr id="27" name="Google Shape;27;g3c329dcb9b8_0_7"/>
          <p:cNvSpPr txBox="1">
            <a:spLocks noGrp="1"/>
          </p:cNvSpPr>
          <p:nvPr>
            <p:ph type="body" idx="2"/>
          </p:nvPr>
        </p:nvSpPr>
        <p:spPr>
          <a:xfrm>
            <a:off x="856500" y="10299700"/>
            <a:ext cx="21459214" cy="1537200"/>
          </a:xfrm>
          <a:prstGeom prst="rect">
            <a:avLst/>
          </a:prstGeom>
          <a:noFill/>
          <a:ln>
            <a:noFill/>
          </a:ln>
        </p:spPr>
        <p:txBody>
          <a:bodyPr spcFirstLastPara="1" wrap="square" lIns="91425" tIns="91425" rIns="91425" bIns="91425" anchor="t" anchorCtr="0">
            <a:noAutofit/>
          </a:bodyPr>
          <a:lstStyle/>
          <a:p>
            <a:pPr marL="0" indent="0">
              <a:buNone/>
            </a:pPr>
            <a:r>
              <a:rPr lang="en-US" altLang="zh-CN" sz="5400" dirty="0">
                <a:solidFill>
                  <a:srgbClr val="000000"/>
                </a:solidFill>
                <a:latin typeface="Century Gothic" panose="020B0502020202020204" pitchFamily="34" charset="0"/>
              </a:rPr>
              <a:t>Antonio Ruta</a:t>
            </a:r>
          </a:p>
          <a:p>
            <a:pPr marL="0" indent="0">
              <a:buNone/>
            </a:pPr>
            <a:r>
              <a:rPr lang="en-US" altLang="zh-CN" sz="5400" dirty="0">
                <a:solidFill>
                  <a:srgbClr val="000000"/>
                </a:solidFill>
                <a:latin typeface="Century Gothic" panose="020B0502020202020204" pitchFamily="34" charset="0"/>
              </a:rPr>
              <a:t>Head of TS </a:t>
            </a:r>
            <a:r>
              <a:rPr lang="en-US" altLang="zh-CN" sz="5400" dirty="0" err="1">
                <a:solidFill>
                  <a:srgbClr val="000000"/>
                </a:solidFill>
                <a:latin typeface="Century Gothic" panose="020B0502020202020204" pitchFamily="34" charset="0"/>
              </a:rPr>
              <a:t>LATAM&amp;Italy</a:t>
            </a:r>
            <a:endParaRPr lang="en-US" altLang="zh-CN" sz="5400" dirty="0">
              <a:solidFill>
                <a:srgbClr val="000000"/>
              </a:solidFill>
              <a:latin typeface="Century Gothic" panose="020B0502020202020204" pitchFamily="34" charset="0"/>
            </a:endParaRPr>
          </a:p>
          <a:p>
            <a:pPr marL="0" lvl="0" indent="0" algn="l" rtl="0">
              <a:lnSpc>
                <a:spcPct val="100000"/>
              </a:lnSpc>
              <a:spcBef>
                <a:spcPts val="0"/>
              </a:spcBef>
              <a:spcAft>
                <a:spcPts val="0"/>
              </a:spcAft>
              <a:buSzPts val="5000"/>
              <a:buNone/>
            </a:pPr>
            <a:endParaRPr dirty="0"/>
          </a:p>
        </p:txBody>
      </p:sp>
      <p:sp>
        <p:nvSpPr>
          <p:cNvPr id="28" name="Google Shape;28;g3c329dcb9b8_0_7"/>
          <p:cNvSpPr>
            <a:spLocks noGrp="1"/>
          </p:cNvSpPr>
          <p:nvPr>
            <p:ph type="pic" idx="3"/>
          </p:nvPr>
        </p:nvSpPr>
        <p:spPr>
          <a:xfrm>
            <a:off x="14641100" y="8013699"/>
            <a:ext cx="8966700" cy="1739400"/>
          </a:xfrm>
          <a:prstGeom prst="rect">
            <a:avLst/>
          </a:prstGeom>
          <a:noFill/>
          <a:ln>
            <a:noFill/>
          </a:ln>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g3c329dcb9b8_0_10"/>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JINKO SOLAR</a:t>
            </a:r>
            <a:endParaRPr sz="8000" dirty="0"/>
          </a:p>
        </p:txBody>
      </p:sp>
      <p:sp>
        <p:nvSpPr>
          <p:cNvPr id="34" name="Google Shape;34;g3c329dcb9b8_0_10"/>
          <p:cNvSpPr txBox="1">
            <a:spLocks noGrp="1"/>
          </p:cNvSpPr>
          <p:nvPr>
            <p:ph type="body" idx="1"/>
          </p:nvPr>
        </p:nvSpPr>
        <p:spPr>
          <a:xfrm>
            <a:off x="856499" y="4034972"/>
            <a:ext cx="22634871" cy="7408362"/>
          </a:xfrm>
          <a:prstGeom prst="rect">
            <a:avLst/>
          </a:prstGeom>
          <a:noFill/>
          <a:ln>
            <a:noFill/>
          </a:ln>
        </p:spPr>
        <p:txBody>
          <a:bodyPr spcFirstLastPara="1" wrap="square" lIns="91425" tIns="91425" rIns="91425" bIns="91425" anchor="t" anchorCtr="0">
            <a:noAutofit/>
          </a:bodyPr>
          <a:lstStyle/>
          <a:p>
            <a:pPr marL="0" indent="0">
              <a:lnSpc>
                <a:spcPct val="200000"/>
              </a:lnSpc>
              <a:buNone/>
            </a:pPr>
            <a:r>
              <a:rPr lang="it-IT" b="1" dirty="0"/>
              <a:t>Produttore numero 1 al mondo</a:t>
            </a:r>
          </a:p>
          <a:p>
            <a:pPr marL="0" indent="0">
              <a:lnSpc>
                <a:spcPct val="200000"/>
              </a:lnSpc>
              <a:buNone/>
            </a:pPr>
            <a:r>
              <a:rPr lang="it-IT" b="1" dirty="0"/>
              <a:t>per moduli consegnati </a:t>
            </a:r>
          </a:p>
          <a:p>
            <a:pPr marL="0" lvl="0" indent="0" algn="l" rtl="0">
              <a:lnSpc>
                <a:spcPct val="200000"/>
              </a:lnSpc>
              <a:spcBef>
                <a:spcPts val="0"/>
              </a:spcBef>
              <a:spcAft>
                <a:spcPts val="0"/>
              </a:spcAft>
              <a:buSzPts val="4000"/>
              <a:buNone/>
            </a:pPr>
            <a:endParaRPr b="1" dirty="0"/>
          </a:p>
        </p:txBody>
      </p:sp>
      <p:pic>
        <p:nvPicPr>
          <p:cNvPr id="2" name="Picture 10" descr="A solar panels in a field&#10;&#10;Description automatically generated">
            <a:extLst>
              <a:ext uri="{FF2B5EF4-FFF2-40B4-BE49-F238E27FC236}">
                <a16:creationId xmlns:a16="http://schemas.microsoft.com/office/drawing/2014/main" id="{66726FE2-2BFB-5C3F-D52D-80AF39DBBF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478867" y="2272666"/>
            <a:ext cx="10317304" cy="9752296"/>
          </a:xfrm>
          <a:prstGeom prst="rect">
            <a:avLst/>
          </a:prstGeom>
        </p:spPr>
      </p:pic>
      <p:sp>
        <p:nvSpPr>
          <p:cNvPr id="3" name="TextBox 7">
            <a:extLst>
              <a:ext uri="{FF2B5EF4-FFF2-40B4-BE49-F238E27FC236}">
                <a16:creationId xmlns:a16="http://schemas.microsoft.com/office/drawing/2014/main" id="{68C28B26-3D5D-04E3-96F5-C14700FA8E09}"/>
              </a:ext>
            </a:extLst>
          </p:cNvPr>
          <p:cNvSpPr txBox="1"/>
          <p:nvPr/>
        </p:nvSpPr>
        <p:spPr>
          <a:xfrm>
            <a:off x="699123" y="11474772"/>
            <a:ext cx="8337500" cy="13234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buSzPts val="4000"/>
              <a:buFont typeface="Space Grotesk"/>
              <a:buNone/>
              <a:defRPr sz="4000">
                <a:latin typeface="Space Grotesk"/>
                <a:ea typeface="Space Grotesk"/>
                <a:cs typeface="Space Grotesk"/>
                <a:sym typeface="Space Grotesk"/>
              </a:defRPr>
            </a:lvl1pPr>
            <a:lvl2pPr marL="914400" indent="-482600">
              <a:buSzPts val="4000"/>
              <a:buFont typeface="Space Grotesk"/>
              <a:buChar char="○"/>
              <a:defRPr sz="4000">
                <a:latin typeface="Space Grotesk"/>
                <a:ea typeface="Space Grotesk"/>
                <a:cs typeface="Space Grotesk"/>
                <a:sym typeface="Space Grotesk"/>
              </a:defRPr>
            </a:lvl2pPr>
            <a:lvl3pPr marL="1371600" indent="-482600">
              <a:buSzPts val="4000"/>
              <a:buFont typeface="Space Grotesk"/>
              <a:buChar char="■"/>
              <a:defRPr sz="4000">
                <a:latin typeface="Space Grotesk"/>
                <a:ea typeface="Space Grotesk"/>
                <a:cs typeface="Space Grotesk"/>
                <a:sym typeface="Space Grotesk"/>
              </a:defRPr>
            </a:lvl3pPr>
            <a:lvl4pPr marL="1828800" indent="-482600">
              <a:buSzPts val="4000"/>
              <a:buFont typeface="Space Grotesk"/>
              <a:buChar char="●"/>
              <a:defRPr sz="4000">
                <a:latin typeface="Space Grotesk"/>
                <a:ea typeface="Space Grotesk"/>
                <a:cs typeface="Space Grotesk"/>
                <a:sym typeface="Space Grotesk"/>
              </a:defRPr>
            </a:lvl4pPr>
            <a:lvl5pPr marL="2286000" indent="-482600">
              <a:buSzPts val="4000"/>
              <a:buFont typeface="Space Grotesk"/>
              <a:buChar char="○"/>
              <a:defRPr sz="4000">
                <a:latin typeface="Space Grotesk"/>
                <a:ea typeface="Space Grotesk"/>
                <a:cs typeface="Space Grotesk"/>
                <a:sym typeface="Space Grotesk"/>
              </a:defRPr>
            </a:lvl5pPr>
            <a:lvl6pPr marL="2743200" indent="-482600">
              <a:buSzPts val="4000"/>
              <a:buFont typeface="Space Grotesk"/>
              <a:buChar char="■"/>
              <a:defRPr sz="4000">
                <a:latin typeface="Space Grotesk"/>
                <a:ea typeface="Space Grotesk"/>
                <a:cs typeface="Space Grotesk"/>
                <a:sym typeface="Space Grotesk"/>
              </a:defRPr>
            </a:lvl6pPr>
            <a:lvl7pPr marL="3200400" indent="-482600">
              <a:buSzPts val="4000"/>
              <a:buFont typeface="Space Grotesk"/>
              <a:buChar char="●"/>
              <a:defRPr sz="4000">
                <a:latin typeface="Space Grotesk"/>
                <a:ea typeface="Space Grotesk"/>
                <a:cs typeface="Space Grotesk"/>
                <a:sym typeface="Space Grotesk"/>
              </a:defRPr>
            </a:lvl7pPr>
            <a:lvl8pPr marL="3657600" indent="-482600">
              <a:buSzPts val="4000"/>
              <a:buFont typeface="Space Grotesk"/>
              <a:buChar char="○"/>
              <a:defRPr sz="4000">
                <a:latin typeface="Space Grotesk"/>
                <a:ea typeface="Space Grotesk"/>
                <a:cs typeface="Space Grotesk"/>
                <a:sym typeface="Space Grotesk"/>
              </a:defRPr>
            </a:lvl8pPr>
            <a:lvl9pPr marL="4114800" indent="-482600">
              <a:buSzPts val="4000"/>
              <a:buFont typeface="Space Grotesk"/>
              <a:buChar char="■"/>
              <a:defRPr sz="4000">
                <a:latin typeface="Space Grotesk"/>
                <a:ea typeface="Space Grotesk"/>
                <a:cs typeface="Space Grotesk"/>
                <a:sym typeface="Space Grotesk"/>
              </a:defRPr>
            </a:lvl9pPr>
          </a:lstStyle>
          <a:p>
            <a:r>
              <a:rPr lang="en-GB" sz="3200" dirty="0">
                <a:sym typeface="Helvetica Neue"/>
              </a:rPr>
              <a:t>*Dati Settembre 2025</a:t>
            </a:r>
          </a:p>
        </p:txBody>
      </p:sp>
      <p:sp>
        <p:nvSpPr>
          <p:cNvPr id="4" name="Google Shape;201;p10">
            <a:extLst>
              <a:ext uri="{FF2B5EF4-FFF2-40B4-BE49-F238E27FC236}">
                <a16:creationId xmlns:a16="http://schemas.microsoft.com/office/drawing/2014/main" id="{2AF686F0-0EC3-2F87-A1E2-FB419714CDC0}"/>
              </a:ext>
            </a:extLst>
          </p:cNvPr>
          <p:cNvSpPr/>
          <p:nvPr/>
        </p:nvSpPr>
        <p:spPr>
          <a:xfrm>
            <a:off x="1213599" y="7788714"/>
            <a:ext cx="3540269" cy="3541349"/>
          </a:xfrm>
          <a:prstGeom prst="ellipse">
            <a:avLst/>
          </a:prstGeom>
          <a:solidFill>
            <a:srgbClr val="008630"/>
          </a:solidFill>
          <a:ln>
            <a:noFill/>
          </a:ln>
        </p:spPr>
        <p:txBody>
          <a:bodyPr spcFirstLastPara="1" wrap="square" lIns="243800" tIns="243800" rIns="243800" bIns="243800" anchor="ctr" anchorCtr="0">
            <a:noAutofit/>
          </a:bodyPr>
          <a:lstStyle/>
          <a:p>
            <a:pPr algn="ctr">
              <a:buSzPts val="1400"/>
            </a:pPr>
            <a:endParaRPr sz="5333">
              <a:latin typeface="Helvetica Neue"/>
              <a:ea typeface="Helvetica Neue"/>
              <a:cs typeface="Helvetica Neue"/>
              <a:sym typeface="Helvetica Neue"/>
            </a:endParaRPr>
          </a:p>
        </p:txBody>
      </p:sp>
      <p:sp>
        <p:nvSpPr>
          <p:cNvPr id="5" name="Google Shape;202;p10">
            <a:extLst>
              <a:ext uri="{FF2B5EF4-FFF2-40B4-BE49-F238E27FC236}">
                <a16:creationId xmlns:a16="http://schemas.microsoft.com/office/drawing/2014/main" id="{ADB6B9EB-56C7-17FD-920A-BE10DD9E8567}"/>
              </a:ext>
            </a:extLst>
          </p:cNvPr>
          <p:cNvSpPr txBox="1">
            <a:spLocks/>
          </p:cNvSpPr>
          <p:nvPr/>
        </p:nvSpPr>
        <p:spPr>
          <a:xfrm>
            <a:off x="1213599" y="8875308"/>
            <a:ext cx="3540269" cy="1898000"/>
          </a:xfrm>
          <a:prstGeom prst="rect">
            <a:avLst/>
          </a:prstGeom>
          <a:noFill/>
          <a:ln>
            <a:noFill/>
          </a:ln>
        </p:spPr>
        <p:txBody>
          <a:bodyPr spcFirstLastPara="1" wrap="square" lIns="243800" tIns="243800" rIns="243800" bIns="2438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defTabSz="2438430">
              <a:buClr>
                <a:srgbClr val="000000"/>
              </a:buClr>
              <a:defRPr/>
            </a:pPr>
            <a:r>
              <a:rPr lang="en-GB" sz="5333" b="1" dirty="0">
                <a:solidFill>
                  <a:schemeClr val="bg1"/>
                </a:solidFill>
                <a:latin typeface="Century Gothic" panose="020B0502020202020204" pitchFamily="34" charset="0"/>
                <a:ea typeface="Helvetica Neue"/>
                <a:cs typeface="Helvetica Neue"/>
                <a:sym typeface="Helvetica Neue"/>
              </a:rPr>
              <a:t>+400GW</a:t>
            </a:r>
          </a:p>
          <a:p>
            <a:pPr algn="ctr" defTabSz="2438430">
              <a:buClr>
                <a:srgbClr val="000000"/>
              </a:buClr>
              <a:defRPr/>
            </a:pPr>
            <a:r>
              <a:rPr lang="en-GB" sz="2667" b="1" dirty="0" err="1">
                <a:solidFill>
                  <a:schemeClr val="bg1"/>
                </a:solidFill>
                <a:latin typeface="Century Gothic" panose="020B0502020202020204" pitchFamily="34" charset="0"/>
                <a:sym typeface="Helvetica Neue"/>
              </a:rPr>
              <a:t>consegnati</a:t>
            </a:r>
            <a:endParaRPr lang="en-GB" sz="2667" b="1" dirty="0">
              <a:solidFill>
                <a:schemeClr val="bg1"/>
              </a:solidFill>
              <a:latin typeface="Century Gothic" panose="020B0502020202020204" pitchFamily="34" charset="0"/>
              <a:sym typeface="Helvetica Neue"/>
            </a:endParaRPr>
          </a:p>
          <a:p>
            <a:pPr algn="ctr" defTabSz="2438430">
              <a:buClr>
                <a:srgbClr val="000000"/>
              </a:buClr>
              <a:defRPr/>
            </a:pPr>
            <a:endParaRPr lang="en-GB" dirty="0">
              <a:solidFill>
                <a:schemeClr val="bg1"/>
              </a:solidFill>
              <a:latin typeface="Century Gothic" panose="020B0502020202020204" pitchFamily="34" charset="0"/>
              <a:ea typeface="Helvetica Neue"/>
              <a:cs typeface="Helvetica Neue"/>
              <a:sym typeface="Helvetica Neue"/>
            </a:endParaRPr>
          </a:p>
        </p:txBody>
      </p:sp>
      <p:sp>
        <p:nvSpPr>
          <p:cNvPr id="6" name="Google Shape;203;p10">
            <a:extLst>
              <a:ext uri="{FF2B5EF4-FFF2-40B4-BE49-F238E27FC236}">
                <a16:creationId xmlns:a16="http://schemas.microsoft.com/office/drawing/2014/main" id="{8FF9B5D3-0BB1-19D8-E5B8-51BF1E5B87FF}"/>
              </a:ext>
            </a:extLst>
          </p:cNvPr>
          <p:cNvSpPr/>
          <p:nvPr/>
        </p:nvSpPr>
        <p:spPr>
          <a:xfrm>
            <a:off x="5125111" y="7788714"/>
            <a:ext cx="3540269" cy="3541349"/>
          </a:xfrm>
          <a:prstGeom prst="ellipse">
            <a:avLst/>
          </a:prstGeom>
          <a:solidFill>
            <a:srgbClr val="008630"/>
          </a:solidFill>
          <a:ln>
            <a:noFill/>
          </a:ln>
        </p:spPr>
        <p:txBody>
          <a:bodyPr spcFirstLastPara="1" wrap="square" lIns="243800" tIns="243800" rIns="243800" bIns="243800" anchor="ctr" anchorCtr="0">
            <a:noAutofit/>
          </a:bodyPr>
          <a:lstStyle/>
          <a:p>
            <a:pPr algn="ctr" defTabSz="2438430">
              <a:buSzPts val="1400"/>
              <a:defRPr/>
            </a:pPr>
            <a:endParaRPr sz="5333">
              <a:latin typeface="Helvetica Neue"/>
              <a:ea typeface="Helvetica Neue"/>
              <a:cs typeface="Helvetica Neue"/>
              <a:sym typeface="Helvetica Neue"/>
            </a:endParaRPr>
          </a:p>
        </p:txBody>
      </p:sp>
      <p:sp>
        <p:nvSpPr>
          <p:cNvPr id="7" name="Google Shape;204;p10">
            <a:extLst>
              <a:ext uri="{FF2B5EF4-FFF2-40B4-BE49-F238E27FC236}">
                <a16:creationId xmlns:a16="http://schemas.microsoft.com/office/drawing/2014/main" id="{5B872967-2863-31F3-154E-B333AA8E54EB}"/>
              </a:ext>
            </a:extLst>
          </p:cNvPr>
          <p:cNvSpPr txBox="1">
            <a:spLocks/>
          </p:cNvSpPr>
          <p:nvPr/>
        </p:nvSpPr>
        <p:spPr>
          <a:xfrm>
            <a:off x="5125111" y="8653669"/>
            <a:ext cx="3540269" cy="1774243"/>
          </a:xfrm>
          <a:prstGeom prst="rect">
            <a:avLst/>
          </a:prstGeom>
          <a:noFill/>
          <a:ln>
            <a:noFill/>
          </a:ln>
        </p:spPr>
        <p:txBody>
          <a:bodyPr spcFirstLastPara="1" wrap="square" lIns="243800" tIns="243800" rIns="243800" bIns="2438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defTabSz="2438430">
              <a:buClr>
                <a:srgbClr val="000000"/>
              </a:buClr>
              <a:defRPr/>
            </a:pPr>
            <a:r>
              <a:rPr lang="en-GB" sz="5333" b="1" dirty="0">
                <a:solidFill>
                  <a:schemeClr val="bg1"/>
                </a:solidFill>
                <a:latin typeface="Century Gothic" panose="020B0502020202020204" pitchFamily="34" charset="0"/>
                <a:sym typeface="Helvetica Neue"/>
              </a:rPr>
              <a:t>15%</a:t>
            </a:r>
          </a:p>
          <a:p>
            <a:pPr algn="ctr" defTabSz="2438430">
              <a:buClr>
                <a:srgbClr val="000000"/>
              </a:buClr>
              <a:defRPr/>
            </a:pPr>
            <a:r>
              <a:rPr lang="en-GB" sz="2667" b="1" dirty="0">
                <a:solidFill>
                  <a:schemeClr val="bg1"/>
                </a:solidFill>
                <a:latin typeface="Century Gothic" panose="020B0502020202020204" pitchFamily="34" charset="0"/>
                <a:sym typeface="Helvetica Neue"/>
              </a:rPr>
              <a:t>Market Share</a:t>
            </a:r>
          </a:p>
        </p:txBody>
      </p:sp>
      <p:sp>
        <p:nvSpPr>
          <p:cNvPr id="8" name="Google Shape;205;p10">
            <a:extLst>
              <a:ext uri="{FF2B5EF4-FFF2-40B4-BE49-F238E27FC236}">
                <a16:creationId xmlns:a16="http://schemas.microsoft.com/office/drawing/2014/main" id="{2A9694CC-A55C-8EE6-A918-61D4D1834597}"/>
              </a:ext>
            </a:extLst>
          </p:cNvPr>
          <p:cNvSpPr/>
          <p:nvPr/>
        </p:nvSpPr>
        <p:spPr>
          <a:xfrm>
            <a:off x="9036623" y="7788714"/>
            <a:ext cx="3540269" cy="3541349"/>
          </a:xfrm>
          <a:prstGeom prst="ellipse">
            <a:avLst/>
          </a:prstGeom>
          <a:solidFill>
            <a:srgbClr val="008630"/>
          </a:solidFill>
          <a:ln>
            <a:noFill/>
          </a:ln>
        </p:spPr>
        <p:txBody>
          <a:bodyPr spcFirstLastPara="1" wrap="square" lIns="243800" tIns="243800" rIns="243800" bIns="243800" anchor="ctr" anchorCtr="0">
            <a:noAutofit/>
          </a:bodyPr>
          <a:lstStyle/>
          <a:p>
            <a:pPr algn="ctr">
              <a:buSzPts val="1400"/>
            </a:pPr>
            <a:endParaRPr sz="5333">
              <a:latin typeface="Helvetica Neue"/>
              <a:ea typeface="Helvetica Neue"/>
              <a:cs typeface="Helvetica Neue"/>
              <a:sym typeface="Helvetica Neue"/>
            </a:endParaRPr>
          </a:p>
        </p:txBody>
      </p:sp>
      <p:sp>
        <p:nvSpPr>
          <p:cNvPr id="9" name="Google Shape;206;p10">
            <a:extLst>
              <a:ext uri="{FF2B5EF4-FFF2-40B4-BE49-F238E27FC236}">
                <a16:creationId xmlns:a16="http://schemas.microsoft.com/office/drawing/2014/main" id="{648E8AD0-1A0B-70CD-10A1-4B2371A2205B}"/>
              </a:ext>
            </a:extLst>
          </p:cNvPr>
          <p:cNvSpPr txBox="1">
            <a:spLocks/>
          </p:cNvSpPr>
          <p:nvPr/>
        </p:nvSpPr>
        <p:spPr>
          <a:xfrm>
            <a:off x="9036623" y="8653667"/>
            <a:ext cx="3540269" cy="1774243"/>
          </a:xfrm>
          <a:prstGeom prst="rect">
            <a:avLst/>
          </a:prstGeom>
          <a:noFill/>
          <a:ln>
            <a:noFill/>
          </a:ln>
        </p:spPr>
        <p:txBody>
          <a:bodyPr spcFirstLastPara="1" wrap="square" lIns="243800" tIns="243800" rIns="243800" bIns="2438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defTabSz="2438430">
              <a:buClr>
                <a:srgbClr val="000000"/>
              </a:buClr>
              <a:defRPr/>
            </a:pPr>
            <a:r>
              <a:rPr lang="en-GB" sz="5333" b="1" dirty="0">
                <a:solidFill>
                  <a:schemeClr val="bg1"/>
                </a:solidFill>
                <a:latin typeface="Century Gothic" panose="020B0502020202020204" pitchFamily="34" charset="0"/>
                <a:sym typeface="Helvetica Neue"/>
              </a:rPr>
              <a:t>32</a:t>
            </a:r>
          </a:p>
          <a:p>
            <a:pPr algn="ctr" defTabSz="2438430">
              <a:buClr>
                <a:srgbClr val="000000"/>
              </a:buClr>
              <a:defRPr/>
            </a:pPr>
            <a:r>
              <a:rPr lang="en-GB" sz="2667" b="1" dirty="0">
                <a:solidFill>
                  <a:schemeClr val="bg1"/>
                </a:solidFill>
                <a:latin typeface="Century Gothic" panose="020B0502020202020204" pitchFamily="34" charset="0"/>
                <a:sym typeface="Helvetica Neue"/>
              </a:rPr>
              <a:t>World Records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9ED88317-6A33-EC50-A11C-4B2449F0881E}"/>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5823BFD0-576A-67C6-710E-D3DA16DE85EF}"/>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JINKO SOLAR</a:t>
            </a:r>
            <a:endParaRPr sz="8000" dirty="0"/>
          </a:p>
        </p:txBody>
      </p:sp>
      <p:sp>
        <p:nvSpPr>
          <p:cNvPr id="34" name="Google Shape;34;g3c329dcb9b8_0_10">
            <a:extLst>
              <a:ext uri="{FF2B5EF4-FFF2-40B4-BE49-F238E27FC236}">
                <a16:creationId xmlns:a16="http://schemas.microsoft.com/office/drawing/2014/main" id="{44FC8E22-C040-1BF1-02E8-86DD0A3856DC}"/>
              </a:ext>
            </a:extLst>
          </p:cNvPr>
          <p:cNvSpPr txBox="1">
            <a:spLocks noGrp="1"/>
          </p:cNvSpPr>
          <p:nvPr>
            <p:ph type="body" idx="1"/>
          </p:nvPr>
        </p:nvSpPr>
        <p:spPr>
          <a:xfrm>
            <a:off x="8292837" y="2618771"/>
            <a:ext cx="15198533" cy="9170668"/>
          </a:xfrm>
          <a:prstGeom prst="rect">
            <a:avLst/>
          </a:prstGeom>
          <a:noFill/>
          <a:ln>
            <a:noFill/>
          </a:ln>
        </p:spPr>
        <p:txBody>
          <a:bodyPr spcFirstLastPara="1" wrap="square" lIns="91425" tIns="91425" rIns="91425" bIns="91425" anchor="t" anchorCtr="0">
            <a:noAutofit/>
          </a:bodyPr>
          <a:lstStyle/>
          <a:p>
            <a:pPr marL="0" indent="0">
              <a:buNone/>
            </a:pPr>
            <a:r>
              <a:rPr lang="it-IT" dirty="0"/>
              <a:t>Produttore verticalmente integrato</a:t>
            </a:r>
          </a:p>
          <a:p>
            <a:pPr marL="0" lvl="0" indent="0" algn="l" rtl="0">
              <a:lnSpc>
                <a:spcPct val="100000"/>
              </a:lnSpc>
              <a:spcBef>
                <a:spcPts val="0"/>
              </a:spcBef>
              <a:spcAft>
                <a:spcPts val="0"/>
              </a:spcAft>
              <a:buSzPts val="4000"/>
              <a:buNone/>
            </a:pPr>
            <a:endParaRPr dirty="0"/>
          </a:p>
        </p:txBody>
      </p:sp>
      <p:grpSp>
        <p:nvGrpSpPr>
          <p:cNvPr id="10" name="Group 40">
            <a:extLst>
              <a:ext uri="{FF2B5EF4-FFF2-40B4-BE49-F238E27FC236}">
                <a16:creationId xmlns:a16="http://schemas.microsoft.com/office/drawing/2014/main" id="{A0584BD8-44EB-860E-C034-1C652773694E}"/>
              </a:ext>
            </a:extLst>
          </p:cNvPr>
          <p:cNvGrpSpPr/>
          <p:nvPr/>
        </p:nvGrpSpPr>
        <p:grpSpPr>
          <a:xfrm>
            <a:off x="12437291" y="3969654"/>
            <a:ext cx="5301365" cy="3991130"/>
            <a:chOff x="3508428" y="1590631"/>
            <a:chExt cx="2245882" cy="1496674"/>
          </a:xfrm>
        </p:grpSpPr>
        <p:grpSp>
          <p:nvGrpSpPr>
            <p:cNvPr id="11" name="Group 27">
              <a:extLst>
                <a:ext uri="{FF2B5EF4-FFF2-40B4-BE49-F238E27FC236}">
                  <a16:creationId xmlns:a16="http://schemas.microsoft.com/office/drawing/2014/main" id="{1232428C-1AB9-B1F8-489B-C9231842D49B}"/>
                </a:ext>
              </a:extLst>
            </p:cNvPr>
            <p:cNvGrpSpPr/>
            <p:nvPr/>
          </p:nvGrpSpPr>
          <p:grpSpPr>
            <a:xfrm>
              <a:off x="3508428" y="1590631"/>
              <a:ext cx="2245882" cy="1496674"/>
              <a:chOff x="6529267" y="1878983"/>
              <a:chExt cx="2245882" cy="1496674"/>
            </a:xfrm>
          </p:grpSpPr>
          <p:pic>
            <p:nvPicPr>
              <p:cNvPr id="15" name="object 16">
                <a:extLst>
                  <a:ext uri="{FF2B5EF4-FFF2-40B4-BE49-F238E27FC236}">
                    <a16:creationId xmlns:a16="http://schemas.microsoft.com/office/drawing/2014/main" id="{99438D03-79AE-4FCF-F091-0100B77A7272}"/>
                  </a:ext>
                </a:extLst>
              </p:cNvPr>
              <p:cNvPicPr/>
              <p:nvPr/>
            </p:nvPicPr>
            <p:blipFill>
              <a:blip r:embed="rId3" cstate="screen">
                <a:extLst>
                  <a:ext uri="{28A0092B-C50C-407E-A947-70E740481C1C}">
                    <a14:useLocalDpi xmlns:a14="http://schemas.microsoft.com/office/drawing/2010/main"/>
                  </a:ext>
                </a:extLst>
              </a:blip>
              <a:stretch>
                <a:fillRect/>
              </a:stretch>
            </p:blipFill>
            <p:spPr>
              <a:xfrm>
                <a:off x="6529267" y="1878983"/>
                <a:ext cx="2245882" cy="1496674"/>
              </a:xfrm>
              <a:prstGeom prst="rect">
                <a:avLst/>
              </a:prstGeom>
            </p:spPr>
          </p:pic>
          <p:sp>
            <p:nvSpPr>
              <p:cNvPr id="16" name="Rectangle 16">
                <a:extLst>
                  <a:ext uri="{FF2B5EF4-FFF2-40B4-BE49-F238E27FC236}">
                    <a16:creationId xmlns:a16="http://schemas.microsoft.com/office/drawing/2014/main" id="{64BD4827-A6F0-BBF6-5D54-150C344DBA18}"/>
                  </a:ext>
                </a:extLst>
              </p:cNvPr>
              <p:cNvSpPr/>
              <p:nvPr/>
            </p:nvSpPr>
            <p:spPr>
              <a:xfrm>
                <a:off x="6538123" y="1878983"/>
                <a:ext cx="2236864" cy="1496674"/>
              </a:xfrm>
              <a:prstGeom prst="rect">
                <a:avLst/>
              </a:prstGeom>
              <a:solidFill>
                <a:srgbClr val="515355">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438430">
                  <a:defRPr/>
                </a:pPr>
                <a:endParaRPr lang="en-DE" sz="2400" dirty="0">
                  <a:solidFill>
                    <a:srgbClr val="F1F1F1"/>
                  </a:solidFill>
                  <a:latin typeface="Arial"/>
                </a:endParaRPr>
              </a:p>
            </p:txBody>
          </p:sp>
        </p:grpSp>
        <p:grpSp>
          <p:nvGrpSpPr>
            <p:cNvPr id="12" name="Group 30">
              <a:extLst>
                <a:ext uri="{FF2B5EF4-FFF2-40B4-BE49-F238E27FC236}">
                  <a16:creationId xmlns:a16="http://schemas.microsoft.com/office/drawing/2014/main" id="{151CB030-A3AD-7D7E-D832-D3938C99D2AD}"/>
                </a:ext>
              </a:extLst>
            </p:cNvPr>
            <p:cNvGrpSpPr/>
            <p:nvPr/>
          </p:nvGrpSpPr>
          <p:grpSpPr>
            <a:xfrm>
              <a:off x="3663586" y="1981502"/>
              <a:ext cx="1801830" cy="717640"/>
              <a:chOff x="2889713" y="7096701"/>
              <a:chExt cx="2677870" cy="1784136"/>
            </a:xfrm>
          </p:grpSpPr>
          <p:sp>
            <p:nvSpPr>
              <p:cNvPr id="13" name="object 14">
                <a:extLst>
                  <a:ext uri="{FF2B5EF4-FFF2-40B4-BE49-F238E27FC236}">
                    <a16:creationId xmlns:a16="http://schemas.microsoft.com/office/drawing/2014/main" id="{AB235504-1A0D-D767-831C-85173D370D23}"/>
                  </a:ext>
                </a:extLst>
              </p:cNvPr>
              <p:cNvSpPr txBox="1"/>
              <p:nvPr/>
            </p:nvSpPr>
            <p:spPr>
              <a:xfrm>
                <a:off x="2889713" y="7619966"/>
                <a:ext cx="2677870" cy="1260871"/>
              </a:xfrm>
              <a:prstGeom prst="rect">
                <a:avLst/>
              </a:prstGeom>
            </p:spPr>
            <p:txBody>
              <a:bodyPr vert="horz" wrap="square" lIns="0" tIns="38944" rIns="0" bIns="0" rtlCol="0">
                <a:spAutoFit/>
              </a:bodyPr>
              <a:lstStyle/>
              <a:p>
                <a:pPr marL="33867" algn="ctr" defTabSz="2438430">
                  <a:spcBef>
                    <a:spcPts val="307"/>
                  </a:spcBef>
                  <a:defRPr/>
                </a:pPr>
                <a:r>
                  <a:rPr lang="en-US"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95</a:t>
                </a:r>
                <a:r>
                  <a:rPr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GW</a:t>
                </a:r>
                <a:endParaRPr sz="8533" dirty="0">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object 13">
                <a:extLst>
                  <a:ext uri="{FF2B5EF4-FFF2-40B4-BE49-F238E27FC236}">
                    <a16:creationId xmlns:a16="http://schemas.microsoft.com/office/drawing/2014/main" id="{4CA21794-EC29-73E1-0C35-217DCB3C3A38}"/>
                  </a:ext>
                </a:extLst>
              </p:cNvPr>
              <p:cNvSpPr txBox="1"/>
              <p:nvPr/>
            </p:nvSpPr>
            <p:spPr>
              <a:xfrm>
                <a:off x="3445643" y="7096701"/>
                <a:ext cx="1602738" cy="650453"/>
              </a:xfrm>
              <a:prstGeom prst="rect">
                <a:avLst/>
              </a:prstGeom>
            </p:spPr>
            <p:txBody>
              <a:bodyPr vert="horz" wrap="square" lIns="0" tIns="40640" rIns="0" bIns="0" rtlCol="0">
                <a:spAutoFit/>
              </a:bodyPr>
              <a:lstStyle/>
              <a:p>
                <a:pPr marL="33867" algn="ctr" defTabSz="2438430">
                  <a:spcBef>
                    <a:spcPts val="320"/>
                  </a:spcBef>
                  <a:defRPr/>
                </a:pPr>
                <a:r>
                  <a:rPr lang="en-US" sz="4267" b="1" dirty="0">
                    <a:solidFill>
                      <a:srgbClr val="FFFFFF"/>
                    </a:solidFill>
                    <a:effectLst>
                      <a:outerShdw blurRad="38100" dist="38100" dir="2700000" algn="tl">
                        <a:srgbClr val="000000">
                          <a:alpha val="43137"/>
                        </a:srgbClr>
                      </a:outerShdw>
                    </a:effectLst>
                    <a:latin typeface="Helvetica" panose="020B0604020202020204" pitchFamily="2" charset="0"/>
                    <a:ea typeface="Helvetica Neue" panose="02000503000000020004" pitchFamily="2" charset="0"/>
                    <a:cs typeface="Helvetica Neue" panose="02000503000000020004" pitchFamily="2" charset="0"/>
                  </a:rPr>
                  <a:t>Cells</a:t>
                </a:r>
                <a:endParaRPr sz="4267" b="1" dirty="0">
                  <a:solidFill>
                    <a:srgbClr val="FFFFFF"/>
                  </a:solidFill>
                  <a:effectLst>
                    <a:outerShdw blurRad="38100" dist="38100" dir="2700000" algn="tl">
                      <a:srgbClr val="000000">
                        <a:alpha val="43137"/>
                      </a:srgbClr>
                    </a:outerShdw>
                  </a:effectLst>
                  <a:latin typeface="Helvetica" panose="020B0604020202020204" pitchFamily="2" charset="0"/>
                  <a:ea typeface="Helvetica Neue" panose="02000503000000020004" pitchFamily="2" charset="0"/>
                  <a:cs typeface="Helvetica Neue" panose="02000503000000020004" pitchFamily="2" charset="0"/>
                </a:endParaRPr>
              </a:p>
            </p:txBody>
          </p:sp>
        </p:grpSp>
      </p:grpSp>
      <p:pic>
        <p:nvPicPr>
          <p:cNvPr id="17" name="object 10">
            <a:extLst>
              <a:ext uri="{FF2B5EF4-FFF2-40B4-BE49-F238E27FC236}">
                <a16:creationId xmlns:a16="http://schemas.microsoft.com/office/drawing/2014/main" id="{BFD9971D-BAEF-ACF8-FE39-C3A7C2C6E744}"/>
              </a:ext>
            </a:extLst>
          </p:cNvPr>
          <p:cNvPicPr/>
          <p:nvPr/>
        </p:nvPicPr>
        <p:blipFill>
          <a:blip r:embed="rId4" cstate="screen">
            <a:extLst>
              <a:ext uri="{28A0092B-C50C-407E-A947-70E740481C1C}">
                <a14:useLocalDpi xmlns:a14="http://schemas.microsoft.com/office/drawing/2010/main"/>
              </a:ext>
            </a:extLst>
          </a:blip>
          <a:stretch>
            <a:fillRect/>
          </a:stretch>
        </p:blipFill>
        <p:spPr>
          <a:xfrm>
            <a:off x="17901958" y="3952509"/>
            <a:ext cx="5301365" cy="3988768"/>
          </a:xfrm>
          <a:prstGeom prst="rect">
            <a:avLst/>
          </a:prstGeom>
        </p:spPr>
      </p:pic>
      <p:sp>
        <p:nvSpPr>
          <p:cNvPr id="18" name="Rectangle 12">
            <a:extLst>
              <a:ext uri="{FF2B5EF4-FFF2-40B4-BE49-F238E27FC236}">
                <a16:creationId xmlns:a16="http://schemas.microsoft.com/office/drawing/2014/main" id="{B0445D21-254A-0ECF-B4F8-366B8B75A92E}"/>
              </a:ext>
            </a:extLst>
          </p:cNvPr>
          <p:cNvSpPr/>
          <p:nvPr/>
        </p:nvSpPr>
        <p:spPr>
          <a:xfrm>
            <a:off x="17901958" y="3950149"/>
            <a:ext cx="5301365" cy="3991131"/>
          </a:xfrm>
          <a:prstGeom prst="rect">
            <a:avLst/>
          </a:prstGeom>
          <a:solidFill>
            <a:srgbClr val="515355">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438430">
              <a:defRPr/>
            </a:pPr>
            <a:endParaRPr lang="en-DE" sz="2400">
              <a:solidFill>
                <a:srgbClr val="F1F1F1"/>
              </a:solidFill>
              <a:latin typeface="Arial"/>
            </a:endParaRPr>
          </a:p>
        </p:txBody>
      </p:sp>
      <p:pic>
        <p:nvPicPr>
          <p:cNvPr id="19" name="object 11">
            <a:extLst>
              <a:ext uri="{FF2B5EF4-FFF2-40B4-BE49-F238E27FC236}">
                <a16:creationId xmlns:a16="http://schemas.microsoft.com/office/drawing/2014/main" id="{56B55456-530B-5B95-FCF0-499C067E733B}"/>
              </a:ext>
            </a:extLst>
          </p:cNvPr>
          <p:cNvPicPr/>
          <p:nvPr/>
        </p:nvPicPr>
        <p:blipFill>
          <a:blip r:embed="rId5" cstate="screen">
            <a:extLst>
              <a:ext uri="{28A0092B-C50C-407E-A947-70E740481C1C}">
                <a14:useLocalDpi xmlns:a14="http://schemas.microsoft.com/office/drawing/2010/main"/>
              </a:ext>
            </a:extLst>
          </a:blip>
          <a:stretch>
            <a:fillRect/>
          </a:stretch>
        </p:blipFill>
        <p:spPr>
          <a:xfrm>
            <a:off x="6972624" y="3969653"/>
            <a:ext cx="5301365" cy="3991131"/>
          </a:xfrm>
          <a:prstGeom prst="rect">
            <a:avLst/>
          </a:prstGeom>
        </p:spPr>
      </p:pic>
      <p:sp>
        <p:nvSpPr>
          <p:cNvPr id="20" name="Rectangle 20">
            <a:extLst>
              <a:ext uri="{FF2B5EF4-FFF2-40B4-BE49-F238E27FC236}">
                <a16:creationId xmlns:a16="http://schemas.microsoft.com/office/drawing/2014/main" id="{DFDEEEB7-3551-FB86-21EF-0F9D4F3E2045}"/>
              </a:ext>
            </a:extLst>
          </p:cNvPr>
          <p:cNvSpPr/>
          <p:nvPr/>
        </p:nvSpPr>
        <p:spPr>
          <a:xfrm>
            <a:off x="6972624" y="3969651"/>
            <a:ext cx="5301365" cy="3991131"/>
          </a:xfrm>
          <a:prstGeom prst="rect">
            <a:avLst/>
          </a:prstGeom>
          <a:solidFill>
            <a:srgbClr val="515355">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438430">
              <a:defRPr/>
            </a:pPr>
            <a:endParaRPr lang="en-DE" sz="2400" dirty="0">
              <a:solidFill>
                <a:srgbClr val="F1F1F1"/>
              </a:solidFill>
              <a:latin typeface="Arial"/>
            </a:endParaRPr>
          </a:p>
        </p:txBody>
      </p:sp>
      <p:sp>
        <p:nvSpPr>
          <p:cNvPr id="21" name="object 14">
            <a:extLst>
              <a:ext uri="{FF2B5EF4-FFF2-40B4-BE49-F238E27FC236}">
                <a16:creationId xmlns:a16="http://schemas.microsoft.com/office/drawing/2014/main" id="{A2F0177D-E5EF-CF02-F30A-BE38140F06A0}"/>
              </a:ext>
            </a:extLst>
          </p:cNvPr>
          <p:cNvSpPr txBox="1"/>
          <p:nvPr/>
        </p:nvSpPr>
        <p:spPr>
          <a:xfrm>
            <a:off x="18672278" y="5509915"/>
            <a:ext cx="3760725" cy="1352441"/>
          </a:xfrm>
          <a:prstGeom prst="rect">
            <a:avLst/>
          </a:prstGeom>
        </p:spPr>
        <p:txBody>
          <a:bodyPr vert="horz" wrap="square" lIns="0" tIns="38944" rIns="0" bIns="0" rtlCol="0">
            <a:spAutoFit/>
          </a:bodyPr>
          <a:lstStyle/>
          <a:p>
            <a:pPr marL="33867" algn="ctr" defTabSz="2438430">
              <a:spcBef>
                <a:spcPts val="307"/>
              </a:spcBef>
              <a:defRPr/>
            </a:pPr>
            <a:r>
              <a:rPr lang="en-US"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130</a:t>
            </a:r>
            <a:r>
              <a:rPr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GW</a:t>
            </a:r>
            <a:endParaRPr sz="8533" dirty="0">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 name="object 13">
            <a:extLst>
              <a:ext uri="{FF2B5EF4-FFF2-40B4-BE49-F238E27FC236}">
                <a16:creationId xmlns:a16="http://schemas.microsoft.com/office/drawing/2014/main" id="{D30E20D9-A026-6BAB-9F6B-39A0B12F25C2}"/>
              </a:ext>
            </a:extLst>
          </p:cNvPr>
          <p:cNvSpPr txBox="1"/>
          <p:nvPr/>
        </p:nvSpPr>
        <p:spPr>
          <a:xfrm>
            <a:off x="19394496" y="4881675"/>
            <a:ext cx="2454032" cy="697692"/>
          </a:xfrm>
          <a:prstGeom prst="rect">
            <a:avLst/>
          </a:prstGeom>
        </p:spPr>
        <p:txBody>
          <a:bodyPr vert="horz" wrap="square" lIns="0" tIns="40640" rIns="0" bIns="0" rtlCol="0">
            <a:spAutoFit/>
          </a:bodyPr>
          <a:lstStyle/>
          <a:p>
            <a:pPr marL="33867" algn="ctr" defTabSz="2438430">
              <a:spcBef>
                <a:spcPts val="320"/>
              </a:spcBef>
              <a:defRPr/>
            </a:pPr>
            <a:r>
              <a:rPr lang="en-US" sz="4267" b="1" dirty="0">
                <a:solidFill>
                  <a:srgbClr val="FFFFFF"/>
                </a:solidFill>
                <a:effectLst>
                  <a:outerShdw blurRad="38100" dist="38100" dir="2700000" algn="tl">
                    <a:srgbClr val="000000">
                      <a:alpha val="43137"/>
                    </a:srgbClr>
                  </a:outerShdw>
                </a:effectLst>
                <a:latin typeface="Helvetica" panose="020B0604020202020204" pitchFamily="2" charset="0"/>
              </a:rPr>
              <a:t>Modules</a:t>
            </a:r>
            <a:endParaRPr sz="4267" b="1" dirty="0">
              <a:solidFill>
                <a:srgbClr val="FFFFFF"/>
              </a:solidFill>
              <a:effectLst>
                <a:outerShdw blurRad="38100" dist="38100" dir="2700000" algn="tl">
                  <a:srgbClr val="000000">
                    <a:alpha val="43137"/>
                  </a:srgbClr>
                </a:outerShdw>
              </a:effectLst>
              <a:latin typeface="Helvetica" panose="020B0604020202020204" pitchFamily="2" charset="0"/>
            </a:endParaRPr>
          </a:p>
        </p:txBody>
      </p:sp>
      <p:sp>
        <p:nvSpPr>
          <p:cNvPr id="23" name="object 14">
            <a:extLst>
              <a:ext uri="{FF2B5EF4-FFF2-40B4-BE49-F238E27FC236}">
                <a16:creationId xmlns:a16="http://schemas.microsoft.com/office/drawing/2014/main" id="{F38FD6E0-9F9D-3EE0-F903-39785F3939DB}"/>
              </a:ext>
            </a:extLst>
          </p:cNvPr>
          <p:cNvSpPr txBox="1"/>
          <p:nvPr/>
        </p:nvSpPr>
        <p:spPr>
          <a:xfrm>
            <a:off x="7259453" y="5573247"/>
            <a:ext cx="4283040" cy="1352441"/>
          </a:xfrm>
          <a:prstGeom prst="rect">
            <a:avLst/>
          </a:prstGeom>
        </p:spPr>
        <p:txBody>
          <a:bodyPr vert="horz" wrap="square" lIns="0" tIns="38944" rIns="0" bIns="0" rtlCol="0">
            <a:spAutoFit/>
          </a:bodyPr>
          <a:lstStyle/>
          <a:p>
            <a:pPr marL="33867" algn="ctr" defTabSz="2438430">
              <a:spcBef>
                <a:spcPts val="307"/>
              </a:spcBef>
              <a:defRPr/>
            </a:pPr>
            <a:r>
              <a:rPr lang="en-US"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120</a:t>
            </a:r>
            <a:r>
              <a:rPr sz="8533" b="1" spc="40" dirty="0">
                <a:solidFill>
                  <a:srgbClr val="FFFFFF"/>
                </a:solidFill>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rPr>
              <a:t>GW</a:t>
            </a:r>
            <a:endParaRPr sz="8533" dirty="0">
              <a:effectLst>
                <a:outerShdw blurRad="38100" dist="38100" dir="2700000" algn="tl">
                  <a:srgbClr val="000000">
                    <a:alpha val="43137"/>
                  </a:srgbClr>
                </a:outerShdw>
              </a:effectLst>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4" name="object 13">
            <a:extLst>
              <a:ext uri="{FF2B5EF4-FFF2-40B4-BE49-F238E27FC236}">
                <a16:creationId xmlns:a16="http://schemas.microsoft.com/office/drawing/2014/main" id="{C687AEE0-3ACC-2C07-2051-12EBC2A6DFE2}"/>
              </a:ext>
            </a:extLst>
          </p:cNvPr>
          <p:cNvSpPr txBox="1"/>
          <p:nvPr/>
        </p:nvSpPr>
        <p:spPr>
          <a:xfrm>
            <a:off x="8292837" y="5022288"/>
            <a:ext cx="2454032" cy="697692"/>
          </a:xfrm>
          <a:prstGeom prst="rect">
            <a:avLst/>
          </a:prstGeom>
        </p:spPr>
        <p:txBody>
          <a:bodyPr vert="horz" wrap="square" lIns="0" tIns="40640" rIns="0" bIns="0" rtlCol="0">
            <a:spAutoFit/>
          </a:bodyPr>
          <a:lstStyle/>
          <a:p>
            <a:pPr marL="33867" algn="ctr">
              <a:spcBef>
                <a:spcPts val="320"/>
              </a:spcBef>
              <a:defRPr/>
            </a:pPr>
            <a:r>
              <a:rPr lang="en-US" sz="4267" b="1" dirty="0">
                <a:solidFill>
                  <a:srgbClr val="FFFFFF"/>
                </a:solidFill>
                <a:effectLst>
                  <a:outerShdw blurRad="38100" dist="38100" dir="2700000" algn="tl">
                    <a:srgbClr val="000000">
                      <a:alpha val="43137"/>
                    </a:srgbClr>
                  </a:outerShdw>
                </a:effectLst>
                <a:latin typeface="Helvetica" panose="020B0604020202020204" pitchFamily="2" charset="0"/>
              </a:rPr>
              <a:t>Wafers</a:t>
            </a:r>
            <a:endParaRPr sz="4267" b="1" dirty="0">
              <a:solidFill>
                <a:srgbClr val="FFFFFF"/>
              </a:solidFill>
              <a:effectLst>
                <a:outerShdw blurRad="38100" dist="38100" dir="2700000" algn="tl">
                  <a:srgbClr val="000000">
                    <a:alpha val="43137"/>
                  </a:srgbClr>
                </a:outerShdw>
              </a:effectLst>
              <a:latin typeface="Helvetica" panose="020B0604020202020204" pitchFamily="2" charset="0"/>
            </a:endParaRPr>
          </a:p>
        </p:txBody>
      </p:sp>
      <p:sp>
        <p:nvSpPr>
          <p:cNvPr id="25" name="object 23">
            <a:extLst>
              <a:ext uri="{FF2B5EF4-FFF2-40B4-BE49-F238E27FC236}">
                <a16:creationId xmlns:a16="http://schemas.microsoft.com/office/drawing/2014/main" id="{080C169D-0BAB-897B-082D-F3278C3B6413}"/>
              </a:ext>
            </a:extLst>
          </p:cNvPr>
          <p:cNvSpPr txBox="1"/>
          <p:nvPr/>
        </p:nvSpPr>
        <p:spPr>
          <a:xfrm>
            <a:off x="17492551" y="8027188"/>
            <a:ext cx="5745480" cy="292388"/>
          </a:xfrm>
          <a:prstGeom prst="rect">
            <a:avLst/>
          </a:prstGeom>
        </p:spPr>
        <p:txBody>
          <a:bodyPr vert="horz" wrap="square" lIns="0" tIns="45720" rIns="0" bIns="0" rtlCol="0">
            <a:spAutoFit/>
          </a:bodyPr>
          <a:lstStyle/>
          <a:p>
            <a:pPr marL="33867" algn="r" defTabSz="2438430">
              <a:spcBef>
                <a:spcPts val="360"/>
              </a:spcBef>
              <a:defRPr/>
            </a:pPr>
            <a:r>
              <a:rPr sz="1600" spc="40" dirty="0">
                <a:solidFill>
                  <a:srgbClr val="888B8D"/>
                </a:solidFill>
                <a:latin typeface="Helvetica Neue" panose="02000503000000020004" pitchFamily="2" charset="0"/>
                <a:ea typeface="Helvetica Neue" panose="02000503000000020004" pitchFamily="2" charset="0"/>
                <a:cs typeface="Helvetica Neue" panose="02000503000000020004" pitchFamily="2" charset="0"/>
              </a:rPr>
              <a:t>*</a:t>
            </a:r>
            <a:r>
              <a:rPr sz="1600" spc="-160" dirty="0">
                <a:solidFill>
                  <a:srgbClr val="888B8D"/>
                </a:solidFill>
                <a:latin typeface="Helvetica Neue" panose="02000503000000020004" pitchFamily="2" charset="0"/>
                <a:ea typeface="Helvetica Neue" panose="02000503000000020004" pitchFamily="2" charset="0"/>
                <a:cs typeface="Helvetica Neue" panose="02000503000000020004" pitchFamily="2" charset="0"/>
              </a:rPr>
              <a:t> </a:t>
            </a:r>
            <a:r>
              <a:rPr lang="en-US" sz="1600" dirty="0">
                <a:solidFill>
                  <a:srgbClr val="888B8D"/>
                </a:solidFill>
                <a:latin typeface="Helvetica Neue" panose="02000503000000020004" pitchFamily="2" charset="0"/>
                <a:ea typeface="Helvetica Neue" panose="02000503000000020004" pitchFamily="2" charset="0"/>
                <a:cs typeface="Helvetica Neue" panose="02000503000000020004" pitchFamily="2" charset="0"/>
              </a:rPr>
              <a:t>Projected end of 2024</a:t>
            </a:r>
            <a:endParaRPr sz="1600" dirty="0">
              <a:solidFill>
                <a:srgbClr val="888B8D"/>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26" name="object 2">
            <a:extLst>
              <a:ext uri="{FF2B5EF4-FFF2-40B4-BE49-F238E27FC236}">
                <a16:creationId xmlns:a16="http://schemas.microsoft.com/office/drawing/2014/main" id="{DC22E8AD-2BF5-1689-257A-6DDA0EA3E691}"/>
              </a:ext>
            </a:extLst>
          </p:cNvPr>
          <p:cNvGrpSpPr/>
          <p:nvPr/>
        </p:nvGrpSpPr>
        <p:grpSpPr>
          <a:xfrm>
            <a:off x="6940316" y="8101100"/>
            <a:ext cx="16324419" cy="3688339"/>
            <a:chOff x="0" y="-171520"/>
            <a:chExt cx="20104100" cy="3743107"/>
          </a:xfrm>
        </p:grpSpPr>
        <p:pic>
          <p:nvPicPr>
            <p:cNvPr id="27" name="object 3">
              <a:extLst>
                <a:ext uri="{FF2B5EF4-FFF2-40B4-BE49-F238E27FC236}">
                  <a16:creationId xmlns:a16="http://schemas.microsoft.com/office/drawing/2014/main" id="{DC117338-80DD-E84E-373A-E5636165C2B8}"/>
                </a:ext>
              </a:extLst>
            </p:cNvPr>
            <p:cNvPicPr/>
            <p:nvPr/>
          </p:nvPicPr>
          <p:blipFill rotWithShape="1">
            <a:blip r:embed="rId6" cstate="screen">
              <a:extLst>
                <a:ext uri="{28A0092B-C50C-407E-A947-70E740481C1C}">
                  <a14:useLocalDpi xmlns:a14="http://schemas.microsoft.com/office/drawing/2010/main"/>
                </a:ext>
              </a:extLst>
            </a:blip>
            <a:srcRect/>
            <a:stretch/>
          </p:blipFill>
          <p:spPr>
            <a:xfrm>
              <a:off x="0" y="-171517"/>
              <a:ext cx="20104100" cy="3743104"/>
            </a:xfrm>
            <a:prstGeom prst="rect">
              <a:avLst/>
            </a:prstGeom>
          </p:spPr>
        </p:pic>
        <p:sp>
          <p:nvSpPr>
            <p:cNvPr id="28" name="object 4">
              <a:extLst>
                <a:ext uri="{FF2B5EF4-FFF2-40B4-BE49-F238E27FC236}">
                  <a16:creationId xmlns:a16="http://schemas.microsoft.com/office/drawing/2014/main" id="{8A79865D-5CB7-6069-6A80-9B7236777E72}"/>
                </a:ext>
              </a:extLst>
            </p:cNvPr>
            <p:cNvSpPr/>
            <p:nvPr/>
          </p:nvSpPr>
          <p:spPr>
            <a:xfrm>
              <a:off x="0" y="-171520"/>
              <a:ext cx="20104100" cy="3743107"/>
            </a:xfrm>
            <a:custGeom>
              <a:avLst/>
              <a:gdLst/>
              <a:ahLst/>
              <a:cxnLst/>
              <a:rect l="l" t="t" r="r" b="b"/>
              <a:pathLst>
                <a:path w="20104100" h="7628255">
                  <a:moveTo>
                    <a:pt x="20104099" y="0"/>
                  </a:moveTo>
                  <a:lnTo>
                    <a:pt x="0" y="0"/>
                  </a:lnTo>
                  <a:lnTo>
                    <a:pt x="0" y="7628010"/>
                  </a:lnTo>
                  <a:lnTo>
                    <a:pt x="20104099" y="7628010"/>
                  </a:lnTo>
                  <a:lnTo>
                    <a:pt x="20104099" y="0"/>
                  </a:lnTo>
                  <a:close/>
                </a:path>
              </a:pathLst>
            </a:custGeom>
            <a:solidFill>
              <a:srgbClr val="000000">
                <a:alpha val="11997"/>
              </a:srgbClr>
            </a:solidFill>
          </p:spPr>
          <p:txBody>
            <a:bodyPr wrap="square" lIns="0" tIns="0" rIns="0" bIns="0" rtlCol="0"/>
            <a:lstStyle/>
            <a:p>
              <a:pPr defTabSz="2438430">
                <a:defRPr/>
              </a:pPr>
              <a:endParaRPr sz="3733" dirty="0"/>
            </a:p>
          </p:txBody>
        </p:sp>
      </p:grpSp>
      <p:pic>
        <p:nvPicPr>
          <p:cNvPr id="29" name="Grafik 5">
            <a:extLst>
              <a:ext uri="{FF2B5EF4-FFF2-40B4-BE49-F238E27FC236}">
                <a16:creationId xmlns:a16="http://schemas.microsoft.com/office/drawing/2014/main" id="{F1226B8E-3CC8-A849-E556-A2CA6B47D77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80678" y="3950151"/>
            <a:ext cx="5619621" cy="7839288"/>
          </a:xfrm>
          <a:prstGeom prst="rect">
            <a:avLst/>
          </a:prstGeom>
        </p:spPr>
      </p:pic>
    </p:spTree>
    <p:extLst>
      <p:ext uri="{BB962C8B-B14F-4D97-AF65-F5344CB8AC3E}">
        <p14:creationId xmlns:p14="http://schemas.microsoft.com/office/powerpoint/2010/main" val="889441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4422E861-8891-F2AA-6CA8-D638BD87EB2E}"/>
            </a:ext>
          </a:extLst>
        </p:cNvPr>
        <p:cNvGrpSpPr/>
        <p:nvPr/>
      </p:nvGrpSpPr>
      <p:grpSpPr>
        <a:xfrm>
          <a:off x="0" y="0"/>
          <a:ext cx="0" cy="0"/>
          <a:chOff x="0" y="0"/>
          <a:chExt cx="0" cy="0"/>
        </a:xfrm>
      </p:grpSpPr>
      <p:pic>
        <p:nvPicPr>
          <p:cNvPr id="2" name="Immagine 1" descr="Immagine che contiene testo, schermata, Carattere, logo&#10;&#10;Il contenuto generato dall'IA potrebbe non essere corretto.">
            <a:extLst>
              <a:ext uri="{FF2B5EF4-FFF2-40B4-BE49-F238E27FC236}">
                <a16:creationId xmlns:a16="http://schemas.microsoft.com/office/drawing/2014/main" id="{DF344537-FD91-02D2-CC2E-12A8E092D7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68419"/>
            <a:ext cx="13716000" cy="13716000"/>
          </a:xfrm>
          <a:prstGeom prst="rect">
            <a:avLst/>
          </a:prstGeom>
        </p:spPr>
      </p:pic>
      <p:sp>
        <p:nvSpPr>
          <p:cNvPr id="33" name="Google Shape;33;g3c329dcb9b8_0_10">
            <a:extLst>
              <a:ext uri="{FF2B5EF4-FFF2-40B4-BE49-F238E27FC236}">
                <a16:creationId xmlns:a16="http://schemas.microsoft.com/office/drawing/2014/main" id="{A29E853B-8372-9952-8942-CFC9243C82FE}"/>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JINKO SOLAR</a:t>
            </a:r>
            <a:endParaRPr sz="8000" dirty="0"/>
          </a:p>
        </p:txBody>
      </p:sp>
      <p:sp>
        <p:nvSpPr>
          <p:cNvPr id="34" name="Google Shape;34;g3c329dcb9b8_0_10">
            <a:extLst>
              <a:ext uri="{FF2B5EF4-FFF2-40B4-BE49-F238E27FC236}">
                <a16:creationId xmlns:a16="http://schemas.microsoft.com/office/drawing/2014/main" id="{1604D418-EF38-BEBA-302C-673AF44CE14D}"/>
              </a:ext>
            </a:extLst>
          </p:cNvPr>
          <p:cNvSpPr txBox="1">
            <a:spLocks noGrp="1"/>
          </p:cNvSpPr>
          <p:nvPr>
            <p:ph type="body" idx="1"/>
          </p:nvPr>
        </p:nvSpPr>
        <p:spPr>
          <a:xfrm>
            <a:off x="15131143" y="2618771"/>
            <a:ext cx="8360227" cy="9170668"/>
          </a:xfrm>
          <a:prstGeom prst="rect">
            <a:avLst/>
          </a:prstGeom>
          <a:noFill/>
          <a:ln>
            <a:noFill/>
          </a:ln>
        </p:spPr>
        <p:txBody>
          <a:bodyPr spcFirstLastPara="1" wrap="square" lIns="91425" tIns="91425" rIns="91425" bIns="91425" anchor="ctr" anchorCtr="0">
            <a:noAutofit/>
          </a:bodyPr>
          <a:lstStyle/>
          <a:p>
            <a:pPr marL="0" indent="0">
              <a:lnSpc>
                <a:spcPct val="200000"/>
              </a:lnSpc>
              <a:buNone/>
            </a:pPr>
            <a:r>
              <a:rPr lang="it-IT" sz="4400" dirty="0"/>
              <a:t>Eccellenza e affidabilità dimostrata da vari riconoscimenti globali</a:t>
            </a:r>
            <a:endParaRPr sz="4400" dirty="0"/>
          </a:p>
        </p:txBody>
      </p:sp>
    </p:spTree>
    <p:extLst>
      <p:ext uri="{BB962C8B-B14F-4D97-AF65-F5344CB8AC3E}">
        <p14:creationId xmlns:p14="http://schemas.microsoft.com/office/powerpoint/2010/main" val="630535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355FAA76-C730-C4FC-BBB3-BDBF9D2BCA42}"/>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2EBCAC2D-CCA0-98C0-3882-BAA1C880C8DD}"/>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JINKO SOLAR maggiori detentori di brevetti</a:t>
            </a:r>
            <a:endParaRPr sz="8000" dirty="0"/>
          </a:p>
        </p:txBody>
      </p:sp>
      <p:sp>
        <p:nvSpPr>
          <p:cNvPr id="3" name="文本框 5">
            <a:extLst>
              <a:ext uri="{FF2B5EF4-FFF2-40B4-BE49-F238E27FC236}">
                <a16:creationId xmlns:a16="http://schemas.microsoft.com/office/drawing/2014/main" id="{A37B0A9F-7408-5FFC-FB71-D624938799D4}"/>
              </a:ext>
            </a:extLst>
          </p:cNvPr>
          <p:cNvSpPr txBox="1"/>
          <p:nvPr/>
        </p:nvSpPr>
        <p:spPr>
          <a:xfrm>
            <a:off x="704851" y="3308349"/>
            <a:ext cx="23185120" cy="24663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lnSpc>
                <a:spcPct val="200000"/>
              </a:lnSpc>
              <a:buSzPts val="4000"/>
              <a:buFont typeface="Space Grotesk"/>
              <a:buNone/>
              <a:defRPr sz="4400">
                <a:latin typeface="Space Grotesk"/>
                <a:ea typeface="Space Grotesk"/>
                <a:cs typeface="Space Grotesk"/>
                <a:sym typeface="Space Grotesk"/>
              </a:defRPr>
            </a:lvl1pPr>
            <a:lvl2pPr marL="914400" indent="-482600">
              <a:buSzPts val="4000"/>
              <a:buFont typeface="Space Grotesk"/>
              <a:buChar char="○"/>
              <a:defRPr sz="4000">
                <a:latin typeface="Space Grotesk"/>
                <a:ea typeface="Space Grotesk"/>
                <a:cs typeface="Space Grotesk"/>
                <a:sym typeface="Space Grotesk"/>
              </a:defRPr>
            </a:lvl2pPr>
            <a:lvl3pPr marL="1371600" indent="-482600">
              <a:buSzPts val="4000"/>
              <a:buFont typeface="Space Grotesk"/>
              <a:buChar char="■"/>
              <a:defRPr sz="4000">
                <a:latin typeface="Space Grotesk"/>
                <a:ea typeface="Space Grotesk"/>
                <a:cs typeface="Space Grotesk"/>
                <a:sym typeface="Space Grotesk"/>
              </a:defRPr>
            </a:lvl3pPr>
            <a:lvl4pPr marL="1828800" indent="-482600">
              <a:buSzPts val="4000"/>
              <a:buFont typeface="Space Grotesk"/>
              <a:buChar char="●"/>
              <a:defRPr sz="4000">
                <a:latin typeface="Space Grotesk"/>
                <a:ea typeface="Space Grotesk"/>
                <a:cs typeface="Space Grotesk"/>
                <a:sym typeface="Space Grotesk"/>
              </a:defRPr>
            </a:lvl4pPr>
            <a:lvl5pPr marL="2286000" indent="-482600">
              <a:buSzPts val="4000"/>
              <a:buFont typeface="Space Grotesk"/>
              <a:buChar char="○"/>
              <a:defRPr sz="4000">
                <a:latin typeface="Space Grotesk"/>
                <a:ea typeface="Space Grotesk"/>
                <a:cs typeface="Space Grotesk"/>
                <a:sym typeface="Space Grotesk"/>
              </a:defRPr>
            </a:lvl5pPr>
            <a:lvl6pPr marL="2743200" indent="-482600">
              <a:buSzPts val="4000"/>
              <a:buFont typeface="Space Grotesk"/>
              <a:buChar char="■"/>
              <a:defRPr sz="4000">
                <a:latin typeface="Space Grotesk"/>
                <a:ea typeface="Space Grotesk"/>
                <a:cs typeface="Space Grotesk"/>
                <a:sym typeface="Space Grotesk"/>
              </a:defRPr>
            </a:lvl6pPr>
            <a:lvl7pPr marL="3200400" indent="-482600">
              <a:buSzPts val="4000"/>
              <a:buFont typeface="Space Grotesk"/>
              <a:buChar char="●"/>
              <a:defRPr sz="4000">
                <a:latin typeface="Space Grotesk"/>
                <a:ea typeface="Space Grotesk"/>
                <a:cs typeface="Space Grotesk"/>
                <a:sym typeface="Space Grotesk"/>
              </a:defRPr>
            </a:lvl7pPr>
            <a:lvl8pPr marL="3657600" indent="-482600">
              <a:buSzPts val="4000"/>
              <a:buFont typeface="Space Grotesk"/>
              <a:buChar char="○"/>
              <a:defRPr sz="4000">
                <a:latin typeface="Space Grotesk"/>
                <a:ea typeface="Space Grotesk"/>
                <a:cs typeface="Space Grotesk"/>
                <a:sym typeface="Space Grotesk"/>
              </a:defRPr>
            </a:lvl8pPr>
            <a:lvl9pPr marL="4114800" indent="-482600">
              <a:buSzPts val="4000"/>
              <a:buFont typeface="Space Grotesk"/>
              <a:buChar char="■"/>
              <a:defRPr sz="4000">
                <a:latin typeface="Space Grotesk"/>
                <a:ea typeface="Space Grotesk"/>
                <a:cs typeface="Space Grotesk"/>
                <a:sym typeface="Space Grotesk"/>
              </a:defRPr>
            </a:lvl9pPr>
          </a:lstStyle>
          <a:p>
            <a:pPr marL="571500" indent="-571500">
              <a:buFont typeface="Arial" panose="020B0604020202020204" pitchFamily="34" charset="0"/>
              <a:buChar char="•"/>
            </a:pPr>
            <a:r>
              <a:rPr lang="it-IT" altLang="zh-CN" dirty="0"/>
              <a:t>I continui investimenti in R&amp;D hanno permesso a </a:t>
            </a:r>
            <a:r>
              <a:rPr lang="it-IT" altLang="zh-CN" dirty="0" err="1"/>
              <a:t>JinkoSolar</a:t>
            </a:r>
            <a:r>
              <a:rPr lang="it-IT" altLang="zh-CN" dirty="0"/>
              <a:t> di diventare uno dei maggiori detentori di brevetti per la tecnologia fotovoltaica al mondo.</a:t>
            </a:r>
          </a:p>
          <a:p>
            <a:pPr marL="571500" indent="-571500">
              <a:buFont typeface="Arial" panose="020B0604020202020204" pitchFamily="34" charset="0"/>
              <a:buChar char="•"/>
            </a:pPr>
            <a:r>
              <a:rPr lang="it-IT" altLang="zh-CN" dirty="0" err="1"/>
              <a:t>JinkoSolar</a:t>
            </a:r>
            <a:r>
              <a:rPr lang="it-IT" altLang="zh-CN" dirty="0"/>
              <a:t> ha depositato oltre 5.500 brevetti a livello globale e detiene più di 3.100 brevetti attivi.</a:t>
            </a:r>
            <a:endParaRPr lang="zh-CN" altLang="en-US" dirty="0"/>
          </a:p>
        </p:txBody>
      </p:sp>
    </p:spTree>
    <p:extLst>
      <p:ext uri="{BB962C8B-B14F-4D97-AF65-F5344CB8AC3E}">
        <p14:creationId xmlns:p14="http://schemas.microsoft.com/office/powerpoint/2010/main" val="1938686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486D4778-456E-19B9-CAA6-E0EA7BBF4DD4}"/>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F93FDC82-5DC1-ED60-E85E-6E32B4158B15}"/>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Nuove Linee Guida Prevenzione Incendi</a:t>
            </a:r>
            <a:br>
              <a:rPr lang="it-IT" sz="8000" dirty="0"/>
            </a:br>
            <a:endParaRPr sz="8000" dirty="0"/>
          </a:p>
        </p:txBody>
      </p:sp>
      <p:sp>
        <p:nvSpPr>
          <p:cNvPr id="34" name="Google Shape;34;g3c329dcb9b8_0_10">
            <a:extLst>
              <a:ext uri="{FF2B5EF4-FFF2-40B4-BE49-F238E27FC236}">
                <a16:creationId xmlns:a16="http://schemas.microsoft.com/office/drawing/2014/main" id="{6C0884D7-9D0C-ABEF-D2AF-97A312130139}"/>
              </a:ext>
            </a:extLst>
          </p:cNvPr>
          <p:cNvSpPr txBox="1">
            <a:spLocks noGrp="1"/>
          </p:cNvSpPr>
          <p:nvPr>
            <p:ph type="body" idx="1"/>
          </p:nvPr>
        </p:nvSpPr>
        <p:spPr>
          <a:xfrm>
            <a:off x="856499" y="4034972"/>
            <a:ext cx="22634871" cy="7408362"/>
          </a:xfrm>
          <a:prstGeom prst="rect">
            <a:avLst/>
          </a:prstGeom>
          <a:noFill/>
          <a:ln>
            <a:noFill/>
          </a:ln>
        </p:spPr>
        <p:txBody>
          <a:bodyPr spcFirstLastPara="1" wrap="square" lIns="91425" tIns="91425" rIns="91425" bIns="91425" anchor="t" anchorCtr="0">
            <a:noAutofit/>
          </a:bodyPr>
          <a:lstStyle/>
          <a:p>
            <a:pPr marL="571500" indent="-571500"/>
            <a:r>
              <a:rPr lang="it-IT" dirty="0"/>
              <a:t>pubblicate 01/09/2025</a:t>
            </a:r>
          </a:p>
          <a:p>
            <a:pPr marL="571500" indent="-571500"/>
            <a:r>
              <a:rPr lang="it-IT" dirty="0"/>
              <a:t>Tra le principali novità introdotte  Certificazione modulo + copertura: Non basta più la sola certificazione del pannello. L’insieme “modulo fotovoltaico + elemento di copertura” è assimilato a un elemento da costruzione e deve rispettare le norme EN 13501-1 (reazione al fuoco) ed EN 13501-5 (resistenza al fuoco). </a:t>
            </a:r>
          </a:p>
          <a:p>
            <a:pPr marL="0" lvl="0" indent="0" algn="l" rtl="0">
              <a:lnSpc>
                <a:spcPct val="100000"/>
              </a:lnSpc>
              <a:spcBef>
                <a:spcPts val="0"/>
              </a:spcBef>
              <a:spcAft>
                <a:spcPts val="0"/>
              </a:spcAft>
              <a:buSzPts val="4000"/>
              <a:buNone/>
            </a:pPr>
            <a:endParaRPr dirty="0"/>
          </a:p>
        </p:txBody>
      </p:sp>
    </p:spTree>
    <p:extLst>
      <p:ext uri="{BB962C8B-B14F-4D97-AF65-F5344CB8AC3E}">
        <p14:creationId xmlns:p14="http://schemas.microsoft.com/office/powerpoint/2010/main" val="354266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40A3D611-8B42-FC32-362A-E6F48149D703}"/>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894DE8C2-BE90-6ED1-FDB3-D6E2FBEC2A46}"/>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Nuove Linee Guida Prevenzione Incendi</a:t>
            </a:r>
            <a:br>
              <a:rPr lang="it-IT" sz="8000" dirty="0"/>
            </a:br>
            <a:endParaRPr sz="8000" dirty="0"/>
          </a:p>
        </p:txBody>
      </p:sp>
      <p:pic>
        <p:nvPicPr>
          <p:cNvPr id="2" name="Immagine 1">
            <a:extLst>
              <a:ext uri="{FF2B5EF4-FFF2-40B4-BE49-F238E27FC236}">
                <a16:creationId xmlns:a16="http://schemas.microsoft.com/office/drawing/2014/main" id="{B1B0285B-5519-F99D-9EDA-DCF307FAD22D}"/>
              </a:ext>
            </a:extLst>
          </p:cNvPr>
          <p:cNvPicPr>
            <a:picLocks noChangeAspect="1"/>
          </p:cNvPicPr>
          <p:nvPr/>
        </p:nvPicPr>
        <p:blipFill>
          <a:blip r:embed="rId3"/>
          <a:srcRect r="9860"/>
          <a:stretch>
            <a:fillRect/>
          </a:stretch>
        </p:blipFill>
        <p:spPr>
          <a:xfrm>
            <a:off x="10523880" y="3592286"/>
            <a:ext cx="13860120" cy="8505237"/>
          </a:xfrm>
          <a:prstGeom prst="rect">
            <a:avLst/>
          </a:prstGeom>
        </p:spPr>
      </p:pic>
      <p:sp>
        <p:nvSpPr>
          <p:cNvPr id="34" name="Google Shape;34;g3c329dcb9b8_0_10">
            <a:extLst>
              <a:ext uri="{FF2B5EF4-FFF2-40B4-BE49-F238E27FC236}">
                <a16:creationId xmlns:a16="http://schemas.microsoft.com/office/drawing/2014/main" id="{3603ACFC-A137-2B15-FE07-FC512A83BB1C}"/>
              </a:ext>
            </a:extLst>
          </p:cNvPr>
          <p:cNvSpPr txBox="1">
            <a:spLocks noGrp="1"/>
          </p:cNvSpPr>
          <p:nvPr>
            <p:ph type="body" idx="1"/>
          </p:nvPr>
        </p:nvSpPr>
        <p:spPr>
          <a:xfrm>
            <a:off x="856499" y="4034972"/>
            <a:ext cx="11487901" cy="7408362"/>
          </a:xfrm>
          <a:prstGeom prst="rect">
            <a:avLst/>
          </a:prstGeom>
          <a:noFill/>
          <a:ln>
            <a:noFill/>
          </a:ln>
        </p:spPr>
        <p:txBody>
          <a:bodyPr spcFirstLastPara="1" wrap="square" lIns="91425" tIns="91425" rIns="91425" bIns="91425" anchor="t" anchorCtr="0">
            <a:noAutofit/>
          </a:bodyPr>
          <a:lstStyle/>
          <a:p>
            <a:pPr marL="0" indent="0" algn="just">
              <a:lnSpc>
                <a:spcPct val="200000"/>
              </a:lnSpc>
              <a:buNone/>
            </a:pPr>
            <a:r>
              <a:rPr lang="en-US" dirty="0">
                <a:sym typeface="Helvetica Neue"/>
              </a:rPr>
              <a:t>Per i moduli </a:t>
            </a:r>
            <a:r>
              <a:rPr lang="en-US" dirty="0" err="1">
                <a:sym typeface="Helvetica Neue"/>
              </a:rPr>
              <a:t>fotovoltaici</a:t>
            </a:r>
            <a:r>
              <a:rPr lang="en-US" dirty="0">
                <a:sym typeface="Helvetica Neue"/>
              </a:rPr>
              <a:t>, par 4.2</a:t>
            </a:r>
          </a:p>
          <a:p>
            <a:r>
              <a:rPr lang="it-IT" dirty="0"/>
              <a:t>La linea guida prende in considerazione l’assieme composto dalla copertura e dai moduli fotovoltaici: la sola certificazione dei moduli FV non è sufficiente e la reazione al fuoco deve essere valutata per la combinazione della copertura e dei moduli FV.</a:t>
            </a:r>
            <a:endParaRPr lang="en-US" dirty="0">
              <a:sym typeface="Helvetica Neue"/>
            </a:endParaRPr>
          </a:p>
        </p:txBody>
      </p:sp>
    </p:spTree>
    <p:extLst>
      <p:ext uri="{BB962C8B-B14F-4D97-AF65-F5344CB8AC3E}">
        <p14:creationId xmlns:p14="http://schemas.microsoft.com/office/powerpoint/2010/main" val="421821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F4E04F6F-4E14-6F7D-8C02-D68266695FD5}"/>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84C0E6D9-A587-F4AC-D290-3EDB5980CBBB}"/>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Nuove Linee Guida Prevenzione Incendi</a:t>
            </a:r>
            <a:br>
              <a:rPr lang="it-IT" sz="8000" dirty="0"/>
            </a:br>
            <a:endParaRPr sz="8000" dirty="0"/>
          </a:p>
        </p:txBody>
      </p:sp>
      <p:sp>
        <p:nvSpPr>
          <p:cNvPr id="34" name="Google Shape;34;g3c329dcb9b8_0_10">
            <a:extLst>
              <a:ext uri="{FF2B5EF4-FFF2-40B4-BE49-F238E27FC236}">
                <a16:creationId xmlns:a16="http://schemas.microsoft.com/office/drawing/2014/main" id="{3020238D-0A84-07B3-3165-F3A6319101C0}"/>
              </a:ext>
            </a:extLst>
          </p:cNvPr>
          <p:cNvSpPr txBox="1">
            <a:spLocks noGrp="1"/>
          </p:cNvSpPr>
          <p:nvPr>
            <p:ph type="body" idx="1"/>
          </p:nvPr>
        </p:nvSpPr>
        <p:spPr>
          <a:xfrm>
            <a:off x="856500" y="3153819"/>
            <a:ext cx="22765501" cy="7408362"/>
          </a:xfrm>
          <a:prstGeom prst="rect">
            <a:avLst/>
          </a:prstGeom>
          <a:noFill/>
          <a:ln>
            <a:noFill/>
          </a:ln>
        </p:spPr>
        <p:txBody>
          <a:bodyPr spcFirstLastPara="1" wrap="square" lIns="91425" tIns="91425" rIns="91425" bIns="91425" anchor="t" anchorCtr="0">
            <a:noAutofit/>
          </a:bodyPr>
          <a:lstStyle/>
          <a:p>
            <a:pPr marL="0" indent="0" algn="just">
              <a:lnSpc>
                <a:spcPct val="200000"/>
              </a:lnSpc>
              <a:buNone/>
            </a:pPr>
            <a:r>
              <a:rPr lang="en-US" dirty="0">
                <a:sym typeface="Helvetica Neue"/>
              </a:rPr>
              <a:t>Per i moduli </a:t>
            </a:r>
            <a:r>
              <a:rPr lang="en-US" dirty="0" err="1">
                <a:sym typeface="Helvetica Neue"/>
              </a:rPr>
              <a:t>fotovoltaici</a:t>
            </a:r>
            <a:r>
              <a:rPr lang="en-US" dirty="0">
                <a:sym typeface="Helvetica Neue"/>
              </a:rPr>
              <a:t>, par 4.2</a:t>
            </a:r>
          </a:p>
          <a:p>
            <a:pPr marL="0" indent="0" algn="just">
              <a:lnSpc>
                <a:spcPct val="200000"/>
              </a:lnSpc>
              <a:buNone/>
            </a:pPr>
            <a:endParaRPr lang="en-US" dirty="0">
              <a:sym typeface="Helvetica Neue"/>
            </a:endParaRPr>
          </a:p>
          <a:p>
            <a:pPr marL="0" indent="0" algn="just">
              <a:lnSpc>
                <a:spcPct val="200000"/>
              </a:lnSpc>
              <a:buNone/>
            </a:pPr>
            <a:endParaRPr lang="en-US" dirty="0">
              <a:sym typeface="Helvetica Neue"/>
            </a:endParaRPr>
          </a:p>
          <a:p>
            <a:pPr marL="0" indent="0" algn="just">
              <a:buNone/>
            </a:pPr>
            <a:r>
              <a:rPr lang="it-IT" dirty="0">
                <a:sym typeface="Helvetica Neue"/>
              </a:rPr>
              <a:t>La EN13501-1 prevede la prova secondo la ISO 11925-2:2020: Attacco della fiamma sulla superficie per una esposizione di 15 sec.</a:t>
            </a:r>
          </a:p>
          <a:p>
            <a:pPr marL="0" indent="0" algn="just">
              <a:buNone/>
            </a:pPr>
            <a:r>
              <a:rPr lang="it-IT" dirty="0">
                <a:sym typeface="Helvetica Neue"/>
              </a:rPr>
              <a:t>La EN13501-5 prevede la prova secondo la UNI CEN/TS 1187:2012 Prova T2 Metodi di prova per l'esposizione al fuoco esterno delle coperture. </a:t>
            </a:r>
          </a:p>
          <a:p>
            <a:pPr marL="0" indent="0" algn="just">
              <a:buNone/>
            </a:pPr>
            <a:r>
              <a:rPr lang="it-IT" dirty="0">
                <a:sym typeface="Helvetica Neue"/>
              </a:rPr>
              <a:t>Attenzione: la classificazione si basa esclusivamente sullo scenario di incendio che coinvolge la superficie superiore del pannello fotovoltaico, in particolare il lato esposto al sole. In questa configurazione verrà stato testato solo il pannello fotovoltaico stesso e non è stata considerata alcuna interazione con i materiali di copertura sottostanti.</a:t>
            </a:r>
          </a:p>
          <a:p>
            <a:pPr marL="0" indent="0" algn="just">
              <a:lnSpc>
                <a:spcPct val="200000"/>
              </a:lnSpc>
              <a:buNone/>
            </a:pPr>
            <a:endParaRPr lang="en-US" dirty="0">
              <a:sym typeface="Helvetica Neue"/>
            </a:endParaRPr>
          </a:p>
          <a:p>
            <a:pPr marL="0" indent="0" algn="just">
              <a:lnSpc>
                <a:spcPct val="200000"/>
              </a:lnSpc>
              <a:buNone/>
            </a:pPr>
            <a:endParaRPr lang="en-US" dirty="0">
              <a:sym typeface="Helvetica Neue"/>
            </a:endParaRPr>
          </a:p>
        </p:txBody>
      </p:sp>
      <p:pic>
        <p:nvPicPr>
          <p:cNvPr id="4" name="Immagine 3">
            <a:extLst>
              <a:ext uri="{FF2B5EF4-FFF2-40B4-BE49-F238E27FC236}">
                <a16:creationId xmlns:a16="http://schemas.microsoft.com/office/drawing/2014/main" id="{E5CE3454-108A-01AD-C04E-0194D9639245}"/>
              </a:ext>
            </a:extLst>
          </p:cNvPr>
          <p:cNvPicPr>
            <a:picLocks noChangeAspect="1"/>
          </p:cNvPicPr>
          <p:nvPr/>
        </p:nvPicPr>
        <p:blipFill>
          <a:blip r:embed="rId3"/>
          <a:stretch>
            <a:fillRect/>
          </a:stretch>
        </p:blipFill>
        <p:spPr>
          <a:xfrm>
            <a:off x="682330" y="4691019"/>
            <a:ext cx="22138680" cy="2052113"/>
          </a:xfrm>
          <a:prstGeom prst="rect">
            <a:avLst/>
          </a:prstGeom>
        </p:spPr>
      </p:pic>
    </p:spTree>
    <p:extLst>
      <p:ext uri="{BB962C8B-B14F-4D97-AF65-F5344CB8AC3E}">
        <p14:creationId xmlns:p14="http://schemas.microsoft.com/office/powerpoint/2010/main" val="1971973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E1927B53-A16B-66D8-FE59-09C406045B28}"/>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D4C25D83-078C-A5CC-984A-FEBF990DF8F4}"/>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Nuove Linee Guida Prevenzione Incendi</a:t>
            </a:r>
            <a:br>
              <a:rPr lang="it-IT" sz="8000" dirty="0"/>
            </a:br>
            <a:endParaRPr sz="8000" dirty="0"/>
          </a:p>
        </p:txBody>
      </p:sp>
      <p:sp>
        <p:nvSpPr>
          <p:cNvPr id="34" name="Google Shape;34;g3c329dcb9b8_0_10">
            <a:extLst>
              <a:ext uri="{FF2B5EF4-FFF2-40B4-BE49-F238E27FC236}">
                <a16:creationId xmlns:a16="http://schemas.microsoft.com/office/drawing/2014/main" id="{9F83194E-4E27-3161-31D3-5B4AE4C09C60}"/>
              </a:ext>
            </a:extLst>
          </p:cNvPr>
          <p:cNvSpPr txBox="1">
            <a:spLocks noGrp="1"/>
          </p:cNvSpPr>
          <p:nvPr>
            <p:ph type="body" idx="1"/>
          </p:nvPr>
        </p:nvSpPr>
        <p:spPr>
          <a:xfrm>
            <a:off x="856500" y="3809866"/>
            <a:ext cx="22765501" cy="7408362"/>
          </a:xfrm>
          <a:prstGeom prst="rect">
            <a:avLst/>
          </a:prstGeom>
          <a:noFill/>
          <a:ln>
            <a:noFill/>
          </a:ln>
        </p:spPr>
        <p:txBody>
          <a:bodyPr spcFirstLastPara="1" wrap="square" lIns="91425" tIns="91425" rIns="91425" bIns="91425" anchor="t" anchorCtr="0">
            <a:noAutofit/>
          </a:bodyPr>
          <a:lstStyle/>
          <a:p>
            <a:pPr marL="0" indent="0" algn="just">
              <a:buNone/>
            </a:pPr>
            <a:r>
              <a:rPr lang="it-IT" dirty="0">
                <a:sym typeface="Helvetica Neue"/>
              </a:rPr>
              <a:t>Sempre al par 4.2 al punto 7 viene specificato che</a:t>
            </a:r>
          </a:p>
          <a:p>
            <a:pPr marL="571500" indent="-571500" algn="just"/>
            <a:r>
              <a:rPr lang="it-IT" dirty="0">
                <a:sym typeface="Helvetica Neue"/>
              </a:rPr>
              <a:t>indipendentemente dalla classificazione dei singoli pannelli e dei tetti e coperture dei tetti, è altresì possibile effettuare una specifica valutazione del rischio di propagazione dell’incendio ... tenendo conto dell'effettivo comportamento del pannello fotovoltaico in combinazione con uno specifico strato di copertura, secondo la specifica tecnica CEI TS 82-89, Rischio d'incendio nei sistemi fotovoltaici - Comportamento all’incendio dei moduli fotovoltaici installati su coperture di edifici: protocolli di prova e criteri di classificazione, specifica per impianti BAPV installati su coperture di edifici. </a:t>
            </a:r>
          </a:p>
          <a:p>
            <a:pPr marL="571500" indent="-571500" algn="just"/>
            <a:r>
              <a:rPr lang="it-IT" dirty="0">
                <a:sym typeface="Helvetica Neue"/>
              </a:rPr>
              <a:t>tali criteri di classificazione attengono allo specifico sistema pannello-copertura… e che ogni sistema pannello-copertura potrebbe ottenere diverse classi, in funzione della modalità di applicazione</a:t>
            </a:r>
          </a:p>
          <a:p>
            <a:pPr marL="0" indent="0" algn="just">
              <a:buNone/>
            </a:pPr>
            <a:endParaRPr lang="en-US" dirty="0">
              <a:sym typeface="Helvetica Neue"/>
            </a:endParaRPr>
          </a:p>
        </p:txBody>
      </p:sp>
    </p:spTree>
    <p:extLst>
      <p:ext uri="{BB962C8B-B14F-4D97-AF65-F5344CB8AC3E}">
        <p14:creationId xmlns:p14="http://schemas.microsoft.com/office/powerpoint/2010/main" val="2122880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83C85E58-4DCE-2D5D-EFC9-35AD5973710B}"/>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C05096A9-B65A-122F-5C35-F7FA8A365AAC}"/>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0000"/>
              <a:buNone/>
            </a:pPr>
            <a:r>
              <a:rPr lang="it-IT" sz="8000" dirty="0"/>
              <a:t>Nuove Linee Guida Prevenzione Incendi</a:t>
            </a:r>
            <a:br>
              <a:rPr lang="it-IT" sz="8000" dirty="0"/>
            </a:br>
            <a:endParaRPr sz="8000" dirty="0"/>
          </a:p>
        </p:txBody>
      </p:sp>
      <p:sp>
        <p:nvSpPr>
          <p:cNvPr id="34" name="Google Shape;34;g3c329dcb9b8_0_10">
            <a:extLst>
              <a:ext uri="{FF2B5EF4-FFF2-40B4-BE49-F238E27FC236}">
                <a16:creationId xmlns:a16="http://schemas.microsoft.com/office/drawing/2014/main" id="{795FC74D-2DBE-1940-3AD6-7D62CD90295B}"/>
              </a:ext>
            </a:extLst>
          </p:cNvPr>
          <p:cNvSpPr txBox="1">
            <a:spLocks noGrp="1"/>
          </p:cNvSpPr>
          <p:nvPr>
            <p:ph type="body" idx="1"/>
          </p:nvPr>
        </p:nvSpPr>
        <p:spPr>
          <a:xfrm>
            <a:off x="856500" y="3809866"/>
            <a:ext cx="22765501" cy="7408362"/>
          </a:xfrm>
          <a:prstGeom prst="rect">
            <a:avLst/>
          </a:prstGeom>
          <a:noFill/>
          <a:ln>
            <a:noFill/>
          </a:ln>
        </p:spPr>
        <p:txBody>
          <a:bodyPr spcFirstLastPara="1" wrap="square" lIns="91425" tIns="91425" rIns="91425" bIns="91425" anchor="t" anchorCtr="0">
            <a:noAutofit/>
          </a:bodyPr>
          <a:lstStyle/>
          <a:p>
            <a:pPr marL="0" indent="0" algn="just">
              <a:buNone/>
            </a:pPr>
            <a:r>
              <a:rPr lang="it-IT" dirty="0">
                <a:sym typeface="Helvetica Neue"/>
              </a:rPr>
              <a:t>FAQ ricevute</a:t>
            </a:r>
          </a:p>
          <a:p>
            <a:pPr marL="571500" indent="-571500" algn="just"/>
            <a:r>
              <a:rPr lang="it-IT" dirty="0">
                <a:sym typeface="Helvetica Neue"/>
              </a:rPr>
              <a:t>Buongiorno, le nuove certificazioni per i moduli fotovoltaici, come da linea guida DCPREV 14030 del 01/09/2025, sono valide anche per i moduli prodotti prima del rilascio di tale certificato? </a:t>
            </a:r>
          </a:p>
          <a:p>
            <a:pPr marL="571500" indent="-571500" algn="just"/>
            <a:endParaRPr lang="it-IT" dirty="0">
              <a:sym typeface="Helvetica Neue"/>
            </a:endParaRPr>
          </a:p>
          <a:p>
            <a:pPr marL="571500" indent="-571500" algn="just"/>
            <a:r>
              <a:rPr lang="it-IT" dirty="0">
                <a:sym typeface="Helvetica Neue"/>
              </a:rPr>
              <a:t>Il mio consulente mi dice che se certificate il modulo in classe D secondo la EN13501-1  posso installare i moduli anche su tetti con classe B </a:t>
            </a:r>
            <a:r>
              <a:rPr lang="it-IT" dirty="0" err="1">
                <a:sym typeface="Helvetica Neue"/>
              </a:rPr>
              <a:t>roof</a:t>
            </a:r>
            <a:r>
              <a:rPr lang="it-IT" dirty="0">
                <a:sym typeface="Helvetica Neue"/>
              </a:rPr>
              <a:t> bassa. </a:t>
            </a:r>
          </a:p>
        </p:txBody>
      </p:sp>
    </p:spTree>
    <p:extLst>
      <p:ext uri="{BB962C8B-B14F-4D97-AF65-F5344CB8AC3E}">
        <p14:creationId xmlns:p14="http://schemas.microsoft.com/office/powerpoint/2010/main" val="149269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9763B252-B5CF-91B5-A1CF-124EB1461C8C}"/>
            </a:ext>
          </a:extLst>
        </p:cNvPr>
        <p:cNvGrpSpPr/>
        <p:nvPr/>
      </p:nvGrpSpPr>
      <p:grpSpPr>
        <a:xfrm>
          <a:off x="0" y="0"/>
          <a:ext cx="0" cy="0"/>
          <a:chOff x="0" y="0"/>
          <a:chExt cx="0" cy="0"/>
        </a:xfrm>
      </p:grpSpPr>
      <p:sp>
        <p:nvSpPr>
          <p:cNvPr id="33" name="Google Shape;33;g3c329dcb9b8_0_10">
            <a:extLst>
              <a:ext uri="{FF2B5EF4-FFF2-40B4-BE49-F238E27FC236}">
                <a16:creationId xmlns:a16="http://schemas.microsoft.com/office/drawing/2014/main" id="{BAD0E028-A8D9-FC10-8883-B6B294C213EC}"/>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lvl="0"/>
            <a:r>
              <a:rPr lang="it-IT" sz="8000" dirty="0"/>
              <a:t>TIGER NEO 3.0</a:t>
            </a:r>
            <a:endParaRPr sz="8000" dirty="0"/>
          </a:p>
        </p:txBody>
      </p:sp>
      <p:sp>
        <p:nvSpPr>
          <p:cNvPr id="15" name="矩形 4">
            <a:extLst>
              <a:ext uri="{FF2B5EF4-FFF2-40B4-BE49-F238E27FC236}">
                <a16:creationId xmlns:a16="http://schemas.microsoft.com/office/drawing/2014/main" id="{6F0E37F3-1FDB-79C8-3B66-2CEF0DFA05DE}"/>
              </a:ext>
            </a:extLst>
          </p:cNvPr>
          <p:cNvSpPr/>
          <p:nvPr>
            <p:custDataLst>
              <p:tags r:id="rId1"/>
            </p:custDataLst>
          </p:nvPr>
        </p:nvSpPr>
        <p:spPr>
          <a:xfrm>
            <a:off x="21379183" y="8116571"/>
            <a:ext cx="1762760" cy="600709"/>
          </a:xfrm>
          <a:prstGeom prst="rect">
            <a:avLst/>
          </a:pr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2438430"/>
            <a:endParaRPr lang="zh-CN" altLang="en-US" sz="2800">
              <a:solidFill>
                <a:srgbClr val="000000"/>
              </a:solidFill>
              <a:latin typeface="Arial"/>
              <a:ea typeface="宋体" panose="02010600030101010101" pitchFamily="2" charset="-122"/>
            </a:endParaRPr>
          </a:p>
        </p:txBody>
      </p:sp>
      <p:sp>
        <p:nvSpPr>
          <p:cNvPr id="16" name="Rettangolo 15">
            <a:extLst>
              <a:ext uri="{FF2B5EF4-FFF2-40B4-BE49-F238E27FC236}">
                <a16:creationId xmlns:a16="http://schemas.microsoft.com/office/drawing/2014/main" id="{9D9CC725-3CD1-61DE-5A5E-5758A1EB2287}"/>
              </a:ext>
            </a:extLst>
          </p:cNvPr>
          <p:cNvSpPr/>
          <p:nvPr/>
        </p:nvSpPr>
        <p:spPr>
          <a:xfrm>
            <a:off x="2258593" y="3576224"/>
            <a:ext cx="3879588" cy="1241430"/>
          </a:xfrm>
          <a:prstGeom prst="rect">
            <a:avLst/>
          </a:prstGeom>
          <a:noFill/>
        </p:spPr>
        <p:txBody>
          <a:bodyPr wrap="none">
            <a:spAutoFit/>
          </a:bodyPr>
          <a:lstStyle/>
          <a:p>
            <a:pPr defTabSz="2438430"/>
            <a:r>
              <a:rPr lang="it-IT" sz="7467" b="1" dirty="0">
                <a:latin typeface="Century Gothic" panose="020B0502020202020204" pitchFamily="34" charset="0"/>
                <a:sym typeface="Arial" panose="020B0604020202020204" pitchFamily="34" charset="0"/>
              </a:rPr>
              <a:t>Potenza</a:t>
            </a:r>
            <a:endParaRPr lang="it-IT" sz="7467" dirty="0"/>
          </a:p>
        </p:txBody>
      </p:sp>
      <p:sp>
        <p:nvSpPr>
          <p:cNvPr id="17" name="Rettangolo 16">
            <a:extLst>
              <a:ext uri="{FF2B5EF4-FFF2-40B4-BE49-F238E27FC236}">
                <a16:creationId xmlns:a16="http://schemas.microsoft.com/office/drawing/2014/main" id="{04898B29-58AE-9312-34A1-1F8121C9E027}"/>
              </a:ext>
            </a:extLst>
          </p:cNvPr>
          <p:cNvSpPr/>
          <p:nvPr/>
        </p:nvSpPr>
        <p:spPr>
          <a:xfrm>
            <a:off x="16877308" y="3814315"/>
            <a:ext cx="3927678" cy="1077218"/>
          </a:xfrm>
          <a:prstGeom prst="rect">
            <a:avLst/>
          </a:prstGeom>
          <a:noFill/>
        </p:spPr>
        <p:txBody>
          <a:bodyPr wrap="none">
            <a:spAutoFit/>
          </a:bodyPr>
          <a:lstStyle/>
          <a:p>
            <a:pPr defTabSz="2438430"/>
            <a:r>
              <a:rPr lang="it-IT" sz="6400" b="1" dirty="0">
                <a:latin typeface="Century Gothic" panose="020B0502020202020204" pitchFamily="34" charset="0"/>
                <a:sym typeface="Arial" panose="020B0604020202020204" pitchFamily="34" charset="0"/>
              </a:rPr>
              <a:t>Efficienza</a:t>
            </a:r>
            <a:endParaRPr lang="it-IT" sz="6400" dirty="0"/>
          </a:p>
        </p:txBody>
      </p:sp>
      <p:sp>
        <p:nvSpPr>
          <p:cNvPr id="19" name="Rettangolo 18">
            <a:extLst>
              <a:ext uri="{FF2B5EF4-FFF2-40B4-BE49-F238E27FC236}">
                <a16:creationId xmlns:a16="http://schemas.microsoft.com/office/drawing/2014/main" id="{6FED25D3-01B7-9457-7986-23C2B8FEBAB8}"/>
              </a:ext>
            </a:extLst>
          </p:cNvPr>
          <p:cNvSpPr/>
          <p:nvPr/>
        </p:nvSpPr>
        <p:spPr>
          <a:xfrm>
            <a:off x="15158720" y="4942631"/>
            <a:ext cx="8493760" cy="3910803"/>
          </a:xfrm>
          <a:prstGeom prst="rect">
            <a:avLst/>
          </a:prstGeom>
          <a:no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defTabSz="2438430"/>
            <a:endParaRPr lang="it-IT" sz="3733">
              <a:solidFill>
                <a:srgbClr val="000000"/>
              </a:solidFill>
              <a:latin typeface="Arial"/>
            </a:endParaRPr>
          </a:p>
        </p:txBody>
      </p:sp>
      <p:sp>
        <p:nvSpPr>
          <p:cNvPr id="20" name="Rettangolo 19">
            <a:extLst>
              <a:ext uri="{FF2B5EF4-FFF2-40B4-BE49-F238E27FC236}">
                <a16:creationId xmlns:a16="http://schemas.microsoft.com/office/drawing/2014/main" id="{DBB28297-35D2-0CD2-2DEA-A428CECCD7B2}"/>
              </a:ext>
            </a:extLst>
          </p:cNvPr>
          <p:cNvSpPr/>
          <p:nvPr/>
        </p:nvSpPr>
        <p:spPr>
          <a:xfrm>
            <a:off x="16701174" y="4942631"/>
            <a:ext cx="5408852" cy="2339102"/>
          </a:xfrm>
          <a:prstGeom prst="rect">
            <a:avLst/>
          </a:prstGeom>
          <a:noFill/>
          <a:ln>
            <a:solidFill>
              <a:srgbClr val="0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gn="ctr" defTabSz="2438430"/>
            <a:r>
              <a:rPr lang="it-IT" sz="13600" b="1" dirty="0">
                <a:ln w="0"/>
                <a:solidFill>
                  <a:srgbClr val="000000"/>
                </a:solidFill>
                <a:effectLst>
                  <a:outerShdw blurRad="38100" dist="38100" dir="2700000" algn="tl">
                    <a:srgbClr val="000000">
                      <a:alpha val="43137"/>
                    </a:srgbClr>
                  </a:outerShdw>
                </a:effectLst>
                <a:latin typeface="Century Gothic" panose="020B0502020202020204" pitchFamily="34" charset="0"/>
                <a:ea typeface="Sans Serif Collection" panose="020B0502040504020204" pitchFamily="34" charset="0"/>
                <a:cs typeface="Sans Serif Collection" panose="020B0502040504020204" pitchFamily="34" charset="0"/>
              </a:rPr>
              <a:t>24.8%</a:t>
            </a:r>
          </a:p>
        </p:txBody>
      </p:sp>
      <p:sp>
        <p:nvSpPr>
          <p:cNvPr id="21" name="CasellaDiTesto 20">
            <a:extLst>
              <a:ext uri="{FF2B5EF4-FFF2-40B4-BE49-F238E27FC236}">
                <a16:creationId xmlns:a16="http://schemas.microsoft.com/office/drawing/2014/main" id="{3408355B-CE66-77EB-8D6D-3B49833501DE}"/>
              </a:ext>
            </a:extLst>
          </p:cNvPr>
          <p:cNvSpPr txBox="1"/>
          <p:nvPr/>
        </p:nvSpPr>
        <p:spPr>
          <a:xfrm>
            <a:off x="15869284" y="9071147"/>
            <a:ext cx="7649029" cy="2185214"/>
          </a:xfrm>
          <a:prstGeom prst="rect">
            <a:avLst/>
          </a:prstGeom>
          <a:noFill/>
          <a:ln>
            <a:solidFill>
              <a:srgbClr val="000000"/>
            </a:solidFill>
          </a:ln>
        </p:spPr>
        <p:style>
          <a:lnRef idx="2">
            <a:schemeClr val="dk1">
              <a:shade val="15000"/>
            </a:schemeClr>
          </a:lnRef>
          <a:fillRef idx="1">
            <a:schemeClr val="dk1"/>
          </a:fillRef>
          <a:effectRef idx="0">
            <a:schemeClr val="dk1"/>
          </a:effectRef>
          <a:fontRef idx="minor">
            <a:schemeClr val="lt1"/>
          </a:fontRef>
        </p:style>
        <p:txBody>
          <a:bodyPr rtlCol="0" anchor="t"/>
          <a:lstStyle>
            <a:defPPr marR="0" lvl="0" algn="l" rtl="0">
              <a:lnSpc>
                <a:spcPct val="100000"/>
              </a:lnSpc>
              <a:spcBef>
                <a:spcPts val="0"/>
              </a:spcBef>
              <a:spcAft>
                <a:spcPts val="0"/>
              </a:spcAft>
            </a:defPPr>
            <a:lvl1pPr algn="ctr" defTabSz="2438430">
              <a:defRPr sz="13600" b="1">
                <a:ln w="0"/>
                <a:solidFill>
                  <a:srgbClr val="FFFFFF"/>
                </a:solidFill>
                <a:effectLst>
                  <a:outerShdw blurRad="38100" dist="38100" dir="2700000" algn="tl">
                    <a:srgbClr val="000000">
                      <a:alpha val="43137"/>
                    </a:srgbClr>
                  </a:outerShdw>
                </a:effectLst>
                <a:latin typeface="Century Gothic" panose="020B0502020202020204" pitchFamily="34" charset="0"/>
                <a:ea typeface="Sans Serif Collection" panose="020B0502040504020204" pitchFamily="34" charset="0"/>
                <a:cs typeface="Sans Serif Collection" panose="020B0502040504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it-IT" dirty="0">
                <a:solidFill>
                  <a:srgbClr val="000000"/>
                </a:solidFill>
              </a:rPr>
              <a:t>85</a:t>
            </a:r>
            <a:r>
              <a:rPr lang="en-US" altLang="zh-CN" dirty="0">
                <a:solidFill>
                  <a:srgbClr val="000000"/>
                </a:solidFill>
              </a:rPr>
              <a:t>±</a:t>
            </a:r>
            <a:r>
              <a:rPr lang="it-IT" dirty="0">
                <a:solidFill>
                  <a:srgbClr val="000000"/>
                </a:solidFill>
              </a:rPr>
              <a:t>5%</a:t>
            </a:r>
          </a:p>
        </p:txBody>
      </p:sp>
      <p:sp>
        <p:nvSpPr>
          <p:cNvPr id="22" name="Rettangolo 21">
            <a:extLst>
              <a:ext uri="{FF2B5EF4-FFF2-40B4-BE49-F238E27FC236}">
                <a16:creationId xmlns:a16="http://schemas.microsoft.com/office/drawing/2014/main" id="{F9D8089F-9D3D-F59F-B317-12ED4BAB5852}"/>
              </a:ext>
            </a:extLst>
          </p:cNvPr>
          <p:cNvSpPr/>
          <p:nvPr/>
        </p:nvSpPr>
        <p:spPr>
          <a:xfrm>
            <a:off x="12467" y="4978043"/>
            <a:ext cx="8371840" cy="3136347"/>
          </a:xfrm>
          <a:prstGeom prst="rect">
            <a:avLst/>
          </a:prstGeom>
          <a:noFill/>
          <a:ln>
            <a:solidFill>
              <a:srgbClr val="000000"/>
            </a:solidFill>
          </a:ln>
        </p:spPr>
        <p:style>
          <a:lnRef idx="2">
            <a:schemeClr val="dk1">
              <a:shade val="15000"/>
            </a:schemeClr>
          </a:lnRef>
          <a:fillRef idx="1">
            <a:schemeClr val="dk1"/>
          </a:fillRef>
          <a:effectRef idx="0">
            <a:schemeClr val="dk1"/>
          </a:effectRef>
          <a:fontRef idx="minor">
            <a:schemeClr val="lt1"/>
          </a:fontRef>
        </p:style>
        <p:txBody>
          <a:bodyPr rtlCol="0" anchor="t"/>
          <a:lstStyle/>
          <a:p>
            <a:pPr algn="ctr" defTabSz="2438430"/>
            <a:r>
              <a:rPr lang="it-IT" sz="13600" b="1" dirty="0">
                <a:ln w="0"/>
                <a:solidFill>
                  <a:srgbClr val="000000"/>
                </a:solidFill>
                <a:effectLst>
                  <a:outerShdw blurRad="38100" dist="38100" dir="2700000" algn="tl">
                    <a:srgbClr val="000000">
                      <a:alpha val="43137"/>
                    </a:srgbClr>
                  </a:outerShdw>
                </a:effectLst>
                <a:latin typeface="Century Gothic" panose="020B0502020202020204" pitchFamily="34" charset="0"/>
                <a:ea typeface="Sans Serif Collection" panose="020B0502040504020204" pitchFamily="34" charset="0"/>
                <a:cs typeface="Sans Serif Collection" panose="020B0502040504020204" pitchFamily="34" charset="0"/>
              </a:rPr>
              <a:t>670W</a:t>
            </a:r>
          </a:p>
        </p:txBody>
      </p:sp>
      <p:sp>
        <p:nvSpPr>
          <p:cNvPr id="18" name="文本框 105">
            <a:extLst>
              <a:ext uri="{FF2B5EF4-FFF2-40B4-BE49-F238E27FC236}">
                <a16:creationId xmlns:a16="http://schemas.microsoft.com/office/drawing/2014/main" id="{EAEEC625-9BF5-CA58-B8DA-6B75592A8792}"/>
              </a:ext>
            </a:extLst>
          </p:cNvPr>
          <p:cNvSpPr txBox="1"/>
          <p:nvPr>
            <p:custDataLst>
              <p:tags r:id="rId2"/>
            </p:custDataLst>
          </p:nvPr>
        </p:nvSpPr>
        <p:spPr>
          <a:xfrm>
            <a:off x="15869284" y="7499446"/>
            <a:ext cx="7072632" cy="1229888"/>
          </a:xfrm>
          <a:prstGeom prst="rect">
            <a:avLst/>
          </a:prstGeom>
          <a:noFill/>
        </p:spPr>
        <p:txBody>
          <a:bodyPr wrap="square" rtlCol="0">
            <a:spAutoFit/>
          </a:bodyPr>
          <a:lstStyle/>
          <a:p>
            <a:pPr algn="ctr" defTabSz="2438430">
              <a:lnSpc>
                <a:spcPct val="150000"/>
              </a:lnSpc>
            </a:pPr>
            <a:r>
              <a:rPr lang="it-IT" altLang="zh-CN" sz="5600" b="1" dirty="0">
                <a:latin typeface="Century Gothic" panose="020B0502020202020204" pitchFamily="34" charset="0"/>
                <a:cs typeface="Century Gothic" panose="020B0502020202020204" pitchFamily="34" charset="0"/>
                <a:sym typeface="+mn-lt"/>
              </a:rPr>
              <a:t>Bifaccialità</a:t>
            </a:r>
            <a:endParaRPr lang="zh-CN" altLang="en-US" sz="5600" b="1" spc="800" dirty="0">
              <a:latin typeface="微软雅黑" panose="020B0503020204020204" charset="-122"/>
              <a:ea typeface="微软雅黑" panose="020B0503020204020204" charset="-122"/>
              <a:sym typeface="+mn-lt"/>
            </a:endParaRPr>
          </a:p>
        </p:txBody>
      </p:sp>
      <p:pic>
        <p:nvPicPr>
          <p:cNvPr id="24" name="图片 7" descr="竖版16比9-3.0广告">
            <a:extLst>
              <a:ext uri="{FF2B5EF4-FFF2-40B4-BE49-F238E27FC236}">
                <a16:creationId xmlns:a16="http://schemas.microsoft.com/office/drawing/2014/main" id="{41D7F68E-34A2-082A-DC8C-A0982EF3F7A4}"/>
              </a:ext>
            </a:extLst>
          </p:cNvPr>
          <p:cNvPicPr>
            <a:picLocks noChangeAspect="1"/>
          </p:cNvPicPr>
          <p:nvPr/>
        </p:nvPicPr>
        <p:blipFill>
          <a:blip r:embed="rId5" cstate="screen">
            <a:extLst>
              <a:ext uri="{28A0092B-C50C-407E-A947-70E740481C1C}">
                <a14:useLocalDpi xmlns:a14="http://schemas.microsoft.com/office/drawing/2010/main"/>
              </a:ext>
            </a:extLst>
          </a:blip>
          <a:srcRect l="3344" t="32616" r="-3344" b="11136"/>
          <a:stretch>
            <a:fillRect/>
          </a:stretch>
        </p:blipFill>
        <p:spPr>
          <a:xfrm>
            <a:off x="6803392" y="1885734"/>
            <a:ext cx="10187941" cy="10187941"/>
          </a:xfrm>
          <a:prstGeom prst="ellipse">
            <a:avLst/>
          </a:prstGeom>
        </p:spPr>
      </p:pic>
      <p:pic>
        <p:nvPicPr>
          <p:cNvPr id="4" name="Immagine 3" descr="Immagine che contiene Carattere, nero, Elementi grafici, bianco&#10;&#10;Il contenuto generato dall'IA potrebbe non essere corretto.">
            <a:extLst>
              <a:ext uri="{FF2B5EF4-FFF2-40B4-BE49-F238E27FC236}">
                <a16:creationId xmlns:a16="http://schemas.microsoft.com/office/drawing/2014/main" id="{6C4A9C33-09DE-12BB-2AA3-FC813855BFED}"/>
              </a:ext>
            </a:extLst>
          </p:cNvPr>
          <p:cNvPicPr>
            <a:picLocks noChangeAspect="1"/>
          </p:cNvPicPr>
          <p:nvPr/>
        </p:nvPicPr>
        <p:blipFill>
          <a:blip r:embed="rId6"/>
          <a:srcRect t="35098" b="41703"/>
          <a:stretch>
            <a:fillRect/>
          </a:stretch>
        </p:blipFill>
        <p:spPr>
          <a:xfrm>
            <a:off x="6308921" y="4941981"/>
            <a:ext cx="10285714" cy="2982820"/>
          </a:xfrm>
          <a:prstGeom prst="rect">
            <a:avLst/>
          </a:prstGeom>
        </p:spPr>
      </p:pic>
    </p:spTree>
    <p:extLst>
      <p:ext uri="{BB962C8B-B14F-4D97-AF65-F5344CB8AC3E}">
        <p14:creationId xmlns:p14="http://schemas.microsoft.com/office/powerpoint/2010/main" val="788357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62B30889-9311-A6CE-964D-F17A68A58D4D}"/>
            </a:ext>
          </a:extLst>
        </p:cNvPr>
        <p:cNvGrpSpPr/>
        <p:nvPr/>
      </p:nvGrpSpPr>
      <p:grpSpPr>
        <a:xfrm>
          <a:off x="0" y="0"/>
          <a:ext cx="0" cy="0"/>
          <a:chOff x="0" y="0"/>
          <a:chExt cx="0" cy="0"/>
        </a:xfrm>
      </p:grpSpPr>
      <p:pic>
        <p:nvPicPr>
          <p:cNvPr id="11" name="图片 7" descr="竖版16比9-3.0广告">
            <a:extLst>
              <a:ext uri="{FF2B5EF4-FFF2-40B4-BE49-F238E27FC236}">
                <a16:creationId xmlns:a16="http://schemas.microsoft.com/office/drawing/2014/main" id="{F8B23726-100F-0271-2B45-3972E8FAB240}"/>
              </a:ext>
            </a:extLst>
          </p:cNvPr>
          <p:cNvPicPr>
            <a:picLocks noChangeAspect="1"/>
          </p:cNvPicPr>
          <p:nvPr/>
        </p:nvPicPr>
        <p:blipFill>
          <a:blip r:embed="rId8" cstate="screen">
            <a:extLst>
              <a:ext uri="{28A0092B-C50C-407E-A947-70E740481C1C}">
                <a14:useLocalDpi xmlns:a14="http://schemas.microsoft.com/office/drawing/2010/main"/>
              </a:ext>
            </a:extLst>
          </a:blip>
          <a:srcRect l="3344" t="32616" r="-3344" b="11136"/>
          <a:stretch>
            <a:fillRect/>
          </a:stretch>
        </p:blipFill>
        <p:spPr>
          <a:xfrm>
            <a:off x="6803392" y="1885734"/>
            <a:ext cx="10187941" cy="10187941"/>
          </a:xfrm>
          <a:prstGeom prst="ellipse">
            <a:avLst/>
          </a:prstGeom>
        </p:spPr>
      </p:pic>
      <p:sp>
        <p:nvSpPr>
          <p:cNvPr id="33" name="Google Shape;33;g3c329dcb9b8_0_10">
            <a:extLst>
              <a:ext uri="{FF2B5EF4-FFF2-40B4-BE49-F238E27FC236}">
                <a16:creationId xmlns:a16="http://schemas.microsoft.com/office/drawing/2014/main" id="{F24EC2C3-FC35-831D-4C95-43D2A05A4EEC}"/>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r>
              <a:rPr lang="it-IT" sz="8000" dirty="0"/>
              <a:t>TIGER NEO 3.0</a:t>
            </a:r>
            <a:br>
              <a:rPr lang="it-IT" sz="8000" dirty="0"/>
            </a:br>
            <a:r>
              <a:rPr lang="it-IT" sz="8000" dirty="0"/>
              <a:t>vantaggi</a:t>
            </a:r>
            <a:endParaRPr sz="8000" dirty="0"/>
          </a:p>
        </p:txBody>
      </p:sp>
      <p:sp>
        <p:nvSpPr>
          <p:cNvPr id="2" name="文本框 8">
            <a:extLst>
              <a:ext uri="{FF2B5EF4-FFF2-40B4-BE49-F238E27FC236}">
                <a16:creationId xmlns:a16="http://schemas.microsoft.com/office/drawing/2014/main" id="{7DC7690E-7ABB-9748-E41D-0FEC03F0B4A0}"/>
              </a:ext>
            </a:extLst>
          </p:cNvPr>
          <p:cNvSpPr txBox="1"/>
          <p:nvPr/>
        </p:nvSpPr>
        <p:spPr>
          <a:xfrm>
            <a:off x="1826263" y="5163821"/>
            <a:ext cx="4352291" cy="1200329"/>
          </a:xfrm>
          <a:prstGeom prst="rect">
            <a:avLst/>
          </a:prstGeom>
          <a:noFill/>
        </p:spPr>
        <p:txBody>
          <a:bodyPr wrap="square" rtlCol="0">
            <a:spAutoFit/>
          </a:bodyPr>
          <a:lstStyle/>
          <a:p>
            <a:pPr algn="r">
              <a:buClrTx/>
              <a:buSzTx/>
              <a:buFontTx/>
            </a:pPr>
            <a:r>
              <a:rPr lang="en-US" altLang="zh-CN" sz="3600" dirty="0">
                <a:latin typeface="Century Gothic" panose="020B0502020202020204" pitchFamily="34" charset="0"/>
                <a:cs typeface="Century Gothic" panose="020B0502020202020204" pitchFamily="34" charset="0"/>
              </a:rPr>
              <a:t>Potenza</a:t>
            </a:r>
          </a:p>
          <a:p>
            <a:pPr algn="r">
              <a:buClrTx/>
              <a:buSzTx/>
              <a:buFontTx/>
            </a:pPr>
            <a:r>
              <a:rPr lang="en-US" altLang="zh-CN" sz="3600" b="1" spc="240" dirty="0">
                <a:latin typeface="Century Gothic" panose="020B0502020202020204" pitchFamily="34" charset="0"/>
                <a:ea typeface="微软雅黑" panose="020B0503020204020204" charset="-122"/>
                <a:cs typeface="Century Gothic" panose="020B0502020202020204" pitchFamily="34" charset="0"/>
              </a:rPr>
              <a:t>650-670W</a:t>
            </a:r>
          </a:p>
        </p:txBody>
      </p:sp>
      <p:sp>
        <p:nvSpPr>
          <p:cNvPr id="4" name="文本框 4">
            <a:extLst>
              <a:ext uri="{FF2B5EF4-FFF2-40B4-BE49-F238E27FC236}">
                <a16:creationId xmlns:a16="http://schemas.microsoft.com/office/drawing/2014/main" id="{6E8676BF-51CA-3BA0-841B-825E8C059607}"/>
              </a:ext>
            </a:extLst>
          </p:cNvPr>
          <p:cNvSpPr txBox="1"/>
          <p:nvPr>
            <p:custDataLst>
              <p:tags r:id="rId1"/>
            </p:custDataLst>
          </p:nvPr>
        </p:nvSpPr>
        <p:spPr>
          <a:xfrm>
            <a:off x="17387054" y="3719010"/>
            <a:ext cx="5551171" cy="1815882"/>
          </a:xfrm>
          <a:prstGeom prst="rect">
            <a:avLst/>
          </a:prstGeom>
          <a:noFill/>
        </p:spPr>
        <p:txBody>
          <a:bodyPr wrap="square" rtlCol="0">
            <a:spAutoFit/>
          </a:bodyPr>
          <a:lstStyle/>
          <a:p>
            <a:pPr algn="l">
              <a:buClrTx/>
              <a:buSzTx/>
              <a:buFontTx/>
            </a:pPr>
            <a:r>
              <a:rPr lang="en-US" altLang="zh-CN" sz="3600" dirty="0">
                <a:latin typeface="Century Gothic" panose="020B0502020202020204" pitchFamily="34" charset="0"/>
                <a:cs typeface="Century Gothic" panose="020B0502020202020204" pitchFamily="34" charset="0"/>
                <a:sym typeface="微软雅黑" panose="020B0503020204020204" charset="-122"/>
              </a:rPr>
              <a:t>Minore </a:t>
            </a:r>
            <a:r>
              <a:rPr lang="en-US" altLang="zh-CN" sz="3600" dirty="0" err="1">
                <a:latin typeface="Century Gothic" panose="020B0502020202020204" pitchFamily="34" charset="0"/>
                <a:cs typeface="Century Gothic" panose="020B0502020202020204" pitchFamily="34" charset="0"/>
                <a:sym typeface="微软雅黑" panose="020B0503020204020204" charset="-122"/>
              </a:rPr>
              <a:t>degradazione</a:t>
            </a:r>
            <a:r>
              <a:rPr lang="en-US" altLang="zh-CN" sz="3600" dirty="0">
                <a:latin typeface="Century Gothic" panose="020B0502020202020204" pitchFamily="34" charset="0"/>
                <a:cs typeface="Century Gothic" panose="020B0502020202020204" pitchFamily="34" charset="0"/>
                <a:sym typeface="微软雅黑" panose="020B0503020204020204" charset="-122"/>
              </a:rPr>
              <a:t> </a:t>
            </a:r>
            <a:r>
              <a:rPr lang="en-US" altLang="zh-CN" sz="3600" dirty="0" err="1">
                <a:latin typeface="Century Gothic" panose="020B0502020202020204" pitchFamily="34" charset="0"/>
                <a:cs typeface="Century Gothic" panose="020B0502020202020204" pitchFamily="34" charset="0"/>
                <a:sym typeface="微软雅黑" panose="020B0503020204020204" charset="-122"/>
              </a:rPr>
              <a:t>annuale</a:t>
            </a:r>
            <a:r>
              <a:rPr lang="en-US" altLang="zh-CN" sz="3600" dirty="0">
                <a:latin typeface="Century Gothic" panose="020B0502020202020204" pitchFamily="34" charset="0"/>
                <a:cs typeface="Century Gothic" panose="020B0502020202020204" pitchFamily="34" charset="0"/>
                <a:sym typeface="微软雅黑" panose="020B0503020204020204" charset="-122"/>
              </a:rPr>
              <a:t>:</a:t>
            </a:r>
          </a:p>
          <a:p>
            <a:pPr algn="l">
              <a:buClrTx/>
              <a:buSzTx/>
              <a:buFontTx/>
            </a:pPr>
            <a:r>
              <a:rPr lang="en-US" altLang="zh-CN" sz="3600" b="1" spc="240" dirty="0">
                <a:latin typeface="Century Gothic" panose="020B0502020202020204" pitchFamily="34" charset="0"/>
                <a:ea typeface="微软雅黑" panose="020B0503020204020204" charset="-122"/>
                <a:cs typeface="Century Gothic" panose="020B0502020202020204" pitchFamily="34" charset="0"/>
              </a:rPr>
              <a:t>-0.35%</a:t>
            </a:r>
          </a:p>
        </p:txBody>
      </p:sp>
      <p:sp>
        <p:nvSpPr>
          <p:cNvPr id="5" name="文本框 9">
            <a:extLst>
              <a:ext uri="{FF2B5EF4-FFF2-40B4-BE49-F238E27FC236}">
                <a16:creationId xmlns:a16="http://schemas.microsoft.com/office/drawing/2014/main" id="{B8A41094-4F27-0699-ACF6-0357447898DA}"/>
              </a:ext>
            </a:extLst>
          </p:cNvPr>
          <p:cNvSpPr txBox="1"/>
          <p:nvPr>
            <p:custDataLst>
              <p:tags r:id="rId2"/>
            </p:custDataLst>
          </p:nvPr>
        </p:nvSpPr>
        <p:spPr>
          <a:xfrm>
            <a:off x="1446532" y="7562851"/>
            <a:ext cx="4352291" cy="1815882"/>
          </a:xfrm>
          <a:prstGeom prst="rect">
            <a:avLst/>
          </a:prstGeom>
          <a:noFill/>
        </p:spPr>
        <p:txBody>
          <a:bodyPr wrap="square" rtlCol="0">
            <a:spAutoFit/>
          </a:bodyPr>
          <a:lstStyle/>
          <a:p>
            <a:pPr algn="r"/>
            <a:r>
              <a:rPr lang="en-US" altLang="zh-CN" sz="3600" dirty="0">
                <a:latin typeface="Century Gothic" panose="020B0502020202020204" pitchFamily="34" charset="0"/>
                <a:cs typeface="Century Gothic" panose="020B0502020202020204" pitchFamily="34" charset="0"/>
                <a:sym typeface="微软雅黑" panose="020B0503020204020204" charset="-122"/>
              </a:rPr>
              <a:t>Migliore bifaccialità</a:t>
            </a:r>
            <a:endParaRPr lang="en-US" altLang="zh-CN" sz="3600" dirty="0">
              <a:latin typeface="Century Gothic" panose="020B0502020202020204" pitchFamily="34" charset="0"/>
              <a:cs typeface="Century Gothic" panose="020B0502020202020204" pitchFamily="34" charset="0"/>
            </a:endParaRPr>
          </a:p>
          <a:p>
            <a:pPr algn="r">
              <a:buClrTx/>
              <a:buSzTx/>
              <a:buFontTx/>
            </a:pPr>
            <a:r>
              <a:rPr lang="en-US" altLang="zh-CN" sz="3600" b="1" spc="240" dirty="0">
                <a:latin typeface="Century Gothic" panose="020B0502020202020204" pitchFamily="34" charset="0"/>
                <a:ea typeface="微软雅黑" panose="020B0503020204020204" charset="-122"/>
                <a:cs typeface="Century Gothic" panose="020B0502020202020204" pitchFamily="34" charset="0"/>
              </a:rPr>
              <a:t>85±5%</a:t>
            </a:r>
          </a:p>
        </p:txBody>
      </p:sp>
      <p:sp>
        <p:nvSpPr>
          <p:cNvPr id="6" name="文本框 10">
            <a:extLst>
              <a:ext uri="{FF2B5EF4-FFF2-40B4-BE49-F238E27FC236}">
                <a16:creationId xmlns:a16="http://schemas.microsoft.com/office/drawing/2014/main" id="{F31A69CD-8F38-9207-C707-300317D8D92D}"/>
              </a:ext>
            </a:extLst>
          </p:cNvPr>
          <p:cNvSpPr txBox="1"/>
          <p:nvPr>
            <p:custDataLst>
              <p:tags r:id="rId3"/>
            </p:custDataLst>
          </p:nvPr>
        </p:nvSpPr>
        <p:spPr>
          <a:xfrm>
            <a:off x="982977" y="10152382"/>
            <a:ext cx="5214627" cy="1754326"/>
          </a:xfrm>
          <a:prstGeom prst="rect">
            <a:avLst/>
          </a:prstGeom>
          <a:noFill/>
        </p:spPr>
        <p:txBody>
          <a:bodyPr wrap="square" rtlCol="0">
            <a:spAutoFit/>
          </a:bodyPr>
          <a:lstStyle/>
          <a:p>
            <a:pPr algn="r"/>
            <a:r>
              <a:rPr lang="en-US" altLang="zh-CN" sz="3600" spc="13" dirty="0">
                <a:latin typeface="Century Gothic" panose="020B0502020202020204" pitchFamily="34" charset="0"/>
                <a:ea typeface="微软雅黑" panose="020B0503020204020204" charset="-122"/>
                <a:cs typeface="Century Gothic" panose="020B0502020202020204" pitchFamily="34" charset="0"/>
                <a:sym typeface="微软雅黑" panose="020B0503020204020204" charset="-122"/>
              </a:rPr>
              <a:t>Migliore </a:t>
            </a:r>
            <a:r>
              <a:rPr lang="en-US" altLang="zh-CN" sz="3600" spc="13" dirty="0" err="1">
                <a:latin typeface="Century Gothic" panose="020B0502020202020204" pitchFamily="34" charset="0"/>
                <a:ea typeface="微软雅黑" panose="020B0503020204020204" charset="-122"/>
                <a:cs typeface="Century Gothic" panose="020B0502020202020204" pitchFamily="34" charset="0"/>
                <a:sym typeface="微软雅黑" panose="020B0503020204020204" charset="-122"/>
              </a:rPr>
              <a:t>coefficiente</a:t>
            </a:r>
            <a:r>
              <a:rPr lang="en-US" altLang="zh-CN" sz="3600" spc="13" dirty="0">
                <a:latin typeface="Century Gothic" panose="020B0502020202020204" pitchFamily="34" charset="0"/>
                <a:ea typeface="微软雅黑" panose="020B0503020204020204" charset="-122"/>
                <a:cs typeface="Century Gothic" panose="020B0502020202020204" pitchFamily="34" charset="0"/>
                <a:sym typeface="微软雅黑" panose="020B0503020204020204" charset="-122"/>
              </a:rPr>
              <a:t> di </a:t>
            </a:r>
            <a:r>
              <a:rPr lang="en-US" altLang="zh-CN" sz="3600" spc="13" dirty="0" err="1">
                <a:latin typeface="Century Gothic" panose="020B0502020202020204" pitchFamily="34" charset="0"/>
                <a:ea typeface="微软雅黑" panose="020B0503020204020204" charset="-122"/>
                <a:cs typeface="Century Gothic" panose="020B0502020202020204" pitchFamily="34" charset="0"/>
                <a:sym typeface="微软雅黑" panose="020B0503020204020204" charset="-122"/>
              </a:rPr>
              <a:t>temperatura</a:t>
            </a:r>
            <a:endParaRPr lang="zh-CN" altLang="en-US" sz="3600" dirty="0">
              <a:latin typeface="Century Gothic" panose="020B0502020202020204" pitchFamily="34" charset="0"/>
              <a:cs typeface="Century Gothic" panose="020B0502020202020204" pitchFamily="34" charset="0"/>
            </a:endParaRPr>
          </a:p>
          <a:p>
            <a:pPr algn="r">
              <a:buClrTx/>
              <a:buSzTx/>
              <a:buFontTx/>
            </a:pPr>
            <a:r>
              <a:rPr lang="en-US" altLang="zh-CN" sz="3600" b="1" spc="240" dirty="0">
                <a:latin typeface="Century Gothic" panose="020B0502020202020204" pitchFamily="34" charset="0"/>
                <a:ea typeface="微软雅黑" panose="020B0503020204020204" charset="-122"/>
                <a:cs typeface="Century Gothic" panose="020B0502020202020204" pitchFamily="34" charset="0"/>
              </a:rPr>
              <a:t>-0.26%/℃</a:t>
            </a:r>
          </a:p>
        </p:txBody>
      </p:sp>
      <p:sp>
        <p:nvSpPr>
          <p:cNvPr id="7" name="文本框 11">
            <a:extLst>
              <a:ext uri="{FF2B5EF4-FFF2-40B4-BE49-F238E27FC236}">
                <a16:creationId xmlns:a16="http://schemas.microsoft.com/office/drawing/2014/main" id="{1D90B398-FD75-1FAC-48CE-BF8A811E581B}"/>
              </a:ext>
            </a:extLst>
          </p:cNvPr>
          <p:cNvSpPr txBox="1"/>
          <p:nvPr>
            <p:custDataLst>
              <p:tags r:id="rId4"/>
            </p:custDataLst>
          </p:nvPr>
        </p:nvSpPr>
        <p:spPr>
          <a:xfrm>
            <a:off x="17640480" y="6299659"/>
            <a:ext cx="6155691" cy="2369880"/>
          </a:xfrm>
          <a:prstGeom prst="rect">
            <a:avLst/>
          </a:prstGeom>
          <a:noFill/>
        </p:spPr>
        <p:txBody>
          <a:bodyPr wrap="square" rtlCol="0">
            <a:spAutoFit/>
          </a:bodyPr>
          <a:lstStyle/>
          <a:p>
            <a:pPr algn="l"/>
            <a:r>
              <a:rPr lang="en-US" altLang="zh-CN" sz="3600" dirty="0">
                <a:latin typeface="Century Gothic" panose="020B0502020202020204" pitchFamily="34" charset="0"/>
                <a:cs typeface="Century Gothic" panose="020B0502020202020204" pitchFamily="34" charset="0"/>
                <a:sym typeface="微软雅黑" panose="020B0503020204020204" charset="-122"/>
              </a:rPr>
              <a:t>Migliore performance in </a:t>
            </a:r>
            <a:r>
              <a:rPr lang="en-US" altLang="zh-CN" sz="3600" dirty="0" err="1">
                <a:latin typeface="Century Gothic" panose="020B0502020202020204" pitchFamily="34" charset="0"/>
                <a:cs typeface="Century Gothic" panose="020B0502020202020204" pitchFamily="34" charset="0"/>
                <a:sym typeface="微软雅黑" panose="020B0503020204020204" charset="-122"/>
              </a:rPr>
              <a:t>regimi</a:t>
            </a:r>
            <a:r>
              <a:rPr lang="en-US" altLang="zh-CN" sz="3600" dirty="0">
                <a:latin typeface="Century Gothic" panose="020B0502020202020204" pitchFamily="34" charset="0"/>
                <a:cs typeface="Century Gothic" panose="020B0502020202020204" pitchFamily="34" charset="0"/>
                <a:sym typeface="微软雅黑" panose="020B0503020204020204" charset="-122"/>
              </a:rPr>
              <a:t> di </a:t>
            </a:r>
            <a:r>
              <a:rPr lang="en-US" altLang="zh-CN" sz="3600" dirty="0" err="1">
                <a:latin typeface="Century Gothic" panose="020B0502020202020204" pitchFamily="34" charset="0"/>
                <a:cs typeface="Century Gothic" panose="020B0502020202020204" pitchFamily="34" charset="0"/>
                <a:sym typeface="微软雅黑" panose="020B0503020204020204" charset="-122"/>
              </a:rPr>
              <a:t>bassa</a:t>
            </a:r>
            <a:r>
              <a:rPr lang="en-US" altLang="zh-CN" sz="3600" dirty="0">
                <a:latin typeface="Century Gothic" panose="020B0502020202020204" pitchFamily="34" charset="0"/>
                <a:cs typeface="Century Gothic" panose="020B0502020202020204" pitchFamily="34" charset="0"/>
                <a:sym typeface="微软雅黑" panose="020B0503020204020204" charset="-122"/>
              </a:rPr>
              <a:t> </a:t>
            </a:r>
            <a:r>
              <a:rPr lang="en-US" altLang="zh-CN" sz="3600" dirty="0" err="1">
                <a:latin typeface="Century Gothic" panose="020B0502020202020204" pitchFamily="34" charset="0"/>
                <a:cs typeface="Century Gothic" panose="020B0502020202020204" pitchFamily="34" charset="0"/>
                <a:sym typeface="微软雅黑" panose="020B0503020204020204" charset="-122"/>
              </a:rPr>
              <a:t>irradiazione</a:t>
            </a:r>
            <a:endParaRPr lang="en-US" altLang="zh-CN" sz="3600" dirty="0">
              <a:latin typeface="Century Gothic" panose="020B0502020202020204" pitchFamily="34" charset="0"/>
              <a:cs typeface="Century Gothic" panose="020B0502020202020204" pitchFamily="34" charset="0"/>
              <a:sym typeface="微软雅黑" panose="020B0503020204020204" charset="-122"/>
            </a:endParaRPr>
          </a:p>
          <a:p>
            <a:pPr algn="l"/>
            <a:r>
              <a:rPr lang="en-US" altLang="zh-CN" sz="4000" b="1" spc="240" dirty="0">
                <a:latin typeface="Century Gothic" panose="020B0502020202020204" pitchFamily="34" charset="0"/>
                <a:ea typeface="微软雅黑" panose="020B0503020204020204" charset="-122"/>
                <a:cs typeface="Century Gothic" panose="020B0502020202020204" pitchFamily="34" charset="0"/>
                <a:sym typeface="+mn-ea"/>
              </a:rPr>
              <a:t>95~98</a:t>
            </a:r>
            <a:r>
              <a:rPr lang="en-US" altLang="zh-CN" sz="4000" b="1" spc="240" dirty="0">
                <a:latin typeface="Century Gothic" panose="020B0502020202020204" pitchFamily="34" charset="0"/>
                <a:ea typeface="微软雅黑" panose="020B0503020204020204" charset="-122"/>
                <a:cs typeface="Century Gothic" panose="020B0502020202020204" pitchFamily="34" charset="0"/>
              </a:rPr>
              <a:t>%</a:t>
            </a:r>
          </a:p>
        </p:txBody>
      </p:sp>
      <p:sp>
        <p:nvSpPr>
          <p:cNvPr id="8" name="文本框 12">
            <a:extLst>
              <a:ext uri="{FF2B5EF4-FFF2-40B4-BE49-F238E27FC236}">
                <a16:creationId xmlns:a16="http://schemas.microsoft.com/office/drawing/2014/main" id="{E7DE6A38-A804-4790-99FE-20BF705B2A46}"/>
              </a:ext>
            </a:extLst>
          </p:cNvPr>
          <p:cNvSpPr txBox="1"/>
          <p:nvPr>
            <p:custDataLst>
              <p:tags r:id="rId5"/>
            </p:custDataLst>
          </p:nvPr>
        </p:nvSpPr>
        <p:spPr>
          <a:xfrm>
            <a:off x="17597122" y="9845040"/>
            <a:ext cx="5803901" cy="1815882"/>
          </a:xfrm>
          <a:prstGeom prst="rect">
            <a:avLst/>
          </a:prstGeom>
          <a:noFill/>
        </p:spPr>
        <p:txBody>
          <a:bodyPr wrap="square" rtlCol="0">
            <a:spAutoFit/>
          </a:bodyPr>
          <a:lstStyle/>
          <a:p>
            <a:pPr algn="l"/>
            <a:r>
              <a:rPr lang="en-US" altLang="zh-CN" sz="3600" dirty="0" err="1">
                <a:latin typeface="Century Gothic" panose="020B0502020202020204" pitchFamily="34" charset="0"/>
                <a:cs typeface="Century Gothic" panose="020B0502020202020204" pitchFamily="34" charset="0"/>
              </a:rPr>
              <a:t>Più</a:t>
            </a:r>
            <a:r>
              <a:rPr lang="en-US" altLang="zh-CN" sz="3600" dirty="0">
                <a:latin typeface="Century Gothic" panose="020B0502020202020204" pitchFamily="34" charset="0"/>
                <a:cs typeface="Century Gothic" panose="020B0502020202020204" pitchFamily="34" charset="0"/>
              </a:rPr>
              <a:t> energia rispetto alle </a:t>
            </a:r>
            <a:r>
              <a:rPr lang="en-US" altLang="zh-CN" sz="3600" dirty="0" err="1">
                <a:latin typeface="Century Gothic" panose="020B0502020202020204" pitchFamily="34" charset="0"/>
                <a:cs typeface="Century Gothic" panose="020B0502020202020204" pitchFamily="34" charset="0"/>
              </a:rPr>
              <a:t>attuali</a:t>
            </a:r>
            <a:r>
              <a:rPr lang="en-US" altLang="zh-CN" sz="3600" dirty="0">
                <a:latin typeface="Century Gothic" panose="020B0502020202020204" pitchFamily="34" charset="0"/>
                <a:cs typeface="Century Gothic" panose="020B0502020202020204" pitchFamily="34" charset="0"/>
              </a:rPr>
              <a:t> </a:t>
            </a:r>
            <a:r>
              <a:rPr lang="en-US" altLang="zh-CN" sz="3600" dirty="0" err="1">
                <a:latin typeface="Century Gothic" panose="020B0502020202020204" pitchFamily="34" charset="0"/>
                <a:cs typeface="Century Gothic" panose="020B0502020202020204" pitchFamily="34" charset="0"/>
              </a:rPr>
              <a:t>tecnologie</a:t>
            </a:r>
            <a:endParaRPr lang="en-US" altLang="zh-CN" sz="3600" dirty="0">
              <a:latin typeface="Century Gothic" panose="020B0502020202020204" pitchFamily="34" charset="0"/>
              <a:cs typeface="Century Gothic" panose="020B0502020202020204" pitchFamily="34" charset="0"/>
            </a:endParaRPr>
          </a:p>
          <a:p>
            <a:pPr algn="l"/>
            <a:r>
              <a:rPr lang="en-US" altLang="zh-CN" sz="4000" b="1" spc="240" dirty="0">
                <a:latin typeface="Century Gothic" panose="020B0502020202020204" pitchFamily="34" charset="0"/>
                <a:ea typeface="微软雅黑" panose="020B0503020204020204" charset="-122"/>
                <a:cs typeface="Century Gothic" panose="020B0502020202020204" pitchFamily="34" charset="0"/>
              </a:rPr>
              <a:t>+3-3.5%</a:t>
            </a:r>
          </a:p>
        </p:txBody>
      </p:sp>
      <p:sp>
        <p:nvSpPr>
          <p:cNvPr id="9" name="文本框 6">
            <a:extLst>
              <a:ext uri="{FF2B5EF4-FFF2-40B4-BE49-F238E27FC236}">
                <a16:creationId xmlns:a16="http://schemas.microsoft.com/office/drawing/2014/main" id="{245807DB-3AFB-C4D6-CA2F-0C4F142C3AAB}"/>
              </a:ext>
            </a:extLst>
          </p:cNvPr>
          <p:cNvSpPr txBox="1"/>
          <p:nvPr/>
        </p:nvSpPr>
        <p:spPr>
          <a:xfrm>
            <a:off x="18243549" y="8669539"/>
            <a:ext cx="4137480" cy="369332"/>
          </a:xfrm>
          <a:prstGeom prst="rect">
            <a:avLst/>
          </a:prstGeom>
          <a:noFill/>
        </p:spPr>
        <p:txBody>
          <a:bodyPr wrap="square" rtlCol="0">
            <a:spAutoFit/>
          </a:bodyPr>
          <a:lstStyle/>
          <a:p>
            <a:r>
              <a:rPr lang="en-US" altLang="zh-CN" sz="1800" dirty="0"/>
              <a:t>*</a:t>
            </a:r>
            <a:r>
              <a:rPr lang="zh-CN" altLang="en-US" sz="1800" dirty="0"/>
              <a:t>200W/m</a:t>
            </a:r>
            <a:r>
              <a:rPr lang="zh-CN" altLang="en-US" sz="1800" baseline="30000" dirty="0"/>
              <a:t>2</a:t>
            </a:r>
            <a:r>
              <a:rPr lang="zh-CN" altLang="en-US" sz="1800" dirty="0"/>
              <a:t> </a:t>
            </a:r>
          </a:p>
        </p:txBody>
      </p:sp>
      <p:pic>
        <p:nvPicPr>
          <p:cNvPr id="3" name="Immagine 2" descr="Immagine che contiene Carattere, nero, Elementi grafici, bianco&#10;&#10;Il contenuto generato dall'IA potrebbe non essere corretto.">
            <a:extLst>
              <a:ext uri="{FF2B5EF4-FFF2-40B4-BE49-F238E27FC236}">
                <a16:creationId xmlns:a16="http://schemas.microsoft.com/office/drawing/2014/main" id="{37AC1F73-508C-B6C7-5313-52A340D5F705}"/>
              </a:ext>
            </a:extLst>
          </p:cNvPr>
          <p:cNvPicPr>
            <a:picLocks noChangeAspect="1"/>
          </p:cNvPicPr>
          <p:nvPr/>
        </p:nvPicPr>
        <p:blipFill>
          <a:blip r:embed="rId9"/>
          <a:srcRect t="35098" b="41703"/>
          <a:stretch>
            <a:fillRect/>
          </a:stretch>
        </p:blipFill>
        <p:spPr>
          <a:xfrm>
            <a:off x="7049143" y="4941981"/>
            <a:ext cx="10285714" cy="2982820"/>
          </a:xfrm>
          <a:prstGeom prst="rect">
            <a:avLst/>
          </a:prstGeom>
        </p:spPr>
      </p:pic>
    </p:spTree>
    <p:extLst>
      <p:ext uri="{BB962C8B-B14F-4D97-AF65-F5344CB8AC3E}">
        <p14:creationId xmlns:p14="http://schemas.microsoft.com/office/powerpoint/2010/main" val="3253654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B215B503-3C53-B3B1-0518-5C86B45D913E}"/>
            </a:ext>
          </a:extLst>
        </p:cNvPr>
        <p:cNvGrpSpPr/>
        <p:nvPr/>
      </p:nvGrpSpPr>
      <p:grpSpPr>
        <a:xfrm>
          <a:off x="0" y="0"/>
          <a:ext cx="0" cy="0"/>
          <a:chOff x="0" y="0"/>
          <a:chExt cx="0" cy="0"/>
        </a:xfrm>
      </p:grpSpPr>
      <p:pic>
        <p:nvPicPr>
          <p:cNvPr id="4" name="图片 24">
            <a:extLst>
              <a:ext uri="{FF2B5EF4-FFF2-40B4-BE49-F238E27FC236}">
                <a16:creationId xmlns:a16="http://schemas.microsoft.com/office/drawing/2014/main" id="{5825CC6B-574B-09D0-BA40-215D228E53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872176" y="1782302"/>
            <a:ext cx="3858347" cy="6173355"/>
          </a:xfrm>
          <a:prstGeom prst="rect">
            <a:avLst/>
          </a:prstGeom>
        </p:spPr>
      </p:pic>
      <p:pic>
        <p:nvPicPr>
          <p:cNvPr id="7" name="图片 16" descr="图表&#10;&#10;AI 生成的内容可能不正确。">
            <a:extLst>
              <a:ext uri="{FF2B5EF4-FFF2-40B4-BE49-F238E27FC236}">
                <a16:creationId xmlns:a16="http://schemas.microsoft.com/office/drawing/2014/main" id="{1FCD3BC4-7CC6-5B3C-4764-F2E7FD72516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987199" y="2364690"/>
            <a:ext cx="3713395" cy="5941432"/>
          </a:xfrm>
          <a:prstGeom prst="rect">
            <a:avLst/>
          </a:prstGeom>
        </p:spPr>
      </p:pic>
      <p:pic>
        <p:nvPicPr>
          <p:cNvPr id="8" name="图片 18">
            <a:extLst>
              <a:ext uri="{FF2B5EF4-FFF2-40B4-BE49-F238E27FC236}">
                <a16:creationId xmlns:a16="http://schemas.microsoft.com/office/drawing/2014/main" id="{4B9E01DF-C9C5-E3D9-77A6-15D10618E1C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24503" y="2260830"/>
            <a:ext cx="3722829" cy="5956528"/>
          </a:xfrm>
          <a:prstGeom prst="rect">
            <a:avLst/>
          </a:prstGeom>
        </p:spPr>
      </p:pic>
      <p:graphicFrame>
        <p:nvGraphicFramePr>
          <p:cNvPr id="9" name="表格 24">
            <a:extLst>
              <a:ext uri="{FF2B5EF4-FFF2-40B4-BE49-F238E27FC236}">
                <a16:creationId xmlns:a16="http://schemas.microsoft.com/office/drawing/2014/main" id="{385BBB49-EC8E-4B91-7D5F-F506DDAFAF65}"/>
              </a:ext>
            </a:extLst>
          </p:cNvPr>
          <p:cNvGraphicFramePr>
            <a:graphicFrameLocks noGrp="1"/>
          </p:cNvGraphicFramePr>
          <p:nvPr>
            <p:custDataLst>
              <p:tags r:id="rId1"/>
            </p:custDataLst>
            <p:extLst>
              <p:ext uri="{D42A27DB-BD31-4B8C-83A1-F6EECF244321}">
                <p14:modId xmlns:p14="http://schemas.microsoft.com/office/powerpoint/2010/main" val="640716157"/>
              </p:ext>
            </p:extLst>
          </p:nvPr>
        </p:nvGraphicFramePr>
        <p:xfrm>
          <a:off x="4318869" y="7567003"/>
          <a:ext cx="16396352" cy="4506672"/>
        </p:xfrm>
        <a:graphic>
          <a:graphicData uri="http://schemas.openxmlformats.org/drawingml/2006/table">
            <a:tbl>
              <a:tblPr firstRow="1" bandRow="1">
                <a:tableStyleId>{3B4B98B0-60AC-42C2-AFA5-B58CD77FA1E5}</a:tableStyleId>
              </a:tblPr>
              <a:tblGrid>
                <a:gridCol w="4099088">
                  <a:extLst>
                    <a:ext uri="{9D8B030D-6E8A-4147-A177-3AD203B41FA5}">
                      <a16:colId xmlns:a16="http://schemas.microsoft.com/office/drawing/2014/main" val="20000"/>
                    </a:ext>
                  </a:extLst>
                </a:gridCol>
                <a:gridCol w="4099088">
                  <a:extLst>
                    <a:ext uri="{9D8B030D-6E8A-4147-A177-3AD203B41FA5}">
                      <a16:colId xmlns:a16="http://schemas.microsoft.com/office/drawing/2014/main" val="20001"/>
                    </a:ext>
                  </a:extLst>
                </a:gridCol>
                <a:gridCol w="4099088">
                  <a:extLst>
                    <a:ext uri="{9D8B030D-6E8A-4147-A177-3AD203B41FA5}">
                      <a16:colId xmlns:a16="http://schemas.microsoft.com/office/drawing/2014/main" val="20002"/>
                    </a:ext>
                  </a:extLst>
                </a:gridCol>
                <a:gridCol w="4099088">
                  <a:extLst>
                    <a:ext uri="{9D8B030D-6E8A-4147-A177-3AD203B41FA5}">
                      <a16:colId xmlns:a16="http://schemas.microsoft.com/office/drawing/2014/main" val="20003"/>
                    </a:ext>
                  </a:extLst>
                </a:gridCol>
              </a:tblGrid>
              <a:tr h="727152">
                <a:tc>
                  <a:txBody>
                    <a:bodyPr/>
                    <a:lstStyle>
                      <a:lvl1pPr marL="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2400" b="1" u="none" strike="noStrike" kern="1200" cap="none" dirty="0">
                          <a:solidFill>
                            <a:srgbClr val="000000"/>
                          </a:solidFill>
                          <a:sym typeface="+mn-lt"/>
                        </a:rPr>
                        <a:t>JKMxxxN-66QL6-BDV</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cs"/>
                        <a:sym typeface="+mn-lt"/>
                      </a:endParaRPr>
                    </a:p>
                  </a:txBody>
                  <a:tcPr marL="243840" marR="243840" marT="121920" marB="121920" anchor="ctr"/>
                </a:tc>
                <a:tc>
                  <a:txBody>
                    <a:bodyPr/>
                    <a:lstStyle>
                      <a:lvl1pPr marL="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b="1"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2400" b="1" u="none" strike="noStrike" kern="1200" cap="none" dirty="0">
                          <a:solidFill>
                            <a:srgbClr val="000000"/>
                          </a:solidFill>
                          <a:sym typeface="+mn-lt"/>
                        </a:rPr>
                        <a:t>JKMxxxN-48QL6-DB</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cs"/>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Tx/>
                        <a:buSzTx/>
                        <a:buFontTx/>
                        <a:buNone/>
                        <a:tabLst/>
                        <a:defRPr/>
                      </a:pPr>
                      <a:r>
                        <a:rPr lang="en-US" altLang="zh-CN" sz="2400" b="1" u="none" strike="noStrike" kern="1200" cap="none" dirty="0">
                          <a:solidFill>
                            <a:srgbClr val="000000"/>
                          </a:solidFill>
                          <a:sym typeface="+mn-lt"/>
                        </a:rPr>
                        <a:t>JKMxxxN-48QL6-DV</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cs"/>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2400" b="1" u="none" strike="noStrike" kern="1200" cap="none" dirty="0">
                          <a:solidFill>
                            <a:srgbClr val="000000"/>
                          </a:solidFill>
                          <a:sym typeface="+mn-lt"/>
                        </a:rPr>
                        <a:t>JKMxxxN-48QL6-BDV</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cs"/>
                        <a:sym typeface="+mn-lt"/>
                      </a:endParaRPr>
                    </a:p>
                  </a:txBody>
                  <a:tcPr marL="243840" marR="243840" marT="121920" marB="121920" anchor="ctr"/>
                </a:tc>
                <a:extLst>
                  <a:ext uri="{0D108BD9-81ED-4DB2-BD59-A6C34878D82A}">
                    <a16:rowId xmlns:a16="http://schemas.microsoft.com/office/drawing/2014/main" val="10000"/>
                  </a:ext>
                </a:extLst>
              </a:tr>
              <a:tr h="579120">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650-670W</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 465-475W</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470-480W</a:t>
                      </a:r>
                      <a:endParaRPr lang="zh-CN" altLang="en-US"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 460-485 W</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extLst>
                  <a:ext uri="{0D108BD9-81ED-4DB2-BD59-A6C34878D82A}">
                    <a16:rowId xmlns:a16="http://schemas.microsoft.com/office/drawing/2014/main" val="10001"/>
                  </a:ext>
                </a:extLst>
              </a:tr>
              <a:tr h="579120">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algn="ctr" defTabSz="1219200" rtl="0" eaLnBrk="1" latinLnBrk="0" hangingPunct="1">
                        <a:lnSpc>
                          <a:spcPct val="100000"/>
                        </a:lnSpc>
                        <a:spcBef>
                          <a:spcPts val="0"/>
                        </a:spcBef>
                        <a:spcAft>
                          <a:spcPts val="0"/>
                        </a:spcAft>
                        <a:buClr>
                          <a:srgbClr val="000000"/>
                        </a:buClr>
                        <a:buFont typeface="Arial" panose="020B0604020202020204"/>
                      </a:pPr>
                      <a:r>
                        <a:rPr lang="en-US" altLang="zh-CN" sz="2400" b="1" u="none" strike="noStrike" kern="1200" cap="none" dirty="0">
                          <a:solidFill>
                            <a:srgbClr val="000000"/>
                          </a:solidFill>
                          <a:sym typeface="+mn-lt"/>
                        </a:rPr>
                        <a:t>2382</a:t>
                      </a:r>
                      <a:r>
                        <a:rPr lang="zh-CN" altLang="en-US" sz="2400" b="1" u="none" strike="noStrike" kern="1200" cap="none" dirty="0">
                          <a:solidFill>
                            <a:srgbClr val="000000"/>
                          </a:solidFill>
                          <a:sym typeface="+mn-lt"/>
                        </a:rPr>
                        <a:t>*</a:t>
                      </a:r>
                      <a:r>
                        <a:rPr lang="en-US" altLang="zh-CN" sz="2400" b="1" u="none" strike="noStrike" kern="1200" cap="none" dirty="0">
                          <a:solidFill>
                            <a:srgbClr val="000000"/>
                          </a:solidFill>
                          <a:sym typeface="+mn-lt"/>
                        </a:rPr>
                        <a:t>1134 mm</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algn="ctr" defTabSz="1219200" rtl="0" eaLnBrk="1" latinLnBrk="0" hangingPunct="1">
                        <a:lnSpc>
                          <a:spcPct val="100000"/>
                        </a:lnSpc>
                        <a:spcBef>
                          <a:spcPts val="0"/>
                        </a:spcBef>
                        <a:spcAft>
                          <a:spcPts val="0"/>
                        </a:spcAft>
                        <a:buClr>
                          <a:srgbClr val="000000"/>
                        </a:buClr>
                        <a:buFont typeface="Arial" panose="020B0604020202020204"/>
                      </a:pPr>
                      <a:r>
                        <a:rPr lang="en-US" altLang="zh-CN" sz="2400" b="1" u="none" strike="noStrike" kern="1200" cap="none" dirty="0">
                          <a:solidFill>
                            <a:srgbClr val="000000"/>
                          </a:solidFill>
                          <a:sym typeface="+mn-lt"/>
                        </a:rPr>
                        <a:t>1762</a:t>
                      </a:r>
                      <a:r>
                        <a:rPr lang="zh-CN" altLang="en-US" sz="2400" b="1" u="none" strike="noStrike" kern="1200" cap="none" dirty="0">
                          <a:solidFill>
                            <a:srgbClr val="000000"/>
                          </a:solidFill>
                          <a:sym typeface="+mn-lt"/>
                        </a:rPr>
                        <a:t>*</a:t>
                      </a:r>
                      <a:r>
                        <a:rPr lang="en-US" altLang="zh-CN" sz="2400" b="1" u="none" strike="noStrike" kern="1200" cap="none" dirty="0">
                          <a:solidFill>
                            <a:srgbClr val="000000"/>
                          </a:solidFill>
                          <a:sym typeface="+mn-lt"/>
                        </a:rPr>
                        <a:t>1134mm</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tabLst/>
                        <a:defRPr/>
                      </a:pPr>
                      <a:r>
                        <a:rPr lang="en-US" altLang="zh-CN" sz="2400" b="1" u="none" strike="noStrike" kern="1200" cap="none" dirty="0">
                          <a:solidFill>
                            <a:srgbClr val="000000"/>
                          </a:solidFill>
                          <a:sym typeface="+mn-lt"/>
                        </a:rPr>
                        <a:t>1762</a:t>
                      </a:r>
                      <a:r>
                        <a:rPr lang="zh-CN" altLang="en-US" sz="2400" b="1" u="none" strike="noStrike" kern="1200" cap="none" dirty="0">
                          <a:solidFill>
                            <a:srgbClr val="000000"/>
                          </a:solidFill>
                          <a:sym typeface="+mn-lt"/>
                        </a:rPr>
                        <a:t>*</a:t>
                      </a:r>
                      <a:r>
                        <a:rPr lang="en-US" altLang="zh-CN" sz="2400" b="1" u="none" strike="noStrike" kern="1200" cap="none" dirty="0">
                          <a:solidFill>
                            <a:srgbClr val="000000"/>
                          </a:solidFill>
                          <a:sym typeface="+mn-lt"/>
                        </a:rPr>
                        <a:t>1134mm</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1762</a:t>
                      </a:r>
                      <a:r>
                        <a:rPr lang="zh-CN" altLang="en-US" sz="2400" b="1" u="none" strike="noStrike" kern="1200" cap="none" dirty="0">
                          <a:solidFill>
                            <a:srgbClr val="000000"/>
                          </a:solidFill>
                          <a:sym typeface="+mn-lt"/>
                        </a:rPr>
                        <a:t>*</a:t>
                      </a:r>
                      <a:r>
                        <a:rPr lang="en-US" altLang="zh-CN" sz="2400" b="1" u="none" strike="noStrike" kern="1200" cap="none" dirty="0">
                          <a:solidFill>
                            <a:srgbClr val="000000"/>
                          </a:solidFill>
                          <a:sym typeface="+mn-lt"/>
                        </a:rPr>
                        <a:t>1134 mm</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extLst>
                  <a:ext uri="{0D108BD9-81ED-4DB2-BD59-A6C34878D82A}">
                    <a16:rowId xmlns:a16="http://schemas.microsoft.com/office/drawing/2014/main" val="10002"/>
                  </a:ext>
                </a:extLst>
              </a:tr>
              <a:tr h="579120">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algn="ctr" defTabSz="1219200" rtl="0" eaLnBrk="1" latinLnBrk="0" hangingPunct="1">
                        <a:lnSpc>
                          <a:spcPct val="100000"/>
                        </a:lnSpc>
                        <a:spcBef>
                          <a:spcPts val="0"/>
                        </a:spcBef>
                        <a:spcAft>
                          <a:spcPts val="0"/>
                        </a:spcAft>
                        <a:buClr>
                          <a:srgbClr val="000000"/>
                        </a:buClr>
                        <a:buFont typeface="Arial"/>
                      </a:pPr>
                      <a:r>
                        <a:rPr lang="en-US" altLang="zh-CN" sz="2400" b="1" u="none" strike="noStrike" kern="1200" cap="none" dirty="0">
                          <a:solidFill>
                            <a:srgbClr val="000000"/>
                          </a:solidFill>
                          <a:sym typeface="+mn-lt"/>
                        </a:rPr>
                        <a:t>24.06~24.8%</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algn="ctr" defTabSz="1219200" rtl="0" eaLnBrk="1" latinLnBrk="0" hangingPunct="1">
                        <a:lnSpc>
                          <a:spcPct val="100000"/>
                        </a:lnSpc>
                        <a:spcBef>
                          <a:spcPts val="0"/>
                        </a:spcBef>
                        <a:spcAft>
                          <a:spcPts val="0"/>
                        </a:spcAft>
                        <a:buClr>
                          <a:srgbClr val="000000"/>
                        </a:buClr>
                        <a:buFont typeface="Arial" panose="020B0604020202020204"/>
                      </a:pPr>
                      <a:r>
                        <a:rPr lang="en-US" altLang="zh-CN" sz="2400" b="1" u="none" strike="noStrike" kern="1200" cap="none" dirty="0">
                          <a:solidFill>
                            <a:srgbClr val="000000"/>
                          </a:solidFill>
                          <a:sym typeface="+mn-lt"/>
                        </a:rPr>
                        <a:t>23.27~23.77%</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panose="020B0604020202020204"/>
                        <a:buNone/>
                        <a:tabLst/>
                        <a:defRPr/>
                      </a:pPr>
                      <a:r>
                        <a:rPr lang="en-US" altLang="zh-CN" sz="2400" b="1" u="none" strike="noStrike" kern="1200" cap="none" dirty="0">
                          <a:solidFill>
                            <a:srgbClr val="000000"/>
                          </a:solidFill>
                          <a:sym typeface="+mn-lt"/>
                        </a:rPr>
                        <a:t>23.52~24.02%</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pitchFamily="2" charset="-122"/>
                        </a:defRPr>
                      </a:lvl1pPr>
                      <a:lvl2pPr marL="609600" algn="l" defTabSz="1219200" rtl="0" eaLnBrk="1" latinLnBrk="0" hangingPunct="1">
                        <a:defRPr sz="2400" kern="1200">
                          <a:solidFill>
                            <a:schemeClr val="tx1"/>
                          </a:solidFill>
                          <a:latin typeface="等线" panose="02010600030101010101" pitchFamily="2" charset="-122"/>
                        </a:defRPr>
                      </a:lvl2pPr>
                      <a:lvl3pPr marL="1219200" algn="l" defTabSz="1219200" rtl="0" eaLnBrk="1" latinLnBrk="0" hangingPunct="1">
                        <a:defRPr sz="2400" kern="1200">
                          <a:solidFill>
                            <a:schemeClr val="tx1"/>
                          </a:solidFill>
                          <a:latin typeface="等线" panose="02010600030101010101" pitchFamily="2" charset="-122"/>
                        </a:defRPr>
                      </a:lvl3pPr>
                      <a:lvl4pPr marL="1828800" algn="l" defTabSz="1219200" rtl="0" eaLnBrk="1" latinLnBrk="0" hangingPunct="1">
                        <a:defRPr sz="2400" kern="1200">
                          <a:solidFill>
                            <a:schemeClr val="tx1"/>
                          </a:solidFill>
                          <a:latin typeface="等线" panose="02010600030101010101" pitchFamily="2" charset="-122"/>
                        </a:defRPr>
                      </a:lvl4pPr>
                      <a:lvl5pPr marL="2438400" algn="l" defTabSz="1219200" rtl="0" eaLnBrk="1" latinLnBrk="0" hangingPunct="1">
                        <a:defRPr sz="2400" kern="1200">
                          <a:solidFill>
                            <a:schemeClr val="tx1"/>
                          </a:solidFill>
                          <a:latin typeface="等线" panose="02010600030101010101" pitchFamily="2" charset="-122"/>
                        </a:defRPr>
                      </a:lvl5pPr>
                      <a:lvl6pPr marL="3048000" algn="l" defTabSz="1219200" rtl="0" eaLnBrk="1" latinLnBrk="0" hangingPunct="1">
                        <a:defRPr sz="2400" kern="1200">
                          <a:solidFill>
                            <a:schemeClr val="tx1"/>
                          </a:solidFill>
                          <a:latin typeface="等线" panose="02010600030101010101" pitchFamily="2" charset="-122"/>
                        </a:defRPr>
                      </a:lvl6pPr>
                      <a:lvl7pPr marL="3657600" algn="l" defTabSz="1219200" rtl="0" eaLnBrk="1" latinLnBrk="0" hangingPunct="1">
                        <a:defRPr sz="2400" kern="1200">
                          <a:solidFill>
                            <a:schemeClr val="tx1"/>
                          </a:solidFill>
                          <a:latin typeface="等线" panose="02010600030101010101" pitchFamily="2" charset="-122"/>
                        </a:defRPr>
                      </a:lvl7pPr>
                      <a:lvl8pPr marL="4267200" algn="l" defTabSz="1219200" rtl="0" eaLnBrk="1" latinLnBrk="0" hangingPunct="1">
                        <a:defRPr sz="2400" kern="1200">
                          <a:solidFill>
                            <a:schemeClr val="tx1"/>
                          </a:solidFill>
                          <a:latin typeface="等线" panose="02010600030101010101" pitchFamily="2" charset="-122"/>
                        </a:defRPr>
                      </a:lvl8pPr>
                      <a:lvl9pPr marL="4876800" algn="l" defTabSz="1219200" rtl="0" eaLnBrk="1" latinLnBrk="0" hangingPunct="1">
                        <a:defRPr sz="2400" kern="1200">
                          <a:solidFill>
                            <a:schemeClr val="tx1"/>
                          </a:solidFill>
                          <a:latin typeface="等线" panose="02010600030101010101" pitchFamily="2"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23.02~24.27 %</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extLst>
                  <a:ext uri="{0D108BD9-81ED-4DB2-BD59-A6C34878D82A}">
                    <a16:rowId xmlns:a16="http://schemas.microsoft.com/office/drawing/2014/main" val="10003"/>
                  </a:ext>
                </a:extLst>
              </a:tr>
              <a:tr h="894080">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algn="ctr" defTabSz="1219200" rtl="0" eaLnBrk="1" latinLnBrk="0" hangingPunct="1"/>
                      <a:r>
                        <a:rPr lang="en-US" altLang="zh-CN" sz="2400" b="1" kern="1200" dirty="0">
                          <a:solidFill>
                            <a:srgbClr val="000000"/>
                          </a:solidFill>
                          <a:sym typeface="+mn-lt"/>
                        </a:rPr>
                        <a:t>36 Pcs/Pallets</a:t>
                      </a:r>
                    </a:p>
                    <a:p>
                      <a:pPr marL="0" algn="ctr" defTabSz="1219200" rtl="0" eaLnBrk="1" latinLnBrk="0" hangingPunct="1"/>
                      <a:r>
                        <a:rPr lang="en-US" altLang="zh-CN" sz="2400" b="1" kern="1200" dirty="0">
                          <a:solidFill>
                            <a:srgbClr val="000000"/>
                          </a:solidFill>
                          <a:sym typeface="+mn-lt"/>
                        </a:rPr>
                        <a:t> 720 Pcs/Container</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algn="ctr" defTabSz="1219200" rtl="0" eaLnBrk="1" latinLnBrk="0" hangingPunct="1"/>
                      <a:r>
                        <a:rPr lang="en-US" altLang="zh-CN" sz="2400" b="1" kern="1200" dirty="0">
                          <a:solidFill>
                            <a:srgbClr val="000000"/>
                          </a:solidFill>
                          <a:sym typeface="+mn-lt"/>
                        </a:rPr>
                        <a:t>37 Pcs/Pallets</a:t>
                      </a:r>
                    </a:p>
                    <a:p>
                      <a:pPr marL="0" algn="ctr" defTabSz="1219200" rtl="0" eaLnBrk="1" latinLnBrk="0" hangingPunct="1"/>
                      <a:r>
                        <a:rPr lang="en-US" altLang="zh-CN" sz="2400" b="1" kern="1200" dirty="0">
                          <a:solidFill>
                            <a:srgbClr val="000000"/>
                          </a:solidFill>
                          <a:sym typeface="+mn-lt"/>
                        </a:rPr>
                        <a:t> 962 Pcs/Container</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p>
                      <a:pPr marL="0" algn="ctr" defTabSz="1219200" rtl="0" eaLnBrk="1" latinLnBrk="0" hangingPunct="1"/>
                      <a:r>
                        <a:rPr lang="en-US" altLang="zh-CN" sz="2400" b="1" kern="1200" dirty="0">
                          <a:solidFill>
                            <a:srgbClr val="000000"/>
                          </a:solidFill>
                          <a:sym typeface="+mn-lt"/>
                        </a:rPr>
                        <a:t>37 Pcs/Pallets</a:t>
                      </a:r>
                    </a:p>
                    <a:p>
                      <a:pPr marL="0" algn="ctr" defTabSz="1219200" rtl="0" eaLnBrk="1" latinLnBrk="0" hangingPunct="1"/>
                      <a:r>
                        <a:rPr lang="en-US" altLang="zh-CN" sz="2400" b="1" kern="1200" dirty="0">
                          <a:solidFill>
                            <a:srgbClr val="000000"/>
                          </a:solidFill>
                          <a:sym typeface="+mn-lt"/>
                        </a:rPr>
                        <a:t> 962 Pcs/Container</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37 Pcs/Pallets</a:t>
                      </a:r>
                    </a:p>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 962 Pcs/ Container</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extLst>
                  <a:ext uri="{0D108BD9-81ED-4DB2-BD59-A6C34878D82A}">
                    <a16:rowId xmlns:a16="http://schemas.microsoft.com/office/drawing/2014/main" val="10004"/>
                  </a:ext>
                </a:extLst>
              </a:tr>
              <a:tr h="894080">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2400" b="1" kern="1200" dirty="0">
                          <a:solidFill>
                            <a:srgbClr val="000000"/>
                          </a:solidFill>
                          <a:sym typeface="+mn-lt"/>
                        </a:rPr>
                        <a:t>Bifacial</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lvl1pPr marL="0" algn="l" defTabSz="1219200" rtl="0" eaLnBrk="1" latinLnBrk="0" hangingPunct="1">
                        <a:defRPr sz="2400" kern="1200">
                          <a:solidFill>
                            <a:schemeClr val="tx1"/>
                          </a:solidFill>
                          <a:latin typeface="等线" panose="02010600030101010101" charset="-122"/>
                          <a:ea typeface="微软雅黑" panose="020B0503020204020204" pitchFamily="34" charset="-122"/>
                        </a:defRPr>
                      </a:lvl1pPr>
                      <a:lvl2pPr marL="609600" algn="l" defTabSz="1219200" rtl="0" eaLnBrk="1" latinLnBrk="0" hangingPunct="1">
                        <a:defRPr sz="2400" kern="1200">
                          <a:solidFill>
                            <a:schemeClr val="tx1"/>
                          </a:solidFill>
                          <a:latin typeface="等线" panose="02010600030101010101" charset="-122"/>
                          <a:ea typeface="微软雅黑" panose="020B0503020204020204" pitchFamily="34" charset="-122"/>
                        </a:defRPr>
                      </a:lvl2pPr>
                      <a:lvl3pPr marL="1219200" algn="l" defTabSz="1219200" rtl="0" eaLnBrk="1" latinLnBrk="0" hangingPunct="1">
                        <a:defRPr sz="2400" kern="1200">
                          <a:solidFill>
                            <a:schemeClr val="tx1"/>
                          </a:solidFill>
                          <a:latin typeface="等线" panose="02010600030101010101" charset="-122"/>
                          <a:ea typeface="微软雅黑" panose="020B0503020204020204" pitchFamily="34" charset="-122"/>
                        </a:defRPr>
                      </a:lvl3pPr>
                      <a:lvl4pPr marL="1828800" algn="l" defTabSz="1219200" rtl="0" eaLnBrk="1" latinLnBrk="0" hangingPunct="1">
                        <a:defRPr sz="2400" kern="1200">
                          <a:solidFill>
                            <a:schemeClr val="tx1"/>
                          </a:solidFill>
                          <a:latin typeface="等线" panose="02010600030101010101" charset="-122"/>
                          <a:ea typeface="微软雅黑" panose="020B0503020204020204" pitchFamily="34" charset="-122"/>
                        </a:defRPr>
                      </a:lvl4pPr>
                      <a:lvl5pPr marL="2438400" algn="l" defTabSz="1219200" rtl="0" eaLnBrk="1" latinLnBrk="0" hangingPunct="1">
                        <a:defRPr sz="2400" kern="1200">
                          <a:solidFill>
                            <a:schemeClr val="tx1"/>
                          </a:solidFill>
                          <a:latin typeface="等线" panose="02010600030101010101" charset="-122"/>
                          <a:ea typeface="微软雅黑" panose="020B0503020204020204" pitchFamily="34" charset="-122"/>
                        </a:defRPr>
                      </a:lvl5pPr>
                      <a:lvl6pPr marL="3048000" algn="l" defTabSz="1219200" rtl="0" eaLnBrk="1" latinLnBrk="0" hangingPunct="1">
                        <a:defRPr sz="2400" kern="1200">
                          <a:solidFill>
                            <a:schemeClr val="tx1"/>
                          </a:solidFill>
                          <a:latin typeface="等线" panose="02010600030101010101" charset="-122"/>
                          <a:ea typeface="微软雅黑" panose="020B0503020204020204" pitchFamily="34" charset="-122"/>
                        </a:defRPr>
                      </a:lvl6pPr>
                      <a:lvl7pPr marL="3657600" algn="l" defTabSz="1219200" rtl="0" eaLnBrk="1" latinLnBrk="0" hangingPunct="1">
                        <a:defRPr sz="2400" kern="1200">
                          <a:solidFill>
                            <a:schemeClr val="tx1"/>
                          </a:solidFill>
                          <a:latin typeface="等线" panose="02010600030101010101" charset="-122"/>
                          <a:ea typeface="微软雅黑" panose="020B0503020204020204" pitchFamily="34" charset="-122"/>
                        </a:defRPr>
                      </a:lvl7pPr>
                      <a:lvl8pPr marL="4267200" algn="l" defTabSz="1219200" rtl="0" eaLnBrk="1" latinLnBrk="0" hangingPunct="1">
                        <a:defRPr sz="2400" kern="1200">
                          <a:solidFill>
                            <a:schemeClr val="tx1"/>
                          </a:solidFill>
                          <a:latin typeface="等线" panose="02010600030101010101" charset="-122"/>
                          <a:ea typeface="微软雅黑" panose="020B0503020204020204" pitchFamily="34" charset="-122"/>
                        </a:defRPr>
                      </a:lvl8pPr>
                      <a:lvl9pPr marL="4876800" algn="l" defTabSz="1219200" rtl="0" eaLnBrk="1" latinLnBrk="0" hangingPunct="1">
                        <a:defRPr sz="2400" kern="1200">
                          <a:solidFill>
                            <a:schemeClr val="tx1"/>
                          </a:solidFill>
                          <a:latin typeface="等线" panose="02010600030101010101" charset="-122"/>
                          <a:ea typeface="微软雅黑" panose="020B0503020204020204" pitchFamily="34" charset="-122"/>
                        </a:defRPr>
                      </a:lvl9pPr>
                    </a:lstStyle>
                    <a:p>
                      <a:pPr marL="0" marR="0" lvl="0" indent="0" algn="ctr" defTabSz="1219200" rtl="0" eaLnBrk="1" fontAlgn="auto" latinLnBrk="0" hangingPunct="1">
                        <a:lnSpc>
                          <a:spcPct val="100000"/>
                        </a:lnSpc>
                        <a:spcBef>
                          <a:spcPts val="0"/>
                        </a:spcBef>
                        <a:spcAft>
                          <a:spcPts val="0"/>
                        </a:spcAft>
                        <a:buClrTx/>
                        <a:buSzTx/>
                        <a:buFontTx/>
                        <a:buNone/>
                        <a:tabLst/>
                        <a:defRPr/>
                      </a:pPr>
                      <a:r>
                        <a:rPr lang="en-US" altLang="zh-CN" sz="2400" b="1" kern="1200" dirty="0">
                          <a:solidFill>
                            <a:srgbClr val="000000"/>
                          </a:solidFill>
                          <a:sym typeface="+mn-lt"/>
                        </a:rPr>
                        <a:t>Monofacial with Dual Glass (All Black)</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Tx/>
                        <a:buSzTx/>
                        <a:buFontTx/>
                        <a:buNone/>
                        <a:defRPr/>
                      </a:pPr>
                      <a:r>
                        <a:rPr lang="en-US" altLang="zh-CN" sz="2400" b="1" kern="1200" dirty="0">
                          <a:solidFill>
                            <a:srgbClr val="000000"/>
                          </a:solidFill>
                          <a:sym typeface="+mn-lt"/>
                        </a:rPr>
                        <a:t>Monofacial with Dual Glass</a:t>
                      </a:r>
                      <a:endParaRPr lang="en-US" altLang="zh-CN" sz="2400" b="1" kern="1200" dirty="0">
                        <a:solidFill>
                          <a:srgbClr val="000000"/>
                        </a:solidFill>
                        <a:latin typeface="Century Gothic" panose="020B0502020202020204" pitchFamily="34" charset="0"/>
                        <a:ea typeface="微软雅黑" panose="020B0503020204020204" pitchFamily="34" charset="-122"/>
                        <a:cs typeface="Helvetica" panose="020B0604020202020204" pitchFamily="34" charset="0"/>
                        <a:sym typeface="+mn-lt"/>
                      </a:endParaRPr>
                    </a:p>
                  </a:txBody>
                  <a:tcPr marL="243840" marR="243840" marT="121920" marB="121920" anchor="ctr"/>
                </a:tc>
                <a:tc>
                  <a:txBody>
                    <a:bodyPr/>
                    <a:lstStyle/>
                    <a:p>
                      <a:pPr marL="0" marR="0" lvl="0" indent="0" algn="ctr" defTabSz="1219200" rtl="0" eaLnBrk="1" fontAlgn="auto" latinLnBrk="0" hangingPunct="1">
                        <a:lnSpc>
                          <a:spcPct val="100000"/>
                        </a:lnSpc>
                        <a:spcBef>
                          <a:spcPts val="0"/>
                        </a:spcBef>
                        <a:spcAft>
                          <a:spcPts val="0"/>
                        </a:spcAft>
                        <a:buClr>
                          <a:srgbClr val="000000"/>
                        </a:buClr>
                        <a:buSzTx/>
                        <a:buFont typeface="Arial"/>
                        <a:buNone/>
                        <a:tabLst/>
                        <a:defRPr/>
                      </a:pPr>
                      <a:r>
                        <a:rPr lang="en-US" altLang="zh-CN" sz="2400" b="1" u="none" strike="noStrike" kern="1200" cap="none" dirty="0">
                          <a:solidFill>
                            <a:srgbClr val="000000"/>
                          </a:solidFill>
                          <a:sym typeface="+mn-lt"/>
                        </a:rPr>
                        <a:t>Bifacial</a:t>
                      </a:r>
                      <a:endParaRPr lang="en-US" altLang="zh-CN" sz="2400" b="1" i="0" u="none" strike="noStrike" kern="1200" cap="none" dirty="0">
                        <a:solidFill>
                          <a:srgbClr val="000000"/>
                        </a:solidFill>
                        <a:latin typeface="Century Gothic" panose="020B0502020202020204" pitchFamily="34" charset="0"/>
                        <a:ea typeface="微软雅黑" panose="020B0503020204020204" pitchFamily="34" charset="-122"/>
                        <a:cs typeface="+mn-ea"/>
                        <a:sym typeface="+mn-lt"/>
                      </a:endParaRPr>
                    </a:p>
                  </a:txBody>
                  <a:tcPr marL="243840" marR="243840" marT="121920" marB="121920" anchor="ctr"/>
                </a:tc>
                <a:extLst>
                  <a:ext uri="{0D108BD9-81ED-4DB2-BD59-A6C34878D82A}">
                    <a16:rowId xmlns:a16="http://schemas.microsoft.com/office/drawing/2014/main" val="10005"/>
                  </a:ext>
                </a:extLst>
              </a:tr>
            </a:tbl>
          </a:graphicData>
        </a:graphic>
      </p:graphicFrame>
      <p:pic>
        <p:nvPicPr>
          <p:cNvPr id="10" name="图片 16" descr="图表&#10;&#10;AI 生成的内容可能不正确。">
            <a:extLst>
              <a:ext uri="{FF2B5EF4-FFF2-40B4-BE49-F238E27FC236}">
                <a16:creationId xmlns:a16="http://schemas.microsoft.com/office/drawing/2014/main" id="{3DF6BCB0-2D24-2121-24AF-FFC186833A7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001826" y="2451869"/>
            <a:ext cx="3713395" cy="5941432"/>
          </a:xfrm>
          <a:prstGeom prst="rect">
            <a:avLst/>
          </a:prstGeom>
        </p:spPr>
      </p:pic>
    </p:spTree>
    <p:extLst>
      <p:ext uri="{BB962C8B-B14F-4D97-AF65-F5344CB8AC3E}">
        <p14:creationId xmlns:p14="http://schemas.microsoft.com/office/powerpoint/2010/main" val="3138937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4D38B1C0-FF90-1FFA-2430-00A25A8F8E80}"/>
            </a:ext>
          </a:extLst>
        </p:cNvPr>
        <p:cNvGrpSpPr/>
        <p:nvPr/>
      </p:nvGrpSpPr>
      <p:grpSpPr>
        <a:xfrm>
          <a:off x="0" y="0"/>
          <a:ext cx="0" cy="0"/>
          <a:chOff x="0" y="0"/>
          <a:chExt cx="0" cy="0"/>
        </a:xfrm>
      </p:grpSpPr>
      <p:sp>
        <p:nvSpPr>
          <p:cNvPr id="2" name="Text 1">
            <a:extLst>
              <a:ext uri="{FF2B5EF4-FFF2-40B4-BE49-F238E27FC236}">
                <a16:creationId xmlns:a16="http://schemas.microsoft.com/office/drawing/2014/main" id="{B950DE74-7DA4-1DB6-EF90-CFC29DD05795}"/>
              </a:ext>
            </a:extLst>
          </p:cNvPr>
          <p:cNvSpPr/>
          <p:nvPr/>
        </p:nvSpPr>
        <p:spPr>
          <a:xfrm>
            <a:off x="9192975" y="4786215"/>
            <a:ext cx="14134381" cy="1569660"/>
          </a:xfrm>
          <a:prstGeom prst="rect">
            <a:avLst/>
          </a:prstGeom>
          <a:noFill/>
        </p:spPr>
        <p:txBody>
          <a:bodyPr wrap="square" rtlCol="0" anchor="t">
            <a:spAutoFit/>
          </a:bodyPr>
          <a:lstStyle/>
          <a:p>
            <a:r>
              <a:rPr lang="it-IT" altLang="zh-CN" sz="3200" dirty="0">
                <a:latin typeface="+mn-lt"/>
              </a:rPr>
              <a:t>Elevata carichi vento-neve, resistenza superiore alla grandine, massima protezione antincendio: </a:t>
            </a:r>
          </a:p>
          <a:p>
            <a:r>
              <a:rPr lang="it-IT" altLang="zh-CN" sz="3200" dirty="0">
                <a:latin typeface="+mn-lt"/>
              </a:rPr>
              <a:t>durevole e ad alte prestazioni in qualsiasi clima estremo</a:t>
            </a:r>
            <a:endParaRPr lang="en-US" sz="3200" dirty="0">
              <a:latin typeface="+mn-lt"/>
            </a:endParaRPr>
          </a:p>
        </p:txBody>
      </p:sp>
      <p:sp>
        <p:nvSpPr>
          <p:cNvPr id="3" name="Text 9">
            <a:extLst>
              <a:ext uri="{FF2B5EF4-FFF2-40B4-BE49-F238E27FC236}">
                <a16:creationId xmlns:a16="http://schemas.microsoft.com/office/drawing/2014/main" id="{5378F271-7394-BC56-6DDF-4CA691ED4272}"/>
              </a:ext>
            </a:extLst>
          </p:cNvPr>
          <p:cNvSpPr/>
          <p:nvPr/>
        </p:nvSpPr>
        <p:spPr>
          <a:xfrm>
            <a:off x="9717088" y="4156389"/>
            <a:ext cx="9180512" cy="446944"/>
          </a:xfrm>
          <a:prstGeom prst="rect">
            <a:avLst/>
          </a:prstGeom>
          <a:noFill/>
        </p:spPr>
        <p:txBody>
          <a:bodyPr wrap="square" lIns="0" tIns="0" rIns="0" bIns="0" rtlCol="0" anchor="t"/>
          <a:lstStyle/>
          <a:p>
            <a:pPr defTabSz="1219215">
              <a:lnSpc>
                <a:spcPts val="2371"/>
              </a:lnSpc>
              <a:defRPr/>
            </a:pPr>
            <a:r>
              <a:rPr lang="en-US" sz="3200" b="1" spc="32" dirty="0">
                <a:latin typeface="+mn-lt"/>
                <a:ea typeface="Arial Bold" pitchFamily="34" charset="-122"/>
                <a:cs typeface="Arial" panose="020B0604020202020204" pitchFamily="34" charset="0"/>
              </a:rPr>
              <a:t>66</a:t>
            </a:r>
            <a:r>
              <a:rPr lang="en-US" altLang="zh-CN" sz="3200" b="1" spc="32" dirty="0">
                <a:latin typeface="+mn-lt"/>
                <a:ea typeface="Arial Bold" pitchFamily="34" charset="-122"/>
                <a:cs typeface="Arial" panose="020B0604020202020204" pitchFamily="34" charset="0"/>
              </a:rPr>
              <a:t>HL4M-BDX Three Advantage module</a:t>
            </a:r>
          </a:p>
          <a:p>
            <a:pPr defTabSz="1219215">
              <a:lnSpc>
                <a:spcPts val="2371"/>
              </a:lnSpc>
              <a:defRPr/>
            </a:pPr>
            <a:endParaRPr lang="en-US" sz="3200" dirty="0">
              <a:latin typeface="+mn-lt"/>
              <a:cs typeface="Arial" panose="020B0604020202020204" pitchFamily="34" charset="0"/>
            </a:endParaRPr>
          </a:p>
        </p:txBody>
      </p:sp>
      <p:sp>
        <p:nvSpPr>
          <p:cNvPr id="5" name="Text 1">
            <a:extLst>
              <a:ext uri="{FF2B5EF4-FFF2-40B4-BE49-F238E27FC236}">
                <a16:creationId xmlns:a16="http://schemas.microsoft.com/office/drawing/2014/main" id="{49647B4F-4E08-5840-5182-4E64F10345CA}"/>
              </a:ext>
            </a:extLst>
          </p:cNvPr>
          <p:cNvSpPr/>
          <p:nvPr/>
        </p:nvSpPr>
        <p:spPr>
          <a:xfrm>
            <a:off x="9372791" y="8659900"/>
            <a:ext cx="13954568" cy="1553741"/>
          </a:xfrm>
          <a:prstGeom prst="rect">
            <a:avLst/>
          </a:prstGeom>
          <a:noFill/>
        </p:spPr>
        <p:txBody>
          <a:bodyPr wrap="square" lIns="0" tIns="0" rIns="0" bIns="0" rtlCol="0" anchor="t"/>
          <a:lstStyle/>
          <a:p>
            <a:pPr defTabSz="1219215">
              <a:lnSpc>
                <a:spcPts val="3360"/>
              </a:lnSpc>
              <a:defRPr/>
            </a:pPr>
            <a:r>
              <a:rPr lang="it-IT" altLang="zh-CN" sz="3200" dirty="0">
                <a:latin typeface="+mn-lt"/>
              </a:rPr>
              <a:t>Coefficiente di riflessione molto inferiore a quella dei moduli standard.</a:t>
            </a:r>
          </a:p>
          <a:p>
            <a:pPr defTabSz="1219215">
              <a:lnSpc>
                <a:spcPts val="3360"/>
              </a:lnSpc>
              <a:defRPr/>
            </a:pPr>
            <a:r>
              <a:rPr lang="it-IT" altLang="zh-CN" sz="3200" dirty="0">
                <a:latin typeface="+mn-lt"/>
              </a:rPr>
              <a:t>Adatto a un'ampia gamma di applicazioni, tra cui aeroporti, autostrade, stazioni ferroviarie e scenari richiesti</a:t>
            </a:r>
            <a:endParaRPr lang="en-US" sz="3200" spc="43" dirty="0">
              <a:latin typeface="+mn-lt"/>
              <a:ea typeface="Arial Regular" pitchFamily="34" charset="-122"/>
              <a:cs typeface="Arial" panose="020B0604020202020204" pitchFamily="34" charset="0"/>
            </a:endParaRPr>
          </a:p>
        </p:txBody>
      </p:sp>
      <p:sp>
        <p:nvSpPr>
          <p:cNvPr id="6" name="Text 9">
            <a:extLst>
              <a:ext uri="{FF2B5EF4-FFF2-40B4-BE49-F238E27FC236}">
                <a16:creationId xmlns:a16="http://schemas.microsoft.com/office/drawing/2014/main" id="{0D67B4DD-6AC3-3464-ED41-E57B7FDA92CC}"/>
              </a:ext>
            </a:extLst>
          </p:cNvPr>
          <p:cNvSpPr/>
          <p:nvPr/>
        </p:nvSpPr>
        <p:spPr>
          <a:xfrm>
            <a:off x="9719408" y="7962536"/>
            <a:ext cx="9645552" cy="328181"/>
          </a:xfrm>
          <a:prstGeom prst="rect">
            <a:avLst/>
          </a:prstGeom>
          <a:noFill/>
        </p:spPr>
        <p:txBody>
          <a:bodyPr wrap="square" lIns="0" tIns="0" rIns="0" bIns="0" rtlCol="0" anchor="t"/>
          <a:lstStyle/>
          <a:p>
            <a:pPr defTabSz="1219215">
              <a:lnSpc>
                <a:spcPts val="2371"/>
              </a:lnSpc>
              <a:defRPr/>
            </a:pPr>
            <a:r>
              <a:rPr lang="en-US" altLang="zh-CN" sz="3200" b="1" spc="32" dirty="0">
                <a:latin typeface="+mn-lt"/>
                <a:ea typeface="Arial Bold" pitchFamily="34" charset="-122"/>
                <a:cs typeface="Arial" panose="020B0604020202020204" pitchFamily="34" charset="0"/>
              </a:rPr>
              <a:t>66HL4M-BDV  Antiglare</a:t>
            </a:r>
            <a:endParaRPr lang="en-US" sz="3200" dirty="0">
              <a:latin typeface="+mn-lt"/>
              <a:cs typeface="Arial" panose="020B0604020202020204" pitchFamily="34" charset="0"/>
            </a:endParaRPr>
          </a:p>
        </p:txBody>
      </p:sp>
      <p:pic>
        <p:nvPicPr>
          <p:cNvPr id="11" name="Immagine 10">
            <a:extLst>
              <a:ext uri="{FF2B5EF4-FFF2-40B4-BE49-F238E27FC236}">
                <a16:creationId xmlns:a16="http://schemas.microsoft.com/office/drawing/2014/main" id="{888FFAC0-D98F-3B69-238D-B070C4A041C8}"/>
              </a:ext>
            </a:extLst>
          </p:cNvPr>
          <p:cNvPicPr>
            <a:picLocks noChangeAspect="1"/>
          </p:cNvPicPr>
          <p:nvPr/>
        </p:nvPicPr>
        <p:blipFill>
          <a:blip r:embed="rId3"/>
          <a:srcRect l="20868"/>
          <a:stretch>
            <a:fillRect/>
          </a:stretch>
        </p:blipFill>
        <p:spPr>
          <a:xfrm>
            <a:off x="-1" y="2686503"/>
            <a:ext cx="7899032" cy="9201693"/>
          </a:xfrm>
          <a:prstGeom prst="rect">
            <a:avLst/>
          </a:prstGeom>
        </p:spPr>
      </p:pic>
      <p:sp>
        <p:nvSpPr>
          <p:cNvPr id="12" name="Google Shape;33;g3c329dcb9b8_0_10">
            <a:extLst>
              <a:ext uri="{FF2B5EF4-FFF2-40B4-BE49-F238E27FC236}">
                <a16:creationId xmlns:a16="http://schemas.microsoft.com/office/drawing/2014/main" id="{CBD90B89-926A-E1A9-3BAB-FBBE4755A903}"/>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algn="ctr"/>
            <a:r>
              <a:rPr lang="it-IT" sz="8000" dirty="0"/>
              <a:t>Jinko Prodotti Speciali</a:t>
            </a:r>
            <a:endParaRPr sz="8000" dirty="0"/>
          </a:p>
        </p:txBody>
      </p:sp>
    </p:spTree>
    <p:extLst>
      <p:ext uri="{BB962C8B-B14F-4D97-AF65-F5344CB8AC3E}">
        <p14:creationId xmlns:p14="http://schemas.microsoft.com/office/powerpoint/2010/main" val="240465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C1E249D9-A7AD-CE9A-2B6B-3ED9E5BA87F5}"/>
            </a:ext>
          </a:extLst>
        </p:cNvPr>
        <p:cNvGrpSpPr/>
        <p:nvPr/>
      </p:nvGrpSpPr>
      <p:grpSpPr>
        <a:xfrm>
          <a:off x="0" y="0"/>
          <a:ext cx="0" cy="0"/>
          <a:chOff x="0" y="0"/>
          <a:chExt cx="0" cy="0"/>
        </a:xfrm>
      </p:grpSpPr>
      <p:pic>
        <p:nvPicPr>
          <p:cNvPr id="11" name="Immagine 10">
            <a:extLst>
              <a:ext uri="{FF2B5EF4-FFF2-40B4-BE49-F238E27FC236}">
                <a16:creationId xmlns:a16="http://schemas.microsoft.com/office/drawing/2014/main" id="{8A03AA38-863A-051E-09D1-4E9F61794FE5}"/>
              </a:ext>
            </a:extLst>
          </p:cNvPr>
          <p:cNvPicPr>
            <a:picLocks noChangeAspect="1"/>
          </p:cNvPicPr>
          <p:nvPr/>
        </p:nvPicPr>
        <p:blipFill>
          <a:blip r:embed="rId3"/>
          <a:srcRect l="20868"/>
          <a:stretch>
            <a:fillRect/>
          </a:stretch>
        </p:blipFill>
        <p:spPr>
          <a:xfrm>
            <a:off x="-1" y="2686503"/>
            <a:ext cx="7899032" cy="9201693"/>
          </a:xfrm>
          <a:prstGeom prst="rect">
            <a:avLst/>
          </a:prstGeom>
        </p:spPr>
      </p:pic>
      <p:sp>
        <p:nvSpPr>
          <p:cNvPr id="12" name="Google Shape;33;g3c329dcb9b8_0_10">
            <a:extLst>
              <a:ext uri="{FF2B5EF4-FFF2-40B4-BE49-F238E27FC236}">
                <a16:creationId xmlns:a16="http://schemas.microsoft.com/office/drawing/2014/main" id="{F5A6202A-A908-ABD6-F963-4819D21BB42A}"/>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algn="ctr"/>
            <a:r>
              <a:rPr lang="it-IT" sz="8000" dirty="0"/>
              <a:t>66HL4M-BDX Three </a:t>
            </a:r>
            <a:r>
              <a:rPr lang="it-IT" sz="8000" dirty="0" err="1"/>
              <a:t>Advantage</a:t>
            </a:r>
            <a:r>
              <a:rPr lang="it-IT" sz="8000" dirty="0"/>
              <a:t> </a:t>
            </a:r>
            <a:r>
              <a:rPr lang="it-IT" sz="8000" dirty="0" err="1"/>
              <a:t>module</a:t>
            </a:r>
            <a:endParaRPr lang="it-IT" sz="8000" dirty="0"/>
          </a:p>
        </p:txBody>
      </p:sp>
      <p:sp>
        <p:nvSpPr>
          <p:cNvPr id="4" name="矩形: 圆角 10">
            <a:extLst>
              <a:ext uri="{FF2B5EF4-FFF2-40B4-BE49-F238E27FC236}">
                <a16:creationId xmlns:a16="http://schemas.microsoft.com/office/drawing/2014/main" id="{85539252-A0C6-DD5D-80D4-9D9B92A49FF3}"/>
              </a:ext>
            </a:extLst>
          </p:cNvPr>
          <p:cNvSpPr/>
          <p:nvPr/>
        </p:nvSpPr>
        <p:spPr>
          <a:xfrm flipH="1">
            <a:off x="7880031" y="3709750"/>
            <a:ext cx="3807656" cy="2153629"/>
          </a:xfrm>
          <a:prstGeom prst="roundRect">
            <a:avLst>
              <a:gd name="adj" fmla="val 1618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800" b="1" dirty="0">
                <a:solidFill>
                  <a:srgbClr val="000000"/>
                </a:solidFill>
                <a:latin typeface="微软雅黑" panose="020B0503020204020204" pitchFamily="34" charset="-122"/>
                <a:ea typeface="微软雅黑" panose="020B0503020204020204" pitchFamily="34" charset="-122"/>
              </a:rPr>
              <a:t>Higher wind load resistance</a:t>
            </a:r>
            <a:endParaRPr kumimoji="1" lang="zh-CN" altLang="en-US" sz="2800" b="1" dirty="0">
              <a:solidFill>
                <a:srgbClr val="000000"/>
              </a:solidFill>
              <a:latin typeface="微软雅黑" panose="020B0503020204020204" pitchFamily="34" charset="-122"/>
              <a:ea typeface="微软雅黑" panose="020B0503020204020204" pitchFamily="34" charset="-122"/>
            </a:endParaRPr>
          </a:p>
        </p:txBody>
      </p:sp>
      <p:sp>
        <p:nvSpPr>
          <p:cNvPr id="7" name="矩形: 圆角 10">
            <a:extLst>
              <a:ext uri="{FF2B5EF4-FFF2-40B4-BE49-F238E27FC236}">
                <a16:creationId xmlns:a16="http://schemas.microsoft.com/office/drawing/2014/main" id="{9918CC19-4C61-BC2C-5482-ED09B09383A4}"/>
              </a:ext>
            </a:extLst>
          </p:cNvPr>
          <p:cNvSpPr/>
          <p:nvPr/>
        </p:nvSpPr>
        <p:spPr>
          <a:xfrm flipH="1">
            <a:off x="7880031" y="9506396"/>
            <a:ext cx="3807656" cy="2153629"/>
          </a:xfrm>
          <a:prstGeom prst="roundRect">
            <a:avLst>
              <a:gd name="adj" fmla="val 1618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800" b="1" dirty="0">
                <a:solidFill>
                  <a:srgbClr val="000000"/>
                </a:solidFill>
                <a:latin typeface="微软雅黑" panose="020B0503020204020204" pitchFamily="34" charset="-122"/>
                <a:ea typeface="微软雅黑" panose="020B0503020204020204" pitchFamily="34" charset="-122"/>
              </a:rPr>
              <a:t>Higher hail resistance</a:t>
            </a:r>
            <a:endParaRPr kumimoji="1" lang="zh-CN" altLang="en-US" sz="2800" b="1" dirty="0">
              <a:solidFill>
                <a:srgbClr val="000000"/>
              </a:solidFill>
              <a:latin typeface="微软雅黑" panose="020B0503020204020204" pitchFamily="34" charset="-122"/>
              <a:ea typeface="微软雅黑" panose="020B0503020204020204" pitchFamily="34" charset="-122"/>
            </a:endParaRPr>
          </a:p>
        </p:txBody>
      </p:sp>
      <p:sp>
        <p:nvSpPr>
          <p:cNvPr id="8" name="矩形: 圆角 10">
            <a:extLst>
              <a:ext uri="{FF2B5EF4-FFF2-40B4-BE49-F238E27FC236}">
                <a16:creationId xmlns:a16="http://schemas.microsoft.com/office/drawing/2014/main" id="{C61C5B43-B59F-13A2-1385-E22EAB1366E7}"/>
              </a:ext>
            </a:extLst>
          </p:cNvPr>
          <p:cNvSpPr/>
          <p:nvPr/>
        </p:nvSpPr>
        <p:spPr>
          <a:xfrm flipH="1">
            <a:off x="9192065" y="6510104"/>
            <a:ext cx="3952435" cy="2153629"/>
          </a:xfrm>
          <a:prstGeom prst="roundRect">
            <a:avLst>
              <a:gd name="adj" fmla="val 16180"/>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800" b="1" dirty="0">
                <a:solidFill>
                  <a:srgbClr val="000000"/>
                </a:solidFill>
                <a:latin typeface="微软雅黑" panose="020B0503020204020204" pitchFamily="34" charset="-122"/>
                <a:ea typeface="微软雅黑" panose="020B0503020204020204" pitchFamily="34" charset="-122"/>
              </a:rPr>
              <a:t>Higher fire rating class</a:t>
            </a:r>
            <a:endParaRPr kumimoji="1" lang="zh-CN" altLang="en-US" sz="2800" b="1" dirty="0">
              <a:solidFill>
                <a:srgbClr val="000000"/>
              </a:solidFill>
              <a:latin typeface="微软雅黑" panose="020B0503020204020204" pitchFamily="34" charset="-122"/>
              <a:ea typeface="微软雅黑" panose="020B0503020204020204" pitchFamily="34" charset="-122"/>
            </a:endParaRPr>
          </a:p>
        </p:txBody>
      </p:sp>
      <p:sp>
        <p:nvSpPr>
          <p:cNvPr id="9" name="文本框 79">
            <a:extLst>
              <a:ext uri="{FF2B5EF4-FFF2-40B4-BE49-F238E27FC236}">
                <a16:creationId xmlns:a16="http://schemas.microsoft.com/office/drawing/2014/main" id="{EEF94CB1-CE10-8A2F-BD01-499725586E32}"/>
              </a:ext>
            </a:extLst>
          </p:cNvPr>
          <p:cNvSpPr txBox="1"/>
          <p:nvPr/>
        </p:nvSpPr>
        <p:spPr>
          <a:xfrm>
            <a:off x="13452617" y="7063695"/>
            <a:ext cx="3952435" cy="954107"/>
          </a:xfrm>
          <a:prstGeom prst="rect">
            <a:avLst/>
          </a:prstGeom>
          <a:noFill/>
        </p:spPr>
        <p:txBody>
          <a:bodyPr wrap="square" rtlCol="0">
            <a:spAutoFit/>
          </a:bodyPr>
          <a:lstStyle/>
          <a:p>
            <a:pPr marL="571508" indent="-571508" defTabSz="1828823">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IEC fire class A </a:t>
            </a:r>
          </a:p>
          <a:p>
            <a:pPr marL="571508" indent="-571508" defTabSz="1828823">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UL fire type 30</a:t>
            </a:r>
          </a:p>
        </p:txBody>
      </p:sp>
      <p:sp>
        <p:nvSpPr>
          <p:cNvPr id="10" name="文本框 80">
            <a:extLst>
              <a:ext uri="{FF2B5EF4-FFF2-40B4-BE49-F238E27FC236}">
                <a16:creationId xmlns:a16="http://schemas.microsoft.com/office/drawing/2014/main" id="{BE015E66-19E7-80FC-7905-DA1031C0136F}"/>
              </a:ext>
            </a:extLst>
          </p:cNvPr>
          <p:cNvSpPr txBox="1"/>
          <p:nvPr/>
        </p:nvSpPr>
        <p:spPr>
          <a:xfrm>
            <a:off x="11824924" y="10059989"/>
            <a:ext cx="4253277" cy="954107"/>
          </a:xfrm>
          <a:prstGeom prst="rect">
            <a:avLst/>
          </a:prstGeom>
          <a:noFill/>
        </p:spPr>
        <p:txBody>
          <a:bodyPr wrap="square" rtlCol="0">
            <a:spAutoFit/>
          </a:bodyPr>
          <a:lstStyle/>
          <a:p>
            <a:pPr marL="571508" indent="-571508" defTabSz="1828823">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Withstand up to 55mm hail impact</a:t>
            </a:r>
          </a:p>
        </p:txBody>
      </p:sp>
      <p:sp>
        <p:nvSpPr>
          <p:cNvPr id="13" name="文本框 81">
            <a:extLst>
              <a:ext uri="{FF2B5EF4-FFF2-40B4-BE49-F238E27FC236}">
                <a16:creationId xmlns:a16="http://schemas.microsoft.com/office/drawing/2014/main" id="{B95A29EA-CB7A-CCB1-0454-F3EE7168E85E}"/>
              </a:ext>
            </a:extLst>
          </p:cNvPr>
          <p:cNvSpPr txBox="1"/>
          <p:nvPr/>
        </p:nvSpPr>
        <p:spPr>
          <a:xfrm>
            <a:off x="12125769" y="3594581"/>
            <a:ext cx="5279283" cy="2246769"/>
          </a:xfrm>
          <a:prstGeom prst="rect">
            <a:avLst/>
          </a:prstGeom>
          <a:noFill/>
        </p:spPr>
        <p:txBody>
          <a:bodyPr wrap="square" rtlCol="0">
            <a:spAutoFit/>
          </a:bodyPr>
          <a:lstStyle/>
          <a:p>
            <a:pPr defTabSz="1828823">
              <a:defRPr/>
            </a:pPr>
            <a:r>
              <a:rPr lang="en-US" altLang="zh-CN" sz="2800" dirty="0">
                <a:latin typeface="微软雅黑" panose="020B0503020204020204" pitchFamily="34" charset="-122"/>
                <a:ea typeface="微软雅黑" panose="020B0503020204020204" pitchFamily="34" charset="-122"/>
              </a:rPr>
              <a:t>Certified to withstand</a:t>
            </a:r>
            <a:r>
              <a:rPr lang="zh-CN" altLang="en-US" sz="2800" dirty="0">
                <a:latin typeface="微软雅黑" panose="020B0503020204020204" pitchFamily="34" charset="-122"/>
                <a:ea typeface="微软雅黑" panose="020B0503020204020204" pitchFamily="34" charset="-122"/>
              </a:rPr>
              <a:t>：</a:t>
            </a:r>
          </a:p>
          <a:p>
            <a:pPr marL="571508" indent="-571508" defTabSz="1828823">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6000 Pa front side max static test load</a:t>
            </a:r>
          </a:p>
          <a:p>
            <a:pPr marL="571508" indent="-571508" defTabSz="1828823">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4000 Pa rear side max static test load</a:t>
            </a:r>
          </a:p>
        </p:txBody>
      </p:sp>
      <p:pic>
        <p:nvPicPr>
          <p:cNvPr id="14" name="图片 82">
            <a:extLst>
              <a:ext uri="{FF2B5EF4-FFF2-40B4-BE49-F238E27FC236}">
                <a16:creationId xmlns:a16="http://schemas.microsoft.com/office/drawing/2014/main" id="{02285EA1-704D-F3CF-3AAB-DE5F26B485D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7976" t="35341" r="8459" b="20068"/>
          <a:stretch>
            <a:fillRect/>
          </a:stretch>
        </p:blipFill>
        <p:spPr>
          <a:xfrm>
            <a:off x="18090796" y="2279524"/>
            <a:ext cx="5765800" cy="2940179"/>
          </a:xfrm>
          <a:prstGeom prst="rect">
            <a:avLst/>
          </a:prstGeom>
          <a:ln>
            <a:noFill/>
          </a:ln>
          <a:effectLst/>
        </p:spPr>
      </p:pic>
      <p:pic>
        <p:nvPicPr>
          <p:cNvPr id="15" name="图片 83">
            <a:extLst>
              <a:ext uri="{FF2B5EF4-FFF2-40B4-BE49-F238E27FC236}">
                <a16:creationId xmlns:a16="http://schemas.microsoft.com/office/drawing/2014/main" id="{62EF5813-97D9-C69A-3DB6-BF75C86AA4B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0544" t="27600" r="18693" b="14673"/>
          <a:stretch>
            <a:fillRect/>
          </a:stretch>
        </p:blipFill>
        <p:spPr>
          <a:xfrm>
            <a:off x="18090799" y="5671230"/>
            <a:ext cx="5765800" cy="2940179"/>
          </a:xfrm>
          <a:prstGeom prst="rect">
            <a:avLst/>
          </a:prstGeom>
          <a:ln>
            <a:noFill/>
          </a:ln>
          <a:effectLst/>
        </p:spPr>
      </p:pic>
      <p:pic>
        <p:nvPicPr>
          <p:cNvPr id="16" name="图片 84">
            <a:extLst>
              <a:ext uri="{FF2B5EF4-FFF2-40B4-BE49-F238E27FC236}">
                <a16:creationId xmlns:a16="http://schemas.microsoft.com/office/drawing/2014/main" id="{6D2A1AAB-B640-7A9C-19BE-3C629C46FBD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2801"/>
          <a:stretch>
            <a:fillRect/>
          </a:stretch>
        </p:blipFill>
        <p:spPr>
          <a:xfrm>
            <a:off x="18090796" y="9062928"/>
            <a:ext cx="5765800" cy="2940181"/>
          </a:xfrm>
          <a:prstGeom prst="rect">
            <a:avLst/>
          </a:prstGeom>
          <a:effectLst>
            <a:softEdge rad="25400"/>
          </a:effectLst>
        </p:spPr>
      </p:pic>
    </p:spTree>
    <p:extLst>
      <p:ext uri="{BB962C8B-B14F-4D97-AF65-F5344CB8AC3E}">
        <p14:creationId xmlns:p14="http://schemas.microsoft.com/office/powerpoint/2010/main" val="3351240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A54C0E63-1ACC-CA4E-2F8B-C5F085BCEB67}"/>
            </a:ext>
          </a:extLst>
        </p:cNvPr>
        <p:cNvGrpSpPr/>
        <p:nvPr/>
      </p:nvGrpSpPr>
      <p:grpSpPr>
        <a:xfrm>
          <a:off x="0" y="0"/>
          <a:ext cx="0" cy="0"/>
          <a:chOff x="0" y="0"/>
          <a:chExt cx="0" cy="0"/>
        </a:xfrm>
      </p:grpSpPr>
      <p:pic>
        <p:nvPicPr>
          <p:cNvPr id="11" name="Immagine 10">
            <a:extLst>
              <a:ext uri="{FF2B5EF4-FFF2-40B4-BE49-F238E27FC236}">
                <a16:creationId xmlns:a16="http://schemas.microsoft.com/office/drawing/2014/main" id="{53951671-8BF8-AEB4-C9A5-73C9A63D9147}"/>
              </a:ext>
            </a:extLst>
          </p:cNvPr>
          <p:cNvPicPr>
            <a:picLocks noChangeAspect="1"/>
          </p:cNvPicPr>
          <p:nvPr/>
        </p:nvPicPr>
        <p:blipFill>
          <a:blip r:embed="rId9"/>
          <a:srcRect l="20868"/>
          <a:stretch>
            <a:fillRect/>
          </a:stretch>
        </p:blipFill>
        <p:spPr>
          <a:xfrm>
            <a:off x="-1" y="2686503"/>
            <a:ext cx="7899032" cy="9201693"/>
          </a:xfrm>
          <a:prstGeom prst="rect">
            <a:avLst/>
          </a:prstGeom>
        </p:spPr>
      </p:pic>
      <p:sp>
        <p:nvSpPr>
          <p:cNvPr id="12" name="Google Shape;33;g3c329dcb9b8_0_10">
            <a:extLst>
              <a:ext uri="{FF2B5EF4-FFF2-40B4-BE49-F238E27FC236}">
                <a16:creationId xmlns:a16="http://schemas.microsoft.com/office/drawing/2014/main" id="{C12B1B15-C1FC-7097-F675-B35731BE5581}"/>
              </a:ext>
            </a:extLst>
          </p:cNvPr>
          <p:cNvSpPr txBox="1">
            <a:spLocks noGrp="1"/>
          </p:cNvSpPr>
          <p:nvPr>
            <p:ph type="title"/>
          </p:nvPr>
        </p:nvSpPr>
        <p:spPr>
          <a:xfrm>
            <a:off x="856500" y="2272666"/>
            <a:ext cx="22939671" cy="1537200"/>
          </a:xfrm>
          <a:prstGeom prst="rect">
            <a:avLst/>
          </a:prstGeom>
          <a:noFill/>
          <a:ln>
            <a:noFill/>
          </a:ln>
        </p:spPr>
        <p:txBody>
          <a:bodyPr spcFirstLastPara="1" wrap="square" lIns="91425" tIns="91425" rIns="91425" bIns="91425" anchor="t" anchorCtr="0">
            <a:noAutofit/>
          </a:bodyPr>
          <a:lstStyle/>
          <a:p>
            <a:pPr algn="ctr"/>
            <a:r>
              <a:rPr lang="it-IT" sz="8000" dirty="0"/>
              <a:t>66HL4M-BDV </a:t>
            </a:r>
            <a:r>
              <a:rPr lang="it-IT" sz="8000" dirty="0" err="1"/>
              <a:t>Antiglare</a:t>
            </a:r>
            <a:r>
              <a:rPr lang="it-IT" sz="8000" dirty="0"/>
              <a:t> </a:t>
            </a:r>
            <a:r>
              <a:rPr lang="it-IT" sz="8000" dirty="0" err="1"/>
              <a:t>module</a:t>
            </a:r>
            <a:endParaRPr lang="it-IT" sz="8000" dirty="0"/>
          </a:p>
        </p:txBody>
      </p:sp>
      <p:grpSp>
        <p:nvGrpSpPr>
          <p:cNvPr id="17" name="组合 11">
            <a:extLst>
              <a:ext uri="{FF2B5EF4-FFF2-40B4-BE49-F238E27FC236}">
                <a16:creationId xmlns:a16="http://schemas.microsoft.com/office/drawing/2014/main" id="{113503EB-9DA3-6EA5-C3E5-7358074CF34E}"/>
              </a:ext>
            </a:extLst>
          </p:cNvPr>
          <p:cNvGrpSpPr/>
          <p:nvPr/>
        </p:nvGrpSpPr>
        <p:grpSpPr>
          <a:xfrm>
            <a:off x="9777120" y="3809865"/>
            <a:ext cx="13042240" cy="7633469"/>
            <a:chOff x="5513704" y="1113808"/>
            <a:chExt cx="3075845" cy="3420963"/>
          </a:xfrm>
        </p:grpSpPr>
        <p:sp>
          <p:nvSpPr>
            <p:cNvPr id="18" name="矩形: 圆角 10">
              <a:extLst>
                <a:ext uri="{FF2B5EF4-FFF2-40B4-BE49-F238E27FC236}">
                  <a16:creationId xmlns:a16="http://schemas.microsoft.com/office/drawing/2014/main" id="{88C31CC1-CDE5-6896-43C5-F17806835385}"/>
                </a:ext>
              </a:extLst>
            </p:cNvPr>
            <p:cNvSpPr/>
            <p:nvPr>
              <p:custDataLst>
                <p:tags r:id="rId1"/>
              </p:custDataLst>
            </p:nvPr>
          </p:nvSpPr>
          <p:spPr>
            <a:xfrm flipH="1">
              <a:off x="5513704" y="1113808"/>
              <a:ext cx="2478707" cy="254331"/>
            </a:xfrm>
            <a:prstGeom prst="roundRect">
              <a:avLst>
                <a:gd name="adj" fmla="val 50000"/>
              </a:avLst>
            </a:prstGeom>
            <a:solidFill>
              <a:srgbClr val="00B1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17">
                <a:buClrTx/>
              </a:pPr>
              <a:r>
                <a:rPr lang="en-US" altLang="zh-CN" sz="2933" b="1" kern="1200" dirty="0">
                  <a:solidFill>
                    <a:srgbClr val="000000"/>
                  </a:solidFill>
                  <a:ea typeface="微软雅黑" panose="020B0503020204020204" pitchFamily="34" charset="-122"/>
                  <a:cs typeface="Helvetica" pitchFamily="2" charset="0"/>
                  <a:sym typeface="+mn-ea"/>
                </a:rPr>
                <a:t>Noticeable Glare Reduction</a:t>
              </a:r>
              <a:endParaRPr lang="en-US" altLang="zh-CN" sz="2933" b="1" dirty="0">
                <a:solidFill>
                  <a:srgbClr val="000000"/>
                </a:solidFill>
                <a:ea typeface="微软雅黑" panose="020B0503020204020204" pitchFamily="34" charset="-122"/>
                <a:cs typeface="Helvetica" pitchFamily="2" charset="0"/>
              </a:endParaRPr>
            </a:p>
          </p:txBody>
        </p:sp>
        <p:sp>
          <p:nvSpPr>
            <p:cNvPr id="19" name="矩形: 圆角 16">
              <a:extLst>
                <a:ext uri="{FF2B5EF4-FFF2-40B4-BE49-F238E27FC236}">
                  <a16:creationId xmlns:a16="http://schemas.microsoft.com/office/drawing/2014/main" id="{B4D90D31-0C84-2D85-B6AF-CEDF6A950282}"/>
                </a:ext>
              </a:extLst>
            </p:cNvPr>
            <p:cNvSpPr/>
            <p:nvPr>
              <p:custDataLst>
                <p:tags r:id="rId2"/>
              </p:custDataLst>
            </p:nvPr>
          </p:nvSpPr>
          <p:spPr>
            <a:xfrm flipH="1">
              <a:off x="5513704" y="3771265"/>
              <a:ext cx="2478709" cy="254635"/>
            </a:xfrm>
            <a:prstGeom prst="roundRect">
              <a:avLst>
                <a:gd name="adj" fmla="val 50000"/>
              </a:avLst>
            </a:prstGeom>
            <a:solidFill>
              <a:srgbClr val="00B1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17">
                <a:buClrTx/>
              </a:pPr>
              <a:r>
                <a:rPr lang="en-US" altLang="zh-CN" sz="2933" b="1" kern="1200" dirty="0">
                  <a:solidFill>
                    <a:srgbClr val="000000"/>
                  </a:solidFill>
                  <a:ea typeface="微软雅黑" panose="020B0503020204020204" pitchFamily="34" charset="-122"/>
                  <a:cs typeface="Helvetica" pitchFamily="2" charset="0"/>
                </a:rPr>
                <a:t>Wide Scenario Compatibility</a:t>
              </a:r>
              <a:endParaRPr lang="zh-CN" altLang="en-US" sz="2933" b="1" dirty="0">
                <a:solidFill>
                  <a:srgbClr val="000000"/>
                </a:solidFill>
                <a:ea typeface="微软雅黑" panose="020B0503020204020204" pitchFamily="34" charset="-122"/>
                <a:cs typeface="Helvetica" pitchFamily="2" charset="0"/>
              </a:endParaRPr>
            </a:p>
          </p:txBody>
        </p:sp>
        <p:sp>
          <p:nvSpPr>
            <p:cNvPr id="20" name="矩形: 圆角 22">
              <a:extLst>
                <a:ext uri="{FF2B5EF4-FFF2-40B4-BE49-F238E27FC236}">
                  <a16:creationId xmlns:a16="http://schemas.microsoft.com/office/drawing/2014/main" id="{CF94ABA7-F551-9F2A-68E4-A306D1A6CA67}"/>
                </a:ext>
              </a:extLst>
            </p:cNvPr>
            <p:cNvSpPr/>
            <p:nvPr>
              <p:custDataLst>
                <p:tags r:id="rId3"/>
              </p:custDataLst>
            </p:nvPr>
          </p:nvSpPr>
          <p:spPr>
            <a:xfrm>
              <a:off x="5513705" y="2496546"/>
              <a:ext cx="2478708" cy="254635"/>
            </a:xfrm>
            <a:prstGeom prst="roundRect">
              <a:avLst>
                <a:gd name="adj" fmla="val 50000"/>
              </a:avLst>
            </a:prstGeom>
            <a:solidFill>
              <a:srgbClr val="00B1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371617">
                <a:buClrTx/>
              </a:pPr>
              <a:r>
                <a:rPr lang="en-US" altLang="zh-CN" sz="2933" b="1" kern="1200" dirty="0">
                  <a:solidFill>
                    <a:srgbClr val="000000"/>
                  </a:solidFill>
                  <a:ea typeface="微软雅黑" panose="020B0503020204020204" pitchFamily="34" charset="-122"/>
                  <a:cs typeface="Helvetica" pitchFamily="2" charset="0"/>
                </a:rPr>
                <a:t>Authoritative Third-Party Certifications</a:t>
              </a:r>
              <a:endParaRPr lang="zh-CN" altLang="en-US" sz="2933" b="1" dirty="0">
                <a:solidFill>
                  <a:srgbClr val="000000"/>
                </a:solidFill>
                <a:ea typeface="微软雅黑" panose="020B0503020204020204" pitchFamily="34" charset="-122"/>
                <a:cs typeface="Helvetica" pitchFamily="2" charset="0"/>
              </a:endParaRPr>
            </a:p>
          </p:txBody>
        </p:sp>
        <p:sp>
          <p:nvSpPr>
            <p:cNvPr id="21" name="文本框 13">
              <a:extLst>
                <a:ext uri="{FF2B5EF4-FFF2-40B4-BE49-F238E27FC236}">
                  <a16:creationId xmlns:a16="http://schemas.microsoft.com/office/drawing/2014/main" id="{BB7ECEA2-DA28-C95E-69A8-B179BF77C362}"/>
                </a:ext>
              </a:extLst>
            </p:cNvPr>
            <p:cNvSpPr txBox="1"/>
            <p:nvPr>
              <p:custDataLst>
                <p:tags r:id="rId4"/>
              </p:custDataLst>
            </p:nvPr>
          </p:nvSpPr>
          <p:spPr>
            <a:xfrm>
              <a:off x="5513705" y="1386205"/>
              <a:ext cx="3075844" cy="464421"/>
            </a:xfrm>
            <a:prstGeom prst="rect">
              <a:avLst/>
            </a:prstGeom>
            <a:noFill/>
          </p:spPr>
          <p:txBody>
            <a:bodyPr wrap="square">
              <a:spAutoFit/>
            </a:bodyPr>
            <a:lstStyle/>
            <a:p>
              <a:pPr defTabSz="1828823">
                <a:lnSpc>
                  <a:spcPct val="150000"/>
                </a:lnSpc>
              </a:pPr>
              <a:r>
                <a:rPr lang="en-US" altLang="zh-CN" sz="2933" dirty="0">
                  <a:latin typeface="+mn-lt"/>
                  <a:ea typeface="微软雅黑" panose="020B0503020204020204" pitchFamily="34" charset="-122"/>
                  <a:cs typeface="Helvetica" pitchFamily="2" charset="0"/>
                </a:rPr>
                <a:t>Reflectivity at all angles is cut by over </a:t>
              </a:r>
              <a:r>
                <a:rPr lang="en-US" altLang="zh-CN" sz="2933" b="1" dirty="0">
                  <a:latin typeface="+mn-lt"/>
                  <a:ea typeface="微软雅黑" panose="020B0503020204020204" pitchFamily="34" charset="-122"/>
                  <a:cs typeface="Helvetica" pitchFamily="2" charset="0"/>
                </a:rPr>
                <a:t>60% </a:t>
              </a:r>
              <a:r>
                <a:rPr lang="en-US" altLang="zh-CN" sz="2933" dirty="0">
                  <a:latin typeface="+mn-lt"/>
                  <a:ea typeface="微软雅黑" panose="020B0503020204020204" pitchFamily="34" charset="-122"/>
                  <a:cs typeface="Helvetica" pitchFamily="2" charset="0"/>
                </a:rPr>
                <a:t>vs. conventional products, with up to </a:t>
              </a:r>
              <a:r>
                <a:rPr lang="en-US" altLang="zh-CN" sz="2933" b="1" dirty="0">
                  <a:latin typeface="+mn-lt"/>
                  <a:ea typeface="微软雅黑" panose="020B0503020204020204" pitchFamily="34" charset="-122"/>
                  <a:cs typeface="Helvetica" pitchFamily="2" charset="0"/>
                </a:rPr>
                <a:t>80% </a:t>
              </a:r>
              <a:r>
                <a:rPr lang="en-US" altLang="zh-CN" sz="2933" dirty="0">
                  <a:latin typeface="+mn-lt"/>
                  <a:ea typeface="微软雅黑" panose="020B0503020204020204" pitchFamily="34" charset="-122"/>
                  <a:cs typeface="Helvetica" pitchFamily="2" charset="0"/>
                </a:rPr>
                <a:t>reduction at some angles, delivering significant glare reduction</a:t>
              </a:r>
              <a:endParaRPr lang="en-US" altLang="zh-CN" sz="2933" b="1" dirty="0">
                <a:latin typeface="+mn-lt"/>
                <a:ea typeface="微软雅黑" panose="020B0503020204020204" pitchFamily="34" charset="-122"/>
                <a:cs typeface="Helvetica" pitchFamily="2" charset="0"/>
              </a:endParaRPr>
            </a:p>
          </p:txBody>
        </p:sp>
        <p:sp>
          <p:nvSpPr>
            <p:cNvPr id="22" name="文本框 13">
              <a:extLst>
                <a:ext uri="{FF2B5EF4-FFF2-40B4-BE49-F238E27FC236}">
                  <a16:creationId xmlns:a16="http://schemas.microsoft.com/office/drawing/2014/main" id="{C0BADCFC-13A7-EC35-9DE4-921E551DF8A2}"/>
                </a:ext>
              </a:extLst>
            </p:cNvPr>
            <p:cNvSpPr txBox="1"/>
            <p:nvPr>
              <p:custDataLst>
                <p:tags r:id="rId5"/>
              </p:custDataLst>
            </p:nvPr>
          </p:nvSpPr>
          <p:spPr>
            <a:xfrm>
              <a:off x="5513705" y="4070350"/>
              <a:ext cx="2897205" cy="464421"/>
            </a:xfrm>
            <a:prstGeom prst="rect">
              <a:avLst/>
            </a:prstGeom>
            <a:noFill/>
          </p:spPr>
          <p:txBody>
            <a:bodyPr wrap="square">
              <a:spAutoFit/>
            </a:bodyPr>
            <a:lstStyle/>
            <a:p>
              <a:pPr defTabSz="1828823">
                <a:lnSpc>
                  <a:spcPct val="150000"/>
                </a:lnSpc>
              </a:pPr>
              <a:r>
                <a:rPr lang="en-US" altLang="zh-CN" sz="2933" dirty="0">
                  <a:latin typeface="+mn-lt"/>
                  <a:ea typeface="微软雅黑" panose="020B0503020204020204" pitchFamily="34" charset="-122"/>
                  <a:cs typeface="Helvetica" pitchFamily="2" charset="0"/>
                </a:rPr>
                <a:t>Perfectly suited for diverse applications: airports, highways, residential areas, etc.</a:t>
              </a:r>
            </a:p>
          </p:txBody>
        </p:sp>
        <p:sp>
          <p:nvSpPr>
            <p:cNvPr id="23" name="文本框 13">
              <a:extLst>
                <a:ext uri="{FF2B5EF4-FFF2-40B4-BE49-F238E27FC236}">
                  <a16:creationId xmlns:a16="http://schemas.microsoft.com/office/drawing/2014/main" id="{A1133D61-D7FD-8A11-C6E9-F8B4F18E7568}"/>
                </a:ext>
              </a:extLst>
            </p:cNvPr>
            <p:cNvSpPr txBox="1"/>
            <p:nvPr>
              <p:custDataLst>
                <p:tags r:id="rId6"/>
              </p:custDataLst>
            </p:nvPr>
          </p:nvSpPr>
          <p:spPr>
            <a:xfrm>
              <a:off x="5513704" y="2767056"/>
              <a:ext cx="3073234" cy="464421"/>
            </a:xfrm>
            <a:prstGeom prst="rect">
              <a:avLst/>
            </a:prstGeom>
            <a:noFill/>
          </p:spPr>
          <p:txBody>
            <a:bodyPr wrap="square">
              <a:spAutoFit/>
            </a:bodyPr>
            <a:lstStyle/>
            <a:p>
              <a:pPr defTabSz="1371617">
                <a:lnSpc>
                  <a:spcPct val="150000"/>
                </a:lnSpc>
                <a:buClrTx/>
              </a:pPr>
              <a:r>
                <a:rPr lang="en-US" altLang="zh-CN" sz="2933" dirty="0">
                  <a:latin typeface="+mn-lt"/>
                  <a:ea typeface="微软雅黑" panose="020B0503020204020204" pitchFamily="34" charset="-122"/>
                  <a:cs typeface="Helvetica" pitchFamily="2" charset="0"/>
                </a:rPr>
                <a:t>Certified by TÜV </a:t>
              </a:r>
              <a:r>
                <a:rPr lang="en-US" altLang="zh-CN" sz="2933" dirty="0" err="1">
                  <a:latin typeface="+mn-lt"/>
                  <a:ea typeface="微软雅黑" panose="020B0503020204020204" pitchFamily="34" charset="-122"/>
                  <a:cs typeface="Helvetica" pitchFamily="2" charset="0"/>
                </a:rPr>
                <a:t>Rheinland</a:t>
              </a:r>
              <a:r>
                <a:rPr lang="en-US" altLang="zh-CN" sz="2933" dirty="0">
                  <a:latin typeface="+mn-lt"/>
                  <a:ea typeface="微软雅黑" panose="020B0503020204020204" pitchFamily="34" charset="-122"/>
                  <a:cs typeface="Helvetica" pitchFamily="2" charset="0"/>
                </a:rPr>
                <a:t> and the European SPF Laboratory for reflectivity and luminance results</a:t>
              </a:r>
              <a:endParaRPr lang="en-US" altLang="zh-CN" sz="2933" kern="1200" dirty="0">
                <a:latin typeface="+mn-lt"/>
                <a:ea typeface="微软雅黑" panose="020B0503020204020204" pitchFamily="34" charset="-122"/>
                <a:cs typeface="Helvetica" pitchFamily="2" charset="0"/>
              </a:endParaRPr>
            </a:p>
          </p:txBody>
        </p:sp>
      </p:grpSp>
    </p:spTree>
    <p:extLst>
      <p:ext uri="{BB962C8B-B14F-4D97-AF65-F5344CB8AC3E}">
        <p14:creationId xmlns:p14="http://schemas.microsoft.com/office/powerpoint/2010/main" val="116547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
          <a:extLst>
            <a:ext uri="{FF2B5EF4-FFF2-40B4-BE49-F238E27FC236}">
              <a16:creationId xmlns:a16="http://schemas.microsoft.com/office/drawing/2014/main" id="{033478F5-55A8-C242-DC0A-DDF44B81AB60}"/>
            </a:ext>
          </a:extLst>
        </p:cNvPr>
        <p:cNvGrpSpPr/>
        <p:nvPr/>
      </p:nvGrpSpPr>
      <p:grpSpPr>
        <a:xfrm>
          <a:off x="0" y="0"/>
          <a:ext cx="0" cy="0"/>
          <a:chOff x="0" y="0"/>
          <a:chExt cx="0" cy="0"/>
        </a:xfrm>
      </p:grpSpPr>
      <p:sp>
        <p:nvSpPr>
          <p:cNvPr id="2" name="Google Shape;25;g3c329dcb9b8_0_7">
            <a:extLst>
              <a:ext uri="{FF2B5EF4-FFF2-40B4-BE49-F238E27FC236}">
                <a16:creationId xmlns:a16="http://schemas.microsoft.com/office/drawing/2014/main" id="{89A72654-8C6B-832A-978B-D84CBDEAAD1B}"/>
              </a:ext>
            </a:extLst>
          </p:cNvPr>
          <p:cNvSpPr txBox="1">
            <a:spLocks noGrp="1"/>
          </p:cNvSpPr>
          <p:nvPr>
            <p:ph type="title"/>
          </p:nvPr>
        </p:nvSpPr>
        <p:spPr>
          <a:xfrm>
            <a:off x="12804324" y="3404780"/>
            <a:ext cx="11253104" cy="1537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0000"/>
              <a:buNone/>
            </a:pPr>
            <a:r>
              <a:rPr lang="it-IT" dirty="0"/>
              <a:t>Grazie</a:t>
            </a:r>
            <a:br>
              <a:rPr lang="it-IT" dirty="0"/>
            </a:br>
            <a:br>
              <a:rPr lang="it-IT" dirty="0"/>
            </a:br>
            <a:r>
              <a:rPr lang="it-IT" sz="6000" dirty="0"/>
              <a:t>antonio.ruta@jinkosolar.com</a:t>
            </a:r>
            <a:endParaRPr dirty="0"/>
          </a:p>
        </p:txBody>
      </p:sp>
      <p:pic>
        <p:nvPicPr>
          <p:cNvPr id="3" name="Immagine 2">
            <a:extLst>
              <a:ext uri="{FF2B5EF4-FFF2-40B4-BE49-F238E27FC236}">
                <a16:creationId xmlns:a16="http://schemas.microsoft.com/office/drawing/2014/main" id="{E2A1E3B5-7D7F-117A-F899-B8D456E3E0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216652"/>
            <a:ext cx="10360478" cy="7039448"/>
          </a:xfrm>
          <a:prstGeom prst="rect">
            <a:avLst/>
          </a:prstGeom>
          <a:noFill/>
          <a:ln>
            <a:noFill/>
          </a:ln>
        </p:spPr>
      </p:pic>
    </p:spTree>
    <p:extLst>
      <p:ext uri="{BB962C8B-B14F-4D97-AF65-F5344CB8AC3E}">
        <p14:creationId xmlns:p14="http://schemas.microsoft.com/office/powerpoint/2010/main" val="16017758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65b42fc7-27fa-4433-bd29-3874f868b809}"/>
  <p:tag name="TABLE_ENDDRAG_ORIGIN_RECT" val="651*181"/>
  <p:tag name="TABLE_ENDDRAG_RECT" val="278*256*651*181"/>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71.408188976378,&quot;left&quot;:272.1035433070866,&quot;top&quot;:119.86858267716536,&quot;width&quot;:258.7766141732283}"/>
</p:tagLst>
</file>

<file path=ppt/theme/theme1.xml><?xml version="1.0" encoding="utf-8"?>
<a:theme xmlns:a="http://schemas.openxmlformats.org/drawingml/2006/main" name="PPT Moving nuovo">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887</Words>
  <Application>Microsoft Office PowerPoint</Application>
  <PresentationFormat>Personalizzato</PresentationFormat>
  <Paragraphs>123</Paragraphs>
  <Slides>18</Slides>
  <Notes>18</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18</vt:i4>
      </vt:variant>
    </vt:vector>
  </HeadingPairs>
  <TitlesOfParts>
    <vt:vector size="27" baseType="lpstr">
      <vt:lpstr>Space Grotesk SemiBold</vt:lpstr>
      <vt:lpstr>Space Grotesk Medium</vt:lpstr>
      <vt:lpstr>Century Gothic</vt:lpstr>
      <vt:lpstr>Arial</vt:lpstr>
      <vt:lpstr>Helvetica Neue</vt:lpstr>
      <vt:lpstr>Space Grotesk</vt:lpstr>
      <vt:lpstr>Microsoft YaHei</vt:lpstr>
      <vt:lpstr>Helvetica</vt:lpstr>
      <vt:lpstr>PPT Moving nuovo</vt:lpstr>
      <vt:lpstr>Presentazione standard di PowerPoint</vt:lpstr>
      <vt:lpstr>Linee Guida Prevenzione Incendi: Nuova Certificazione Per I Moduli Fotovoltaici</vt:lpstr>
      <vt:lpstr>JINKO SOLAR</vt:lpstr>
      <vt:lpstr>JINKO SOLAR</vt:lpstr>
      <vt:lpstr>JINKO SOLAR</vt:lpstr>
      <vt:lpstr>JINKO SOLAR maggiori detentori di brevetti</vt:lpstr>
      <vt:lpstr>Nuove Linee Guida Prevenzione Incendi </vt:lpstr>
      <vt:lpstr>Nuove Linee Guida Prevenzione Incendi </vt:lpstr>
      <vt:lpstr>Nuove Linee Guida Prevenzione Incendi </vt:lpstr>
      <vt:lpstr>Nuove Linee Guida Prevenzione Incendi </vt:lpstr>
      <vt:lpstr>Nuove Linee Guida Prevenzione Incendi </vt:lpstr>
      <vt:lpstr>TIGER NEO 3.0</vt:lpstr>
      <vt:lpstr>TIGER NEO 3.0 vantaggi</vt:lpstr>
      <vt:lpstr>Presentazione standard di PowerPoint</vt:lpstr>
      <vt:lpstr>Jinko Prodotti Speciali</vt:lpstr>
      <vt:lpstr>66HL4M-BDX Three Advantage module</vt:lpstr>
      <vt:lpstr>66HL4M-BDV Antiglare module</vt:lpstr>
      <vt:lpstr>Grazie  antonio.ruta@jinkosolar.com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Antonio Ruta</dc:creator>
  <cp:lastModifiedBy>Antonio Ruta</cp:lastModifiedBy>
  <cp:revision>7</cp:revision>
  <dcterms:modified xsi:type="dcterms:W3CDTF">2026-02-25T12:11:43Z</dcterms:modified>
</cp:coreProperties>
</file>