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30"/>
  </p:notesMasterIdLst>
  <p:sldIdLst>
    <p:sldId id="300" r:id="rId2"/>
    <p:sldId id="256" r:id="rId3"/>
    <p:sldId id="257" r:id="rId4"/>
    <p:sldId id="258" r:id="rId5"/>
    <p:sldId id="259" r:id="rId6"/>
    <p:sldId id="260" r:id="rId7"/>
    <p:sldId id="297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B7E0F4-146C-4DD8-B46F-02D2F7B3CAFD}" v="5" dt="2026-02-25T09:09:04.7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20" autoAdjust="0"/>
    <p:restoredTop sz="94651"/>
  </p:normalViewPr>
  <p:slideViewPr>
    <p:cSldViewPr snapToGrid="0">
      <p:cViewPr varScale="1">
        <p:scale>
          <a:sx n="78" d="100"/>
          <a:sy n="78" d="100"/>
        </p:scale>
        <p:origin x="893" y="62"/>
      </p:cViewPr>
      <p:guideLst/>
    </p:cSldViewPr>
  </p:slideViewPr>
  <p:outlineViewPr>
    <p:cViewPr>
      <p:scale>
        <a:sx n="33" d="100"/>
        <a:sy n="33" d="100"/>
      </p:scale>
      <p:origin x="0" y="-7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4CD08B-137D-FF48-A70C-7156D7192C57}" type="datetimeFigureOut">
              <a:rPr lang="it-IT" smtClean="0"/>
              <a:t>25/02/2026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15A13-EC04-C247-BA91-8065C00FC2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1395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" name="Google Shape;1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714069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15A13-EC04-C247-BA91-8065C00FC291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7959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15A13-EC04-C247-BA91-8065C00FC291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8659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15A13-EC04-C247-BA91-8065C00FC291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8017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15A13-EC04-C247-BA91-8065C00FC291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4769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15A13-EC04-C247-BA91-8065C00FC291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86520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15A13-EC04-C247-BA91-8065C00FC291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6289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15A13-EC04-C247-BA91-8065C00FC291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81004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15A13-EC04-C247-BA91-8065C00FC291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1083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71DE-A53A-4F09-AF50-000E5CC1425F}" type="datetimeFigureOut">
              <a:rPr lang="it-IT" smtClean="0"/>
              <a:t>25/02/2026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B0F4-DAD2-4F86-95B9-4A4681BD51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862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71DE-A53A-4F09-AF50-000E5CC1425F}" type="datetimeFigureOut">
              <a:rPr lang="it-IT" smtClean="0"/>
              <a:t>25/02/2026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B0F4-DAD2-4F86-95B9-4A4681BD51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8592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71DE-A53A-4F09-AF50-000E5CC1425F}" type="datetimeFigureOut">
              <a:rPr lang="it-IT" smtClean="0"/>
              <a:t>25/02/2026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B0F4-DAD2-4F86-95B9-4A4681BD51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0097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71DE-A53A-4F09-AF50-000E5CC1425F}" type="datetimeFigureOut">
              <a:rPr lang="it-IT" smtClean="0"/>
              <a:t>25/02/2026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B0F4-DAD2-4F86-95B9-4A4681BD51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4351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71DE-A53A-4F09-AF50-000E5CC1425F}" type="datetimeFigureOut">
              <a:rPr lang="it-IT" smtClean="0"/>
              <a:t>25/02/2026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B0F4-DAD2-4F86-95B9-4A4681BD51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4254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71DE-A53A-4F09-AF50-000E5CC1425F}" type="datetimeFigureOut">
              <a:rPr lang="it-IT" smtClean="0"/>
              <a:t>25/02/2026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B0F4-DAD2-4F86-95B9-4A4681BD51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942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71DE-A53A-4F09-AF50-000E5CC1425F}" type="datetimeFigureOut">
              <a:rPr lang="it-IT" smtClean="0"/>
              <a:t>25/02/2026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B0F4-DAD2-4F86-95B9-4A4681BD51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3241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71DE-A53A-4F09-AF50-000E5CC1425F}" type="datetimeFigureOut">
              <a:rPr lang="it-IT" smtClean="0"/>
              <a:t>25/02/2026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B0F4-DAD2-4F86-95B9-4A4681BD51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2127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71DE-A53A-4F09-AF50-000E5CC1425F}" type="datetimeFigureOut">
              <a:rPr lang="it-IT" smtClean="0"/>
              <a:t>25/02/2026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B0F4-DAD2-4F86-95B9-4A4681BD51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3437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71DE-A53A-4F09-AF50-000E5CC1425F}" type="datetimeFigureOut">
              <a:rPr lang="it-IT" smtClean="0"/>
              <a:t>25/02/2026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B0F4-DAD2-4F86-95B9-4A4681BD51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30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71DE-A53A-4F09-AF50-000E5CC1425F}" type="datetimeFigureOut">
              <a:rPr lang="it-IT" smtClean="0"/>
              <a:t>25/02/2026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B0F4-DAD2-4F86-95B9-4A4681BD51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4357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x">
  <p:cSld name="Cover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842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CD71DE-A53A-4F09-AF50-000E5CC1425F}" type="datetimeFigureOut">
              <a:rPr lang="it-IT" smtClean="0"/>
              <a:t>25/02/2026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41B0F4-DAD2-4F86-95B9-4A4681BD51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7647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4445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335750-9067-26C3-D7ED-AAA939E46F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it-IT" dirty="0"/>
              <a:t>Fotovoltaico e Antincendio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6A7AE25-DFC9-D67B-217F-5478B3709C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4715" y="3836197"/>
            <a:ext cx="5334931" cy="2189214"/>
          </a:xfrm>
        </p:spPr>
        <p:txBody>
          <a:bodyPr>
            <a:normAutofit/>
          </a:bodyPr>
          <a:lstStyle/>
          <a:p>
            <a:r>
              <a:rPr lang="it-IT" dirty="0"/>
              <a:t>Aggiornamento circolare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8E00838-6AA8-A86E-E739-A57381C93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699554" y="1272409"/>
            <a:ext cx="2649498" cy="2649498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1CD73D8D-0A4C-E662-EA41-ACA981744830}"/>
              </a:ext>
            </a:extLst>
          </p:cNvPr>
          <p:cNvSpPr txBox="1"/>
          <p:nvPr/>
        </p:nvSpPr>
        <p:spPr>
          <a:xfrm>
            <a:off x="499609" y="4115395"/>
            <a:ext cx="52526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Tel 3355256992 ing.renato.nobili@gmail.com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</p:spTree>
    <p:extLst>
      <p:ext uri="{BB962C8B-B14F-4D97-AF65-F5344CB8AC3E}">
        <p14:creationId xmlns:p14="http://schemas.microsoft.com/office/powerpoint/2010/main" val="12961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7C9D5-D940-9F00-7FD6-3928FC3FB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77D68885-D993-3A94-D3DB-43D1423C80DC}"/>
              </a:ext>
            </a:extLst>
          </p:cNvPr>
          <p:cNvSpPr txBox="1"/>
          <p:nvPr/>
        </p:nvSpPr>
        <p:spPr>
          <a:xfrm>
            <a:off x="6699433" y="5035370"/>
            <a:ext cx="525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BEEFC0D-04C8-6680-9F88-B1B10A97CF41}"/>
              </a:ext>
            </a:extLst>
          </p:cNvPr>
          <p:cNvSpPr txBox="1"/>
          <p:nvPr/>
        </p:nvSpPr>
        <p:spPr>
          <a:xfrm>
            <a:off x="239920" y="1351508"/>
            <a:ext cx="800396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Circolare 14030 del 2025 sostituisce la circolare 1324 del 2012</a:t>
            </a:r>
          </a:p>
          <a:p>
            <a:pPr algn="ctr"/>
            <a:endParaRPr lang="it-IT" sz="2400" dirty="0"/>
          </a:p>
          <a:p>
            <a:pPr algn="ctr"/>
            <a:r>
              <a:rPr lang="it-IT" sz="2400" dirty="0"/>
              <a:t>Introduce molte novità</a:t>
            </a:r>
          </a:p>
          <a:p>
            <a:pPr algn="ctr"/>
            <a:endParaRPr lang="it-IT" sz="2400" dirty="0"/>
          </a:p>
          <a:p>
            <a:pPr algn="ctr"/>
            <a:r>
              <a:rPr lang="it-IT" sz="2400" dirty="0"/>
              <a:t>Ridisegna il concetto di</a:t>
            </a:r>
            <a:r>
              <a:rPr lang="it-IT" sz="2400" dirty="0">
                <a:solidFill>
                  <a:srgbClr val="FF0000"/>
                </a:solidFill>
              </a:rPr>
              <a:t> «non aggravio del rischio»</a:t>
            </a:r>
          </a:p>
          <a:p>
            <a:pPr algn="ctr"/>
            <a:endParaRPr lang="it-IT" sz="2400" dirty="0">
              <a:solidFill>
                <a:srgbClr val="FF0000"/>
              </a:solidFill>
            </a:endParaRPr>
          </a:p>
          <a:p>
            <a:pPr algn="ctr"/>
            <a:r>
              <a:rPr lang="it-IT" sz="2400" dirty="0"/>
              <a:t>Identifica un nuovo concetto di variazione rilevante per gli impianti fotovoltaici su attività antincendio</a:t>
            </a:r>
          </a:p>
          <a:p>
            <a:pPr algn="ctr"/>
            <a:endParaRPr lang="it-IT" sz="2400" dirty="0"/>
          </a:p>
          <a:p>
            <a:pPr algn="ctr"/>
            <a:r>
              <a:rPr lang="it-IT" sz="2400" dirty="0"/>
              <a:t>Specifica che non si tratta di una nuova attività.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9D3E467A-3F5C-D25D-1A74-B4AACF0AF6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209005" y="1477799"/>
            <a:ext cx="1382165" cy="1382165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8804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6C3DF-AA21-7A5E-4329-5CD414033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65D74917-593B-78B5-594C-5C7185A357B2}"/>
              </a:ext>
            </a:extLst>
          </p:cNvPr>
          <p:cNvSpPr txBox="1"/>
          <p:nvPr/>
        </p:nvSpPr>
        <p:spPr>
          <a:xfrm>
            <a:off x="6146038" y="4637738"/>
            <a:ext cx="525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284A02A-D2D1-EDA7-47F1-D7EB13FE747F}"/>
              </a:ext>
            </a:extLst>
          </p:cNvPr>
          <p:cNvSpPr txBox="1"/>
          <p:nvPr/>
        </p:nvSpPr>
        <p:spPr>
          <a:xfrm>
            <a:off x="0" y="2044005"/>
            <a:ext cx="94144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/>
              <a:t>Introduce l’obbligo della manutenzione periodica</a:t>
            </a:r>
          </a:p>
          <a:p>
            <a:pPr algn="ctr"/>
            <a:endParaRPr lang="it-IT" sz="2800" dirty="0"/>
          </a:p>
          <a:p>
            <a:pPr algn="ctr"/>
            <a:r>
              <a:rPr lang="it-IT" sz="2800" dirty="0"/>
              <a:t>Introduce </a:t>
            </a:r>
            <a:r>
              <a:rPr lang="it-IT" sz="2800" dirty="0">
                <a:solidFill>
                  <a:srgbClr val="FF0000"/>
                </a:solidFill>
              </a:rPr>
              <a:t>«l’obbligo» </a:t>
            </a:r>
            <a:r>
              <a:rPr lang="it-IT" sz="2800" dirty="0"/>
              <a:t>della manutenzione predittiva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7EC6A29-2A5B-B343-DEEF-6FCC4899E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016520" y="1854400"/>
            <a:ext cx="1382165" cy="1382165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72860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19F5C-A15D-FDAF-C939-E01DE9302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E65E5D44-B18B-9139-03BE-BB2D06EEBD3C}"/>
              </a:ext>
            </a:extLst>
          </p:cNvPr>
          <p:cNvSpPr txBox="1"/>
          <p:nvPr/>
        </p:nvSpPr>
        <p:spPr>
          <a:xfrm>
            <a:off x="6694497" y="5121118"/>
            <a:ext cx="525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643C8E9-9071-814E-8D1C-E376A38680B4}"/>
              </a:ext>
            </a:extLst>
          </p:cNvPr>
          <p:cNvSpPr txBox="1"/>
          <p:nvPr/>
        </p:nvSpPr>
        <p:spPr>
          <a:xfrm>
            <a:off x="-269494" y="1473548"/>
            <a:ext cx="941445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/>
              <a:t>Introduce l’obbligo della manutenzione periodica</a:t>
            </a:r>
          </a:p>
          <a:p>
            <a:pPr algn="ctr"/>
            <a:endParaRPr lang="it-IT" sz="2800" dirty="0"/>
          </a:p>
          <a:p>
            <a:pPr algn="ctr"/>
            <a:r>
              <a:rPr lang="it-IT" sz="2800" dirty="0"/>
              <a:t>Introduce </a:t>
            </a:r>
            <a:r>
              <a:rPr lang="it-IT" sz="2800" dirty="0">
                <a:solidFill>
                  <a:srgbClr val="FF0000"/>
                </a:solidFill>
              </a:rPr>
              <a:t>«l’obbligo» </a:t>
            </a:r>
            <a:r>
              <a:rPr lang="it-IT" sz="2800" dirty="0"/>
              <a:t>della manutenzione predittiva</a:t>
            </a:r>
          </a:p>
          <a:p>
            <a:pPr algn="ctr"/>
            <a:endParaRPr lang="it-IT" sz="2800" dirty="0"/>
          </a:p>
          <a:p>
            <a:pPr algn="ctr"/>
            <a:r>
              <a:rPr lang="it-IT" sz="2800" dirty="0"/>
              <a:t>Richiama la circolare sugli accumuli elettrochimici già oggetto di un seminario presso questo ordine</a:t>
            </a:r>
          </a:p>
          <a:p>
            <a:pPr algn="ctr"/>
            <a:endParaRPr lang="it-IT" sz="2800" dirty="0"/>
          </a:p>
          <a:p>
            <a:pPr algn="ctr"/>
            <a:r>
              <a:rPr lang="it-IT" sz="2800" dirty="0"/>
              <a:t>Detta geometrie e buone pratiche per le installazioni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1955FCD0-566A-9D3D-45E9-70685D175D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251868" y="1316954"/>
            <a:ext cx="1382165" cy="1382165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6376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4A159-F5A3-0102-2CBF-810066F18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069578C5-5B7E-F230-AC89-F76819DD3054}"/>
              </a:ext>
            </a:extLst>
          </p:cNvPr>
          <p:cNvSpPr txBox="1"/>
          <p:nvPr/>
        </p:nvSpPr>
        <p:spPr>
          <a:xfrm>
            <a:off x="6822644" y="5035370"/>
            <a:ext cx="525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E8E984C-72F5-8B75-9FAA-59163EED94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194717" y="1488364"/>
            <a:ext cx="1382165" cy="1382165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DFB58E37-6F42-4512-B765-42CAB66AD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464" y="1488364"/>
            <a:ext cx="9203599" cy="341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83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3F04A-A43E-3297-56AC-A81DE7688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1FD4E1FA-9AEF-257B-78E4-0B707F4502A6}"/>
              </a:ext>
            </a:extLst>
          </p:cNvPr>
          <p:cNvSpPr txBox="1"/>
          <p:nvPr/>
        </p:nvSpPr>
        <p:spPr>
          <a:xfrm>
            <a:off x="6679769" y="5106807"/>
            <a:ext cx="525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C3413AF7-29C4-2FF7-407A-A8409BF287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9978834" y="1751193"/>
            <a:ext cx="1382165" cy="1382165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A8276AD-8CFE-AFD8-CFF6-C5BEAFB4F6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001" y="1605468"/>
            <a:ext cx="6669937" cy="353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656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251B8-0B20-C8D0-EA4E-846A6F31E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2C4A15DD-BD61-93C5-FAF5-A555D6D697E0}"/>
              </a:ext>
            </a:extLst>
          </p:cNvPr>
          <p:cNvSpPr txBox="1"/>
          <p:nvPr/>
        </p:nvSpPr>
        <p:spPr>
          <a:xfrm>
            <a:off x="6436882" y="4963932"/>
            <a:ext cx="525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316C1EA2-040F-132A-5915-5C2B70DC0F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593114" y="1101989"/>
            <a:ext cx="1382165" cy="1382165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93C5382-E691-F120-4834-785B105B11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224" y="2484154"/>
            <a:ext cx="9693943" cy="226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534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1AEFC-8CCB-FC93-E1DE-EEC99D29D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972053EE-BCDB-70CC-9F31-AF7E43196E92}"/>
              </a:ext>
            </a:extLst>
          </p:cNvPr>
          <p:cNvSpPr txBox="1"/>
          <p:nvPr/>
        </p:nvSpPr>
        <p:spPr>
          <a:xfrm>
            <a:off x="6679770" y="4906782"/>
            <a:ext cx="525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048DDF5-0506-E4A9-0F94-9806A662AE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657344" y="1024606"/>
            <a:ext cx="1106695" cy="1106695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48DEE351-1F89-A095-B290-E07475E78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481" y="2131301"/>
            <a:ext cx="10975911" cy="260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804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16CA5-6FC1-1C8B-1B55-558528516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EF619E3B-F2C5-2FE5-288F-847D8C41AA1B}"/>
              </a:ext>
            </a:extLst>
          </p:cNvPr>
          <p:cNvSpPr txBox="1"/>
          <p:nvPr/>
        </p:nvSpPr>
        <p:spPr>
          <a:xfrm>
            <a:off x="6600789" y="4963933"/>
            <a:ext cx="525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0BAA58A-5E3B-729A-9251-CCB7BCC949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759485" y="1076942"/>
            <a:ext cx="1093951" cy="1093951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FD58127C-7251-9A55-E517-A18182D71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94" y="2170893"/>
            <a:ext cx="11820442" cy="239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232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5166A-0EE1-B737-9073-53CDADC81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0764E3CF-A08C-555C-C4C2-D7DCC58C2DB5}"/>
              </a:ext>
            </a:extLst>
          </p:cNvPr>
          <p:cNvSpPr txBox="1"/>
          <p:nvPr/>
        </p:nvSpPr>
        <p:spPr>
          <a:xfrm>
            <a:off x="6636907" y="4892495"/>
            <a:ext cx="525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1B25AD8-B33C-1B92-575E-115979EBE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7" y="1792705"/>
            <a:ext cx="10115921" cy="293764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A3E048E9-631F-F9D1-F650-639F613FF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602322" y="1245729"/>
            <a:ext cx="1093951" cy="1093951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03425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115A9-C145-1AD1-CF6E-745D55B5F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9F895774-CC8B-4815-D126-F01CD15AA5CA}"/>
              </a:ext>
            </a:extLst>
          </p:cNvPr>
          <p:cNvSpPr txBox="1"/>
          <p:nvPr/>
        </p:nvSpPr>
        <p:spPr>
          <a:xfrm>
            <a:off x="6608332" y="5012106"/>
            <a:ext cx="525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E4364A2-89F8-8C7C-1CD0-F8FA7B762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72" y="1981797"/>
            <a:ext cx="11179811" cy="2894406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8F76B39-83DB-E0C0-DB57-96C4526A7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602322" y="1245729"/>
            <a:ext cx="1093951" cy="1093951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97819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64DD5-D416-12EB-E695-674E1ABE5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54B6E75F-C97D-D79A-9CD6-41296E492D26}"/>
              </a:ext>
            </a:extLst>
          </p:cNvPr>
          <p:cNvSpPr txBox="1"/>
          <p:nvPr/>
        </p:nvSpPr>
        <p:spPr>
          <a:xfrm>
            <a:off x="6651194" y="4995667"/>
            <a:ext cx="525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01AAAE2-1F91-9B69-765C-7DEFA1CED2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127" y="1262167"/>
            <a:ext cx="6439461" cy="433366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14DC71BF-4BB9-8B98-5B75-222A5EAFED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216559" y="1487991"/>
            <a:ext cx="1093951" cy="1093951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52113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18268-61A8-AA2F-606A-97C5D02DE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AA93696A-3958-5B91-45D8-1FBCF4A13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304" y="1105189"/>
            <a:ext cx="4135584" cy="284321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814FFF6-5C59-4323-5982-7C12B04F6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58" y="4205578"/>
            <a:ext cx="9480108" cy="1409682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5CD6698A-ED0A-3B64-AA84-A30438BC4F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602322" y="1245729"/>
            <a:ext cx="1093951" cy="1093951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88591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E98B3-288F-2406-A60D-C36B9083D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00D9FDB-39EC-7B8B-AFBE-7D3E1B8A3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62" y="1488364"/>
            <a:ext cx="7814798" cy="3729212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645721BD-CC8B-E30D-57F7-0FBF5E251A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216559" y="1488364"/>
            <a:ext cx="1093951" cy="1093951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33344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6B5C7-6977-542C-0F77-BC3A5166F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6D24BEBB-CAA8-14DC-D5AC-589E958A60BD}"/>
              </a:ext>
            </a:extLst>
          </p:cNvPr>
          <p:cNvSpPr txBox="1"/>
          <p:nvPr/>
        </p:nvSpPr>
        <p:spPr>
          <a:xfrm>
            <a:off x="7312427" y="4518321"/>
            <a:ext cx="40032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29BD3F9-1135-5764-5085-A9F20DCA9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754" y="1488364"/>
            <a:ext cx="5705671" cy="3545176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B9E6231-5777-A606-A388-E6B00C74F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602322" y="1245729"/>
            <a:ext cx="1093951" cy="1093951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34330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E6384-EAAF-195D-121C-0F4401B99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8F2382A3-3A2D-D5C4-3635-008F92DCB27D}"/>
              </a:ext>
            </a:extLst>
          </p:cNvPr>
          <p:cNvSpPr txBox="1"/>
          <p:nvPr/>
        </p:nvSpPr>
        <p:spPr>
          <a:xfrm>
            <a:off x="6443626" y="5012106"/>
            <a:ext cx="525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F0133AF-EF55-704E-20AC-C21FE88C5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271" y="1358284"/>
            <a:ext cx="9037684" cy="3270446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F1253DF8-D332-1B42-6740-F490FB16E3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602322" y="1245729"/>
            <a:ext cx="1093951" cy="1093951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57450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72D02-AFF0-C625-9AF0-40A6A9B79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A967AF2C-EEF4-FFA3-DDC1-C743E83E369A}"/>
              </a:ext>
            </a:extLst>
          </p:cNvPr>
          <p:cNvSpPr txBox="1"/>
          <p:nvPr/>
        </p:nvSpPr>
        <p:spPr>
          <a:xfrm>
            <a:off x="6579757" y="4978220"/>
            <a:ext cx="525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676C85C-6325-78B6-9CCA-16F6D90B3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817" y="1488364"/>
            <a:ext cx="8266058" cy="3088558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ABB3A89-7EB3-2DFC-ED2B-ADE76F0E8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602322" y="1245729"/>
            <a:ext cx="1093951" cy="1093951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86945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27220-46CF-C204-5E66-F5CD52699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C7D63041-CEA2-A8D1-B670-DF04A5F3E648}"/>
              </a:ext>
            </a:extLst>
          </p:cNvPr>
          <p:cNvSpPr txBox="1"/>
          <p:nvPr/>
        </p:nvSpPr>
        <p:spPr>
          <a:xfrm>
            <a:off x="6565469" y="4921070"/>
            <a:ext cx="525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B77D146-3A25-152A-3FA4-057A4C0AC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040" y="1363213"/>
            <a:ext cx="4410329" cy="4386532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581FCB31-10D9-D46A-9BE0-963267A29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187985" y="1389954"/>
            <a:ext cx="1093951" cy="1093951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431258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B6D5F-D3AF-7DA6-4CA8-D4F8B8260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D98EF2E6-FDE9-3D5D-D5D8-430FE0F0F5C9}"/>
              </a:ext>
            </a:extLst>
          </p:cNvPr>
          <p:cNvSpPr txBox="1"/>
          <p:nvPr/>
        </p:nvSpPr>
        <p:spPr>
          <a:xfrm>
            <a:off x="6651195" y="4954102"/>
            <a:ext cx="525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3765891-0D92-1F2A-5AE3-8C645C31F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56" y="1488364"/>
            <a:ext cx="8024444" cy="3465738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3A98302-22ED-95AA-3D2D-75BF22321B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602322" y="1245729"/>
            <a:ext cx="1093951" cy="1093951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01096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505AD-FF45-8087-7719-52CCF9064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B3B221-3BB4-D49C-AACC-0E4DC40A5C3A}"/>
              </a:ext>
            </a:extLst>
          </p:cNvPr>
          <p:cNvSpPr txBox="1"/>
          <p:nvPr/>
        </p:nvSpPr>
        <p:spPr>
          <a:xfrm>
            <a:off x="6426303" y="4697781"/>
            <a:ext cx="525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882CC61-5EB1-FF1A-5A80-182B089E9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387" y="1881622"/>
            <a:ext cx="7317189" cy="2646242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52F8447-6D5F-11D0-6116-1071407A39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016534" y="1560054"/>
            <a:ext cx="1093951" cy="1093951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96916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A3C59-8542-2D30-20BC-4352C4FB4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964D0AEE-FC7C-DF18-3958-4038184ACB47}"/>
              </a:ext>
            </a:extLst>
          </p:cNvPr>
          <p:cNvSpPr txBox="1"/>
          <p:nvPr/>
        </p:nvSpPr>
        <p:spPr>
          <a:xfrm>
            <a:off x="6679769" y="5121095"/>
            <a:ext cx="525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9408B88-9C0C-DF10-F65A-9B555E83D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710" y="1514322"/>
            <a:ext cx="6929690" cy="3630967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5B0A8D21-A0DA-6694-BEB0-95D5A2D1F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255339" y="1514322"/>
            <a:ext cx="1093951" cy="1093951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86342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FD2D0-8AAA-46C9-FB6F-282CE6309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F53ADAEF-4A4F-BAAA-DEE9-4708785666D3}"/>
              </a:ext>
            </a:extLst>
          </p:cNvPr>
          <p:cNvSpPr txBox="1"/>
          <p:nvPr/>
        </p:nvSpPr>
        <p:spPr>
          <a:xfrm>
            <a:off x="6522607" y="4935358"/>
            <a:ext cx="525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9FB53DF-9A14-2A74-5D67-B5D9188AC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55" y="1488364"/>
            <a:ext cx="8267519" cy="281892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C042E9B-856D-FF11-E7F1-EDBD17240C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602322" y="1245729"/>
            <a:ext cx="1093951" cy="1093951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781874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96EC6-7238-726F-B54B-5B6FAD7F2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A5D3804D-494F-1FBA-42FC-A9B925EC7932}"/>
              </a:ext>
            </a:extLst>
          </p:cNvPr>
          <p:cNvSpPr txBox="1"/>
          <p:nvPr/>
        </p:nvSpPr>
        <p:spPr>
          <a:xfrm>
            <a:off x="6351157" y="5063945"/>
            <a:ext cx="525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86EC140-439A-CB6B-0B17-760BFCDDD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002" y="1918883"/>
            <a:ext cx="11239995" cy="114009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F009ACB8-F8F0-2D41-8112-ECA1024D6E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602322" y="1245729"/>
            <a:ext cx="1093951" cy="1093951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02332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C4E5B-4619-6B1E-D715-7FEB60C22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2C65047F-44A9-0728-8B32-A6EF8DCF595B}"/>
              </a:ext>
            </a:extLst>
          </p:cNvPr>
          <p:cNvSpPr txBox="1"/>
          <p:nvPr/>
        </p:nvSpPr>
        <p:spPr>
          <a:xfrm>
            <a:off x="6679770" y="4992508"/>
            <a:ext cx="525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4B9180D-6DC6-4903-F720-2528D9F08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059" y="1600201"/>
            <a:ext cx="7899072" cy="306870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E59A3C5-27D0-1817-C048-AF537B9A8F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130835" y="1600201"/>
            <a:ext cx="1093951" cy="1093951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469097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F11C4-4241-9BBD-29B3-43EA1388D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B9575007-786F-0648-5926-E74E3B0400F0}"/>
              </a:ext>
            </a:extLst>
          </p:cNvPr>
          <p:cNvSpPr txBox="1"/>
          <p:nvPr/>
        </p:nvSpPr>
        <p:spPr>
          <a:xfrm>
            <a:off x="6694057" y="5095803"/>
            <a:ext cx="525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439ED99-1C48-B7A8-5BF9-9E7616573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813" y="1162032"/>
            <a:ext cx="8770781" cy="315067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6BDEAE9-D4F8-AFC8-19DD-A6AD0084D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546" y="4120633"/>
            <a:ext cx="8625048" cy="668441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605BF20B-56AE-C891-6898-CB23DA761D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602322" y="1245729"/>
            <a:ext cx="1093951" cy="1093951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307136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4CF02-2A49-6C7E-AA0F-D15C47086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991C4BBA-7DA4-6054-9BEB-CE42984C637E}"/>
              </a:ext>
            </a:extLst>
          </p:cNvPr>
          <p:cNvSpPr txBox="1"/>
          <p:nvPr/>
        </p:nvSpPr>
        <p:spPr>
          <a:xfrm>
            <a:off x="6619897" y="5179983"/>
            <a:ext cx="5252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Ing. Renato Nobili ANPA RM19581I02597</a:t>
            </a:r>
          </a:p>
          <a:p>
            <a:pPr algn="ctr"/>
            <a:endParaRPr lang="it-IT" dirty="0">
              <a:latin typeface="Abadi ExtraLight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it-IT" dirty="0">
                <a:latin typeface="Abadi ExtraLight" panose="020F0502020204030204" pitchFamily="34" charset="0"/>
                <a:cs typeface="Aharoni" panose="02010803020104030203" pitchFamily="2" charset="-79"/>
              </a:rPr>
              <a:t>Roma 25 febbraio 2026 Ordine degli ingegneri di Roma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2413E75-CE02-5DC3-6F54-A9CDB61B6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456" y="1678016"/>
            <a:ext cx="9677100" cy="3501967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3346AC5C-47DC-B966-0958-8290672ECD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602322" y="1245729"/>
            <a:ext cx="1093951" cy="1093951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795623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9D1F1-29C7-FE6D-98F7-A12C2262D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E8D7D89-9E89-11B9-27A3-6202BEB7B5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144892" y="1900238"/>
            <a:ext cx="2711752" cy="2711752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DB0D150-6FE6-A00E-E30C-FD41F0C676E7}"/>
              </a:ext>
            </a:extLst>
          </p:cNvPr>
          <p:cNvSpPr txBox="1"/>
          <p:nvPr/>
        </p:nvSpPr>
        <p:spPr>
          <a:xfrm>
            <a:off x="5359078" y="1331089"/>
            <a:ext cx="612300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Dott. Ing. Renato Nobili</a:t>
            </a:r>
          </a:p>
          <a:p>
            <a:r>
              <a:rPr lang="it-IT" dirty="0" err="1"/>
              <a:t>Iscr</a:t>
            </a:r>
            <a:r>
              <a:rPr lang="it-IT" dirty="0"/>
              <a:t>. Ordine Ingegneri di Roma A 19581</a:t>
            </a:r>
          </a:p>
          <a:p>
            <a:r>
              <a:rPr lang="it-IT" sz="1200" dirty="0"/>
              <a:t>Ingegnere civile e ambientale</a:t>
            </a:r>
          </a:p>
          <a:p>
            <a:r>
              <a:rPr lang="it-IT" sz="1200" dirty="0"/>
              <a:t>Ingegnere industriale</a:t>
            </a:r>
          </a:p>
          <a:p>
            <a:r>
              <a:rPr lang="it-IT" sz="1200" dirty="0"/>
              <a:t>Ingegnere dell’informazione</a:t>
            </a:r>
          </a:p>
          <a:p>
            <a:endParaRPr lang="it-IT" sz="1200" dirty="0"/>
          </a:p>
          <a:p>
            <a:r>
              <a:rPr lang="it-IT" dirty="0"/>
              <a:t>Iscritto ANPA RM 19581I02597</a:t>
            </a:r>
          </a:p>
          <a:p>
            <a:r>
              <a:rPr lang="it-IT" dirty="0"/>
              <a:t>Socio CEI 7067</a:t>
            </a:r>
          </a:p>
          <a:p>
            <a:r>
              <a:rPr lang="it-IT" dirty="0"/>
              <a:t>Membro della Commissione Fotovoltaico </a:t>
            </a:r>
            <a:r>
              <a:rPr lang="it-IT" dirty="0" err="1"/>
              <a:t>Ord</a:t>
            </a:r>
            <a:r>
              <a:rPr lang="it-IT" dirty="0"/>
              <a:t>. Ing. Roma</a:t>
            </a:r>
          </a:p>
          <a:p>
            <a:r>
              <a:rPr lang="it-IT" dirty="0"/>
              <a:t>Analista incendi Civile e Penale</a:t>
            </a:r>
          </a:p>
          <a:p>
            <a:r>
              <a:rPr lang="it-IT" dirty="0"/>
              <a:t>Consulente Tecnico di parte In procedimenti assicurativi</a:t>
            </a:r>
          </a:p>
          <a:p>
            <a:endParaRPr lang="it-IT" dirty="0"/>
          </a:p>
          <a:p>
            <a:r>
              <a:rPr lang="it-IT" dirty="0"/>
              <a:t>Tel </a:t>
            </a:r>
            <a:r>
              <a:rPr lang="it-IT" b="1" dirty="0"/>
              <a:t>335 52 56 992</a:t>
            </a:r>
          </a:p>
          <a:p>
            <a:r>
              <a:rPr lang="it-IT" b="1" i="1" dirty="0"/>
              <a:t>Ing.renato.nobili@gmail.com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461810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</TotalTime>
  <Words>541</Words>
  <Application>Microsoft Office PowerPoint</Application>
  <PresentationFormat>Widescreen</PresentationFormat>
  <Paragraphs>117</Paragraphs>
  <Slides>28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3" baseType="lpstr">
      <vt:lpstr>Abadi ExtraLight</vt:lpstr>
      <vt:lpstr>Aptos</vt:lpstr>
      <vt:lpstr>Aptos Display</vt:lpstr>
      <vt:lpstr>Arial</vt:lpstr>
      <vt:lpstr>Tema di Office</vt:lpstr>
      <vt:lpstr>Presentazione standard di PowerPoint</vt:lpstr>
      <vt:lpstr>Fotovoltaico e Antincendio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Renato Nobili</dc:creator>
  <cp:lastModifiedBy>antonio marchionni</cp:lastModifiedBy>
  <cp:revision>5</cp:revision>
  <dcterms:created xsi:type="dcterms:W3CDTF">2026-02-25T07:46:27Z</dcterms:created>
  <dcterms:modified xsi:type="dcterms:W3CDTF">2026-02-25T13:17:41Z</dcterms:modified>
</cp:coreProperties>
</file>