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 id="2147483661" r:id="rId2"/>
  </p:sldMasterIdLst>
  <p:notesMasterIdLst>
    <p:notesMasterId r:id="rId79"/>
  </p:notesMasterIdLst>
  <p:sldIdLst>
    <p:sldId id="256" r:id="rId3"/>
    <p:sldId id="257" r:id="rId4"/>
    <p:sldId id="260" r:id="rId5"/>
    <p:sldId id="261" r:id="rId6"/>
    <p:sldId id="262" r:id="rId7"/>
    <p:sldId id="264" r:id="rId8"/>
    <p:sldId id="265" r:id="rId9"/>
    <p:sldId id="266" r:id="rId10"/>
    <p:sldId id="267" r:id="rId11"/>
    <p:sldId id="268" r:id="rId12"/>
    <p:sldId id="369" r:id="rId13"/>
    <p:sldId id="370" r:id="rId14"/>
    <p:sldId id="269" r:id="rId15"/>
    <p:sldId id="270" r:id="rId16"/>
    <p:sldId id="273" r:id="rId17"/>
    <p:sldId id="275" r:id="rId18"/>
    <p:sldId id="276" r:id="rId19"/>
    <p:sldId id="395" r:id="rId20"/>
    <p:sldId id="396" r:id="rId21"/>
    <p:sldId id="397" r:id="rId22"/>
    <p:sldId id="399" r:id="rId23"/>
    <p:sldId id="398" r:id="rId24"/>
    <p:sldId id="278" r:id="rId25"/>
    <p:sldId id="280" r:id="rId26"/>
    <p:sldId id="281" r:id="rId27"/>
    <p:sldId id="282" r:id="rId28"/>
    <p:sldId id="284" r:id="rId29"/>
    <p:sldId id="285" r:id="rId30"/>
    <p:sldId id="286" r:id="rId31"/>
    <p:sldId id="376" r:id="rId32"/>
    <p:sldId id="287" r:id="rId33"/>
    <p:sldId id="289" r:id="rId34"/>
    <p:sldId id="290" r:id="rId35"/>
    <p:sldId id="291" r:id="rId36"/>
    <p:sldId id="292" r:id="rId37"/>
    <p:sldId id="293" r:id="rId38"/>
    <p:sldId id="294" r:id="rId39"/>
    <p:sldId id="295" r:id="rId40"/>
    <p:sldId id="377" r:id="rId41"/>
    <p:sldId id="378" r:id="rId42"/>
    <p:sldId id="374" r:id="rId43"/>
    <p:sldId id="379" r:id="rId44"/>
    <p:sldId id="380" r:id="rId45"/>
    <p:sldId id="381" r:id="rId46"/>
    <p:sldId id="382" r:id="rId47"/>
    <p:sldId id="383" r:id="rId48"/>
    <p:sldId id="384" r:id="rId49"/>
    <p:sldId id="385" r:id="rId50"/>
    <p:sldId id="386" r:id="rId51"/>
    <p:sldId id="400" r:id="rId52"/>
    <p:sldId id="340" r:id="rId53"/>
    <p:sldId id="342" r:id="rId54"/>
    <p:sldId id="343" r:id="rId55"/>
    <p:sldId id="345" r:id="rId56"/>
    <p:sldId id="348" r:id="rId57"/>
    <p:sldId id="387" r:id="rId58"/>
    <p:sldId id="402" r:id="rId59"/>
    <p:sldId id="401" r:id="rId60"/>
    <p:sldId id="350" r:id="rId61"/>
    <p:sldId id="352" r:id="rId62"/>
    <p:sldId id="353" r:id="rId63"/>
    <p:sldId id="354" r:id="rId64"/>
    <p:sldId id="389" r:id="rId65"/>
    <p:sldId id="355" r:id="rId66"/>
    <p:sldId id="357" r:id="rId67"/>
    <p:sldId id="358" r:id="rId68"/>
    <p:sldId id="388" r:id="rId69"/>
    <p:sldId id="360" r:id="rId70"/>
    <p:sldId id="362" r:id="rId71"/>
    <p:sldId id="364" r:id="rId72"/>
    <p:sldId id="365" r:id="rId73"/>
    <p:sldId id="366" r:id="rId74"/>
    <p:sldId id="367" r:id="rId75"/>
    <p:sldId id="390" r:id="rId76"/>
    <p:sldId id="391" r:id="rId77"/>
    <p:sldId id="393" r:id="rId7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F869CD-FD7F-492E-9912-D6D75DEC493A}" v="26" dt="2025-01-13T12:23:42.192"/>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94660"/>
  </p:normalViewPr>
  <p:slideViewPr>
    <p:cSldViewPr snapToGrid="0">
      <p:cViewPr>
        <p:scale>
          <a:sx n="110" d="100"/>
          <a:sy n="110" d="100"/>
        </p:scale>
        <p:origin x="116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microsoft.com/office/2016/11/relationships/changesInfo" Target="changesInfos/changesInfo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notesMaster" Target="notesMasters/notesMaster1.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presProps" Target="presProps.xml"/><Relationship Id="rId85" Type="http://schemas.microsoft.com/office/2015/10/relationships/revisionInfo" Target="revisionInfo.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61" Type="http://schemas.openxmlformats.org/officeDocument/2006/relationships/slide" Target="slides/slide59.xml"/><Relationship Id="rId8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useppe Modeo" userId="3b79b1cfdaea57b6" providerId="LiveId" clId="{19F869CD-FD7F-492E-9912-D6D75DEC493A}"/>
    <pc:docChg chg="undo redo custSel addSld delSld modSld">
      <pc:chgData name="Giuseppe Modeo" userId="3b79b1cfdaea57b6" providerId="LiveId" clId="{19F869CD-FD7F-492E-9912-D6D75DEC493A}" dt="2025-01-13T13:55:50.336" v="596" actId="2696"/>
      <pc:docMkLst>
        <pc:docMk/>
      </pc:docMkLst>
      <pc:sldChg chg="modSp mod">
        <pc:chgData name="Giuseppe Modeo" userId="3b79b1cfdaea57b6" providerId="LiveId" clId="{19F869CD-FD7F-492E-9912-D6D75DEC493A}" dt="2025-01-13T11:17:08.641" v="86"/>
        <pc:sldMkLst>
          <pc:docMk/>
          <pc:sldMk cId="0" sldId="256"/>
        </pc:sldMkLst>
        <pc:spChg chg="mod">
          <ac:chgData name="Giuseppe Modeo" userId="3b79b1cfdaea57b6" providerId="LiveId" clId="{19F869CD-FD7F-492E-9912-D6D75DEC493A}" dt="2025-01-13T11:17:08.641" v="86"/>
          <ac:spMkLst>
            <pc:docMk/>
            <pc:sldMk cId="0" sldId="256"/>
            <ac:spMk id="2" creationId="{AFD08941-FA51-0D1E-4939-E0A969BDB34F}"/>
          </ac:spMkLst>
        </pc:spChg>
      </pc:sldChg>
      <pc:sldChg chg="modSp">
        <pc:chgData name="Giuseppe Modeo" userId="3b79b1cfdaea57b6" providerId="LiveId" clId="{19F869CD-FD7F-492E-9912-D6D75DEC493A}" dt="2025-01-13T11:17:08.641" v="86"/>
        <pc:sldMkLst>
          <pc:docMk/>
          <pc:sldMk cId="0" sldId="257"/>
        </pc:sldMkLst>
        <pc:spChg chg="mod">
          <ac:chgData name="Giuseppe Modeo" userId="3b79b1cfdaea57b6" providerId="LiveId" clId="{19F869CD-FD7F-492E-9912-D6D75DEC493A}" dt="2025-01-13T11:17:08.641" v="86"/>
          <ac:spMkLst>
            <pc:docMk/>
            <pc:sldMk cId="0" sldId="257"/>
            <ac:spMk id="2" creationId="{8ABE6321-2254-9FFA-C1F7-ECF347F4ACF1}"/>
          </ac:spMkLst>
        </pc:spChg>
      </pc:sldChg>
      <pc:sldChg chg="modSp mod">
        <pc:chgData name="Giuseppe Modeo" userId="3b79b1cfdaea57b6" providerId="LiveId" clId="{19F869CD-FD7F-492E-9912-D6D75DEC493A}" dt="2025-01-13T11:17:08.641" v="86"/>
        <pc:sldMkLst>
          <pc:docMk/>
          <pc:sldMk cId="0" sldId="260"/>
        </pc:sldMkLst>
        <pc:spChg chg="mod">
          <ac:chgData name="Giuseppe Modeo" userId="3b79b1cfdaea57b6" providerId="LiveId" clId="{19F869CD-FD7F-492E-9912-D6D75DEC493A}" dt="2025-01-13T11:17:08.641" v="86"/>
          <ac:spMkLst>
            <pc:docMk/>
            <pc:sldMk cId="0" sldId="260"/>
            <ac:spMk id="2" creationId="{62D71CB7-1B84-9F8A-39F9-48CC589E672D}"/>
          </ac:spMkLst>
        </pc:spChg>
        <pc:spChg chg="mod">
          <ac:chgData name="Giuseppe Modeo" userId="3b79b1cfdaea57b6" providerId="LiveId" clId="{19F869CD-FD7F-492E-9912-D6D75DEC493A}" dt="2025-01-13T10:32:08.250" v="15" actId="207"/>
          <ac:spMkLst>
            <pc:docMk/>
            <pc:sldMk cId="0" sldId="260"/>
            <ac:spMk id="152" creationId="{00000000-0000-0000-0000-000000000000}"/>
          </ac:spMkLst>
        </pc:spChg>
      </pc:sldChg>
      <pc:sldChg chg="modSp">
        <pc:chgData name="Giuseppe Modeo" userId="3b79b1cfdaea57b6" providerId="LiveId" clId="{19F869CD-FD7F-492E-9912-D6D75DEC493A}" dt="2025-01-13T11:17:08.641" v="86"/>
        <pc:sldMkLst>
          <pc:docMk/>
          <pc:sldMk cId="0" sldId="261"/>
        </pc:sldMkLst>
        <pc:spChg chg="mod">
          <ac:chgData name="Giuseppe Modeo" userId="3b79b1cfdaea57b6" providerId="LiveId" clId="{19F869CD-FD7F-492E-9912-D6D75DEC493A}" dt="2025-01-13T11:17:08.641" v="86"/>
          <ac:spMkLst>
            <pc:docMk/>
            <pc:sldMk cId="0" sldId="261"/>
            <ac:spMk id="2" creationId="{8CE4CF13-BF44-2A73-1210-2030B9665C41}"/>
          </ac:spMkLst>
        </pc:spChg>
      </pc:sldChg>
      <pc:sldChg chg="modSp">
        <pc:chgData name="Giuseppe Modeo" userId="3b79b1cfdaea57b6" providerId="LiveId" clId="{19F869CD-FD7F-492E-9912-D6D75DEC493A}" dt="2025-01-13T11:17:08.641" v="86"/>
        <pc:sldMkLst>
          <pc:docMk/>
          <pc:sldMk cId="0" sldId="262"/>
        </pc:sldMkLst>
        <pc:spChg chg="mod">
          <ac:chgData name="Giuseppe Modeo" userId="3b79b1cfdaea57b6" providerId="LiveId" clId="{19F869CD-FD7F-492E-9912-D6D75DEC493A}" dt="2025-01-13T11:17:08.641" v="86"/>
          <ac:spMkLst>
            <pc:docMk/>
            <pc:sldMk cId="0" sldId="262"/>
            <ac:spMk id="2" creationId="{3D3D73B8-0C79-FEE2-3211-2AF2DDC4A3CE}"/>
          </ac:spMkLst>
        </pc:spChg>
      </pc:sldChg>
      <pc:sldChg chg="modSp">
        <pc:chgData name="Giuseppe Modeo" userId="3b79b1cfdaea57b6" providerId="LiveId" clId="{19F869CD-FD7F-492E-9912-D6D75DEC493A}" dt="2025-01-13T11:17:08.641" v="86"/>
        <pc:sldMkLst>
          <pc:docMk/>
          <pc:sldMk cId="0" sldId="264"/>
        </pc:sldMkLst>
        <pc:spChg chg="mod">
          <ac:chgData name="Giuseppe Modeo" userId="3b79b1cfdaea57b6" providerId="LiveId" clId="{19F869CD-FD7F-492E-9912-D6D75DEC493A}" dt="2025-01-13T11:17:08.641" v="86"/>
          <ac:spMkLst>
            <pc:docMk/>
            <pc:sldMk cId="0" sldId="264"/>
            <ac:spMk id="2" creationId="{57EBD777-F035-3B33-3B81-A4A62C17AC7C}"/>
          </ac:spMkLst>
        </pc:spChg>
      </pc:sldChg>
      <pc:sldChg chg="modSp">
        <pc:chgData name="Giuseppe Modeo" userId="3b79b1cfdaea57b6" providerId="LiveId" clId="{19F869CD-FD7F-492E-9912-D6D75DEC493A}" dt="2025-01-13T11:17:08.641" v="86"/>
        <pc:sldMkLst>
          <pc:docMk/>
          <pc:sldMk cId="0" sldId="265"/>
        </pc:sldMkLst>
        <pc:spChg chg="mod">
          <ac:chgData name="Giuseppe Modeo" userId="3b79b1cfdaea57b6" providerId="LiveId" clId="{19F869CD-FD7F-492E-9912-D6D75DEC493A}" dt="2025-01-13T11:17:08.641" v="86"/>
          <ac:spMkLst>
            <pc:docMk/>
            <pc:sldMk cId="0" sldId="265"/>
            <ac:spMk id="2" creationId="{D1D32CB7-4BD2-0AA5-0C55-167B3999B22D}"/>
          </ac:spMkLst>
        </pc:spChg>
      </pc:sldChg>
      <pc:sldChg chg="modSp">
        <pc:chgData name="Giuseppe Modeo" userId="3b79b1cfdaea57b6" providerId="LiveId" clId="{19F869CD-FD7F-492E-9912-D6D75DEC493A}" dt="2025-01-13T11:17:08.641" v="86"/>
        <pc:sldMkLst>
          <pc:docMk/>
          <pc:sldMk cId="0" sldId="266"/>
        </pc:sldMkLst>
        <pc:spChg chg="mod">
          <ac:chgData name="Giuseppe Modeo" userId="3b79b1cfdaea57b6" providerId="LiveId" clId="{19F869CD-FD7F-492E-9912-D6D75DEC493A}" dt="2025-01-13T11:17:08.641" v="86"/>
          <ac:spMkLst>
            <pc:docMk/>
            <pc:sldMk cId="0" sldId="266"/>
            <ac:spMk id="2" creationId="{4BDDFF89-3248-1676-429B-516B4FCDB861}"/>
          </ac:spMkLst>
        </pc:spChg>
      </pc:sldChg>
      <pc:sldChg chg="modSp">
        <pc:chgData name="Giuseppe Modeo" userId="3b79b1cfdaea57b6" providerId="LiveId" clId="{19F869CD-FD7F-492E-9912-D6D75DEC493A}" dt="2025-01-13T11:17:08.641" v="86"/>
        <pc:sldMkLst>
          <pc:docMk/>
          <pc:sldMk cId="0" sldId="268"/>
        </pc:sldMkLst>
        <pc:spChg chg="mod">
          <ac:chgData name="Giuseppe Modeo" userId="3b79b1cfdaea57b6" providerId="LiveId" clId="{19F869CD-FD7F-492E-9912-D6D75DEC493A}" dt="2025-01-13T11:17:08.641" v="86"/>
          <ac:spMkLst>
            <pc:docMk/>
            <pc:sldMk cId="0" sldId="268"/>
            <ac:spMk id="2" creationId="{C9811FFF-5E0F-F12C-E1D8-38F06C5DC566}"/>
          </ac:spMkLst>
        </pc:spChg>
      </pc:sldChg>
      <pc:sldChg chg="modSp mod">
        <pc:chgData name="Giuseppe Modeo" userId="3b79b1cfdaea57b6" providerId="LiveId" clId="{19F869CD-FD7F-492E-9912-D6D75DEC493A}" dt="2025-01-13T11:17:08.641" v="86"/>
        <pc:sldMkLst>
          <pc:docMk/>
          <pc:sldMk cId="0" sldId="269"/>
        </pc:sldMkLst>
        <pc:spChg chg="mod">
          <ac:chgData name="Giuseppe Modeo" userId="3b79b1cfdaea57b6" providerId="LiveId" clId="{19F869CD-FD7F-492E-9912-D6D75DEC493A}" dt="2025-01-13T11:17:08.641" v="86"/>
          <ac:spMkLst>
            <pc:docMk/>
            <pc:sldMk cId="0" sldId="269"/>
            <ac:spMk id="2" creationId="{A860C43E-AA72-AB3E-24A5-576B6553C700}"/>
          </ac:spMkLst>
        </pc:spChg>
        <pc:spChg chg="mod">
          <ac:chgData name="Giuseppe Modeo" userId="3b79b1cfdaea57b6" providerId="LiveId" clId="{19F869CD-FD7F-492E-9912-D6D75DEC493A}" dt="2025-01-13T10:32:47.468" v="19" actId="207"/>
          <ac:spMkLst>
            <pc:docMk/>
            <pc:sldMk cId="0" sldId="269"/>
            <ac:spMk id="274" creationId="{00000000-0000-0000-0000-000000000000}"/>
          </ac:spMkLst>
        </pc:spChg>
      </pc:sldChg>
      <pc:sldChg chg="modSp mod">
        <pc:chgData name="Giuseppe Modeo" userId="3b79b1cfdaea57b6" providerId="LiveId" clId="{19F869CD-FD7F-492E-9912-D6D75DEC493A}" dt="2025-01-13T11:17:08.641" v="86"/>
        <pc:sldMkLst>
          <pc:docMk/>
          <pc:sldMk cId="0" sldId="270"/>
        </pc:sldMkLst>
        <pc:spChg chg="mod">
          <ac:chgData name="Giuseppe Modeo" userId="3b79b1cfdaea57b6" providerId="LiveId" clId="{19F869CD-FD7F-492E-9912-D6D75DEC493A}" dt="2025-01-13T11:17:08.641" v="86"/>
          <ac:spMkLst>
            <pc:docMk/>
            <pc:sldMk cId="0" sldId="270"/>
            <ac:spMk id="2" creationId="{4EA67A76-BC77-25F8-1D13-92CA790D9926}"/>
          </ac:spMkLst>
        </pc:spChg>
        <pc:spChg chg="mod">
          <ac:chgData name="Giuseppe Modeo" userId="3b79b1cfdaea57b6" providerId="LiveId" clId="{19F869CD-FD7F-492E-9912-D6D75DEC493A}" dt="2025-01-13T10:33:23.555" v="21" actId="20577"/>
          <ac:spMkLst>
            <pc:docMk/>
            <pc:sldMk cId="0" sldId="270"/>
            <ac:spMk id="292" creationId="{00000000-0000-0000-0000-000000000000}"/>
          </ac:spMkLst>
        </pc:spChg>
      </pc:sldChg>
      <pc:sldChg chg="modSp">
        <pc:chgData name="Giuseppe Modeo" userId="3b79b1cfdaea57b6" providerId="LiveId" clId="{19F869CD-FD7F-492E-9912-D6D75DEC493A}" dt="2025-01-13T11:17:08.641" v="86"/>
        <pc:sldMkLst>
          <pc:docMk/>
          <pc:sldMk cId="0" sldId="273"/>
        </pc:sldMkLst>
        <pc:spChg chg="mod">
          <ac:chgData name="Giuseppe Modeo" userId="3b79b1cfdaea57b6" providerId="LiveId" clId="{19F869CD-FD7F-492E-9912-D6D75DEC493A}" dt="2025-01-13T11:17:08.641" v="86"/>
          <ac:spMkLst>
            <pc:docMk/>
            <pc:sldMk cId="0" sldId="273"/>
            <ac:spMk id="2" creationId="{410CF429-CCEB-7A5F-032E-587B811D1F7C}"/>
          </ac:spMkLst>
        </pc:spChg>
      </pc:sldChg>
      <pc:sldChg chg="modSp">
        <pc:chgData name="Giuseppe Modeo" userId="3b79b1cfdaea57b6" providerId="LiveId" clId="{19F869CD-FD7F-492E-9912-D6D75DEC493A}" dt="2025-01-13T11:17:08.641" v="86"/>
        <pc:sldMkLst>
          <pc:docMk/>
          <pc:sldMk cId="0" sldId="275"/>
        </pc:sldMkLst>
        <pc:spChg chg="mod">
          <ac:chgData name="Giuseppe Modeo" userId="3b79b1cfdaea57b6" providerId="LiveId" clId="{19F869CD-FD7F-492E-9912-D6D75DEC493A}" dt="2025-01-13T11:17:08.641" v="86"/>
          <ac:spMkLst>
            <pc:docMk/>
            <pc:sldMk cId="0" sldId="275"/>
            <ac:spMk id="404" creationId="{00000000-0000-0000-0000-000000000000}"/>
          </ac:spMkLst>
        </pc:spChg>
      </pc:sldChg>
      <pc:sldChg chg="del">
        <pc:chgData name="Giuseppe Modeo" userId="3b79b1cfdaea57b6" providerId="LiveId" clId="{19F869CD-FD7F-492E-9912-D6D75DEC493A}" dt="2025-01-13T11:14:28.391" v="85" actId="2696"/>
        <pc:sldMkLst>
          <pc:docMk/>
          <pc:sldMk cId="0" sldId="277"/>
        </pc:sldMkLst>
      </pc:sldChg>
      <pc:sldChg chg="modSp">
        <pc:chgData name="Giuseppe Modeo" userId="3b79b1cfdaea57b6" providerId="LiveId" clId="{19F869CD-FD7F-492E-9912-D6D75DEC493A}" dt="2025-01-13T11:17:08.641" v="86"/>
        <pc:sldMkLst>
          <pc:docMk/>
          <pc:sldMk cId="0" sldId="278"/>
        </pc:sldMkLst>
        <pc:spChg chg="mod">
          <ac:chgData name="Giuseppe Modeo" userId="3b79b1cfdaea57b6" providerId="LiveId" clId="{19F869CD-FD7F-492E-9912-D6D75DEC493A}" dt="2025-01-13T11:17:08.641" v="86"/>
          <ac:spMkLst>
            <pc:docMk/>
            <pc:sldMk cId="0" sldId="278"/>
            <ac:spMk id="3" creationId="{FD71EE84-FD92-CCE1-EDF8-EB9AFF8F14AB}"/>
          </ac:spMkLst>
        </pc:spChg>
      </pc:sldChg>
      <pc:sldChg chg="modSp">
        <pc:chgData name="Giuseppe Modeo" userId="3b79b1cfdaea57b6" providerId="LiveId" clId="{19F869CD-FD7F-492E-9912-D6D75DEC493A}" dt="2025-01-13T11:17:08.641" v="86"/>
        <pc:sldMkLst>
          <pc:docMk/>
          <pc:sldMk cId="0" sldId="280"/>
        </pc:sldMkLst>
        <pc:spChg chg="mod">
          <ac:chgData name="Giuseppe Modeo" userId="3b79b1cfdaea57b6" providerId="LiveId" clId="{19F869CD-FD7F-492E-9912-D6D75DEC493A}" dt="2025-01-13T11:17:08.641" v="86"/>
          <ac:spMkLst>
            <pc:docMk/>
            <pc:sldMk cId="0" sldId="280"/>
            <ac:spMk id="2" creationId="{64196668-E2E8-E16A-2750-69B8A7E6E465}"/>
          </ac:spMkLst>
        </pc:spChg>
      </pc:sldChg>
      <pc:sldChg chg="modSp">
        <pc:chgData name="Giuseppe Modeo" userId="3b79b1cfdaea57b6" providerId="LiveId" clId="{19F869CD-FD7F-492E-9912-D6D75DEC493A}" dt="2025-01-13T11:17:08.641" v="86"/>
        <pc:sldMkLst>
          <pc:docMk/>
          <pc:sldMk cId="0" sldId="281"/>
        </pc:sldMkLst>
        <pc:spChg chg="mod">
          <ac:chgData name="Giuseppe Modeo" userId="3b79b1cfdaea57b6" providerId="LiveId" clId="{19F869CD-FD7F-492E-9912-D6D75DEC493A}" dt="2025-01-13T11:17:08.641" v="86"/>
          <ac:spMkLst>
            <pc:docMk/>
            <pc:sldMk cId="0" sldId="281"/>
            <ac:spMk id="2" creationId="{3B210445-BC66-C013-E501-58D17BE89003}"/>
          </ac:spMkLst>
        </pc:spChg>
      </pc:sldChg>
      <pc:sldChg chg="modSp">
        <pc:chgData name="Giuseppe Modeo" userId="3b79b1cfdaea57b6" providerId="LiveId" clId="{19F869CD-FD7F-492E-9912-D6D75DEC493A}" dt="2025-01-13T11:17:08.641" v="86"/>
        <pc:sldMkLst>
          <pc:docMk/>
          <pc:sldMk cId="0" sldId="282"/>
        </pc:sldMkLst>
        <pc:spChg chg="mod">
          <ac:chgData name="Giuseppe Modeo" userId="3b79b1cfdaea57b6" providerId="LiveId" clId="{19F869CD-FD7F-492E-9912-D6D75DEC493A}" dt="2025-01-13T11:17:08.641" v="86"/>
          <ac:spMkLst>
            <pc:docMk/>
            <pc:sldMk cId="0" sldId="282"/>
            <ac:spMk id="2" creationId="{E324C8D5-EAF7-7136-B92F-F1728FAAAF4D}"/>
          </ac:spMkLst>
        </pc:spChg>
      </pc:sldChg>
      <pc:sldChg chg="modSp">
        <pc:chgData name="Giuseppe Modeo" userId="3b79b1cfdaea57b6" providerId="LiveId" clId="{19F869CD-FD7F-492E-9912-D6D75DEC493A}" dt="2025-01-13T11:17:08.641" v="86"/>
        <pc:sldMkLst>
          <pc:docMk/>
          <pc:sldMk cId="0" sldId="284"/>
        </pc:sldMkLst>
        <pc:spChg chg="mod">
          <ac:chgData name="Giuseppe Modeo" userId="3b79b1cfdaea57b6" providerId="LiveId" clId="{19F869CD-FD7F-492E-9912-D6D75DEC493A}" dt="2025-01-13T11:17:08.641" v="86"/>
          <ac:spMkLst>
            <pc:docMk/>
            <pc:sldMk cId="0" sldId="284"/>
            <ac:spMk id="2" creationId="{DA29899B-D437-5B1E-E3F4-7DB47E7246C4}"/>
          </ac:spMkLst>
        </pc:spChg>
      </pc:sldChg>
      <pc:sldChg chg="modSp">
        <pc:chgData name="Giuseppe Modeo" userId="3b79b1cfdaea57b6" providerId="LiveId" clId="{19F869CD-FD7F-492E-9912-D6D75DEC493A}" dt="2025-01-13T11:17:08.641" v="86"/>
        <pc:sldMkLst>
          <pc:docMk/>
          <pc:sldMk cId="0" sldId="285"/>
        </pc:sldMkLst>
        <pc:spChg chg="mod">
          <ac:chgData name="Giuseppe Modeo" userId="3b79b1cfdaea57b6" providerId="LiveId" clId="{19F869CD-FD7F-492E-9912-D6D75DEC493A}" dt="2025-01-13T11:17:08.641" v="86"/>
          <ac:spMkLst>
            <pc:docMk/>
            <pc:sldMk cId="0" sldId="285"/>
            <ac:spMk id="2" creationId="{2B9293B6-0E86-D741-5826-1105909B18A4}"/>
          </ac:spMkLst>
        </pc:spChg>
      </pc:sldChg>
      <pc:sldChg chg="modSp">
        <pc:chgData name="Giuseppe Modeo" userId="3b79b1cfdaea57b6" providerId="LiveId" clId="{19F869CD-FD7F-492E-9912-D6D75DEC493A}" dt="2025-01-13T11:17:08.641" v="86"/>
        <pc:sldMkLst>
          <pc:docMk/>
          <pc:sldMk cId="0" sldId="286"/>
        </pc:sldMkLst>
        <pc:spChg chg="mod">
          <ac:chgData name="Giuseppe Modeo" userId="3b79b1cfdaea57b6" providerId="LiveId" clId="{19F869CD-FD7F-492E-9912-D6D75DEC493A}" dt="2025-01-13T11:17:08.641" v="86"/>
          <ac:spMkLst>
            <pc:docMk/>
            <pc:sldMk cId="0" sldId="286"/>
            <ac:spMk id="3" creationId="{6282E36F-88E5-C809-885D-7D07B9077375}"/>
          </ac:spMkLst>
        </pc:spChg>
      </pc:sldChg>
      <pc:sldChg chg="modSp">
        <pc:chgData name="Giuseppe Modeo" userId="3b79b1cfdaea57b6" providerId="LiveId" clId="{19F869CD-FD7F-492E-9912-D6D75DEC493A}" dt="2025-01-13T11:17:08.641" v="86"/>
        <pc:sldMkLst>
          <pc:docMk/>
          <pc:sldMk cId="0" sldId="287"/>
        </pc:sldMkLst>
        <pc:spChg chg="mod">
          <ac:chgData name="Giuseppe Modeo" userId="3b79b1cfdaea57b6" providerId="LiveId" clId="{19F869CD-FD7F-492E-9912-D6D75DEC493A}" dt="2025-01-13T11:17:08.641" v="86"/>
          <ac:spMkLst>
            <pc:docMk/>
            <pc:sldMk cId="0" sldId="287"/>
            <ac:spMk id="2" creationId="{BA7AF743-F358-C361-53C0-1CE4DF8925CB}"/>
          </ac:spMkLst>
        </pc:spChg>
      </pc:sldChg>
      <pc:sldChg chg="modSp">
        <pc:chgData name="Giuseppe Modeo" userId="3b79b1cfdaea57b6" providerId="LiveId" clId="{19F869CD-FD7F-492E-9912-D6D75DEC493A}" dt="2025-01-13T11:17:08.641" v="86"/>
        <pc:sldMkLst>
          <pc:docMk/>
          <pc:sldMk cId="0" sldId="289"/>
        </pc:sldMkLst>
        <pc:spChg chg="mod">
          <ac:chgData name="Giuseppe Modeo" userId="3b79b1cfdaea57b6" providerId="LiveId" clId="{19F869CD-FD7F-492E-9912-D6D75DEC493A}" dt="2025-01-13T11:17:08.641" v="86"/>
          <ac:spMkLst>
            <pc:docMk/>
            <pc:sldMk cId="0" sldId="289"/>
            <ac:spMk id="2" creationId="{98F20D96-3859-452F-C723-B306D913A5B0}"/>
          </ac:spMkLst>
        </pc:spChg>
      </pc:sldChg>
      <pc:sldChg chg="modSp">
        <pc:chgData name="Giuseppe Modeo" userId="3b79b1cfdaea57b6" providerId="LiveId" clId="{19F869CD-FD7F-492E-9912-D6D75DEC493A}" dt="2025-01-13T11:17:08.641" v="86"/>
        <pc:sldMkLst>
          <pc:docMk/>
          <pc:sldMk cId="0" sldId="290"/>
        </pc:sldMkLst>
        <pc:spChg chg="mod">
          <ac:chgData name="Giuseppe Modeo" userId="3b79b1cfdaea57b6" providerId="LiveId" clId="{19F869CD-FD7F-492E-9912-D6D75DEC493A}" dt="2025-01-13T11:17:08.641" v="86"/>
          <ac:spMkLst>
            <pc:docMk/>
            <pc:sldMk cId="0" sldId="290"/>
            <ac:spMk id="2" creationId="{79DDA8D2-1333-7FBB-1C6E-9B4000C0DB6E}"/>
          </ac:spMkLst>
        </pc:spChg>
      </pc:sldChg>
      <pc:sldChg chg="modSp">
        <pc:chgData name="Giuseppe Modeo" userId="3b79b1cfdaea57b6" providerId="LiveId" clId="{19F869CD-FD7F-492E-9912-D6D75DEC493A}" dt="2025-01-13T11:17:08.641" v="86"/>
        <pc:sldMkLst>
          <pc:docMk/>
          <pc:sldMk cId="0" sldId="291"/>
        </pc:sldMkLst>
        <pc:spChg chg="mod">
          <ac:chgData name="Giuseppe Modeo" userId="3b79b1cfdaea57b6" providerId="LiveId" clId="{19F869CD-FD7F-492E-9912-D6D75DEC493A}" dt="2025-01-13T11:17:08.641" v="86"/>
          <ac:spMkLst>
            <pc:docMk/>
            <pc:sldMk cId="0" sldId="291"/>
            <ac:spMk id="3" creationId="{D95D8F62-A3FA-E8E8-60CD-5A8B74ECD9A3}"/>
          </ac:spMkLst>
        </pc:spChg>
      </pc:sldChg>
      <pc:sldChg chg="modSp">
        <pc:chgData name="Giuseppe Modeo" userId="3b79b1cfdaea57b6" providerId="LiveId" clId="{19F869CD-FD7F-492E-9912-D6D75DEC493A}" dt="2025-01-13T11:17:08.641" v="86"/>
        <pc:sldMkLst>
          <pc:docMk/>
          <pc:sldMk cId="0" sldId="292"/>
        </pc:sldMkLst>
        <pc:spChg chg="mod">
          <ac:chgData name="Giuseppe Modeo" userId="3b79b1cfdaea57b6" providerId="LiveId" clId="{19F869CD-FD7F-492E-9912-D6D75DEC493A}" dt="2025-01-13T11:17:08.641" v="86"/>
          <ac:spMkLst>
            <pc:docMk/>
            <pc:sldMk cId="0" sldId="292"/>
            <ac:spMk id="2" creationId="{B96BB0AC-468A-105D-D752-E8CE9F7905B3}"/>
          </ac:spMkLst>
        </pc:spChg>
      </pc:sldChg>
      <pc:sldChg chg="modSp">
        <pc:chgData name="Giuseppe Modeo" userId="3b79b1cfdaea57b6" providerId="LiveId" clId="{19F869CD-FD7F-492E-9912-D6D75DEC493A}" dt="2025-01-13T11:17:08.641" v="86"/>
        <pc:sldMkLst>
          <pc:docMk/>
          <pc:sldMk cId="0" sldId="293"/>
        </pc:sldMkLst>
        <pc:spChg chg="mod">
          <ac:chgData name="Giuseppe Modeo" userId="3b79b1cfdaea57b6" providerId="LiveId" clId="{19F869CD-FD7F-492E-9912-D6D75DEC493A}" dt="2025-01-13T11:17:08.641" v="86"/>
          <ac:spMkLst>
            <pc:docMk/>
            <pc:sldMk cId="0" sldId="293"/>
            <ac:spMk id="2" creationId="{768F73B3-E706-8CEE-AF48-102BAE2ABF88}"/>
          </ac:spMkLst>
        </pc:spChg>
      </pc:sldChg>
      <pc:sldChg chg="modSp">
        <pc:chgData name="Giuseppe Modeo" userId="3b79b1cfdaea57b6" providerId="LiveId" clId="{19F869CD-FD7F-492E-9912-D6D75DEC493A}" dt="2025-01-13T11:17:08.641" v="86"/>
        <pc:sldMkLst>
          <pc:docMk/>
          <pc:sldMk cId="0" sldId="294"/>
        </pc:sldMkLst>
        <pc:spChg chg="mod">
          <ac:chgData name="Giuseppe Modeo" userId="3b79b1cfdaea57b6" providerId="LiveId" clId="{19F869CD-FD7F-492E-9912-D6D75DEC493A}" dt="2025-01-13T11:17:08.641" v="86"/>
          <ac:spMkLst>
            <pc:docMk/>
            <pc:sldMk cId="0" sldId="294"/>
            <ac:spMk id="2" creationId="{B5789781-7B74-E77E-7E49-63F19E57433E}"/>
          </ac:spMkLst>
        </pc:spChg>
      </pc:sldChg>
      <pc:sldChg chg="modSp">
        <pc:chgData name="Giuseppe Modeo" userId="3b79b1cfdaea57b6" providerId="LiveId" clId="{19F869CD-FD7F-492E-9912-D6D75DEC493A}" dt="2025-01-13T11:17:08.641" v="86"/>
        <pc:sldMkLst>
          <pc:docMk/>
          <pc:sldMk cId="0" sldId="295"/>
        </pc:sldMkLst>
        <pc:spChg chg="mod">
          <ac:chgData name="Giuseppe Modeo" userId="3b79b1cfdaea57b6" providerId="LiveId" clId="{19F869CD-FD7F-492E-9912-D6D75DEC493A}" dt="2025-01-13T11:17:08.641" v="86"/>
          <ac:spMkLst>
            <pc:docMk/>
            <pc:sldMk cId="0" sldId="295"/>
            <ac:spMk id="2" creationId="{45B9F1D1-9E24-A97F-D695-876F056B6600}"/>
          </ac:spMkLst>
        </pc:spChg>
      </pc:sldChg>
      <pc:sldChg chg="modSp">
        <pc:chgData name="Giuseppe Modeo" userId="3b79b1cfdaea57b6" providerId="LiveId" clId="{19F869CD-FD7F-492E-9912-D6D75DEC493A}" dt="2025-01-13T11:17:08.641" v="86"/>
        <pc:sldMkLst>
          <pc:docMk/>
          <pc:sldMk cId="0" sldId="340"/>
        </pc:sldMkLst>
        <pc:spChg chg="mod">
          <ac:chgData name="Giuseppe Modeo" userId="3b79b1cfdaea57b6" providerId="LiveId" clId="{19F869CD-FD7F-492E-9912-D6D75DEC493A}" dt="2025-01-13T11:17:08.641" v="86"/>
          <ac:spMkLst>
            <pc:docMk/>
            <pc:sldMk cId="0" sldId="340"/>
            <ac:spMk id="2" creationId="{07B184F7-AF65-D80A-6F33-76DFDC117315}"/>
          </ac:spMkLst>
        </pc:spChg>
      </pc:sldChg>
      <pc:sldChg chg="modSp">
        <pc:chgData name="Giuseppe Modeo" userId="3b79b1cfdaea57b6" providerId="LiveId" clId="{19F869CD-FD7F-492E-9912-D6D75DEC493A}" dt="2025-01-13T11:17:08.641" v="86"/>
        <pc:sldMkLst>
          <pc:docMk/>
          <pc:sldMk cId="0" sldId="342"/>
        </pc:sldMkLst>
        <pc:spChg chg="mod">
          <ac:chgData name="Giuseppe Modeo" userId="3b79b1cfdaea57b6" providerId="LiveId" clId="{19F869CD-FD7F-492E-9912-D6D75DEC493A}" dt="2025-01-13T11:17:08.641" v="86"/>
          <ac:spMkLst>
            <pc:docMk/>
            <pc:sldMk cId="0" sldId="342"/>
            <ac:spMk id="2" creationId="{BE9BBFF0-97A8-353C-59F1-5A73D5C57CAF}"/>
          </ac:spMkLst>
        </pc:spChg>
      </pc:sldChg>
      <pc:sldChg chg="modSp mod">
        <pc:chgData name="Giuseppe Modeo" userId="3b79b1cfdaea57b6" providerId="LiveId" clId="{19F869CD-FD7F-492E-9912-D6D75DEC493A}" dt="2025-01-13T11:53:47.745" v="367" actId="207"/>
        <pc:sldMkLst>
          <pc:docMk/>
          <pc:sldMk cId="0" sldId="343"/>
        </pc:sldMkLst>
        <pc:spChg chg="mod">
          <ac:chgData name="Giuseppe Modeo" userId="3b79b1cfdaea57b6" providerId="LiveId" clId="{19F869CD-FD7F-492E-9912-D6D75DEC493A}" dt="2025-01-13T11:17:08.641" v="86"/>
          <ac:spMkLst>
            <pc:docMk/>
            <pc:sldMk cId="0" sldId="343"/>
            <ac:spMk id="2" creationId="{70B3B6A4-5D3A-98E6-E09D-D08E47CF0795}"/>
          </ac:spMkLst>
        </pc:spChg>
        <pc:spChg chg="mod">
          <ac:chgData name="Giuseppe Modeo" userId="3b79b1cfdaea57b6" providerId="LiveId" clId="{19F869CD-FD7F-492E-9912-D6D75DEC493A}" dt="2025-01-13T11:53:47.745" v="367" actId="207"/>
          <ac:spMkLst>
            <pc:docMk/>
            <pc:sldMk cId="0" sldId="343"/>
            <ac:spMk id="1636" creationId="{00000000-0000-0000-0000-000000000000}"/>
          </ac:spMkLst>
        </pc:spChg>
      </pc:sldChg>
      <pc:sldChg chg="modSp">
        <pc:chgData name="Giuseppe Modeo" userId="3b79b1cfdaea57b6" providerId="LiveId" clId="{19F869CD-FD7F-492E-9912-D6D75DEC493A}" dt="2025-01-13T11:17:08.641" v="86"/>
        <pc:sldMkLst>
          <pc:docMk/>
          <pc:sldMk cId="0" sldId="345"/>
        </pc:sldMkLst>
        <pc:spChg chg="mod">
          <ac:chgData name="Giuseppe Modeo" userId="3b79b1cfdaea57b6" providerId="LiveId" clId="{19F869CD-FD7F-492E-9912-D6D75DEC493A}" dt="2025-01-13T11:17:08.641" v="86"/>
          <ac:spMkLst>
            <pc:docMk/>
            <pc:sldMk cId="0" sldId="345"/>
            <ac:spMk id="2" creationId="{6576D4D1-3B07-8C7D-2F4C-34A46BE68A4C}"/>
          </ac:spMkLst>
        </pc:spChg>
      </pc:sldChg>
      <pc:sldChg chg="modSp mod">
        <pc:chgData name="Giuseppe Modeo" userId="3b79b1cfdaea57b6" providerId="LiveId" clId="{19F869CD-FD7F-492E-9912-D6D75DEC493A}" dt="2025-01-13T12:13:09.060" v="490" actId="6549"/>
        <pc:sldMkLst>
          <pc:docMk/>
          <pc:sldMk cId="0" sldId="348"/>
        </pc:sldMkLst>
        <pc:spChg chg="mod">
          <ac:chgData name="Giuseppe Modeo" userId="3b79b1cfdaea57b6" providerId="LiveId" clId="{19F869CD-FD7F-492E-9912-D6D75DEC493A}" dt="2025-01-13T11:17:08.641" v="86"/>
          <ac:spMkLst>
            <pc:docMk/>
            <pc:sldMk cId="0" sldId="348"/>
            <ac:spMk id="3" creationId="{2FADEAA8-D2DD-E85A-D7C7-7803F4AD3CE7}"/>
          </ac:spMkLst>
        </pc:spChg>
        <pc:spChg chg="mod">
          <ac:chgData name="Giuseppe Modeo" userId="3b79b1cfdaea57b6" providerId="LiveId" clId="{19F869CD-FD7F-492E-9912-D6D75DEC493A}" dt="2025-01-13T12:13:09.060" v="490" actId="6549"/>
          <ac:spMkLst>
            <pc:docMk/>
            <pc:sldMk cId="0" sldId="348"/>
            <ac:spMk id="1713" creationId="{00000000-0000-0000-0000-000000000000}"/>
          </ac:spMkLst>
        </pc:spChg>
        <pc:graphicFrameChg chg="modGraphic">
          <ac:chgData name="Giuseppe Modeo" userId="3b79b1cfdaea57b6" providerId="LiveId" clId="{19F869CD-FD7F-492E-9912-D6D75DEC493A}" dt="2025-01-13T12:09:57.739" v="487" actId="207"/>
          <ac:graphicFrameMkLst>
            <pc:docMk/>
            <pc:sldMk cId="0" sldId="348"/>
            <ac:graphicFrameMk id="2" creationId="{633ACCF2-23EC-45BA-4B5D-B05C2458D5A3}"/>
          </ac:graphicFrameMkLst>
        </pc:graphicFrameChg>
      </pc:sldChg>
      <pc:sldChg chg="modSp">
        <pc:chgData name="Giuseppe Modeo" userId="3b79b1cfdaea57b6" providerId="LiveId" clId="{19F869CD-FD7F-492E-9912-D6D75DEC493A}" dt="2025-01-13T11:17:08.641" v="86"/>
        <pc:sldMkLst>
          <pc:docMk/>
          <pc:sldMk cId="0" sldId="350"/>
        </pc:sldMkLst>
        <pc:spChg chg="mod">
          <ac:chgData name="Giuseppe Modeo" userId="3b79b1cfdaea57b6" providerId="LiveId" clId="{19F869CD-FD7F-492E-9912-D6D75DEC493A}" dt="2025-01-13T11:17:08.641" v="86"/>
          <ac:spMkLst>
            <pc:docMk/>
            <pc:sldMk cId="0" sldId="350"/>
            <ac:spMk id="2" creationId="{C763AF7B-D04A-15F5-FA77-17E15B914059}"/>
          </ac:spMkLst>
        </pc:spChg>
      </pc:sldChg>
      <pc:sldChg chg="modSp">
        <pc:chgData name="Giuseppe Modeo" userId="3b79b1cfdaea57b6" providerId="LiveId" clId="{19F869CD-FD7F-492E-9912-D6D75DEC493A}" dt="2025-01-13T11:17:08.641" v="86"/>
        <pc:sldMkLst>
          <pc:docMk/>
          <pc:sldMk cId="0" sldId="352"/>
        </pc:sldMkLst>
        <pc:spChg chg="mod">
          <ac:chgData name="Giuseppe Modeo" userId="3b79b1cfdaea57b6" providerId="LiveId" clId="{19F869CD-FD7F-492E-9912-D6D75DEC493A}" dt="2025-01-13T11:17:08.641" v="86"/>
          <ac:spMkLst>
            <pc:docMk/>
            <pc:sldMk cId="0" sldId="352"/>
            <ac:spMk id="2" creationId="{C032E3EA-A056-D72D-94D5-0C6723C8C4C4}"/>
          </ac:spMkLst>
        </pc:spChg>
      </pc:sldChg>
      <pc:sldChg chg="modSp">
        <pc:chgData name="Giuseppe Modeo" userId="3b79b1cfdaea57b6" providerId="LiveId" clId="{19F869CD-FD7F-492E-9912-D6D75DEC493A}" dt="2025-01-13T11:17:08.641" v="86"/>
        <pc:sldMkLst>
          <pc:docMk/>
          <pc:sldMk cId="0" sldId="353"/>
        </pc:sldMkLst>
        <pc:spChg chg="mod">
          <ac:chgData name="Giuseppe Modeo" userId="3b79b1cfdaea57b6" providerId="LiveId" clId="{19F869CD-FD7F-492E-9912-D6D75DEC493A}" dt="2025-01-13T11:17:08.641" v="86"/>
          <ac:spMkLst>
            <pc:docMk/>
            <pc:sldMk cId="0" sldId="353"/>
            <ac:spMk id="3" creationId="{068C4C8A-3FC7-07C0-026D-DA5F12E4613F}"/>
          </ac:spMkLst>
        </pc:spChg>
      </pc:sldChg>
      <pc:sldChg chg="modSp">
        <pc:chgData name="Giuseppe Modeo" userId="3b79b1cfdaea57b6" providerId="LiveId" clId="{19F869CD-FD7F-492E-9912-D6D75DEC493A}" dt="2025-01-13T11:17:08.641" v="86"/>
        <pc:sldMkLst>
          <pc:docMk/>
          <pc:sldMk cId="0" sldId="354"/>
        </pc:sldMkLst>
        <pc:spChg chg="mod">
          <ac:chgData name="Giuseppe Modeo" userId="3b79b1cfdaea57b6" providerId="LiveId" clId="{19F869CD-FD7F-492E-9912-D6D75DEC493A}" dt="2025-01-13T11:17:08.641" v="86"/>
          <ac:spMkLst>
            <pc:docMk/>
            <pc:sldMk cId="0" sldId="354"/>
            <ac:spMk id="2" creationId="{38EF93C8-48FA-75B6-EE62-0979AB202B90}"/>
          </ac:spMkLst>
        </pc:spChg>
      </pc:sldChg>
      <pc:sldChg chg="modSp">
        <pc:chgData name="Giuseppe Modeo" userId="3b79b1cfdaea57b6" providerId="LiveId" clId="{19F869CD-FD7F-492E-9912-D6D75DEC493A}" dt="2025-01-13T11:17:08.641" v="86"/>
        <pc:sldMkLst>
          <pc:docMk/>
          <pc:sldMk cId="0" sldId="355"/>
        </pc:sldMkLst>
        <pc:spChg chg="mod">
          <ac:chgData name="Giuseppe Modeo" userId="3b79b1cfdaea57b6" providerId="LiveId" clId="{19F869CD-FD7F-492E-9912-D6D75DEC493A}" dt="2025-01-13T11:17:08.641" v="86"/>
          <ac:spMkLst>
            <pc:docMk/>
            <pc:sldMk cId="0" sldId="355"/>
            <ac:spMk id="4" creationId="{3669F136-1C09-369B-1A99-D4A0FFEB2F9E}"/>
          </ac:spMkLst>
        </pc:spChg>
      </pc:sldChg>
      <pc:sldChg chg="modSp">
        <pc:chgData name="Giuseppe Modeo" userId="3b79b1cfdaea57b6" providerId="LiveId" clId="{19F869CD-FD7F-492E-9912-D6D75DEC493A}" dt="2025-01-13T11:17:08.641" v="86"/>
        <pc:sldMkLst>
          <pc:docMk/>
          <pc:sldMk cId="0" sldId="357"/>
        </pc:sldMkLst>
        <pc:spChg chg="mod">
          <ac:chgData name="Giuseppe Modeo" userId="3b79b1cfdaea57b6" providerId="LiveId" clId="{19F869CD-FD7F-492E-9912-D6D75DEC493A}" dt="2025-01-13T11:17:08.641" v="86"/>
          <ac:spMkLst>
            <pc:docMk/>
            <pc:sldMk cId="0" sldId="357"/>
            <ac:spMk id="2" creationId="{385CADB0-BF39-4854-5632-0E8CF18320CB}"/>
          </ac:spMkLst>
        </pc:spChg>
      </pc:sldChg>
      <pc:sldChg chg="modSp mod">
        <pc:chgData name="Giuseppe Modeo" userId="3b79b1cfdaea57b6" providerId="LiveId" clId="{19F869CD-FD7F-492E-9912-D6D75DEC493A}" dt="2025-01-13T13:47:24.858" v="570" actId="20577"/>
        <pc:sldMkLst>
          <pc:docMk/>
          <pc:sldMk cId="0" sldId="358"/>
        </pc:sldMkLst>
        <pc:spChg chg="mod">
          <ac:chgData name="Giuseppe Modeo" userId="3b79b1cfdaea57b6" providerId="LiveId" clId="{19F869CD-FD7F-492E-9912-D6D75DEC493A}" dt="2025-01-13T11:17:08.641" v="86"/>
          <ac:spMkLst>
            <pc:docMk/>
            <pc:sldMk cId="0" sldId="358"/>
            <ac:spMk id="2" creationId="{32D12271-CC75-4839-39D9-2997DF628EDB}"/>
          </ac:spMkLst>
        </pc:spChg>
        <pc:spChg chg="mod">
          <ac:chgData name="Giuseppe Modeo" userId="3b79b1cfdaea57b6" providerId="LiveId" clId="{19F869CD-FD7F-492E-9912-D6D75DEC493A}" dt="2025-01-13T13:47:24.858" v="570" actId="20577"/>
          <ac:spMkLst>
            <pc:docMk/>
            <pc:sldMk cId="0" sldId="358"/>
            <ac:spMk id="1885" creationId="{00000000-0000-0000-0000-000000000000}"/>
          </ac:spMkLst>
        </pc:spChg>
      </pc:sldChg>
      <pc:sldChg chg="modSp">
        <pc:chgData name="Giuseppe Modeo" userId="3b79b1cfdaea57b6" providerId="LiveId" clId="{19F869CD-FD7F-492E-9912-D6D75DEC493A}" dt="2025-01-13T11:17:08.641" v="86"/>
        <pc:sldMkLst>
          <pc:docMk/>
          <pc:sldMk cId="0" sldId="360"/>
        </pc:sldMkLst>
        <pc:spChg chg="mod">
          <ac:chgData name="Giuseppe Modeo" userId="3b79b1cfdaea57b6" providerId="LiveId" clId="{19F869CD-FD7F-492E-9912-D6D75DEC493A}" dt="2025-01-13T11:17:08.641" v="86"/>
          <ac:spMkLst>
            <pc:docMk/>
            <pc:sldMk cId="0" sldId="360"/>
            <ac:spMk id="2" creationId="{F77B1F95-BB24-55C9-C8F4-C5A0BA9EC708}"/>
          </ac:spMkLst>
        </pc:spChg>
      </pc:sldChg>
      <pc:sldChg chg="modSp">
        <pc:chgData name="Giuseppe Modeo" userId="3b79b1cfdaea57b6" providerId="LiveId" clId="{19F869CD-FD7F-492E-9912-D6D75DEC493A}" dt="2025-01-13T11:17:08.641" v="86"/>
        <pc:sldMkLst>
          <pc:docMk/>
          <pc:sldMk cId="0" sldId="362"/>
        </pc:sldMkLst>
        <pc:spChg chg="mod">
          <ac:chgData name="Giuseppe Modeo" userId="3b79b1cfdaea57b6" providerId="LiveId" clId="{19F869CD-FD7F-492E-9912-D6D75DEC493A}" dt="2025-01-13T11:17:08.641" v="86"/>
          <ac:spMkLst>
            <pc:docMk/>
            <pc:sldMk cId="0" sldId="362"/>
            <ac:spMk id="2" creationId="{C6410234-2FF4-1FB9-F149-923FB41EF7EC}"/>
          </ac:spMkLst>
        </pc:spChg>
      </pc:sldChg>
      <pc:sldChg chg="modSp mod">
        <pc:chgData name="Giuseppe Modeo" userId="3b79b1cfdaea57b6" providerId="LiveId" clId="{19F869CD-FD7F-492E-9912-D6D75DEC493A}" dt="2025-01-13T13:50:19.347" v="586" actId="6549"/>
        <pc:sldMkLst>
          <pc:docMk/>
          <pc:sldMk cId="0" sldId="364"/>
        </pc:sldMkLst>
        <pc:spChg chg="mod">
          <ac:chgData name="Giuseppe Modeo" userId="3b79b1cfdaea57b6" providerId="LiveId" clId="{19F869CD-FD7F-492E-9912-D6D75DEC493A}" dt="2025-01-13T11:17:08.641" v="86"/>
          <ac:spMkLst>
            <pc:docMk/>
            <pc:sldMk cId="0" sldId="364"/>
            <ac:spMk id="2" creationId="{838D1D0C-232E-5719-2579-0BA1266D1CB1}"/>
          </ac:spMkLst>
        </pc:spChg>
        <pc:spChg chg="mod">
          <ac:chgData name="Giuseppe Modeo" userId="3b79b1cfdaea57b6" providerId="LiveId" clId="{19F869CD-FD7F-492E-9912-D6D75DEC493A}" dt="2025-01-13T13:50:19.347" v="586" actId="6549"/>
          <ac:spMkLst>
            <pc:docMk/>
            <pc:sldMk cId="0" sldId="364"/>
            <ac:spMk id="1979" creationId="{00000000-0000-0000-0000-000000000000}"/>
          </ac:spMkLst>
        </pc:spChg>
      </pc:sldChg>
      <pc:sldChg chg="modSp mod">
        <pc:chgData name="Giuseppe Modeo" userId="3b79b1cfdaea57b6" providerId="LiveId" clId="{19F869CD-FD7F-492E-9912-D6D75DEC493A}" dt="2025-01-13T13:52:34.775" v="595" actId="207"/>
        <pc:sldMkLst>
          <pc:docMk/>
          <pc:sldMk cId="0" sldId="365"/>
        </pc:sldMkLst>
        <pc:spChg chg="mod">
          <ac:chgData name="Giuseppe Modeo" userId="3b79b1cfdaea57b6" providerId="LiveId" clId="{19F869CD-FD7F-492E-9912-D6D75DEC493A}" dt="2025-01-13T11:17:08.641" v="86"/>
          <ac:spMkLst>
            <pc:docMk/>
            <pc:sldMk cId="0" sldId="365"/>
            <ac:spMk id="2" creationId="{1EF62142-98A0-FF09-4D32-7DE13D4612EA}"/>
          </ac:spMkLst>
        </pc:spChg>
        <pc:spChg chg="mod">
          <ac:chgData name="Giuseppe Modeo" userId="3b79b1cfdaea57b6" providerId="LiveId" clId="{19F869CD-FD7F-492E-9912-D6D75DEC493A}" dt="2025-01-13T13:52:34.775" v="595" actId="207"/>
          <ac:spMkLst>
            <pc:docMk/>
            <pc:sldMk cId="0" sldId="365"/>
            <ac:spMk id="1995" creationId="{00000000-0000-0000-0000-000000000000}"/>
          </ac:spMkLst>
        </pc:spChg>
      </pc:sldChg>
      <pc:sldChg chg="modSp">
        <pc:chgData name="Giuseppe Modeo" userId="3b79b1cfdaea57b6" providerId="LiveId" clId="{19F869CD-FD7F-492E-9912-D6D75DEC493A}" dt="2025-01-13T11:17:08.641" v="86"/>
        <pc:sldMkLst>
          <pc:docMk/>
          <pc:sldMk cId="0" sldId="366"/>
        </pc:sldMkLst>
        <pc:spChg chg="mod">
          <ac:chgData name="Giuseppe Modeo" userId="3b79b1cfdaea57b6" providerId="LiveId" clId="{19F869CD-FD7F-492E-9912-D6D75DEC493A}" dt="2025-01-13T11:17:08.641" v="86"/>
          <ac:spMkLst>
            <pc:docMk/>
            <pc:sldMk cId="0" sldId="366"/>
            <ac:spMk id="2" creationId="{DBCBF724-EC4B-9330-DDB0-463FC27A209D}"/>
          </ac:spMkLst>
        </pc:spChg>
      </pc:sldChg>
      <pc:sldChg chg="modSp">
        <pc:chgData name="Giuseppe Modeo" userId="3b79b1cfdaea57b6" providerId="LiveId" clId="{19F869CD-FD7F-492E-9912-D6D75DEC493A}" dt="2025-01-13T11:17:08.641" v="86"/>
        <pc:sldMkLst>
          <pc:docMk/>
          <pc:sldMk cId="0" sldId="367"/>
        </pc:sldMkLst>
        <pc:spChg chg="mod">
          <ac:chgData name="Giuseppe Modeo" userId="3b79b1cfdaea57b6" providerId="LiveId" clId="{19F869CD-FD7F-492E-9912-D6D75DEC493A}" dt="2025-01-13T11:17:08.641" v="86"/>
          <ac:spMkLst>
            <pc:docMk/>
            <pc:sldMk cId="0" sldId="367"/>
            <ac:spMk id="2020" creationId="{00000000-0000-0000-0000-000000000000}"/>
          </ac:spMkLst>
        </pc:spChg>
      </pc:sldChg>
      <pc:sldChg chg="modSp">
        <pc:chgData name="Giuseppe Modeo" userId="3b79b1cfdaea57b6" providerId="LiveId" clId="{19F869CD-FD7F-492E-9912-D6D75DEC493A}" dt="2025-01-13T11:17:08.641" v="86"/>
        <pc:sldMkLst>
          <pc:docMk/>
          <pc:sldMk cId="0" sldId="369"/>
        </pc:sldMkLst>
        <pc:spChg chg="mod">
          <ac:chgData name="Giuseppe Modeo" userId="3b79b1cfdaea57b6" providerId="LiveId" clId="{19F869CD-FD7F-492E-9912-D6D75DEC493A}" dt="2025-01-13T11:17:08.641" v="86"/>
          <ac:spMkLst>
            <pc:docMk/>
            <pc:sldMk cId="0" sldId="369"/>
            <ac:spMk id="3" creationId="{903D5309-3249-AF39-F32A-C798B4B8D6EB}"/>
          </ac:spMkLst>
        </pc:spChg>
      </pc:sldChg>
      <pc:sldChg chg="modSp">
        <pc:chgData name="Giuseppe Modeo" userId="3b79b1cfdaea57b6" providerId="LiveId" clId="{19F869CD-FD7F-492E-9912-D6D75DEC493A}" dt="2025-01-13T11:17:08.641" v="86"/>
        <pc:sldMkLst>
          <pc:docMk/>
          <pc:sldMk cId="0" sldId="370"/>
        </pc:sldMkLst>
        <pc:spChg chg="mod">
          <ac:chgData name="Giuseppe Modeo" userId="3b79b1cfdaea57b6" providerId="LiveId" clId="{19F869CD-FD7F-492E-9912-D6D75DEC493A}" dt="2025-01-13T11:17:08.641" v="86"/>
          <ac:spMkLst>
            <pc:docMk/>
            <pc:sldMk cId="0" sldId="370"/>
            <ac:spMk id="3" creationId="{91252140-C864-E1A4-50C8-44F2E6F88123}"/>
          </ac:spMkLst>
        </pc:spChg>
      </pc:sldChg>
      <pc:sldChg chg="modSp">
        <pc:chgData name="Giuseppe Modeo" userId="3b79b1cfdaea57b6" providerId="LiveId" clId="{19F869CD-FD7F-492E-9912-D6D75DEC493A}" dt="2025-01-13T11:17:08.641" v="86"/>
        <pc:sldMkLst>
          <pc:docMk/>
          <pc:sldMk cId="770067074" sldId="374"/>
        </pc:sldMkLst>
        <pc:spChg chg="mod">
          <ac:chgData name="Giuseppe Modeo" userId="3b79b1cfdaea57b6" providerId="LiveId" clId="{19F869CD-FD7F-492E-9912-D6D75DEC493A}" dt="2025-01-13T11:17:08.641" v="86"/>
          <ac:spMkLst>
            <pc:docMk/>
            <pc:sldMk cId="770067074" sldId="374"/>
            <ac:spMk id="2" creationId="{2E0F2F39-E8EF-F33B-7A65-7AA33447F108}"/>
          </ac:spMkLst>
        </pc:spChg>
      </pc:sldChg>
      <pc:sldChg chg="modSp mod">
        <pc:chgData name="Giuseppe Modeo" userId="3b79b1cfdaea57b6" providerId="LiveId" clId="{19F869CD-FD7F-492E-9912-D6D75DEC493A}" dt="2025-01-13T11:19:09.606" v="91" actId="6549"/>
        <pc:sldMkLst>
          <pc:docMk/>
          <pc:sldMk cId="2248049337" sldId="376"/>
        </pc:sldMkLst>
        <pc:spChg chg="mod">
          <ac:chgData name="Giuseppe Modeo" userId="3b79b1cfdaea57b6" providerId="LiveId" clId="{19F869CD-FD7F-492E-9912-D6D75DEC493A}" dt="2025-01-13T11:17:08.641" v="86"/>
          <ac:spMkLst>
            <pc:docMk/>
            <pc:sldMk cId="2248049337" sldId="376"/>
            <ac:spMk id="2" creationId="{ECBF8235-B432-1C85-C250-6645BAAC8B97}"/>
          </ac:spMkLst>
        </pc:spChg>
        <pc:graphicFrameChg chg="modGraphic">
          <ac:chgData name="Giuseppe Modeo" userId="3b79b1cfdaea57b6" providerId="LiveId" clId="{19F869CD-FD7F-492E-9912-D6D75DEC493A}" dt="2025-01-13T11:19:09.606" v="91" actId="6549"/>
          <ac:graphicFrameMkLst>
            <pc:docMk/>
            <pc:sldMk cId="2248049337" sldId="376"/>
            <ac:graphicFrameMk id="3" creationId="{01BC6EB4-92C1-56BC-1C68-C461D698B3F1}"/>
          </ac:graphicFrameMkLst>
        </pc:graphicFrameChg>
      </pc:sldChg>
      <pc:sldChg chg="modSp">
        <pc:chgData name="Giuseppe Modeo" userId="3b79b1cfdaea57b6" providerId="LiveId" clId="{19F869CD-FD7F-492E-9912-D6D75DEC493A}" dt="2025-01-13T11:17:08.641" v="86"/>
        <pc:sldMkLst>
          <pc:docMk/>
          <pc:sldMk cId="3533084550" sldId="377"/>
        </pc:sldMkLst>
        <pc:spChg chg="mod">
          <ac:chgData name="Giuseppe Modeo" userId="3b79b1cfdaea57b6" providerId="LiveId" clId="{19F869CD-FD7F-492E-9912-D6D75DEC493A}" dt="2025-01-13T11:17:08.641" v="86"/>
          <ac:spMkLst>
            <pc:docMk/>
            <pc:sldMk cId="3533084550" sldId="377"/>
            <ac:spMk id="3" creationId="{DBA49B2F-7051-C71F-54F5-A02D221156B0}"/>
          </ac:spMkLst>
        </pc:spChg>
      </pc:sldChg>
      <pc:sldChg chg="modSp mod">
        <pc:chgData name="Giuseppe Modeo" userId="3b79b1cfdaea57b6" providerId="LiveId" clId="{19F869CD-FD7F-492E-9912-D6D75DEC493A}" dt="2025-01-13T11:34:15.473" v="129" actId="6549"/>
        <pc:sldMkLst>
          <pc:docMk/>
          <pc:sldMk cId="694835719" sldId="378"/>
        </pc:sldMkLst>
        <pc:spChg chg="mod">
          <ac:chgData name="Giuseppe Modeo" userId="3b79b1cfdaea57b6" providerId="LiveId" clId="{19F869CD-FD7F-492E-9912-D6D75DEC493A}" dt="2025-01-13T11:17:08.641" v="86"/>
          <ac:spMkLst>
            <pc:docMk/>
            <pc:sldMk cId="694835719" sldId="378"/>
            <ac:spMk id="2" creationId="{CFCD5237-5F69-C5AF-A2BC-F34BE2584C75}"/>
          </ac:spMkLst>
        </pc:spChg>
        <pc:graphicFrameChg chg="mod modGraphic">
          <ac:chgData name="Giuseppe Modeo" userId="3b79b1cfdaea57b6" providerId="LiveId" clId="{19F869CD-FD7F-492E-9912-D6D75DEC493A}" dt="2025-01-13T11:34:15.473" v="129" actId="6549"/>
          <ac:graphicFrameMkLst>
            <pc:docMk/>
            <pc:sldMk cId="694835719" sldId="378"/>
            <ac:graphicFrameMk id="5" creationId="{10D20F3E-BEB9-6306-4533-65CD7A6F3EDF}"/>
          </ac:graphicFrameMkLst>
        </pc:graphicFrameChg>
      </pc:sldChg>
      <pc:sldChg chg="modSp">
        <pc:chgData name="Giuseppe Modeo" userId="3b79b1cfdaea57b6" providerId="LiveId" clId="{19F869CD-FD7F-492E-9912-D6D75DEC493A}" dt="2025-01-13T11:17:08.641" v="86"/>
        <pc:sldMkLst>
          <pc:docMk/>
          <pc:sldMk cId="3789294707" sldId="379"/>
        </pc:sldMkLst>
        <pc:spChg chg="mod">
          <ac:chgData name="Giuseppe Modeo" userId="3b79b1cfdaea57b6" providerId="LiveId" clId="{19F869CD-FD7F-492E-9912-D6D75DEC493A}" dt="2025-01-13T11:17:08.641" v="86"/>
          <ac:spMkLst>
            <pc:docMk/>
            <pc:sldMk cId="3789294707" sldId="379"/>
            <ac:spMk id="3" creationId="{3F784FE9-2D08-3E87-45A6-0FCFD8D8DF73}"/>
          </ac:spMkLst>
        </pc:spChg>
      </pc:sldChg>
      <pc:sldChg chg="modSp">
        <pc:chgData name="Giuseppe Modeo" userId="3b79b1cfdaea57b6" providerId="LiveId" clId="{19F869CD-FD7F-492E-9912-D6D75DEC493A}" dt="2025-01-13T11:17:08.641" v="86"/>
        <pc:sldMkLst>
          <pc:docMk/>
          <pc:sldMk cId="2948239955" sldId="380"/>
        </pc:sldMkLst>
        <pc:spChg chg="mod">
          <ac:chgData name="Giuseppe Modeo" userId="3b79b1cfdaea57b6" providerId="LiveId" clId="{19F869CD-FD7F-492E-9912-D6D75DEC493A}" dt="2025-01-13T11:17:08.641" v="86"/>
          <ac:spMkLst>
            <pc:docMk/>
            <pc:sldMk cId="2948239955" sldId="380"/>
            <ac:spMk id="2" creationId="{059C1FEB-1197-EC4D-3D69-B56E3C4A42E9}"/>
          </ac:spMkLst>
        </pc:spChg>
      </pc:sldChg>
      <pc:sldChg chg="modSp">
        <pc:chgData name="Giuseppe Modeo" userId="3b79b1cfdaea57b6" providerId="LiveId" clId="{19F869CD-FD7F-492E-9912-D6D75DEC493A}" dt="2025-01-13T11:17:08.641" v="86"/>
        <pc:sldMkLst>
          <pc:docMk/>
          <pc:sldMk cId="1075768664" sldId="381"/>
        </pc:sldMkLst>
        <pc:spChg chg="mod">
          <ac:chgData name="Giuseppe Modeo" userId="3b79b1cfdaea57b6" providerId="LiveId" clId="{19F869CD-FD7F-492E-9912-D6D75DEC493A}" dt="2025-01-13T11:17:08.641" v="86"/>
          <ac:spMkLst>
            <pc:docMk/>
            <pc:sldMk cId="1075768664" sldId="381"/>
            <ac:spMk id="2" creationId="{54A028CC-FE29-5133-7496-967C9402F03E}"/>
          </ac:spMkLst>
        </pc:spChg>
      </pc:sldChg>
      <pc:sldChg chg="modSp">
        <pc:chgData name="Giuseppe Modeo" userId="3b79b1cfdaea57b6" providerId="LiveId" clId="{19F869CD-FD7F-492E-9912-D6D75DEC493A}" dt="2025-01-13T11:17:08.641" v="86"/>
        <pc:sldMkLst>
          <pc:docMk/>
          <pc:sldMk cId="720556101" sldId="382"/>
        </pc:sldMkLst>
        <pc:spChg chg="mod">
          <ac:chgData name="Giuseppe Modeo" userId="3b79b1cfdaea57b6" providerId="LiveId" clId="{19F869CD-FD7F-492E-9912-D6D75DEC493A}" dt="2025-01-13T11:17:08.641" v="86"/>
          <ac:spMkLst>
            <pc:docMk/>
            <pc:sldMk cId="720556101" sldId="382"/>
            <ac:spMk id="2" creationId="{310C021E-4773-5D60-CA95-E44F988117ED}"/>
          </ac:spMkLst>
        </pc:spChg>
      </pc:sldChg>
      <pc:sldChg chg="modSp">
        <pc:chgData name="Giuseppe Modeo" userId="3b79b1cfdaea57b6" providerId="LiveId" clId="{19F869CD-FD7F-492E-9912-D6D75DEC493A}" dt="2025-01-13T11:17:08.641" v="86"/>
        <pc:sldMkLst>
          <pc:docMk/>
          <pc:sldMk cId="3545662999" sldId="383"/>
        </pc:sldMkLst>
        <pc:spChg chg="mod">
          <ac:chgData name="Giuseppe Modeo" userId="3b79b1cfdaea57b6" providerId="LiveId" clId="{19F869CD-FD7F-492E-9912-D6D75DEC493A}" dt="2025-01-13T11:17:08.641" v="86"/>
          <ac:spMkLst>
            <pc:docMk/>
            <pc:sldMk cId="3545662999" sldId="383"/>
            <ac:spMk id="3" creationId="{F4E8E2F3-DCBF-737A-0707-4F04084AE7C1}"/>
          </ac:spMkLst>
        </pc:spChg>
      </pc:sldChg>
      <pc:sldChg chg="modSp">
        <pc:chgData name="Giuseppe Modeo" userId="3b79b1cfdaea57b6" providerId="LiveId" clId="{19F869CD-FD7F-492E-9912-D6D75DEC493A}" dt="2025-01-13T11:17:08.641" v="86"/>
        <pc:sldMkLst>
          <pc:docMk/>
          <pc:sldMk cId="4155718308" sldId="384"/>
        </pc:sldMkLst>
        <pc:spChg chg="mod">
          <ac:chgData name="Giuseppe Modeo" userId="3b79b1cfdaea57b6" providerId="LiveId" clId="{19F869CD-FD7F-492E-9912-D6D75DEC493A}" dt="2025-01-13T11:17:08.641" v="86"/>
          <ac:spMkLst>
            <pc:docMk/>
            <pc:sldMk cId="4155718308" sldId="384"/>
            <ac:spMk id="2" creationId="{CA211FF9-9B84-9737-A08E-9DABE2A0B94A}"/>
          </ac:spMkLst>
        </pc:spChg>
      </pc:sldChg>
      <pc:sldChg chg="modSp">
        <pc:chgData name="Giuseppe Modeo" userId="3b79b1cfdaea57b6" providerId="LiveId" clId="{19F869CD-FD7F-492E-9912-D6D75DEC493A}" dt="2025-01-13T11:17:08.641" v="86"/>
        <pc:sldMkLst>
          <pc:docMk/>
          <pc:sldMk cId="1337133140" sldId="385"/>
        </pc:sldMkLst>
        <pc:spChg chg="mod">
          <ac:chgData name="Giuseppe Modeo" userId="3b79b1cfdaea57b6" providerId="LiveId" clId="{19F869CD-FD7F-492E-9912-D6D75DEC493A}" dt="2025-01-13T11:17:08.641" v="86"/>
          <ac:spMkLst>
            <pc:docMk/>
            <pc:sldMk cId="1337133140" sldId="385"/>
            <ac:spMk id="3" creationId="{5411C8D4-E4FF-9566-E71F-7764311A024B}"/>
          </ac:spMkLst>
        </pc:spChg>
      </pc:sldChg>
      <pc:sldChg chg="modSp mod">
        <pc:chgData name="Giuseppe Modeo" userId="3b79b1cfdaea57b6" providerId="LiveId" clId="{19F869CD-FD7F-492E-9912-D6D75DEC493A}" dt="2025-01-13T11:41:17.636" v="168" actId="6549"/>
        <pc:sldMkLst>
          <pc:docMk/>
          <pc:sldMk cId="3133288260" sldId="386"/>
        </pc:sldMkLst>
        <pc:spChg chg="mod">
          <ac:chgData name="Giuseppe Modeo" userId="3b79b1cfdaea57b6" providerId="LiveId" clId="{19F869CD-FD7F-492E-9912-D6D75DEC493A}" dt="2025-01-13T11:17:08.641" v="86"/>
          <ac:spMkLst>
            <pc:docMk/>
            <pc:sldMk cId="3133288260" sldId="386"/>
            <ac:spMk id="2" creationId="{5EA2E96F-59EF-06D5-4844-E8C995689B80}"/>
          </ac:spMkLst>
        </pc:spChg>
        <pc:spChg chg="mod">
          <ac:chgData name="Giuseppe Modeo" userId="3b79b1cfdaea57b6" providerId="LiveId" clId="{19F869CD-FD7F-492E-9912-D6D75DEC493A}" dt="2025-01-13T11:41:17.636" v="168" actId="6549"/>
          <ac:spMkLst>
            <pc:docMk/>
            <pc:sldMk cId="3133288260" sldId="386"/>
            <ac:spMk id="14" creationId="{DB9DD357-DE99-B419-2644-58F8E3A4E5EC}"/>
          </ac:spMkLst>
        </pc:spChg>
      </pc:sldChg>
      <pc:sldChg chg="delSp modSp mod">
        <pc:chgData name="Giuseppe Modeo" userId="3b79b1cfdaea57b6" providerId="LiveId" clId="{19F869CD-FD7F-492E-9912-D6D75DEC493A}" dt="2025-01-13T12:17:58.156" v="492" actId="478"/>
        <pc:sldMkLst>
          <pc:docMk/>
          <pc:sldMk cId="2110321520" sldId="387"/>
        </pc:sldMkLst>
        <pc:spChg chg="mod">
          <ac:chgData name="Giuseppe Modeo" userId="3b79b1cfdaea57b6" providerId="LiveId" clId="{19F869CD-FD7F-492E-9912-D6D75DEC493A}" dt="2025-01-13T11:17:08.641" v="86"/>
          <ac:spMkLst>
            <pc:docMk/>
            <pc:sldMk cId="2110321520" sldId="387"/>
            <ac:spMk id="2" creationId="{863A5F27-67A6-B74E-6CF4-01436B85A599}"/>
          </ac:spMkLst>
        </pc:spChg>
        <pc:spChg chg="del mod">
          <ac:chgData name="Giuseppe Modeo" userId="3b79b1cfdaea57b6" providerId="LiveId" clId="{19F869CD-FD7F-492E-9912-D6D75DEC493A}" dt="2025-01-13T12:17:58.156" v="492" actId="478"/>
          <ac:spMkLst>
            <pc:docMk/>
            <pc:sldMk cId="2110321520" sldId="387"/>
            <ac:spMk id="5" creationId="{1E0D7A19-3DD3-2FF5-6A36-4D4B4D902C47}"/>
          </ac:spMkLst>
        </pc:spChg>
        <pc:graphicFrameChg chg="modGraphic">
          <ac:chgData name="Giuseppe Modeo" userId="3b79b1cfdaea57b6" providerId="LiveId" clId="{19F869CD-FD7F-492E-9912-D6D75DEC493A}" dt="2025-01-13T12:12:02.556" v="489" actId="207"/>
          <ac:graphicFrameMkLst>
            <pc:docMk/>
            <pc:sldMk cId="2110321520" sldId="387"/>
            <ac:graphicFrameMk id="3" creationId="{81EB5DFC-30FD-3E04-8BB5-747E2D39B0A0}"/>
          </ac:graphicFrameMkLst>
        </pc:graphicFrameChg>
      </pc:sldChg>
      <pc:sldChg chg="modSp">
        <pc:chgData name="Giuseppe Modeo" userId="3b79b1cfdaea57b6" providerId="LiveId" clId="{19F869CD-FD7F-492E-9912-D6D75DEC493A}" dt="2025-01-13T11:17:08.641" v="86"/>
        <pc:sldMkLst>
          <pc:docMk/>
          <pc:sldMk cId="4247960304" sldId="388"/>
        </pc:sldMkLst>
        <pc:spChg chg="mod">
          <ac:chgData name="Giuseppe Modeo" userId="3b79b1cfdaea57b6" providerId="LiveId" clId="{19F869CD-FD7F-492E-9912-D6D75DEC493A}" dt="2025-01-13T11:17:08.641" v="86"/>
          <ac:spMkLst>
            <pc:docMk/>
            <pc:sldMk cId="4247960304" sldId="388"/>
            <ac:spMk id="2" creationId="{D338B116-E845-5087-7AD6-A9BC006B6440}"/>
          </ac:spMkLst>
        </pc:spChg>
      </pc:sldChg>
      <pc:sldChg chg="modSp">
        <pc:chgData name="Giuseppe Modeo" userId="3b79b1cfdaea57b6" providerId="LiveId" clId="{19F869CD-FD7F-492E-9912-D6D75DEC493A}" dt="2025-01-13T11:17:08.641" v="86"/>
        <pc:sldMkLst>
          <pc:docMk/>
          <pc:sldMk cId="1583202705" sldId="389"/>
        </pc:sldMkLst>
        <pc:spChg chg="mod">
          <ac:chgData name="Giuseppe Modeo" userId="3b79b1cfdaea57b6" providerId="LiveId" clId="{19F869CD-FD7F-492E-9912-D6D75DEC493A}" dt="2025-01-13T11:17:08.641" v="86"/>
          <ac:spMkLst>
            <pc:docMk/>
            <pc:sldMk cId="1583202705" sldId="389"/>
            <ac:spMk id="2" creationId="{1865AF0C-4370-E83D-A890-EA89F722857F}"/>
          </ac:spMkLst>
        </pc:spChg>
      </pc:sldChg>
      <pc:sldChg chg="modSp">
        <pc:chgData name="Giuseppe Modeo" userId="3b79b1cfdaea57b6" providerId="LiveId" clId="{19F869CD-FD7F-492E-9912-D6D75DEC493A}" dt="2025-01-13T11:17:08.641" v="86"/>
        <pc:sldMkLst>
          <pc:docMk/>
          <pc:sldMk cId="2012418121" sldId="390"/>
        </pc:sldMkLst>
        <pc:spChg chg="mod">
          <ac:chgData name="Giuseppe Modeo" userId="3b79b1cfdaea57b6" providerId="LiveId" clId="{19F869CD-FD7F-492E-9912-D6D75DEC493A}" dt="2025-01-13T11:17:08.641" v="86"/>
          <ac:spMkLst>
            <pc:docMk/>
            <pc:sldMk cId="2012418121" sldId="390"/>
            <ac:spMk id="2020" creationId="{2DA38AD0-D2AA-39D7-6E74-BD417FBDF543}"/>
          </ac:spMkLst>
        </pc:spChg>
      </pc:sldChg>
      <pc:sldChg chg="modSp">
        <pc:chgData name="Giuseppe Modeo" userId="3b79b1cfdaea57b6" providerId="LiveId" clId="{19F869CD-FD7F-492E-9912-D6D75DEC493A}" dt="2025-01-13T11:17:08.641" v="86"/>
        <pc:sldMkLst>
          <pc:docMk/>
          <pc:sldMk cId="830885315" sldId="391"/>
        </pc:sldMkLst>
        <pc:spChg chg="mod">
          <ac:chgData name="Giuseppe Modeo" userId="3b79b1cfdaea57b6" providerId="LiveId" clId="{19F869CD-FD7F-492E-9912-D6D75DEC493A}" dt="2025-01-13T11:17:08.641" v="86"/>
          <ac:spMkLst>
            <pc:docMk/>
            <pc:sldMk cId="830885315" sldId="391"/>
            <ac:spMk id="2020" creationId="{21DD2646-E545-D793-05B8-900B5A63D641}"/>
          </ac:spMkLst>
        </pc:spChg>
      </pc:sldChg>
      <pc:sldChg chg="modSp">
        <pc:chgData name="Giuseppe Modeo" userId="3b79b1cfdaea57b6" providerId="LiveId" clId="{19F869CD-FD7F-492E-9912-D6D75DEC493A}" dt="2025-01-13T11:17:08.641" v="86"/>
        <pc:sldMkLst>
          <pc:docMk/>
          <pc:sldMk cId="1824136361" sldId="393"/>
        </pc:sldMkLst>
        <pc:spChg chg="mod">
          <ac:chgData name="Giuseppe Modeo" userId="3b79b1cfdaea57b6" providerId="LiveId" clId="{19F869CD-FD7F-492E-9912-D6D75DEC493A}" dt="2025-01-13T11:17:08.641" v="86"/>
          <ac:spMkLst>
            <pc:docMk/>
            <pc:sldMk cId="1824136361" sldId="393"/>
            <ac:spMk id="5" creationId="{94FDDDC1-534F-ED05-9F08-D493C232E9EE}"/>
          </ac:spMkLst>
        </pc:spChg>
      </pc:sldChg>
      <pc:sldChg chg="modSp del">
        <pc:chgData name="Giuseppe Modeo" userId="3b79b1cfdaea57b6" providerId="LiveId" clId="{19F869CD-FD7F-492E-9912-D6D75DEC493A}" dt="2025-01-13T13:55:50.336" v="596" actId="2696"/>
        <pc:sldMkLst>
          <pc:docMk/>
          <pc:sldMk cId="3548409004" sldId="394"/>
        </pc:sldMkLst>
        <pc:spChg chg="mod">
          <ac:chgData name="Giuseppe Modeo" userId="3b79b1cfdaea57b6" providerId="LiveId" clId="{19F869CD-FD7F-492E-9912-D6D75DEC493A}" dt="2025-01-13T11:17:08.641" v="86"/>
          <ac:spMkLst>
            <pc:docMk/>
            <pc:sldMk cId="3548409004" sldId="394"/>
            <ac:spMk id="2" creationId="{04152D3A-37A5-E362-3865-B091405684F4}"/>
          </ac:spMkLst>
        </pc:spChg>
      </pc:sldChg>
      <pc:sldChg chg="modSp add">
        <pc:chgData name="Giuseppe Modeo" userId="3b79b1cfdaea57b6" providerId="LiveId" clId="{19F869CD-FD7F-492E-9912-D6D75DEC493A}" dt="2025-01-13T11:17:08.641" v="86"/>
        <pc:sldMkLst>
          <pc:docMk/>
          <pc:sldMk cId="2927587616" sldId="395"/>
        </pc:sldMkLst>
        <pc:spChg chg="mod">
          <ac:chgData name="Giuseppe Modeo" userId="3b79b1cfdaea57b6" providerId="LiveId" clId="{19F869CD-FD7F-492E-9912-D6D75DEC493A}" dt="2025-01-13T11:17:08.641" v="86"/>
          <ac:spMkLst>
            <pc:docMk/>
            <pc:sldMk cId="2927587616" sldId="395"/>
            <ac:spMk id="5" creationId="{7D59F0D5-421E-2F5F-9BF4-9318B9C19838}"/>
          </ac:spMkLst>
        </pc:spChg>
      </pc:sldChg>
      <pc:sldChg chg="addSp delSp modSp add mod">
        <pc:chgData name="Giuseppe Modeo" userId="3b79b1cfdaea57b6" providerId="LiveId" clId="{19F869CD-FD7F-492E-9912-D6D75DEC493A}" dt="2025-01-13T11:17:08.641" v="86"/>
        <pc:sldMkLst>
          <pc:docMk/>
          <pc:sldMk cId="1224151131" sldId="396"/>
        </pc:sldMkLst>
        <pc:spChg chg="del">
          <ac:chgData name="Giuseppe Modeo" userId="3b79b1cfdaea57b6" providerId="LiveId" clId="{19F869CD-FD7F-492E-9912-D6D75DEC493A}" dt="2025-01-13T11:06:38.249" v="33" actId="478"/>
          <ac:spMkLst>
            <pc:docMk/>
            <pc:sldMk cId="1224151131" sldId="396"/>
            <ac:spMk id="2" creationId="{8EC5B135-43C5-3F8E-B74C-D6A05BD7B0C2}"/>
          </ac:spMkLst>
        </pc:spChg>
        <pc:spChg chg="del">
          <ac:chgData name="Giuseppe Modeo" userId="3b79b1cfdaea57b6" providerId="LiveId" clId="{19F869CD-FD7F-492E-9912-D6D75DEC493A}" dt="2025-01-13T11:06:36.674" v="31" actId="478"/>
          <ac:spMkLst>
            <pc:docMk/>
            <pc:sldMk cId="1224151131" sldId="396"/>
            <ac:spMk id="3" creationId="{207E3630-0DE7-6DD0-B674-201B61B6E5DD}"/>
          </ac:spMkLst>
        </pc:spChg>
        <pc:spChg chg="del">
          <ac:chgData name="Giuseppe Modeo" userId="3b79b1cfdaea57b6" providerId="LiveId" clId="{19F869CD-FD7F-492E-9912-D6D75DEC493A}" dt="2025-01-13T11:06:37.485" v="32" actId="478"/>
          <ac:spMkLst>
            <pc:docMk/>
            <pc:sldMk cId="1224151131" sldId="396"/>
            <ac:spMk id="4" creationId="{52ADC9B3-EEEF-703C-792E-C0B15D083F95}"/>
          </ac:spMkLst>
        </pc:spChg>
        <pc:spChg chg="mod">
          <ac:chgData name="Giuseppe Modeo" userId="3b79b1cfdaea57b6" providerId="LiveId" clId="{19F869CD-FD7F-492E-9912-D6D75DEC493A}" dt="2025-01-13T11:17:08.641" v="86"/>
          <ac:spMkLst>
            <pc:docMk/>
            <pc:sldMk cId="1224151131" sldId="396"/>
            <ac:spMk id="5" creationId="{7D59F0D5-421E-2F5F-9BF4-9318B9C19838}"/>
          </ac:spMkLst>
        </pc:spChg>
        <pc:picChg chg="add del mod">
          <ac:chgData name="Giuseppe Modeo" userId="3b79b1cfdaea57b6" providerId="LiveId" clId="{19F869CD-FD7F-492E-9912-D6D75DEC493A}" dt="2025-01-13T11:10:34.638" v="36" actId="478"/>
          <ac:picMkLst>
            <pc:docMk/>
            <pc:sldMk cId="1224151131" sldId="396"/>
            <ac:picMk id="7" creationId="{E5C1D758-34E0-A3D3-9321-877EC95657D8}"/>
          </ac:picMkLst>
        </pc:picChg>
        <pc:picChg chg="add del mod">
          <ac:chgData name="Giuseppe Modeo" userId="3b79b1cfdaea57b6" providerId="LiveId" clId="{19F869CD-FD7F-492E-9912-D6D75DEC493A}" dt="2025-01-13T11:10:42.471" v="40" actId="478"/>
          <ac:picMkLst>
            <pc:docMk/>
            <pc:sldMk cId="1224151131" sldId="396"/>
            <ac:picMk id="9" creationId="{3528E7DF-08F4-7561-7613-503A5339EB68}"/>
          </ac:picMkLst>
        </pc:picChg>
        <pc:picChg chg="add mod">
          <ac:chgData name="Giuseppe Modeo" userId="3b79b1cfdaea57b6" providerId="LiveId" clId="{19F869CD-FD7F-492E-9912-D6D75DEC493A}" dt="2025-01-13T11:10:58.023" v="47" actId="1076"/>
          <ac:picMkLst>
            <pc:docMk/>
            <pc:sldMk cId="1224151131" sldId="396"/>
            <ac:picMk id="11" creationId="{625F83D2-405E-1BEF-2E4D-432B21E1C8D2}"/>
          </ac:picMkLst>
        </pc:picChg>
        <pc:picChg chg="del">
          <ac:chgData name="Giuseppe Modeo" userId="3b79b1cfdaea57b6" providerId="LiveId" clId="{19F869CD-FD7F-492E-9912-D6D75DEC493A}" dt="2025-01-13T11:05:37.909" v="24" actId="478"/>
          <ac:picMkLst>
            <pc:docMk/>
            <pc:sldMk cId="1224151131" sldId="396"/>
            <ac:picMk id="450" creationId="{00000000-0000-0000-0000-000000000000}"/>
          </ac:picMkLst>
        </pc:picChg>
      </pc:sldChg>
      <pc:sldChg chg="addSp delSp modSp add mod">
        <pc:chgData name="Giuseppe Modeo" userId="3b79b1cfdaea57b6" providerId="LiveId" clId="{19F869CD-FD7F-492E-9912-D6D75DEC493A}" dt="2025-01-13T11:17:08.641" v="86"/>
        <pc:sldMkLst>
          <pc:docMk/>
          <pc:sldMk cId="1744821893" sldId="397"/>
        </pc:sldMkLst>
        <pc:spChg chg="mod">
          <ac:chgData name="Giuseppe Modeo" userId="3b79b1cfdaea57b6" providerId="LiveId" clId="{19F869CD-FD7F-492E-9912-D6D75DEC493A}" dt="2025-01-13T11:17:08.641" v="86"/>
          <ac:spMkLst>
            <pc:docMk/>
            <pc:sldMk cId="1744821893" sldId="397"/>
            <ac:spMk id="5" creationId="{7D59F0D5-421E-2F5F-9BF4-9318B9C19838}"/>
          </ac:spMkLst>
        </pc:spChg>
        <pc:picChg chg="add mod">
          <ac:chgData name="Giuseppe Modeo" userId="3b79b1cfdaea57b6" providerId="LiveId" clId="{19F869CD-FD7F-492E-9912-D6D75DEC493A}" dt="2025-01-13T11:11:28.299" v="58" actId="1076"/>
          <ac:picMkLst>
            <pc:docMk/>
            <pc:sldMk cId="1744821893" sldId="397"/>
            <ac:picMk id="3" creationId="{6170047F-C7DB-7B3A-7F04-4DE11E0C2F4C}"/>
          </ac:picMkLst>
        </pc:picChg>
        <pc:picChg chg="del">
          <ac:chgData name="Giuseppe Modeo" userId="3b79b1cfdaea57b6" providerId="LiveId" clId="{19F869CD-FD7F-492E-9912-D6D75DEC493A}" dt="2025-01-13T11:11:09.532" v="49" actId="478"/>
          <ac:picMkLst>
            <pc:docMk/>
            <pc:sldMk cId="1744821893" sldId="397"/>
            <ac:picMk id="11" creationId="{625F83D2-405E-1BEF-2E4D-432B21E1C8D2}"/>
          </ac:picMkLst>
        </pc:picChg>
      </pc:sldChg>
      <pc:sldChg chg="addSp delSp modSp add mod">
        <pc:chgData name="Giuseppe Modeo" userId="3b79b1cfdaea57b6" providerId="LiveId" clId="{19F869CD-FD7F-492E-9912-D6D75DEC493A}" dt="2025-01-13T11:17:08.641" v="86"/>
        <pc:sldMkLst>
          <pc:docMk/>
          <pc:sldMk cId="1808399088" sldId="398"/>
        </pc:sldMkLst>
        <pc:spChg chg="mod">
          <ac:chgData name="Giuseppe Modeo" userId="3b79b1cfdaea57b6" providerId="LiveId" clId="{19F869CD-FD7F-492E-9912-D6D75DEC493A}" dt="2025-01-13T11:17:08.641" v="86"/>
          <ac:spMkLst>
            <pc:docMk/>
            <pc:sldMk cId="1808399088" sldId="398"/>
            <ac:spMk id="5" creationId="{7D59F0D5-421E-2F5F-9BF4-9318B9C19838}"/>
          </ac:spMkLst>
        </pc:spChg>
        <pc:picChg chg="del">
          <ac:chgData name="Giuseppe Modeo" userId="3b79b1cfdaea57b6" providerId="LiveId" clId="{19F869CD-FD7F-492E-9912-D6D75DEC493A}" dt="2025-01-13T11:11:36.872" v="60" actId="478"/>
          <ac:picMkLst>
            <pc:docMk/>
            <pc:sldMk cId="1808399088" sldId="398"/>
            <ac:picMk id="3" creationId="{6170047F-C7DB-7B3A-7F04-4DE11E0C2F4C}"/>
          </ac:picMkLst>
        </pc:picChg>
        <pc:picChg chg="add del mod">
          <ac:chgData name="Giuseppe Modeo" userId="3b79b1cfdaea57b6" providerId="LiveId" clId="{19F869CD-FD7F-492E-9912-D6D75DEC493A}" dt="2025-01-13T11:12:01.847" v="69" actId="478"/>
          <ac:picMkLst>
            <pc:docMk/>
            <pc:sldMk cId="1808399088" sldId="398"/>
            <ac:picMk id="4" creationId="{991A9833-3B32-C069-D843-99849F3D7FF5}"/>
          </ac:picMkLst>
        </pc:picChg>
        <pc:picChg chg="add del mod">
          <ac:chgData name="Giuseppe Modeo" userId="3b79b1cfdaea57b6" providerId="LiveId" clId="{19F869CD-FD7F-492E-9912-D6D75DEC493A}" dt="2025-01-13T11:13:23.999" v="76" actId="478"/>
          <ac:picMkLst>
            <pc:docMk/>
            <pc:sldMk cId="1808399088" sldId="398"/>
            <ac:picMk id="7" creationId="{14BCAC62-A58E-A37F-43F7-FE3478316D89}"/>
          </ac:picMkLst>
        </pc:picChg>
        <pc:picChg chg="add mod">
          <ac:chgData name="Giuseppe Modeo" userId="3b79b1cfdaea57b6" providerId="LiveId" clId="{19F869CD-FD7F-492E-9912-D6D75DEC493A}" dt="2025-01-13T11:13:35.937" v="84" actId="14100"/>
          <ac:picMkLst>
            <pc:docMk/>
            <pc:sldMk cId="1808399088" sldId="398"/>
            <ac:picMk id="9" creationId="{920A678E-72F0-D7DC-F543-F39B315F7F21}"/>
          </ac:picMkLst>
        </pc:picChg>
      </pc:sldChg>
      <pc:sldChg chg="modSp add">
        <pc:chgData name="Giuseppe Modeo" userId="3b79b1cfdaea57b6" providerId="LiveId" clId="{19F869CD-FD7F-492E-9912-D6D75DEC493A}" dt="2025-01-13T11:17:08.641" v="86"/>
        <pc:sldMkLst>
          <pc:docMk/>
          <pc:sldMk cId="2325927964" sldId="399"/>
        </pc:sldMkLst>
        <pc:spChg chg="mod">
          <ac:chgData name="Giuseppe Modeo" userId="3b79b1cfdaea57b6" providerId="LiveId" clId="{19F869CD-FD7F-492E-9912-D6D75DEC493A}" dt="2025-01-13T11:17:08.641" v="86"/>
          <ac:spMkLst>
            <pc:docMk/>
            <pc:sldMk cId="2325927964" sldId="399"/>
            <ac:spMk id="5" creationId="{7D59F0D5-421E-2F5F-9BF4-9318B9C19838}"/>
          </ac:spMkLst>
        </pc:spChg>
      </pc:sldChg>
      <pc:sldChg chg="addSp modSp add mod">
        <pc:chgData name="Giuseppe Modeo" userId="3b79b1cfdaea57b6" providerId="LiveId" clId="{19F869CD-FD7F-492E-9912-D6D75DEC493A}" dt="2025-01-13T11:51:56.168" v="267" actId="20577"/>
        <pc:sldMkLst>
          <pc:docMk/>
          <pc:sldMk cId="630297795" sldId="400"/>
        </pc:sldMkLst>
        <pc:spChg chg="add mod">
          <ac:chgData name="Giuseppe Modeo" userId="3b79b1cfdaea57b6" providerId="LiveId" clId="{19F869CD-FD7F-492E-9912-D6D75DEC493A}" dt="2025-01-13T11:51:56.168" v="267" actId="20577"/>
          <ac:spMkLst>
            <pc:docMk/>
            <pc:sldMk cId="630297795" sldId="400"/>
            <ac:spMk id="3" creationId="{FA59109D-71CE-CE22-7E1C-A8E61F2899E5}"/>
          </ac:spMkLst>
        </pc:spChg>
        <pc:spChg chg="mod">
          <ac:chgData name="Giuseppe Modeo" userId="3b79b1cfdaea57b6" providerId="LiveId" clId="{19F869CD-FD7F-492E-9912-D6D75DEC493A}" dt="2025-01-13T11:44:23.961" v="172" actId="14100"/>
          <ac:spMkLst>
            <pc:docMk/>
            <pc:sldMk cId="630297795" sldId="400"/>
            <ac:spMk id="14" creationId="{DB9DD357-DE99-B419-2644-58F8E3A4E5EC}"/>
          </ac:spMkLst>
        </pc:spChg>
      </pc:sldChg>
      <pc:sldChg chg="addSp delSp modSp add del mod">
        <pc:chgData name="Giuseppe Modeo" userId="3b79b1cfdaea57b6" providerId="LiveId" clId="{19F869CD-FD7F-492E-9912-D6D75DEC493A}" dt="2025-01-13T12:10:12.493" v="488" actId="2696"/>
        <pc:sldMkLst>
          <pc:docMk/>
          <pc:sldMk cId="1368820392" sldId="401"/>
        </pc:sldMkLst>
        <pc:spChg chg="add mod">
          <ac:chgData name="Giuseppe Modeo" userId="3b79b1cfdaea57b6" providerId="LiveId" clId="{19F869CD-FD7F-492E-9912-D6D75DEC493A}" dt="2025-01-13T12:08:22.002" v="456" actId="6549"/>
          <ac:spMkLst>
            <pc:docMk/>
            <pc:sldMk cId="1368820392" sldId="401"/>
            <ac:spMk id="4" creationId="{B9EA8DB4-6E62-3D67-1B95-29D8889D26DF}"/>
          </ac:spMkLst>
        </pc:spChg>
        <pc:spChg chg="mod">
          <ac:chgData name="Giuseppe Modeo" userId="3b79b1cfdaea57b6" providerId="LiveId" clId="{19F869CD-FD7F-492E-9912-D6D75DEC493A}" dt="2025-01-13T12:04:30.820" v="392" actId="14100"/>
          <ac:spMkLst>
            <pc:docMk/>
            <pc:sldMk cId="1368820392" sldId="401"/>
            <ac:spMk id="1713" creationId="{00000000-0000-0000-0000-000000000000}"/>
          </ac:spMkLst>
        </pc:spChg>
        <pc:graphicFrameChg chg="del">
          <ac:chgData name="Giuseppe Modeo" userId="3b79b1cfdaea57b6" providerId="LiveId" clId="{19F869CD-FD7F-492E-9912-D6D75DEC493A}" dt="2025-01-13T12:04:25.783" v="391" actId="478"/>
          <ac:graphicFrameMkLst>
            <pc:docMk/>
            <pc:sldMk cId="1368820392" sldId="401"/>
            <ac:graphicFrameMk id="2" creationId="{633ACCF2-23EC-45BA-4B5D-B05C2458D5A3}"/>
          </ac:graphicFrameMkLst>
        </pc:graphicFrameChg>
      </pc:sldChg>
      <pc:sldChg chg="addSp delSp modSp add mod">
        <pc:chgData name="Giuseppe Modeo" userId="3b79b1cfdaea57b6" providerId="LiveId" clId="{19F869CD-FD7F-492E-9912-D6D75DEC493A}" dt="2025-01-13T12:27:48.989" v="569" actId="14100"/>
        <pc:sldMkLst>
          <pc:docMk/>
          <pc:sldMk cId="2234244161" sldId="401"/>
        </pc:sldMkLst>
        <pc:spChg chg="add mod">
          <ac:chgData name="Giuseppe Modeo" userId="3b79b1cfdaea57b6" providerId="LiveId" clId="{19F869CD-FD7F-492E-9912-D6D75DEC493A}" dt="2025-01-13T12:27:44.738" v="568" actId="14100"/>
          <ac:spMkLst>
            <pc:docMk/>
            <pc:sldMk cId="2234244161" sldId="401"/>
            <ac:spMk id="4" creationId="{A71100DD-5979-428D-A405-C34829945629}"/>
          </ac:spMkLst>
        </pc:spChg>
        <pc:spChg chg="mod">
          <ac:chgData name="Giuseppe Modeo" userId="3b79b1cfdaea57b6" providerId="LiveId" clId="{19F869CD-FD7F-492E-9912-D6D75DEC493A}" dt="2025-01-13T12:21:17.039" v="496" actId="14100"/>
          <ac:spMkLst>
            <pc:docMk/>
            <pc:sldMk cId="2234244161" sldId="401"/>
            <ac:spMk id="1713" creationId="{87B38B2E-69A2-98F6-05E2-40D81CD882C8}"/>
          </ac:spMkLst>
        </pc:spChg>
        <pc:graphicFrameChg chg="del">
          <ac:chgData name="Giuseppe Modeo" userId="3b79b1cfdaea57b6" providerId="LiveId" clId="{19F869CD-FD7F-492E-9912-D6D75DEC493A}" dt="2025-01-13T12:18:39.085" v="494" actId="478"/>
          <ac:graphicFrameMkLst>
            <pc:docMk/>
            <pc:sldMk cId="2234244161" sldId="401"/>
            <ac:graphicFrameMk id="3" creationId="{81EB5DFC-30FD-3E04-8BB5-747E2D39B0A0}"/>
          </ac:graphicFrameMkLst>
        </pc:graphicFrameChg>
        <pc:picChg chg="add mod">
          <ac:chgData name="Giuseppe Modeo" userId="3b79b1cfdaea57b6" providerId="LiveId" clId="{19F869CD-FD7F-492E-9912-D6D75DEC493A}" dt="2025-01-13T12:27:48.989" v="569" actId="14100"/>
          <ac:picMkLst>
            <pc:docMk/>
            <pc:sldMk cId="2234244161" sldId="401"/>
            <ac:picMk id="6" creationId="{6FD64903-596D-31CC-FB6D-505ADC668FB0}"/>
          </ac:picMkLst>
        </pc:picChg>
      </pc:sldChg>
      <pc:sldChg chg="addSp modSp add mod">
        <pc:chgData name="Giuseppe Modeo" userId="3b79b1cfdaea57b6" providerId="LiveId" clId="{19F869CD-FD7F-492E-9912-D6D75DEC493A}" dt="2025-01-13T12:26:04.619" v="561" actId="14100"/>
        <pc:sldMkLst>
          <pc:docMk/>
          <pc:sldMk cId="643812905" sldId="402"/>
        </pc:sldMkLst>
        <pc:spChg chg="mod">
          <ac:chgData name="Giuseppe Modeo" userId="3b79b1cfdaea57b6" providerId="LiveId" clId="{19F869CD-FD7F-492E-9912-D6D75DEC493A}" dt="2025-01-13T12:25:55.636" v="560" actId="6549"/>
          <ac:spMkLst>
            <pc:docMk/>
            <pc:sldMk cId="643812905" sldId="402"/>
            <ac:spMk id="4" creationId="{A71100DD-5979-428D-A405-C34829945629}"/>
          </ac:spMkLst>
        </pc:spChg>
        <pc:picChg chg="add mod">
          <ac:chgData name="Giuseppe Modeo" userId="3b79b1cfdaea57b6" providerId="LiveId" clId="{19F869CD-FD7F-492E-9912-D6D75DEC493A}" dt="2025-01-13T12:26:04.619" v="561" actId="14100"/>
          <ac:picMkLst>
            <pc:docMk/>
            <pc:sldMk cId="643812905" sldId="402"/>
            <ac:picMk id="5" creationId="{D6B442DC-1CE4-1D24-749D-EE20A1C0096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6"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it-IT" sz="1800" b="0" strike="noStrike" spc="-1">
                <a:solidFill>
                  <a:srgbClr val="000000"/>
                </a:solidFill>
                <a:latin typeface="Arial"/>
              </a:rPr>
              <a:t>Fai clic per spostare la diapositiva</a:t>
            </a:r>
          </a:p>
        </p:txBody>
      </p:sp>
      <p:sp>
        <p:nvSpPr>
          <p:cNvPr id="77" name="PlaceHolder 2"/>
          <p:cNvSpPr>
            <a:spLocks noGrp="1"/>
          </p:cNvSpPr>
          <p:nvPr>
            <p:ph type="body"/>
          </p:nvPr>
        </p:nvSpPr>
        <p:spPr>
          <a:xfrm>
            <a:off x="756000" y="5078520"/>
            <a:ext cx="6047640" cy="4811040"/>
          </a:xfrm>
          <a:prstGeom prst="rect">
            <a:avLst/>
          </a:prstGeom>
        </p:spPr>
        <p:txBody>
          <a:bodyPr lIns="0" tIns="0" rIns="0" bIns="0">
            <a:noAutofit/>
          </a:bodyPr>
          <a:lstStyle/>
          <a:p>
            <a:r>
              <a:rPr lang="it-IT" sz="2000" b="0" strike="noStrike" spc="-1">
                <a:latin typeface="Arial"/>
              </a:rPr>
              <a:t>Fai clic per modificare il formato delle note</a:t>
            </a:r>
          </a:p>
        </p:txBody>
      </p:sp>
      <p:sp>
        <p:nvSpPr>
          <p:cNvPr id="78" name="PlaceHolder 3"/>
          <p:cNvSpPr>
            <a:spLocks noGrp="1"/>
          </p:cNvSpPr>
          <p:nvPr>
            <p:ph type="hdr"/>
          </p:nvPr>
        </p:nvSpPr>
        <p:spPr>
          <a:xfrm>
            <a:off x="0" y="0"/>
            <a:ext cx="3280680" cy="534240"/>
          </a:xfrm>
          <a:prstGeom prst="rect">
            <a:avLst/>
          </a:prstGeom>
        </p:spPr>
        <p:txBody>
          <a:bodyPr lIns="0" tIns="0" rIns="0" bIns="0">
            <a:noAutofit/>
          </a:bodyPr>
          <a:lstStyle/>
          <a:p>
            <a:r>
              <a:rPr lang="it-IT" sz="1400" b="0" strike="noStrike" spc="-1">
                <a:latin typeface="Times New Roman"/>
              </a:rPr>
              <a:t>&lt;intestazione&gt;</a:t>
            </a:r>
          </a:p>
        </p:txBody>
      </p:sp>
      <p:sp>
        <p:nvSpPr>
          <p:cNvPr id="79"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it-IT" sz="1400" b="0" strike="noStrike" spc="-1">
                <a:latin typeface="Times New Roman"/>
              </a:rPr>
              <a:t>&lt;data/ora&gt;</a:t>
            </a:r>
          </a:p>
        </p:txBody>
      </p:sp>
      <p:sp>
        <p:nvSpPr>
          <p:cNvPr id="80" name="PlaceHolder 5"/>
          <p:cNvSpPr>
            <a:spLocks noGrp="1"/>
          </p:cNvSpPr>
          <p:nvPr>
            <p:ph type="ftr"/>
          </p:nvPr>
        </p:nvSpPr>
        <p:spPr>
          <a:xfrm>
            <a:off x="0" y="10157400"/>
            <a:ext cx="3280680" cy="534240"/>
          </a:xfrm>
          <a:prstGeom prst="rect">
            <a:avLst/>
          </a:prstGeom>
        </p:spPr>
        <p:txBody>
          <a:bodyPr lIns="0" tIns="0" rIns="0" bIns="0" anchor="b">
            <a:noAutofit/>
          </a:bodyPr>
          <a:lstStyle/>
          <a:p>
            <a:r>
              <a:rPr lang="it-IT" sz="1400" b="0" strike="noStrike" spc="-1">
                <a:latin typeface="Times New Roman"/>
              </a:rPr>
              <a:t>&lt;piè di pagina&gt;</a:t>
            </a:r>
          </a:p>
        </p:txBody>
      </p:sp>
      <p:sp>
        <p:nvSpPr>
          <p:cNvPr id="81"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6704B1C0-758F-4143-8F5F-A0569D8033D3}" type="slidenum">
              <a:rPr lang="it-IT" sz="1400" b="0" strike="noStrike" spc="-1">
                <a:latin typeface="Times New Roman"/>
              </a:rPr>
              <a:t>‹N›</a:t>
            </a:fld>
            <a:endParaRPr lang="it-IT" sz="1400" b="0" strike="noStrike" spc="-1">
              <a:latin typeface="Times New Roman"/>
            </a:endParaRPr>
          </a:p>
        </p:txBody>
      </p:sp>
    </p:spTree>
    <p:extLst>
      <p:ext uri="{BB962C8B-B14F-4D97-AF65-F5344CB8AC3E}">
        <p14:creationId xmlns:p14="http://schemas.microsoft.com/office/powerpoint/2010/main" val="1068290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3" name="CustomShape 1"/>
          <p:cNvSpPr/>
          <p:nvPr/>
        </p:nvSpPr>
        <p:spPr>
          <a:xfrm>
            <a:off x="3884760" y="8685360"/>
            <a:ext cx="297108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1085C94F-6221-456B-BBC3-0AC9DD8770FB}" type="slidenum">
              <a:rPr lang="it-IT" sz="1200" b="0" strike="noStrike" spc="-1">
                <a:solidFill>
                  <a:srgbClr val="000000"/>
                </a:solidFill>
                <a:latin typeface="Calibri"/>
                <a:ea typeface="+mn-ea"/>
              </a:rPr>
              <a:t>1</a:t>
            </a:fld>
            <a:endParaRPr lang="it-IT" sz="1200" b="0" strike="noStrike" spc="-1">
              <a:latin typeface="Arial"/>
            </a:endParaRPr>
          </a:p>
        </p:txBody>
      </p:sp>
      <p:sp>
        <p:nvSpPr>
          <p:cNvPr id="2034" name="PlaceHolder 2"/>
          <p:cNvSpPr>
            <a:spLocks noGrp="1" noRot="1" noChangeAspect="1"/>
          </p:cNvSpPr>
          <p:nvPr>
            <p:ph type="sldImg"/>
          </p:nvPr>
        </p:nvSpPr>
        <p:spPr>
          <a:xfrm>
            <a:off x="992188" y="777875"/>
            <a:ext cx="5118100" cy="3838575"/>
          </a:xfrm>
          <a:prstGeom prst="rect">
            <a:avLst/>
          </a:prstGeom>
        </p:spPr>
      </p:sp>
      <p:sp>
        <p:nvSpPr>
          <p:cNvPr id="2035" name="PlaceHolder 3"/>
          <p:cNvSpPr>
            <a:spLocks noGrp="1"/>
          </p:cNvSpPr>
          <p:nvPr>
            <p:ph type="body"/>
          </p:nvPr>
        </p:nvSpPr>
        <p:spPr>
          <a:xfrm>
            <a:off x="685800" y="4343400"/>
            <a:ext cx="5485680" cy="4114080"/>
          </a:xfrm>
          <a:prstGeom prst="rect">
            <a:avLst/>
          </a:prstGeom>
        </p:spPr>
        <p:txBody>
          <a:bodyPr lIns="0" tIns="0" rIns="0" bIns="0" anchor="ctr">
            <a:noAutofit/>
          </a:bodyPr>
          <a:lstStyle/>
          <a:p>
            <a:endParaRPr lang="it-IT" sz="2000" b="0" strike="noStrike" spc="-1">
              <a:latin typeface="Arial"/>
            </a:endParaRPr>
          </a:p>
        </p:txBody>
      </p:sp>
    </p:spTree>
    <p:extLst>
      <p:ext uri="{BB962C8B-B14F-4D97-AF65-F5344CB8AC3E}">
        <p14:creationId xmlns:p14="http://schemas.microsoft.com/office/powerpoint/2010/main" val="3766669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6" name="PlaceHolder 1"/>
          <p:cNvSpPr>
            <a:spLocks noGrp="1" noRot="1" noChangeAspect="1"/>
          </p:cNvSpPr>
          <p:nvPr>
            <p:ph type="sldImg"/>
          </p:nvPr>
        </p:nvSpPr>
        <p:spPr>
          <a:xfrm>
            <a:off x="1143000" y="685800"/>
            <a:ext cx="4572000" cy="3429000"/>
          </a:xfrm>
          <a:prstGeom prst="rect">
            <a:avLst/>
          </a:prstGeom>
        </p:spPr>
      </p:sp>
      <p:sp>
        <p:nvSpPr>
          <p:cNvPr id="2037" name="PlaceHolder 2"/>
          <p:cNvSpPr>
            <a:spLocks noGrp="1"/>
          </p:cNvSpPr>
          <p:nvPr>
            <p:ph type="body"/>
          </p:nvPr>
        </p:nvSpPr>
        <p:spPr>
          <a:xfrm>
            <a:off x="685800" y="4343400"/>
            <a:ext cx="5485680" cy="4114080"/>
          </a:xfrm>
          <a:prstGeom prst="rect">
            <a:avLst/>
          </a:prstGeom>
        </p:spPr>
        <p:txBody>
          <a:bodyPr lIns="0" tIns="0" rIns="0" bIns="0">
            <a:normAutofit/>
          </a:bodyPr>
          <a:lstStyle/>
          <a:p>
            <a:endParaRPr lang="it-IT" sz="2000" b="0" strike="noStrike" spc="-1">
              <a:latin typeface="Arial"/>
            </a:endParaRPr>
          </a:p>
        </p:txBody>
      </p:sp>
      <p:sp>
        <p:nvSpPr>
          <p:cNvPr id="2038" name="CustomShape 3"/>
          <p:cNvSpPr/>
          <p:nvPr/>
        </p:nvSpPr>
        <p:spPr>
          <a:xfrm>
            <a:off x="3884760" y="8685360"/>
            <a:ext cx="297108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FA1A6361-3EC6-4759-AD49-061E5FD23168}" type="slidenum">
              <a:rPr lang="it-IT" sz="1200" b="0" strike="noStrike" spc="-1">
                <a:solidFill>
                  <a:srgbClr val="000000"/>
                </a:solidFill>
                <a:latin typeface="+mn-lt"/>
                <a:ea typeface="+mn-ea"/>
              </a:rPr>
              <a:t>2</a:t>
            </a:fld>
            <a:endParaRPr lang="it-IT" sz="1200" b="0" strike="noStrike" spc="-1">
              <a:latin typeface="Arial"/>
            </a:endParaRPr>
          </a:p>
        </p:txBody>
      </p:sp>
    </p:spTree>
    <p:extLst>
      <p:ext uri="{BB962C8B-B14F-4D97-AF65-F5344CB8AC3E}">
        <p14:creationId xmlns:p14="http://schemas.microsoft.com/office/powerpoint/2010/main" val="1514651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Fare clic per modificare lo stile del titolo dello schema</a:t>
            </a: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Fare clic per modificare lo stile del titolo dello schema</a:t>
            </a: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Fare clic per modificare lo stile del titolo dello schema</a:t>
            </a: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685800" y="2130480"/>
            <a:ext cx="7771680" cy="1469160"/>
          </a:xfrm>
          <a:prstGeom prst="rect">
            <a:avLst/>
          </a:prstGeom>
        </p:spPr>
        <p:txBody>
          <a:bodyPr lIns="0" tIns="0" rIns="0" bIns="0" anchor="ctr">
            <a:noAutofit/>
          </a:bodyPr>
          <a:lstStyle/>
          <a:p>
            <a:endParaRPr lang="it-IT" sz="1800" b="0" strike="noStrike" spc="-1">
              <a:solidFill>
                <a:srgbClr val="000000"/>
              </a:solidFill>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it-IT"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685800" y="2130480"/>
            <a:ext cx="7771680" cy="1469160"/>
          </a:xfrm>
          <a:prstGeom prst="rect">
            <a:avLst/>
          </a:prstGeom>
        </p:spPr>
        <p:txBody>
          <a:bodyPr lIns="0" tIns="0" rIns="0" bIns="0" anchor="ctr">
            <a:noAutofit/>
          </a:bodyPr>
          <a:lstStyle/>
          <a:p>
            <a:endParaRPr lang="it-IT" sz="1800" b="0" strike="noStrike" spc="-1">
              <a:solidFill>
                <a:srgbClr val="000000"/>
              </a:solidFill>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it-IT" sz="28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85800" y="2130480"/>
            <a:ext cx="7771680" cy="1469160"/>
          </a:xfrm>
          <a:prstGeom prst="rect">
            <a:avLst/>
          </a:prstGeom>
        </p:spPr>
        <p:txBody>
          <a:bodyPr lIns="0" tIns="0" rIns="0" bIns="0" anchor="ctr">
            <a:noAutofit/>
          </a:bodyPr>
          <a:lstStyle/>
          <a:p>
            <a:endParaRPr lang="it-IT" sz="1800" b="0" strike="noStrike" spc="-1">
              <a:solidFill>
                <a:srgbClr val="000000"/>
              </a:solidFill>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it-IT" sz="28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685800" y="2130480"/>
            <a:ext cx="7771680" cy="1469160"/>
          </a:xfrm>
          <a:prstGeom prst="rect">
            <a:avLst/>
          </a:prstGeom>
        </p:spPr>
        <p:txBody>
          <a:bodyPr lIns="0" tIns="0" rIns="0" bIns="0" anchor="ctr">
            <a:noAutofit/>
          </a:bodyPr>
          <a:lstStyle/>
          <a:p>
            <a:endParaRPr lang="it-IT" sz="18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685800" y="2130480"/>
            <a:ext cx="7771680" cy="6811560"/>
          </a:xfrm>
          <a:prstGeom prst="rect">
            <a:avLst/>
          </a:prstGeom>
        </p:spPr>
        <p:txBody>
          <a:bodyPr lIns="0" tIns="0" rIns="0" bIns="0" anchor="ctr">
            <a:noAutofit/>
          </a:bodyPr>
          <a:lstStyle/>
          <a:p>
            <a:pPr algn="ctr"/>
            <a:endParaRPr lang="it-IT"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85800" y="2130480"/>
            <a:ext cx="7771680" cy="1469160"/>
          </a:xfrm>
          <a:prstGeom prst="rect">
            <a:avLst/>
          </a:prstGeom>
        </p:spPr>
        <p:txBody>
          <a:bodyPr lIns="0" tIns="0" rIns="0" bIns="0" anchor="ctr">
            <a:noAutofit/>
          </a:bodyPr>
          <a:lstStyle/>
          <a:p>
            <a:endParaRPr lang="it-IT" sz="1800" b="0" strike="noStrike" spc="-1">
              <a:solidFill>
                <a:srgbClr val="000000"/>
              </a:solidFill>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5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5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it-IT" sz="28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Diapositiva titolo">
    <p:spTree>
      <p:nvGrpSpPr>
        <p:cNvPr id="1" name=""/>
        <p:cNvGrpSpPr/>
        <p:nvPr/>
      </p:nvGrpSpPr>
      <p:grpSpPr>
        <a:xfrm>
          <a:off x="0" y="0"/>
          <a:ext cx="0" cy="0"/>
          <a:chOff x="0" y="0"/>
          <a:chExt cx="0" cy="0"/>
        </a:xfrm>
      </p:grpSpPr>
      <p:sp>
        <p:nvSpPr>
          <p:cNvPr id="2"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Fare clic per modificare lo stile del titolo dello schema</a:t>
            </a: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r>
              <a:rPr lang="it-IT" sz="3200" b="0" strike="noStrike" spc="-1">
                <a:latin typeface="Arial"/>
              </a:rPr>
              <a:t>Fare clic per modificare lo stile del sottotitolo dello schema</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85800" y="2130480"/>
            <a:ext cx="7771680" cy="1469160"/>
          </a:xfrm>
          <a:prstGeom prst="rect">
            <a:avLst/>
          </a:prstGeom>
        </p:spPr>
        <p:txBody>
          <a:bodyPr lIns="0" tIns="0" rIns="0" bIns="0" anchor="ctr">
            <a:noAutofit/>
          </a:bodyPr>
          <a:lstStyle/>
          <a:p>
            <a:endParaRPr lang="it-IT" sz="1800" b="0" strike="noStrike" spc="-1">
              <a:solidFill>
                <a:srgbClr val="000000"/>
              </a:solidFill>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it-IT" sz="28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85800" y="2130480"/>
            <a:ext cx="7771680" cy="1469160"/>
          </a:xfrm>
          <a:prstGeom prst="rect">
            <a:avLst/>
          </a:prstGeom>
        </p:spPr>
        <p:txBody>
          <a:bodyPr lIns="0" tIns="0" rIns="0" bIns="0" anchor="ctr">
            <a:noAutofit/>
          </a:bodyPr>
          <a:lstStyle/>
          <a:p>
            <a:endParaRPr lang="it-IT" sz="1800" b="0" strike="noStrike" spc="-1">
              <a:solidFill>
                <a:srgbClr val="000000"/>
              </a:solidFill>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it-IT" sz="28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85800" y="2130480"/>
            <a:ext cx="7771680" cy="1469160"/>
          </a:xfrm>
          <a:prstGeom prst="rect">
            <a:avLst/>
          </a:prstGeom>
        </p:spPr>
        <p:txBody>
          <a:bodyPr lIns="0" tIns="0" rIns="0" bIns="0" anchor="ctr">
            <a:noAutofit/>
          </a:bodyPr>
          <a:lstStyle/>
          <a:p>
            <a:endParaRPr lang="it-IT" sz="1800" b="0" strike="noStrike" spc="-1">
              <a:solidFill>
                <a:srgbClr val="000000"/>
              </a:solidFill>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it-IT" sz="28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685800" y="2130480"/>
            <a:ext cx="7771680" cy="1469160"/>
          </a:xfrm>
          <a:prstGeom prst="rect">
            <a:avLst/>
          </a:prstGeom>
        </p:spPr>
        <p:txBody>
          <a:bodyPr lIns="0" tIns="0" rIns="0" bIns="0" anchor="ctr">
            <a:noAutofit/>
          </a:bodyPr>
          <a:lstStyle/>
          <a:p>
            <a:endParaRPr lang="it-IT" sz="1800" b="0" strike="noStrike" spc="-1">
              <a:solidFill>
                <a:srgbClr val="000000"/>
              </a:solidFill>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6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6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it-IT" sz="28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85800" y="2130480"/>
            <a:ext cx="7771680" cy="1469160"/>
          </a:xfrm>
          <a:prstGeom prst="rect">
            <a:avLst/>
          </a:prstGeom>
        </p:spPr>
        <p:txBody>
          <a:bodyPr lIns="0" tIns="0" rIns="0" bIns="0" anchor="ctr">
            <a:noAutofit/>
          </a:bodyPr>
          <a:lstStyle/>
          <a:p>
            <a:endParaRPr lang="it-IT" sz="1800" b="0" strike="noStrike" spc="-1">
              <a:solidFill>
                <a:srgbClr val="000000"/>
              </a:solidFill>
              <a:latin typeface="Arial"/>
            </a:endParaRPr>
          </a:p>
        </p:txBody>
      </p:sp>
      <p:sp>
        <p:nvSpPr>
          <p:cNvPr id="7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7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7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7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7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it-IT" sz="2800" b="0" strike="noStrike" spc="-1">
              <a:solidFill>
                <a:srgbClr val="000000"/>
              </a:solidFill>
              <a:latin typeface="Arial"/>
            </a:endParaRPr>
          </a:p>
        </p:txBody>
      </p:sp>
      <p:sp>
        <p:nvSpPr>
          <p:cNvPr id="7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it-IT" sz="28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Fare clic per modificare lo stile del titolo dello schema</a:t>
            </a: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Fare clic per modificare lo stile del titolo dello schema</a:t>
            </a: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Fare clic per modificare lo stile del titolo dello schema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85800" y="2130480"/>
            <a:ext cx="7771680" cy="6811560"/>
          </a:xfrm>
          <a:prstGeom prst="rect">
            <a:avLst/>
          </a:prstGeom>
        </p:spPr>
        <p:txBody>
          <a:bodyPr lIns="0" tIns="0" rIns="0" bIns="0" anchor="ctr">
            <a:noAutofit/>
          </a:bodyPr>
          <a:lstStyle/>
          <a:p>
            <a:pPr algn="ctr"/>
            <a:r>
              <a:rPr lang="it-IT" sz="3200" b="0" strike="noStrike" spc="-1">
                <a:latin typeface="Arial"/>
              </a:rPr>
              <a:t>Fare clic per modificare lo stile del sottotitolo dello schema</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olo, contenuto 2 e contenuto">
    <p:spTree>
      <p:nvGrpSpPr>
        <p:cNvPr id="1" name=""/>
        <p:cNvGrpSpPr/>
        <p:nvPr/>
      </p:nvGrpSpPr>
      <p:grpSpPr>
        <a:xfrm>
          <a:off x="0" y="0"/>
          <a:ext cx="0" cy="0"/>
          <a:chOff x="0" y="0"/>
          <a:chExt cx="0" cy="0"/>
        </a:xfrm>
      </p:grpSpPr>
      <p:sp>
        <p:nvSpPr>
          <p:cNvPr id="11"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Fare clic per modificare lo stile del titolo dello schema</a:t>
            </a: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Fare clic per modificare lo stile del titolo dello schema</a:t>
            </a: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Fare clic per modificare lo stile del titolo dello schema</a:t>
            </a: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pPr lvl="0"/>
            <a:r>
              <a:rPr lang="it-IT" sz="2800" b="0" strike="noStrike" spc="-1">
                <a:solidFill>
                  <a:srgbClr val="000000"/>
                </a:solidFill>
                <a:latin typeface="Arial"/>
              </a:rPr>
              <a:t>Fare clic per modificare gli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Fai clic per modificare il formato del testo del titolo</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it-IT" sz="2800" b="0" strike="noStrike" spc="-1">
                <a:solidFill>
                  <a:srgbClr val="000000"/>
                </a:solidFill>
                <a:latin typeface="Arial"/>
              </a:rPr>
              <a:t>Fai clic per modificare il formato del testo della struttura</a:t>
            </a:r>
          </a:p>
          <a:p>
            <a:pPr marL="864000" lvl="1" indent="-324000">
              <a:spcBef>
                <a:spcPts val="1134"/>
              </a:spcBef>
              <a:buClr>
                <a:srgbClr val="000000"/>
              </a:buClr>
              <a:buSzPct val="75000"/>
              <a:buFont typeface="Symbol" charset="2"/>
              <a:buChar char=""/>
            </a:pPr>
            <a:r>
              <a:rPr lang="it-IT" sz="2000" b="0" strike="noStrike" spc="-1">
                <a:solidFill>
                  <a:srgbClr val="000000"/>
                </a:solidFill>
                <a:latin typeface="Arial"/>
              </a:rPr>
              <a:t>Secondo livello struttura</a:t>
            </a:r>
          </a:p>
          <a:p>
            <a:pPr marL="1296000" lvl="2" indent="-288000">
              <a:spcBef>
                <a:spcPts val="850"/>
              </a:spcBef>
              <a:buClr>
                <a:srgbClr val="000000"/>
              </a:buClr>
              <a:buSzPct val="45000"/>
              <a:buFont typeface="Wingdings" charset="2"/>
              <a:buChar char=""/>
            </a:pPr>
            <a:r>
              <a:rPr lang="it-IT" sz="1800" b="0" strike="noStrike" spc="-1">
                <a:solidFill>
                  <a:srgbClr val="000000"/>
                </a:solidFill>
                <a:latin typeface="Arial"/>
              </a:rPr>
              <a:t>Terzo livello struttura</a:t>
            </a:r>
          </a:p>
          <a:p>
            <a:pPr marL="1728000" lvl="3" indent="-216000">
              <a:spcBef>
                <a:spcPts val="567"/>
              </a:spcBef>
              <a:buClr>
                <a:srgbClr val="000000"/>
              </a:buClr>
              <a:buSzPct val="75000"/>
              <a:buFont typeface="Symbol" charset="2"/>
              <a:buChar char=""/>
            </a:pPr>
            <a:r>
              <a:rPr lang="it-IT" sz="1800" b="0" strike="noStrike" spc="-1">
                <a:solidFill>
                  <a:srgbClr val="000000"/>
                </a:solidFill>
                <a:latin typeface="Arial"/>
              </a:rPr>
              <a:t>Quarto livello struttura</a:t>
            </a:r>
          </a:p>
          <a:p>
            <a:pPr marL="2160000" lvl="4" indent="-216000">
              <a:spcBef>
                <a:spcPts val="283"/>
              </a:spcBef>
              <a:buClr>
                <a:srgbClr val="000000"/>
              </a:buClr>
              <a:buSzPct val="45000"/>
              <a:buFont typeface="Wingdings" charset="2"/>
              <a:buChar char=""/>
            </a:pPr>
            <a:r>
              <a:rPr lang="it-IT" sz="2000" b="0" strike="noStrike" spc="-1">
                <a:solidFill>
                  <a:srgbClr val="000000"/>
                </a:solidFill>
                <a:latin typeface="Arial"/>
              </a:rPr>
              <a:t>Quinto livello struttura</a:t>
            </a:r>
          </a:p>
          <a:p>
            <a:pPr marL="2592000" lvl="5" indent="-216000">
              <a:spcBef>
                <a:spcPts val="283"/>
              </a:spcBef>
              <a:buClr>
                <a:srgbClr val="000000"/>
              </a:buClr>
              <a:buSzPct val="45000"/>
              <a:buFont typeface="Wingdings" charset="2"/>
              <a:buChar char=""/>
            </a:pPr>
            <a:r>
              <a:rPr lang="it-IT" sz="2000" b="0" strike="noStrike" spc="-1">
                <a:solidFill>
                  <a:srgbClr val="000000"/>
                </a:solidFill>
                <a:latin typeface="Arial"/>
              </a:rPr>
              <a:t>Sesto livello struttura</a:t>
            </a:r>
          </a:p>
          <a:p>
            <a:pPr marL="3024000" lvl="6" indent="-216000">
              <a:spcBef>
                <a:spcPts val="283"/>
              </a:spcBef>
              <a:buClr>
                <a:srgbClr val="000000"/>
              </a:buClr>
              <a:buSzPct val="45000"/>
              <a:buFont typeface="Wingdings" charset="2"/>
              <a:buChar char=""/>
            </a:pPr>
            <a:r>
              <a:rPr lang="it-IT" sz="2000" b="0" strike="noStrike" spc="-1">
                <a:solidFill>
                  <a:srgbClr val="000000"/>
                </a:solidFill>
                <a:latin typeface="Arial"/>
              </a:rPr>
              <a:t>Settimo livello struttura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685800" y="2130480"/>
            <a:ext cx="7771680" cy="1469160"/>
          </a:xfrm>
          <a:prstGeom prst="rect">
            <a:avLst/>
          </a:prstGeom>
        </p:spPr>
        <p:txBody>
          <a:bodyPr lIns="0" tIns="0" rIns="0" bIns="0" anchor="ctr">
            <a:noAutofit/>
          </a:bodyPr>
          <a:lstStyle/>
          <a:p>
            <a:r>
              <a:rPr lang="it-IT" sz="1800" b="0" strike="noStrike" spc="-1">
                <a:solidFill>
                  <a:srgbClr val="000000"/>
                </a:solidFill>
                <a:latin typeface="Arial"/>
              </a:rPr>
              <a:t>Fai clic per modificare il formato del testo del titolo</a:t>
            </a:r>
          </a:p>
        </p:txBody>
      </p:sp>
      <p:sp>
        <p:nvSpPr>
          <p:cNvPr id="39"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it-IT" sz="2800" b="0" strike="noStrike" spc="-1">
                <a:solidFill>
                  <a:srgbClr val="000000"/>
                </a:solidFill>
                <a:latin typeface="Arial"/>
              </a:rPr>
              <a:t>Fai clic per modificare il formato del testo della struttura</a:t>
            </a:r>
          </a:p>
          <a:p>
            <a:pPr marL="864000" lvl="1" indent="-324000">
              <a:spcBef>
                <a:spcPts val="1134"/>
              </a:spcBef>
              <a:buClr>
                <a:srgbClr val="000000"/>
              </a:buClr>
              <a:buSzPct val="75000"/>
              <a:buFont typeface="Symbol" charset="2"/>
              <a:buChar char=""/>
            </a:pPr>
            <a:r>
              <a:rPr lang="it-IT" sz="2000" b="0" strike="noStrike" spc="-1">
                <a:solidFill>
                  <a:srgbClr val="000000"/>
                </a:solidFill>
                <a:latin typeface="Arial"/>
              </a:rPr>
              <a:t>Secondo livello struttura</a:t>
            </a:r>
          </a:p>
          <a:p>
            <a:pPr marL="1296000" lvl="2" indent="-288000">
              <a:spcBef>
                <a:spcPts val="850"/>
              </a:spcBef>
              <a:buClr>
                <a:srgbClr val="000000"/>
              </a:buClr>
              <a:buSzPct val="45000"/>
              <a:buFont typeface="Wingdings" charset="2"/>
              <a:buChar char=""/>
            </a:pPr>
            <a:r>
              <a:rPr lang="it-IT" sz="1800" b="0" strike="noStrike" spc="-1">
                <a:solidFill>
                  <a:srgbClr val="000000"/>
                </a:solidFill>
                <a:latin typeface="Arial"/>
              </a:rPr>
              <a:t>Terzo livello struttura</a:t>
            </a:r>
          </a:p>
          <a:p>
            <a:pPr marL="1728000" lvl="3" indent="-216000">
              <a:spcBef>
                <a:spcPts val="567"/>
              </a:spcBef>
              <a:buClr>
                <a:srgbClr val="000000"/>
              </a:buClr>
              <a:buSzPct val="75000"/>
              <a:buFont typeface="Symbol" charset="2"/>
              <a:buChar char=""/>
            </a:pPr>
            <a:r>
              <a:rPr lang="it-IT" sz="1800" b="0" strike="noStrike" spc="-1">
                <a:solidFill>
                  <a:srgbClr val="000000"/>
                </a:solidFill>
                <a:latin typeface="Arial"/>
              </a:rPr>
              <a:t>Quarto livello struttura</a:t>
            </a:r>
          </a:p>
          <a:p>
            <a:pPr marL="2160000" lvl="4" indent="-216000">
              <a:spcBef>
                <a:spcPts val="283"/>
              </a:spcBef>
              <a:buClr>
                <a:srgbClr val="000000"/>
              </a:buClr>
              <a:buSzPct val="45000"/>
              <a:buFont typeface="Wingdings" charset="2"/>
              <a:buChar char=""/>
            </a:pPr>
            <a:r>
              <a:rPr lang="it-IT" sz="2000" b="0" strike="noStrike" spc="-1">
                <a:solidFill>
                  <a:srgbClr val="000000"/>
                </a:solidFill>
                <a:latin typeface="Arial"/>
              </a:rPr>
              <a:t>Quinto livello struttura</a:t>
            </a:r>
          </a:p>
          <a:p>
            <a:pPr marL="2592000" lvl="5" indent="-216000">
              <a:spcBef>
                <a:spcPts val="283"/>
              </a:spcBef>
              <a:buClr>
                <a:srgbClr val="000000"/>
              </a:buClr>
              <a:buSzPct val="45000"/>
              <a:buFont typeface="Wingdings" charset="2"/>
              <a:buChar char=""/>
            </a:pPr>
            <a:r>
              <a:rPr lang="it-IT" sz="2000" b="0" strike="noStrike" spc="-1">
                <a:solidFill>
                  <a:srgbClr val="000000"/>
                </a:solidFill>
                <a:latin typeface="Arial"/>
              </a:rPr>
              <a:t>Sesto livello struttura</a:t>
            </a:r>
          </a:p>
          <a:p>
            <a:pPr marL="3024000" lvl="6" indent="-216000">
              <a:spcBef>
                <a:spcPts val="283"/>
              </a:spcBef>
              <a:buClr>
                <a:srgbClr val="000000"/>
              </a:buClr>
              <a:buSzPct val="45000"/>
              <a:buFont typeface="Wingdings" charset="2"/>
              <a:buChar char=""/>
            </a:pPr>
            <a:r>
              <a:rPr lang="it-IT" sz="2000" b="0" strike="noStrike" spc="-1">
                <a:solidFill>
                  <a:srgbClr val="000000"/>
                </a:solidFill>
                <a:latin typeface="Arial"/>
              </a:rPr>
              <a:t>Settimo livello struttura</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4.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6.pn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7.pn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2.jpeg"/><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10.pn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13.png"/><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14.png"/><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hyperlink" Target="#_bookmark660"/><Relationship Id="rId5" Type="http://schemas.openxmlformats.org/officeDocument/2006/relationships/hyperlink" Target="#_bookmark95"/><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15.png"/><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19.png"/><Relationship Id="rId5" Type="http://schemas.openxmlformats.org/officeDocument/2006/relationships/image" Target="../media/image18.wmf"/><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18.wmf"/><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0.png"/><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1.png"/><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2.png"/><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3.png"/><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3.png"/><Relationship Id="rId4" Type="http://schemas.openxmlformats.org/officeDocument/2006/relationships/image" Target="../media/image2.jpe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4.jpeg"/><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hyperlink" Target="#_bookmark404"/><Relationship Id="rId5" Type="http://schemas.openxmlformats.org/officeDocument/2006/relationships/hyperlink" Target="#_bookmark383"/><Relationship Id="rId4"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hyperlink" Target="#_bookmark295"/><Relationship Id="rId5" Type="http://schemas.openxmlformats.org/officeDocument/2006/relationships/hyperlink" Target="#_bookmark294"/><Relationship Id="rId4" Type="http://schemas.openxmlformats.org/officeDocument/2006/relationships/image" Target="../media/image2.jpeg"/></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4.png"/><Relationship Id="rId4" Type="http://schemas.openxmlformats.org/officeDocument/2006/relationships/image" Target="../media/image2.jpeg"/></Relationships>
</file>

<file path=ppt/slides/_rels/slide5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5.png"/><Relationship Id="rId4" Type="http://schemas.openxmlformats.org/officeDocument/2006/relationships/image" Target="../media/image2.jpeg"/></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5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6.png"/><Relationship Id="rId4" Type="http://schemas.openxmlformats.org/officeDocument/2006/relationships/image" Target="../media/image2.jpeg"/></Relationships>
</file>

<file path=ppt/slides/_rels/slide55.xml.rels><?xml version="1.0" encoding="UTF-8" standalone="yes"?>
<Relationships xmlns="http://schemas.openxmlformats.org/package/2006/relationships"><Relationship Id="rId3" Type="http://schemas.openxmlformats.org/officeDocument/2006/relationships/hyperlink" Target="#_bookmark348"/><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jpeg"/><Relationship Id="rId4" Type="http://schemas.openxmlformats.org/officeDocument/2006/relationships/image" Target="../media/image1.jpeg"/></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7.JPG"/><Relationship Id="rId4" Type="http://schemas.openxmlformats.org/officeDocument/2006/relationships/image" Target="../media/image2.jpeg"/></Relationships>
</file>

<file path=ppt/slides/_rels/slide5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8.png"/><Relationship Id="rId4" Type="http://schemas.openxmlformats.org/officeDocument/2006/relationships/image" Target="../media/image2.jpeg"/></Relationships>
</file>

<file path=ppt/slides/_rels/slide5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29.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6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30.png"/><Relationship Id="rId4" Type="http://schemas.openxmlformats.org/officeDocument/2006/relationships/image" Target="../media/image2.jpeg"/></Relationships>
</file>

<file path=ppt/slides/_rels/slide61.xml.rels><?xml version="1.0" encoding="UTF-8" standalone="yes"?>
<Relationships xmlns="http://schemas.openxmlformats.org/package/2006/relationships"><Relationship Id="rId3" Type="http://schemas.openxmlformats.org/officeDocument/2006/relationships/hyperlink" Target="#_bookmark748"/><Relationship Id="rId7"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1.jpeg"/><Relationship Id="rId5" Type="http://schemas.openxmlformats.org/officeDocument/2006/relationships/hyperlink" Target="#_bookmark669"/><Relationship Id="rId4" Type="http://schemas.openxmlformats.org/officeDocument/2006/relationships/hyperlink" Target="#_bookmark383"/></Relationships>
</file>

<file path=ppt/slides/_rels/slide6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31.png"/><Relationship Id="rId4" Type="http://schemas.openxmlformats.org/officeDocument/2006/relationships/image" Target="../media/image2.jpeg"/></Relationships>
</file>

<file path=ppt/slides/_rels/slide6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6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32.png"/><Relationship Id="rId4" Type="http://schemas.openxmlformats.org/officeDocument/2006/relationships/image" Target="../media/image2.jpeg"/></Relationships>
</file>

<file path=ppt/slides/_rels/slide6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33.png"/><Relationship Id="rId4" Type="http://schemas.openxmlformats.org/officeDocument/2006/relationships/image" Target="../media/image2.jpeg"/></Relationships>
</file>

<file path=ppt/slides/_rels/slide6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6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34.png"/><Relationship Id="rId4" Type="http://schemas.openxmlformats.org/officeDocument/2006/relationships/image" Target="../media/image2.jpeg"/></Relationships>
</file>

<file path=ppt/slides/_rels/slide6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35.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5.png"/><Relationship Id="rId4" Type="http://schemas.openxmlformats.org/officeDocument/2006/relationships/image" Target="../media/image2.jpeg"/></Relationships>
</file>

<file path=ppt/slides/_rels/slide7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jpeg"/></Relationships>
</file>

<file path=ppt/slides/_rels/slide7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38.png"/><Relationship Id="rId4" Type="http://schemas.openxmlformats.org/officeDocument/2006/relationships/image" Target="../media/image2.jpeg"/></Relationships>
</file>

<file path=ppt/slides/_rels/slide7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7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39.emf"/><Relationship Id="rId5" Type="http://schemas.openxmlformats.org/officeDocument/2006/relationships/oleObject" Target="../embeddings/oleObject1.bin"/><Relationship Id="rId4" Type="http://schemas.openxmlformats.org/officeDocument/2006/relationships/image" Target="../media/image2.jpeg"/></Relationships>
</file>

<file path=ppt/slides/_rels/slide7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40.emf"/><Relationship Id="rId5" Type="http://schemas.openxmlformats.org/officeDocument/2006/relationships/oleObject" Target="../embeddings/oleObject2.bin"/><Relationship Id="rId4" Type="http://schemas.openxmlformats.org/officeDocument/2006/relationships/image" Target="../media/image2.jpeg"/></Relationships>
</file>

<file path=ppt/slides/_rels/slide7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41.emf"/><Relationship Id="rId5" Type="http://schemas.openxmlformats.org/officeDocument/2006/relationships/oleObject" Target="../embeddings/oleObject3.bin"/><Relationship Id="rId4" Type="http://schemas.openxmlformats.org/officeDocument/2006/relationships/image" Target="../media/image2.jpeg"/></Relationships>
</file>

<file path=ppt/slides/_rels/slide7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42.emf"/><Relationship Id="rId5" Type="http://schemas.openxmlformats.org/officeDocument/2006/relationships/oleObject" Target="../embeddings/oleObject4.bin"/><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5.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CustomShape 1"/>
          <p:cNvSpPr/>
          <p:nvPr/>
        </p:nvSpPr>
        <p:spPr>
          <a:xfrm>
            <a:off x="1143000" y="707040"/>
            <a:ext cx="183960" cy="299520"/>
          </a:xfrm>
          <a:prstGeom prst="rect">
            <a:avLst/>
          </a:prstGeom>
          <a:noFill/>
          <a:ln>
            <a:noFill/>
          </a:ln>
        </p:spPr>
        <p:style>
          <a:lnRef idx="0">
            <a:scrgbClr r="0" g="0" b="0"/>
          </a:lnRef>
          <a:fillRef idx="0">
            <a:scrgbClr r="0" g="0" b="0"/>
          </a:fillRef>
          <a:effectRef idx="0">
            <a:scrgbClr r="0" g="0" b="0"/>
          </a:effectRef>
          <a:fontRef idx="minor"/>
        </p:style>
        <p:txBody>
          <a:bodyPr/>
          <a:lstStyle/>
          <a:p>
            <a:endParaRPr lang="it-IT"/>
          </a:p>
        </p:txBody>
      </p:sp>
      <p:sp>
        <p:nvSpPr>
          <p:cNvPr id="83" name="CustomShape 2"/>
          <p:cNvSpPr/>
          <p:nvPr/>
        </p:nvSpPr>
        <p:spPr>
          <a:xfrm>
            <a:off x="1143000" y="707040"/>
            <a:ext cx="183960" cy="299520"/>
          </a:xfrm>
          <a:prstGeom prst="rect">
            <a:avLst/>
          </a:prstGeom>
          <a:noFill/>
          <a:ln>
            <a:noFill/>
          </a:ln>
        </p:spPr>
        <p:style>
          <a:lnRef idx="0">
            <a:scrgbClr r="0" g="0" b="0"/>
          </a:lnRef>
          <a:fillRef idx="0">
            <a:scrgbClr r="0" g="0" b="0"/>
          </a:fillRef>
          <a:effectRef idx="0">
            <a:scrgbClr r="0" g="0" b="0"/>
          </a:effectRef>
          <a:fontRef idx="minor"/>
        </p:style>
        <p:txBody>
          <a:bodyPr/>
          <a:lstStyle/>
          <a:p>
            <a:endParaRPr lang="it-IT"/>
          </a:p>
        </p:txBody>
      </p:sp>
      <p:sp>
        <p:nvSpPr>
          <p:cNvPr id="84" name="CustomShape 3"/>
          <p:cNvSpPr/>
          <p:nvPr/>
        </p:nvSpPr>
        <p:spPr>
          <a:xfrm>
            <a:off x="1143000" y="707040"/>
            <a:ext cx="183960" cy="299520"/>
          </a:xfrm>
          <a:prstGeom prst="rect">
            <a:avLst/>
          </a:prstGeom>
          <a:noFill/>
          <a:ln>
            <a:noFill/>
          </a:ln>
        </p:spPr>
        <p:style>
          <a:lnRef idx="0">
            <a:scrgbClr r="0" g="0" b="0"/>
          </a:lnRef>
          <a:fillRef idx="0">
            <a:scrgbClr r="0" g="0" b="0"/>
          </a:fillRef>
          <a:effectRef idx="0">
            <a:scrgbClr r="0" g="0" b="0"/>
          </a:effectRef>
          <a:fontRef idx="minor"/>
        </p:style>
        <p:txBody>
          <a:bodyPr/>
          <a:lstStyle/>
          <a:p>
            <a:endParaRPr lang="it-IT"/>
          </a:p>
        </p:txBody>
      </p:sp>
      <p:sp>
        <p:nvSpPr>
          <p:cNvPr id="85" name="CustomShape 4"/>
          <p:cNvSpPr/>
          <p:nvPr/>
        </p:nvSpPr>
        <p:spPr>
          <a:xfrm>
            <a:off x="1143000" y="707040"/>
            <a:ext cx="183960" cy="299520"/>
          </a:xfrm>
          <a:prstGeom prst="rect">
            <a:avLst/>
          </a:prstGeom>
          <a:noFill/>
          <a:ln>
            <a:noFill/>
          </a:ln>
        </p:spPr>
        <p:style>
          <a:lnRef idx="0">
            <a:scrgbClr r="0" g="0" b="0"/>
          </a:lnRef>
          <a:fillRef idx="0">
            <a:scrgbClr r="0" g="0" b="0"/>
          </a:fillRef>
          <a:effectRef idx="0">
            <a:scrgbClr r="0" g="0" b="0"/>
          </a:effectRef>
          <a:fontRef idx="minor"/>
        </p:style>
        <p:txBody>
          <a:bodyPr/>
          <a:lstStyle/>
          <a:p>
            <a:endParaRPr lang="it-IT"/>
          </a:p>
        </p:txBody>
      </p:sp>
      <p:sp>
        <p:nvSpPr>
          <p:cNvPr id="86" name="CustomShape 5"/>
          <p:cNvSpPr/>
          <p:nvPr/>
        </p:nvSpPr>
        <p:spPr>
          <a:xfrm>
            <a:off x="1143000" y="707040"/>
            <a:ext cx="183960" cy="299520"/>
          </a:xfrm>
          <a:prstGeom prst="rect">
            <a:avLst/>
          </a:prstGeom>
          <a:noFill/>
          <a:ln>
            <a:noFill/>
          </a:ln>
        </p:spPr>
        <p:style>
          <a:lnRef idx="0">
            <a:scrgbClr r="0" g="0" b="0"/>
          </a:lnRef>
          <a:fillRef idx="0">
            <a:scrgbClr r="0" g="0" b="0"/>
          </a:fillRef>
          <a:effectRef idx="0">
            <a:scrgbClr r="0" g="0" b="0"/>
          </a:effectRef>
          <a:fontRef idx="minor"/>
        </p:style>
        <p:txBody>
          <a:bodyPr/>
          <a:lstStyle/>
          <a:p>
            <a:endParaRPr lang="it-IT"/>
          </a:p>
        </p:txBody>
      </p:sp>
      <p:sp>
        <p:nvSpPr>
          <p:cNvPr id="87" name="CustomShape 6"/>
          <p:cNvSpPr/>
          <p:nvPr/>
        </p:nvSpPr>
        <p:spPr>
          <a:xfrm>
            <a:off x="1143000" y="707040"/>
            <a:ext cx="183960" cy="299520"/>
          </a:xfrm>
          <a:prstGeom prst="rect">
            <a:avLst/>
          </a:prstGeom>
          <a:noFill/>
          <a:ln>
            <a:noFill/>
          </a:ln>
        </p:spPr>
        <p:style>
          <a:lnRef idx="0">
            <a:scrgbClr r="0" g="0" b="0"/>
          </a:lnRef>
          <a:fillRef idx="0">
            <a:scrgbClr r="0" g="0" b="0"/>
          </a:fillRef>
          <a:effectRef idx="0">
            <a:scrgbClr r="0" g="0" b="0"/>
          </a:effectRef>
          <a:fontRef idx="minor"/>
        </p:style>
        <p:txBody>
          <a:bodyPr/>
          <a:lstStyle/>
          <a:p>
            <a:endParaRPr lang="it-IT"/>
          </a:p>
        </p:txBody>
      </p:sp>
      <p:sp>
        <p:nvSpPr>
          <p:cNvPr id="88" name="CustomShape 7"/>
          <p:cNvSpPr/>
          <p:nvPr/>
        </p:nvSpPr>
        <p:spPr>
          <a:xfrm>
            <a:off x="1075680" y="1232640"/>
            <a:ext cx="7667640" cy="5228640"/>
          </a:xfrm>
          <a:prstGeom prst="rect">
            <a:avLst/>
          </a:prstGeom>
          <a:noFill/>
          <a:ln w="9360">
            <a:noFill/>
          </a:ln>
        </p:spPr>
        <p:style>
          <a:lnRef idx="0">
            <a:scrgbClr r="0" g="0" b="0"/>
          </a:lnRef>
          <a:fillRef idx="0">
            <a:scrgbClr r="0" g="0" b="0"/>
          </a:fillRef>
          <a:effectRef idx="0">
            <a:scrgbClr r="0" g="0" b="0"/>
          </a:effectRef>
          <a:fontRef idx="minor"/>
        </p:style>
        <p:txBody>
          <a:bodyPr lIns="67680" tIns="33840" rIns="67680" bIns="33840">
            <a:noAutofit/>
          </a:bodyPr>
          <a:lstStyle/>
          <a:p>
            <a:pPr algn="ctr">
              <a:lnSpc>
                <a:spcPct val="102000"/>
              </a:lnSpc>
            </a:pPr>
            <a:r>
              <a:rPr lang="it-IT" sz="2400" b="1" strike="noStrike" spc="-1" dirty="0">
                <a:solidFill>
                  <a:srgbClr val="002060"/>
                </a:solidFill>
                <a:latin typeface="Arial"/>
                <a:ea typeface="DejaVu Sans"/>
              </a:rPr>
              <a:t>Corso di aggiornamento in </a:t>
            </a:r>
            <a:endParaRPr lang="it-IT" sz="2400" b="0" strike="noStrike" spc="-1" dirty="0">
              <a:latin typeface="Arial"/>
            </a:endParaRPr>
          </a:p>
          <a:p>
            <a:pPr algn="ctr">
              <a:lnSpc>
                <a:spcPct val="102000"/>
              </a:lnSpc>
            </a:pPr>
            <a:r>
              <a:rPr lang="it-IT" sz="2400" b="1" strike="noStrike" spc="-1" dirty="0">
                <a:solidFill>
                  <a:srgbClr val="002060"/>
                </a:solidFill>
                <a:latin typeface="Arial"/>
                <a:ea typeface="DejaVu Sans"/>
              </a:rPr>
              <a:t>Prevenzione Incendi</a:t>
            </a:r>
            <a:br>
              <a:rPr dirty="0"/>
            </a:br>
            <a:r>
              <a:rPr lang="it-IT" sz="2400" b="1" strike="noStrike" spc="-1" dirty="0">
                <a:solidFill>
                  <a:srgbClr val="002060"/>
                </a:solidFill>
                <a:latin typeface="Arial"/>
                <a:ea typeface="DejaVu Sans"/>
              </a:rPr>
              <a:t>Esercitazione</a:t>
            </a:r>
            <a:br>
              <a:rPr dirty="0"/>
            </a:br>
            <a:br>
              <a:rPr dirty="0"/>
            </a:br>
            <a:r>
              <a:rPr lang="it-IT" sz="1600" b="1" i="1" strike="noStrike" spc="-1" dirty="0">
                <a:solidFill>
                  <a:srgbClr val="002060"/>
                </a:solidFill>
                <a:latin typeface="Arial"/>
                <a:ea typeface="DejaVu Sans"/>
              </a:rPr>
              <a:t>Applicazione RTO - RTV ad un caso pratico</a:t>
            </a:r>
          </a:p>
          <a:p>
            <a:pPr algn="ctr">
              <a:lnSpc>
                <a:spcPct val="102000"/>
              </a:lnSpc>
            </a:pPr>
            <a:endParaRPr lang="it-IT" sz="1600" b="0" strike="noStrike" spc="-1" dirty="0">
              <a:latin typeface="Arial"/>
            </a:endParaRPr>
          </a:p>
          <a:p>
            <a:pPr algn="ctr">
              <a:lnSpc>
                <a:spcPct val="102000"/>
              </a:lnSpc>
            </a:pPr>
            <a:endParaRPr lang="it-IT" sz="1600" b="0" strike="noStrike" spc="-1" dirty="0">
              <a:latin typeface="Arial"/>
            </a:endParaRPr>
          </a:p>
          <a:p>
            <a:pPr algn="ctr">
              <a:lnSpc>
                <a:spcPct val="102000"/>
              </a:lnSpc>
            </a:pPr>
            <a:endParaRPr lang="it-IT" sz="1600" b="0" strike="noStrike" spc="-1" dirty="0">
              <a:latin typeface="Arial"/>
            </a:endParaRPr>
          </a:p>
          <a:p>
            <a:pPr algn="ctr">
              <a:lnSpc>
                <a:spcPct val="102000"/>
              </a:lnSpc>
            </a:pPr>
            <a:r>
              <a:rPr lang="it-IT" sz="1600" b="1" spc="-1" dirty="0">
                <a:solidFill>
                  <a:srgbClr val="002060"/>
                </a:solidFill>
                <a:latin typeface="Arial"/>
              </a:rPr>
              <a:t>D.M. 3 agosto 2015 e </a:t>
            </a:r>
            <a:r>
              <a:rPr lang="it-IT" sz="1600" b="1" spc="-1" dirty="0" err="1">
                <a:solidFill>
                  <a:srgbClr val="002060"/>
                </a:solidFill>
                <a:latin typeface="Arial"/>
              </a:rPr>
              <a:t>smi</a:t>
            </a:r>
            <a:r>
              <a:rPr lang="it-IT" sz="1600" b="1" spc="-1" dirty="0">
                <a:solidFill>
                  <a:srgbClr val="002060"/>
                </a:solidFill>
                <a:latin typeface="Arial"/>
              </a:rPr>
              <a:t> e D.M. 29 marzo 2021:</a:t>
            </a:r>
          </a:p>
          <a:p>
            <a:pPr algn="ctr">
              <a:lnSpc>
                <a:spcPct val="102000"/>
              </a:lnSpc>
            </a:pPr>
            <a:r>
              <a:rPr lang="it-IT" sz="1600" b="1" spc="-1" dirty="0">
                <a:solidFill>
                  <a:srgbClr val="002060"/>
                </a:solidFill>
                <a:latin typeface="Arial"/>
              </a:rPr>
              <a:t> "Regola Tecnica Verticale V.11: Strutture sanitarie "</a:t>
            </a:r>
          </a:p>
          <a:p>
            <a:pPr algn="ctr">
              <a:lnSpc>
                <a:spcPct val="102000"/>
              </a:lnSpc>
            </a:pPr>
            <a:endParaRPr lang="it-IT" sz="1600" b="0" strike="noStrike" spc="-1" dirty="0">
              <a:latin typeface="Arial"/>
            </a:endParaRPr>
          </a:p>
          <a:p>
            <a:pPr algn="ctr">
              <a:lnSpc>
                <a:spcPct val="102000"/>
              </a:lnSpc>
            </a:pPr>
            <a:r>
              <a:rPr lang="it-IT" sz="1600" b="1" strike="noStrike" spc="-1" dirty="0">
                <a:solidFill>
                  <a:srgbClr val="002060"/>
                </a:solidFill>
                <a:latin typeface="Arial"/>
                <a:ea typeface="DejaVu Sans"/>
              </a:rPr>
              <a:t>Predisposizione di un progetto antincendio</a:t>
            </a:r>
            <a:endParaRPr lang="it-IT" sz="1600" b="0" strike="noStrike" spc="-1" dirty="0">
              <a:latin typeface="Arial"/>
            </a:endParaRPr>
          </a:p>
          <a:p>
            <a:pPr algn="ctr">
              <a:lnSpc>
                <a:spcPct val="102000"/>
              </a:lnSpc>
            </a:pPr>
            <a:endParaRPr lang="it-IT" sz="1600" b="0" strike="noStrike" spc="-1" dirty="0">
              <a:latin typeface="Arial"/>
            </a:endParaRPr>
          </a:p>
          <a:p>
            <a:pPr algn="ctr">
              <a:lnSpc>
                <a:spcPct val="102000"/>
              </a:lnSpc>
            </a:pPr>
            <a:endParaRPr lang="it-IT" sz="1600" b="0" strike="noStrike" spc="-1" dirty="0">
              <a:latin typeface="Arial"/>
            </a:endParaRPr>
          </a:p>
          <a:p>
            <a:pPr algn="ctr">
              <a:lnSpc>
                <a:spcPct val="102000"/>
              </a:lnSpc>
            </a:pPr>
            <a:endParaRPr lang="it-IT" sz="1600" b="0" strike="noStrike" spc="-1" dirty="0">
              <a:latin typeface="Arial"/>
            </a:endParaRPr>
          </a:p>
          <a:p>
            <a:pPr algn="ctr">
              <a:lnSpc>
                <a:spcPct val="102000"/>
              </a:lnSpc>
            </a:pPr>
            <a:endParaRPr lang="it-IT" sz="1600" b="0" strike="noStrike" spc="-1" dirty="0">
              <a:latin typeface="Arial"/>
            </a:endParaRPr>
          </a:p>
          <a:p>
            <a:pPr algn="ctr">
              <a:lnSpc>
                <a:spcPct val="102000"/>
              </a:lnSpc>
            </a:pPr>
            <a:endParaRPr lang="it-IT" sz="1600" b="0" strike="noStrike" spc="-1" dirty="0">
              <a:latin typeface="Arial"/>
            </a:endParaRPr>
          </a:p>
          <a:p>
            <a:pPr algn="ctr">
              <a:lnSpc>
                <a:spcPct val="102000"/>
              </a:lnSpc>
            </a:pPr>
            <a:endParaRPr lang="it-IT" sz="1600" b="0" strike="noStrike" spc="-1" dirty="0">
              <a:latin typeface="Arial"/>
            </a:endParaRPr>
          </a:p>
        </p:txBody>
      </p:sp>
      <p:sp>
        <p:nvSpPr>
          <p:cNvPr id="89" name="Line 8"/>
          <p:cNvSpPr/>
          <p:nvPr/>
        </p:nvSpPr>
        <p:spPr>
          <a:xfrm flipH="1">
            <a:off x="1543680" y="3301920"/>
            <a:ext cx="6732000" cy="360"/>
          </a:xfrm>
          <a:prstGeom prst="line">
            <a:avLst/>
          </a:prstGeom>
          <a:ln w="9360">
            <a:solidFill>
              <a:srgbClr val="BFBFBF"/>
            </a:solidFill>
            <a:round/>
          </a:ln>
        </p:spPr>
        <p:style>
          <a:lnRef idx="0">
            <a:scrgbClr r="0" g="0" b="0"/>
          </a:lnRef>
          <a:fillRef idx="0">
            <a:scrgbClr r="0" g="0" b="0"/>
          </a:fillRef>
          <a:effectRef idx="0">
            <a:scrgbClr r="0" g="0" b="0"/>
          </a:effectRef>
          <a:fontRef idx="minor"/>
        </p:style>
        <p:txBody>
          <a:bodyPr/>
          <a:lstStyle/>
          <a:p>
            <a:endParaRPr lang="it-IT"/>
          </a:p>
        </p:txBody>
      </p:sp>
      <p:sp>
        <p:nvSpPr>
          <p:cNvPr id="90" name="Line 9"/>
          <p:cNvSpPr/>
          <p:nvPr/>
        </p:nvSpPr>
        <p:spPr>
          <a:xfrm flipH="1">
            <a:off x="1835640" y="4293000"/>
            <a:ext cx="5832360" cy="360"/>
          </a:xfrm>
          <a:prstGeom prst="line">
            <a:avLst/>
          </a:prstGeom>
          <a:ln w="9360">
            <a:solidFill>
              <a:srgbClr val="BFBFBF"/>
            </a:solidFill>
            <a:round/>
          </a:ln>
        </p:spPr>
        <p:style>
          <a:lnRef idx="0">
            <a:scrgbClr r="0" g="0" b="0"/>
          </a:lnRef>
          <a:fillRef idx="0">
            <a:scrgbClr r="0" g="0" b="0"/>
          </a:fillRef>
          <a:effectRef idx="0">
            <a:scrgbClr r="0" g="0" b="0"/>
          </a:effectRef>
          <a:fontRef idx="minor"/>
        </p:style>
        <p:txBody>
          <a:bodyPr/>
          <a:lstStyle/>
          <a:p>
            <a:endParaRPr lang="it-IT"/>
          </a:p>
        </p:txBody>
      </p:sp>
      <p:sp>
        <p:nvSpPr>
          <p:cNvPr id="91" name="CustomShape 10"/>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92" name="Picture 2"/>
          <p:cNvPicPr/>
          <p:nvPr/>
        </p:nvPicPr>
        <p:blipFill>
          <a:blip r:embed="rId3"/>
          <a:srcRect r="66092"/>
          <a:stretch/>
        </p:blipFill>
        <p:spPr>
          <a:xfrm>
            <a:off x="58320" y="173880"/>
            <a:ext cx="863280" cy="1065960"/>
          </a:xfrm>
          <a:prstGeom prst="rect">
            <a:avLst/>
          </a:prstGeom>
          <a:ln>
            <a:noFill/>
          </a:ln>
        </p:spPr>
      </p:pic>
      <p:pic>
        <p:nvPicPr>
          <p:cNvPr id="93" name="Picture 2"/>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AFD08941-FA51-0D1E-4939-E0A969BDB34F}"/>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CustomShape 3"/>
          <p:cNvSpPr/>
          <p:nvPr/>
        </p:nvSpPr>
        <p:spPr>
          <a:xfrm>
            <a:off x="1321560" y="379080"/>
            <a:ext cx="7559640" cy="1404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DM 03/08/2005 e </a:t>
            </a:r>
            <a:r>
              <a:rPr lang="it-IT" sz="2200" b="1" strike="noStrike" spc="-1" dirty="0" err="1">
                <a:solidFill>
                  <a:srgbClr val="002060"/>
                </a:solidFill>
                <a:latin typeface="Arial"/>
                <a:ea typeface="DejaVu Sans"/>
              </a:rPr>
              <a:t>s.m.i.</a:t>
            </a:r>
            <a:endParaRPr lang="it-IT" sz="2200" b="0" strike="noStrike" spc="-1" dirty="0">
              <a:latin typeface="Arial"/>
            </a:endParaRPr>
          </a:p>
          <a:p>
            <a:pPr algn="just">
              <a:lnSpc>
                <a:spcPct val="100000"/>
              </a:lnSpc>
            </a:pPr>
            <a:endParaRPr lang="it-IT" sz="1800" b="0" strike="noStrike" spc="-1" dirty="0">
              <a:latin typeface="Arial"/>
            </a:endParaRPr>
          </a:p>
          <a:p>
            <a:pPr algn="just">
              <a:lnSpc>
                <a:spcPct val="100000"/>
              </a:lnSpc>
            </a:pPr>
            <a:endParaRPr lang="it-IT" spc="-1" dirty="0">
              <a:latin typeface="Arial"/>
            </a:endParaRPr>
          </a:p>
          <a:p>
            <a:pPr algn="just">
              <a:lnSpc>
                <a:spcPct val="100000"/>
              </a:lnSpc>
            </a:pPr>
            <a:endParaRPr lang="it-IT" sz="1800" b="0" strike="noStrike" spc="-1" dirty="0">
              <a:latin typeface="Arial"/>
            </a:endParaRPr>
          </a:p>
          <a:p>
            <a:pPr algn="just">
              <a:lnSpc>
                <a:spcPct val="100000"/>
              </a:lnSpc>
            </a:pPr>
            <a:r>
              <a:rPr lang="it-IT" sz="1400" b="0" strike="noStrike" spc="-1" dirty="0">
                <a:solidFill>
                  <a:srgbClr val="002060"/>
                </a:solidFill>
                <a:latin typeface="Arial"/>
                <a:ea typeface="DejaVu Sans"/>
              </a:rPr>
              <a:t>La progettazione prestazionale procede con la valutazione preventiva del rischio d’incendio mediante: </a:t>
            </a:r>
            <a:endParaRPr lang="it-IT" sz="1400" b="0" strike="noStrike" spc="-1" dirty="0">
              <a:latin typeface="Arial"/>
            </a:endParaRPr>
          </a:p>
          <a:p>
            <a:pPr marL="180000" indent="-180000" algn="just">
              <a:lnSpc>
                <a:spcPct val="100000"/>
              </a:lnSpc>
              <a:spcBef>
                <a:spcPts val="283"/>
              </a:spcBef>
              <a:spcAft>
                <a:spcPts val="283"/>
              </a:spcAft>
            </a:pPr>
            <a:r>
              <a:rPr lang="it-IT" sz="1400" b="0" strike="noStrike" spc="-1" dirty="0">
                <a:solidFill>
                  <a:srgbClr val="002060"/>
                </a:solidFill>
                <a:latin typeface="Arial"/>
                <a:ea typeface="DejaVu Sans"/>
              </a:rPr>
              <a:t>a. individuazione dei pericoli d’incendio;</a:t>
            </a:r>
            <a:endParaRPr lang="it-IT" sz="1400" b="0" strike="noStrike" spc="-1" dirty="0">
              <a:latin typeface="Arial"/>
            </a:endParaRPr>
          </a:p>
          <a:p>
            <a:pPr marL="180000" indent="-180000" algn="just">
              <a:lnSpc>
                <a:spcPct val="100000"/>
              </a:lnSpc>
              <a:spcBef>
                <a:spcPts val="283"/>
              </a:spcBef>
              <a:spcAft>
                <a:spcPts val="283"/>
              </a:spcAft>
            </a:pPr>
            <a:r>
              <a:rPr lang="it-IT" sz="1400" b="0" strike="noStrike" spc="-1" dirty="0">
                <a:solidFill>
                  <a:srgbClr val="002060"/>
                </a:solidFill>
                <a:latin typeface="Arial"/>
                <a:ea typeface="DejaVu Sans"/>
              </a:rPr>
              <a:t>b. descrizione del contesto e dell’ambiente nei quali i pericoli sono inseriti;</a:t>
            </a:r>
            <a:endParaRPr lang="it-IT" sz="1400" b="0" strike="noStrike" spc="-1" dirty="0">
              <a:latin typeface="Arial"/>
            </a:endParaRPr>
          </a:p>
          <a:p>
            <a:pPr marL="180000" indent="-180000" algn="just">
              <a:lnSpc>
                <a:spcPct val="100000"/>
              </a:lnSpc>
              <a:spcBef>
                <a:spcPts val="283"/>
              </a:spcBef>
              <a:spcAft>
                <a:spcPts val="283"/>
              </a:spcAft>
            </a:pPr>
            <a:r>
              <a:rPr lang="it-IT" sz="1400" b="0" strike="noStrike" spc="-1" dirty="0">
                <a:solidFill>
                  <a:srgbClr val="002060"/>
                </a:solidFill>
                <a:latin typeface="Arial"/>
                <a:ea typeface="DejaVu Sans"/>
              </a:rPr>
              <a:t>c. determinazione di quantità e tipologia degli occupanti esposti al rischio d’incendio;</a:t>
            </a:r>
            <a:endParaRPr lang="it-IT" sz="1400" b="0" strike="noStrike" spc="-1" dirty="0">
              <a:latin typeface="Arial"/>
            </a:endParaRPr>
          </a:p>
          <a:p>
            <a:pPr marL="180000" indent="-180000" algn="just">
              <a:lnSpc>
                <a:spcPct val="100000"/>
              </a:lnSpc>
              <a:spcBef>
                <a:spcPts val="283"/>
              </a:spcBef>
              <a:spcAft>
                <a:spcPts val="283"/>
              </a:spcAft>
            </a:pPr>
            <a:r>
              <a:rPr lang="it-IT" sz="1400" b="0" strike="noStrike" spc="-1" dirty="0">
                <a:solidFill>
                  <a:srgbClr val="002060"/>
                </a:solidFill>
                <a:latin typeface="Arial"/>
                <a:ea typeface="DejaVu Sans"/>
              </a:rPr>
              <a:t>d. individuazione dei beni esposti al rischio d’incendio;</a:t>
            </a:r>
            <a:endParaRPr lang="it-IT" sz="1400" b="0" strike="noStrike" spc="-1" dirty="0">
              <a:latin typeface="Arial"/>
            </a:endParaRPr>
          </a:p>
          <a:p>
            <a:pPr marL="180000" indent="-180000" algn="just">
              <a:lnSpc>
                <a:spcPct val="100000"/>
              </a:lnSpc>
              <a:spcBef>
                <a:spcPts val="283"/>
              </a:spcBef>
              <a:spcAft>
                <a:spcPts val="283"/>
              </a:spcAft>
            </a:pPr>
            <a:r>
              <a:rPr lang="it-IT" sz="1400" b="0" strike="noStrike" spc="-1" dirty="0">
                <a:solidFill>
                  <a:srgbClr val="002060"/>
                </a:solidFill>
                <a:latin typeface="Arial"/>
                <a:ea typeface="DejaVu Sans"/>
              </a:rPr>
              <a:t>e. valutazione qualitativa o quantitativa delle conseguenze dell’incendio su occupanti, beni ed ambiente;</a:t>
            </a:r>
            <a:endParaRPr lang="it-IT" sz="1400" b="0" strike="noStrike" spc="-1" dirty="0">
              <a:latin typeface="Arial"/>
            </a:endParaRPr>
          </a:p>
          <a:p>
            <a:pPr marL="180000" indent="-180000" algn="just">
              <a:lnSpc>
                <a:spcPct val="100000"/>
              </a:lnSpc>
              <a:spcBef>
                <a:spcPts val="283"/>
              </a:spcBef>
              <a:spcAft>
                <a:spcPts val="283"/>
              </a:spcAft>
            </a:pPr>
            <a:r>
              <a:rPr lang="it-IT" sz="1400" b="0" strike="noStrike" spc="-1" dirty="0">
                <a:solidFill>
                  <a:srgbClr val="002060"/>
                </a:solidFill>
                <a:latin typeface="Arial"/>
                <a:ea typeface="DejaVu Sans"/>
              </a:rPr>
              <a:t>f. individuazione delle misure preventive che possano rimuovere o ridurre i pericoli che determinano rischi significativi.</a:t>
            </a:r>
            <a:endParaRPr lang="it-IT" sz="1400" b="0" strike="noStrike" spc="-1" dirty="0">
              <a:latin typeface="Arial"/>
            </a:endParaRPr>
          </a:p>
          <a:p>
            <a:pPr marL="180000" indent="-180000" algn="just">
              <a:lnSpc>
                <a:spcPct val="100000"/>
              </a:lnSpc>
            </a:pPr>
            <a:r>
              <a:rPr lang="it-IT" sz="1400" b="1" strike="noStrike" spc="-1" dirty="0">
                <a:solidFill>
                  <a:srgbClr val="002060"/>
                </a:solidFill>
                <a:latin typeface="Arial"/>
                <a:ea typeface="DejaVu Sans"/>
              </a:rPr>
              <a:t>N.B.</a:t>
            </a:r>
            <a:r>
              <a:rPr lang="it-IT" sz="1400" b="0" strike="noStrike" spc="-1" dirty="0">
                <a:solidFill>
                  <a:srgbClr val="002060"/>
                </a:solidFill>
                <a:latin typeface="Arial"/>
                <a:ea typeface="DejaVu Sans"/>
              </a:rPr>
              <a:t> Qualora siano disponibili pertinenti regole tecniche verticali, la valutazione del rischio d’incendio da parte del progettista è limitata agli aspetti peculiari della specifica attività trattata.</a:t>
            </a:r>
            <a:endParaRPr lang="it-IT" sz="1400" b="0" strike="noStrike" spc="-1" dirty="0">
              <a:latin typeface="Arial"/>
            </a:endParaRPr>
          </a:p>
          <a:p>
            <a:pPr algn="just">
              <a:lnSpc>
                <a:spcPct val="100000"/>
              </a:lnSpc>
            </a:pPr>
            <a:endParaRPr lang="it-IT" sz="1400" b="0" strike="noStrike" spc="-1" dirty="0">
              <a:latin typeface="Arial"/>
            </a:endParaRPr>
          </a:p>
          <a:p>
            <a:pPr algn="just">
              <a:lnSpc>
                <a:spcPct val="100000"/>
              </a:lnSpc>
            </a:pPr>
            <a:endParaRPr lang="it-IT" sz="1400" b="0" strike="noStrike" spc="-1" dirty="0">
              <a:latin typeface="Arial"/>
            </a:endParaRPr>
          </a:p>
          <a:p>
            <a:pPr algn="just">
              <a:lnSpc>
                <a:spcPct val="100000"/>
              </a:lnSpc>
              <a:spcBef>
                <a:spcPts val="567"/>
              </a:spcBef>
              <a:spcAft>
                <a:spcPts val="567"/>
              </a:spcAft>
            </a:pPr>
            <a:r>
              <a:rPr lang="it-IT" sz="1800" b="1" strike="noStrike" spc="-1" dirty="0">
                <a:solidFill>
                  <a:srgbClr val="002060"/>
                </a:solidFill>
                <a:latin typeface="Arial"/>
                <a:ea typeface="Lucida Sans Unicode"/>
              </a:rPr>
              <a:t>	   </a:t>
            </a:r>
            <a:endParaRPr lang="it-IT" sz="1800" b="0" strike="noStrike" spc="-1" dirty="0">
              <a:latin typeface="Arial"/>
            </a:endParaRPr>
          </a:p>
        </p:txBody>
      </p:sp>
      <p:pic>
        <p:nvPicPr>
          <p:cNvPr id="261" name="Picture 2_0"/>
          <p:cNvPicPr/>
          <p:nvPr/>
        </p:nvPicPr>
        <p:blipFill>
          <a:blip r:embed="rId2"/>
          <a:srcRect b="16376"/>
          <a:stretch/>
        </p:blipFill>
        <p:spPr>
          <a:xfrm>
            <a:off x="150840" y="6233400"/>
            <a:ext cx="431280" cy="569880"/>
          </a:xfrm>
          <a:prstGeom prst="rect">
            <a:avLst/>
          </a:prstGeom>
          <a:ln>
            <a:noFill/>
          </a:ln>
        </p:spPr>
      </p:pic>
      <p:sp>
        <p:nvSpPr>
          <p:cNvPr id="262"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57330E24-ABE3-4851-AA3B-37DD008A7BEE}" type="slidenum">
              <a:rPr lang="it-IT" sz="1000" b="0" strike="noStrike" spc="-1">
                <a:solidFill>
                  <a:srgbClr val="002060"/>
                </a:solidFill>
                <a:latin typeface="Arial"/>
                <a:ea typeface="DejaVu Sans"/>
              </a:rPr>
              <a:t>10</a:t>
            </a:fld>
            <a:endParaRPr lang="it-IT" sz="1000" b="0" strike="noStrike" spc="-1">
              <a:latin typeface="Arial"/>
            </a:endParaRPr>
          </a:p>
        </p:txBody>
      </p:sp>
      <p:sp>
        <p:nvSpPr>
          <p:cNvPr id="263"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64"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65"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66"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67"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69"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70" name="Picture 2_1"/>
          <p:cNvPicPr/>
          <p:nvPr/>
        </p:nvPicPr>
        <p:blipFill>
          <a:blip r:embed="rId3"/>
          <a:srcRect r="66092"/>
          <a:stretch/>
        </p:blipFill>
        <p:spPr>
          <a:xfrm>
            <a:off x="58320" y="173880"/>
            <a:ext cx="863280" cy="1065960"/>
          </a:xfrm>
          <a:prstGeom prst="rect">
            <a:avLst/>
          </a:prstGeom>
          <a:ln>
            <a:noFill/>
          </a:ln>
        </p:spPr>
      </p:pic>
      <p:pic>
        <p:nvPicPr>
          <p:cNvPr id="271" name="Picture 2_2"/>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C9811FFF-5E0F-F12C-E1D8-38F06C5DC566}"/>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 name="Picture 2"/>
          <p:cNvPicPr/>
          <p:nvPr/>
        </p:nvPicPr>
        <p:blipFill>
          <a:blip r:embed="rId2"/>
          <a:srcRect b="16376"/>
          <a:stretch/>
        </p:blipFill>
        <p:spPr>
          <a:xfrm>
            <a:off x="150840" y="6233400"/>
            <a:ext cx="431640" cy="570240"/>
          </a:xfrm>
          <a:prstGeom prst="rect">
            <a:avLst/>
          </a:prstGeom>
          <a:ln>
            <a:noFill/>
          </a:ln>
        </p:spPr>
      </p:pic>
      <p:sp>
        <p:nvSpPr>
          <p:cNvPr id="315" name="TextShape 4"/>
          <p:cNvSpPr txBox="1"/>
          <p:nvPr/>
        </p:nvSpPr>
        <p:spPr>
          <a:xfrm>
            <a:off x="8388360" y="6625800"/>
            <a:ext cx="719640" cy="231840"/>
          </a:xfrm>
          <a:prstGeom prst="rect">
            <a:avLst/>
          </a:prstGeom>
          <a:noFill/>
          <a:ln>
            <a:noFill/>
          </a:ln>
        </p:spPr>
        <p:txBody>
          <a:bodyPr anchor="ctr"/>
          <a:lstStyle/>
          <a:p>
            <a:pPr algn="r">
              <a:lnSpc>
                <a:spcPct val="100000"/>
              </a:lnSpc>
            </a:pPr>
            <a:r>
              <a:rPr lang="it-IT" sz="1200" b="0" strike="noStrike" spc="-1">
                <a:solidFill>
                  <a:srgbClr val="002060"/>
                </a:solidFill>
                <a:latin typeface="Arial"/>
              </a:rPr>
              <a:t> </a:t>
            </a:r>
            <a:r>
              <a:rPr lang="it-IT" sz="1000" b="0" strike="noStrike" spc="-1">
                <a:solidFill>
                  <a:srgbClr val="002060"/>
                </a:solidFill>
                <a:latin typeface="Arial"/>
              </a:rPr>
              <a:t>pag. </a:t>
            </a:r>
            <a:fld id="{DB9C7312-176F-4A2B-9087-5063DCFC6662}" type="slidenum">
              <a:rPr lang="it-IT" sz="1000" b="0" strike="noStrike" spc="-1">
                <a:solidFill>
                  <a:srgbClr val="002060"/>
                </a:solidFill>
                <a:latin typeface="Arial"/>
              </a:rPr>
              <a:t>11</a:t>
            </a:fld>
            <a:endParaRPr lang="it-IT" sz="1000" b="0" strike="noStrike" spc="-1">
              <a:latin typeface="Times New Roman"/>
            </a:endParaRPr>
          </a:p>
        </p:txBody>
      </p:sp>
      <p:sp>
        <p:nvSpPr>
          <p:cNvPr id="317"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18"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19"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22" name="CustomShape 11"/>
          <p:cNvSpPr/>
          <p:nvPr/>
        </p:nvSpPr>
        <p:spPr>
          <a:xfrm>
            <a:off x="0" y="0"/>
            <a:ext cx="971280" cy="685764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323" name="Picture 2"/>
          <p:cNvPicPr/>
          <p:nvPr/>
        </p:nvPicPr>
        <p:blipFill>
          <a:blip r:embed="rId3"/>
          <a:srcRect r="66092"/>
          <a:stretch/>
        </p:blipFill>
        <p:spPr>
          <a:xfrm>
            <a:off x="58320" y="173880"/>
            <a:ext cx="863640" cy="1066320"/>
          </a:xfrm>
          <a:prstGeom prst="rect">
            <a:avLst/>
          </a:prstGeom>
          <a:ln>
            <a:noFill/>
          </a:ln>
        </p:spPr>
      </p:pic>
      <p:pic>
        <p:nvPicPr>
          <p:cNvPr id="328" name="Picture 2"/>
          <p:cNvPicPr/>
          <p:nvPr/>
        </p:nvPicPr>
        <p:blipFill>
          <a:blip r:embed="rId4"/>
          <a:stretch/>
        </p:blipFill>
        <p:spPr>
          <a:xfrm>
            <a:off x="2880" y="1587960"/>
            <a:ext cx="943560" cy="243720"/>
          </a:xfrm>
          <a:prstGeom prst="rect">
            <a:avLst/>
          </a:prstGeom>
          <a:ln>
            <a:noFill/>
          </a:ln>
        </p:spPr>
      </p:pic>
      <p:sp>
        <p:nvSpPr>
          <p:cNvPr id="15" name="CustomShape 3">
            <a:extLst>
              <a:ext uri="{FF2B5EF4-FFF2-40B4-BE49-F238E27FC236}">
                <a16:creationId xmlns:a16="http://schemas.microsoft.com/office/drawing/2014/main" id="{F0BFD896-4488-42A9-9A1D-A3D184F2BFCE}"/>
              </a:ext>
            </a:extLst>
          </p:cNvPr>
          <p:cNvSpPr/>
          <p:nvPr/>
        </p:nvSpPr>
        <p:spPr>
          <a:xfrm>
            <a:off x="1277820" y="166098"/>
            <a:ext cx="7559640" cy="1404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DM 03/08/2005 e </a:t>
            </a:r>
            <a:r>
              <a:rPr lang="it-IT" sz="2200" b="1" strike="noStrike" spc="-1" dirty="0" err="1">
                <a:solidFill>
                  <a:srgbClr val="002060"/>
                </a:solidFill>
                <a:latin typeface="Arial"/>
                <a:ea typeface="DejaVu Sans"/>
              </a:rPr>
              <a:t>s.m.i.</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V11 RTV – Strutture sanitarie</a:t>
            </a:r>
            <a:endParaRPr lang="it-IT" sz="2200" b="0" strike="noStrike" spc="-1" dirty="0">
              <a:latin typeface="Arial"/>
            </a:endParaRPr>
          </a:p>
          <a:p>
            <a:pPr algn="just">
              <a:lnSpc>
                <a:spcPct val="100000"/>
              </a:lnSpc>
              <a:spcBef>
                <a:spcPts val="567"/>
              </a:spcBef>
              <a:spcAft>
                <a:spcPts val="567"/>
              </a:spcAft>
            </a:pPr>
            <a:r>
              <a:rPr lang="it-IT" sz="1800" b="1" strike="noStrike" spc="-1" dirty="0">
                <a:solidFill>
                  <a:srgbClr val="002060"/>
                </a:solidFill>
                <a:latin typeface="Arial"/>
                <a:ea typeface="Lucida Sans Unicode"/>
              </a:rPr>
              <a:t>G.3 – Profili di rischio </a:t>
            </a:r>
            <a:endParaRPr lang="it-IT" sz="1800" b="0" strike="noStrike" spc="-1" dirty="0">
              <a:latin typeface="Arial"/>
            </a:endParaRPr>
          </a:p>
          <a:p>
            <a:pPr algn="just">
              <a:lnSpc>
                <a:spcPct val="100000"/>
              </a:lnSpc>
            </a:pPr>
            <a:r>
              <a:rPr lang="it-IT" sz="1200" b="0" strike="noStrike" spc="-1" dirty="0">
                <a:solidFill>
                  <a:srgbClr val="002060"/>
                </a:solidFill>
                <a:latin typeface="Arial"/>
                <a:ea typeface="DejaVu Sans"/>
              </a:rPr>
              <a:t>	</a:t>
            </a:r>
            <a:endParaRPr lang="it-IT" sz="1200" b="0" strike="noStrike" spc="-1" dirty="0">
              <a:latin typeface="Arial"/>
            </a:endParaRPr>
          </a:p>
          <a:p>
            <a:pPr algn="just">
              <a:lnSpc>
                <a:spcPct val="100000"/>
              </a:lnSpc>
              <a:spcBef>
                <a:spcPts val="567"/>
              </a:spcBef>
              <a:spcAft>
                <a:spcPts val="567"/>
              </a:spcAft>
            </a:pPr>
            <a:endParaRPr lang="it-IT" sz="1200" b="0" strike="noStrike" spc="-1" dirty="0">
              <a:latin typeface="Arial"/>
            </a:endParaRPr>
          </a:p>
          <a:p>
            <a:pPr algn="just">
              <a:lnSpc>
                <a:spcPct val="100000"/>
              </a:lnSpc>
              <a:spcBef>
                <a:spcPts val="567"/>
              </a:spcBef>
              <a:spcAft>
                <a:spcPts val="567"/>
              </a:spcAft>
            </a:pPr>
            <a:r>
              <a:rPr lang="it-IT" sz="1800" b="0" strike="noStrike" spc="-1" dirty="0">
                <a:solidFill>
                  <a:srgbClr val="000000"/>
                </a:solidFill>
                <a:latin typeface="Arial"/>
                <a:ea typeface="DejaVu Sans"/>
              </a:rPr>
              <a:t>	</a:t>
            </a:r>
            <a:endParaRPr lang="it-IT" sz="1800" b="0" strike="noStrike" spc="-1" dirty="0">
              <a:latin typeface="Arial"/>
            </a:endParaRPr>
          </a:p>
          <a:p>
            <a:pPr algn="just">
              <a:lnSpc>
                <a:spcPct val="100000"/>
              </a:lnSpc>
              <a:spcBef>
                <a:spcPts val="567"/>
              </a:spcBef>
              <a:spcAft>
                <a:spcPts val="567"/>
              </a:spcAft>
            </a:pPr>
            <a:r>
              <a:rPr lang="el-GR" sz="1800" b="0" strike="noStrike" spc="-1" dirty="0">
                <a:solidFill>
                  <a:srgbClr val="000000"/>
                </a:solidFill>
                <a:latin typeface="Arial"/>
                <a:ea typeface="DejaVu Sans"/>
              </a:rPr>
              <a:t>	</a:t>
            </a:r>
            <a:endParaRPr lang="it-IT" sz="1800" b="0" strike="noStrike" spc="-1" dirty="0">
              <a:latin typeface="Arial"/>
            </a:endParaRPr>
          </a:p>
          <a:p>
            <a:pPr algn="just">
              <a:lnSpc>
                <a:spcPct val="100000"/>
              </a:lnSpc>
              <a:spcBef>
                <a:spcPts val="567"/>
              </a:spcBef>
              <a:spcAft>
                <a:spcPts val="567"/>
              </a:spcAft>
            </a:pPr>
            <a:r>
              <a:rPr lang="it-IT" sz="1200" b="0" strike="noStrike" spc="-1" dirty="0">
                <a:solidFill>
                  <a:srgbClr val="002060"/>
                </a:solidFill>
                <a:latin typeface="Arial"/>
                <a:ea typeface="DejaVu Sans"/>
              </a:rPr>
              <a:t>	</a:t>
            </a:r>
            <a:endParaRPr lang="it-IT" sz="1200" b="0" strike="noStrike" spc="-1" dirty="0">
              <a:latin typeface="Arial"/>
            </a:endParaRPr>
          </a:p>
          <a:p>
            <a:pPr algn="just">
              <a:lnSpc>
                <a:spcPct val="100000"/>
              </a:lnSpc>
              <a:spcBef>
                <a:spcPts val="567"/>
              </a:spcBef>
              <a:spcAft>
                <a:spcPts val="567"/>
              </a:spcAft>
            </a:pPr>
            <a:endParaRPr lang="it-IT" sz="1200" b="0" strike="noStrike" spc="-1" dirty="0">
              <a:latin typeface="Arial"/>
            </a:endParaRPr>
          </a:p>
          <a:p>
            <a:pPr algn="just">
              <a:lnSpc>
                <a:spcPct val="100000"/>
              </a:lnSpc>
              <a:spcBef>
                <a:spcPts val="567"/>
              </a:spcBef>
              <a:spcAft>
                <a:spcPts val="567"/>
              </a:spcAft>
            </a:pPr>
            <a:r>
              <a:rPr lang="it-IT" sz="1400" b="0" strike="noStrike" spc="-1" dirty="0">
                <a:solidFill>
                  <a:srgbClr val="002060"/>
                </a:solidFill>
                <a:latin typeface="Arial"/>
                <a:ea typeface="DejaVu Sans"/>
              </a:rPr>
              <a:t> </a:t>
            </a:r>
            <a:endParaRPr lang="it-IT" sz="1400" b="0" strike="noStrike" spc="-1" dirty="0">
              <a:latin typeface="Arial"/>
            </a:endParaRPr>
          </a:p>
          <a:p>
            <a:pPr algn="just">
              <a:lnSpc>
                <a:spcPct val="100000"/>
              </a:lnSpc>
              <a:spcBef>
                <a:spcPts val="567"/>
              </a:spcBef>
              <a:spcAft>
                <a:spcPts val="567"/>
              </a:spcAft>
            </a:pPr>
            <a:r>
              <a:rPr lang="it-IT" sz="1400" b="0" strike="noStrike" spc="-1" dirty="0">
                <a:solidFill>
                  <a:srgbClr val="002060"/>
                </a:solidFill>
                <a:latin typeface="Arial"/>
                <a:ea typeface="DejaVu Sans"/>
              </a:rPr>
              <a:t> </a:t>
            </a:r>
            <a:endParaRPr lang="it-IT" sz="1400" b="0" strike="noStrike" spc="-1" dirty="0">
              <a:latin typeface="Arial"/>
            </a:endParaRPr>
          </a:p>
        </p:txBody>
      </p:sp>
      <p:sp>
        <p:nvSpPr>
          <p:cNvPr id="16" name="CustomShape 5">
            <a:extLst>
              <a:ext uri="{FF2B5EF4-FFF2-40B4-BE49-F238E27FC236}">
                <a16:creationId xmlns:a16="http://schemas.microsoft.com/office/drawing/2014/main" id="{1D8888FA-24E5-4F22-9C62-605D799F3DFB}"/>
              </a:ext>
            </a:extLst>
          </p:cNvPr>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7" name="Line 9">
            <a:extLst>
              <a:ext uri="{FF2B5EF4-FFF2-40B4-BE49-F238E27FC236}">
                <a16:creationId xmlns:a16="http://schemas.microsoft.com/office/drawing/2014/main" id="{3B974825-B230-40A6-B475-A15FFC2E991E}"/>
              </a:ext>
            </a:extLst>
          </p:cNvPr>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graphicFrame>
        <p:nvGraphicFramePr>
          <p:cNvPr id="2" name="Tabella 1">
            <a:extLst>
              <a:ext uri="{FF2B5EF4-FFF2-40B4-BE49-F238E27FC236}">
                <a16:creationId xmlns:a16="http://schemas.microsoft.com/office/drawing/2014/main" id="{68BF4529-3C5F-2CE6-4B94-4DE892A23C6D}"/>
              </a:ext>
            </a:extLst>
          </p:cNvPr>
          <p:cNvGraphicFramePr>
            <a:graphicFrameLocks noGrp="1"/>
          </p:cNvGraphicFramePr>
          <p:nvPr>
            <p:extLst>
              <p:ext uri="{D42A27DB-BD31-4B8C-83A1-F6EECF244321}">
                <p14:modId xmlns:p14="http://schemas.microsoft.com/office/powerpoint/2010/main" val="1754641344"/>
              </p:ext>
            </p:extLst>
          </p:nvPr>
        </p:nvGraphicFramePr>
        <p:xfrm>
          <a:off x="1730326" y="1364926"/>
          <a:ext cx="6316393" cy="4728436"/>
        </p:xfrm>
        <a:graphic>
          <a:graphicData uri="http://schemas.openxmlformats.org/drawingml/2006/table">
            <a:tbl>
              <a:tblPr firstRow="1" firstCol="1" lastRow="1" lastCol="1" bandRow="1" bandCol="1"/>
              <a:tblGrid>
                <a:gridCol w="2264085">
                  <a:extLst>
                    <a:ext uri="{9D8B030D-6E8A-4147-A177-3AD203B41FA5}">
                      <a16:colId xmlns:a16="http://schemas.microsoft.com/office/drawing/2014/main" val="707246060"/>
                    </a:ext>
                  </a:extLst>
                </a:gridCol>
                <a:gridCol w="1788223">
                  <a:extLst>
                    <a:ext uri="{9D8B030D-6E8A-4147-A177-3AD203B41FA5}">
                      <a16:colId xmlns:a16="http://schemas.microsoft.com/office/drawing/2014/main" val="568900288"/>
                    </a:ext>
                  </a:extLst>
                </a:gridCol>
                <a:gridCol w="2264085">
                  <a:extLst>
                    <a:ext uri="{9D8B030D-6E8A-4147-A177-3AD203B41FA5}">
                      <a16:colId xmlns:a16="http://schemas.microsoft.com/office/drawing/2014/main" val="295996604"/>
                    </a:ext>
                  </a:extLst>
                </a:gridCol>
              </a:tblGrid>
              <a:tr h="336295">
                <a:tc gridSpan="2">
                  <a:txBody>
                    <a:bodyPr/>
                    <a:lstStyle/>
                    <a:p>
                      <a:pPr marL="911225" marR="748030" indent="-160020"/>
                      <a:r>
                        <a:rPr lang="it-IT" sz="900" b="1"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Caratteristiche prevalenti degli occupanti </a:t>
                      </a:r>
                      <a:r>
                        <a:rPr lang="en-US" sz="900" b="1"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δ</a:t>
                      </a:r>
                      <a:r>
                        <a:rPr lang="it-IT" sz="900" b="1"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occ</a:t>
                      </a:r>
                      <a:endParaRPr lang="it-IT" sz="9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hMerge="1">
                  <a:txBody>
                    <a:bodyPr/>
                    <a:lstStyle/>
                    <a:p>
                      <a:endParaRPr lang="it-IT"/>
                    </a:p>
                  </a:txBody>
                  <a:tcPr/>
                </a:tc>
                <a:tc>
                  <a:txBody>
                    <a:bodyPr/>
                    <a:lstStyle/>
                    <a:p>
                      <a:pPr marL="3175" algn="ct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Esempi</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extLst>
                  <a:ext uri="{0D108BD9-81ED-4DB2-BD59-A6C34878D82A}">
                    <a16:rowId xmlns:a16="http://schemas.microsoft.com/office/drawing/2014/main" val="639051545"/>
                  </a:ext>
                </a:extLst>
              </a:tr>
              <a:tr h="670052">
                <a:tc>
                  <a:txBody>
                    <a:bodyPr/>
                    <a:lstStyle/>
                    <a:p>
                      <a:pPr marL="2540" algn="ctr"/>
                      <a:r>
                        <a:rPr lang="en-US" sz="900" b="1"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A</a:t>
                      </a:r>
                      <a:endParaRPr lang="it-IT" sz="9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marR="513080"/>
                      <a:r>
                        <a:rPr lang="it-IT" sz="900">
                          <a:effectLst/>
                          <a:latin typeface="Arial Narrow" panose="020B0606020202030204" pitchFamily="34" charset="0"/>
                          <a:ea typeface="Arial" panose="020B0604020202020204" pitchFamily="34" charset="0"/>
                          <a:cs typeface="Arial" panose="020B0604020202020204" pitchFamily="34" charset="0"/>
                        </a:rPr>
                        <a:t>Gli occupanti sono in stato di veglia ed hanno familiarità con l’edificio</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marR="92710" algn="just"/>
                      <a:r>
                        <a:rPr lang="it-IT" sz="900">
                          <a:effectLst/>
                          <a:latin typeface="Arial Narrow" panose="020B0606020202030204" pitchFamily="34" charset="0"/>
                          <a:ea typeface="Arial" panose="020B0604020202020204" pitchFamily="34" charset="0"/>
                          <a:cs typeface="Arial" panose="020B0604020202020204" pitchFamily="34" charset="0"/>
                        </a:rPr>
                        <a:t>Ufficio non aperto al pubblico, scuola, autorimessa privata, centro sportivo privato, attività produttive in genere, </a:t>
                      </a:r>
                      <a:r>
                        <a:rPr lang="it-IT" sz="900">
                          <a:solidFill>
                            <a:srgbClr val="FF0000"/>
                          </a:solidFill>
                          <a:effectLst/>
                          <a:latin typeface="Arial Narrow" panose="020B0606020202030204" pitchFamily="34" charset="0"/>
                          <a:ea typeface="Arial" panose="020B0604020202020204" pitchFamily="34" charset="0"/>
                          <a:cs typeface="Arial" panose="020B0604020202020204" pitchFamily="34" charset="0"/>
                        </a:rPr>
                        <a:t>depositi</a:t>
                      </a:r>
                      <a:r>
                        <a:rPr lang="it-IT" sz="900">
                          <a:effectLst/>
                          <a:latin typeface="Arial Narrow" panose="020B0606020202030204" pitchFamily="34" charset="0"/>
                          <a:ea typeface="Arial" panose="020B0604020202020204" pitchFamily="34" charset="0"/>
                          <a:cs typeface="Arial" panose="020B0604020202020204" pitchFamily="34" charset="0"/>
                        </a:rPr>
                        <a:t>, capannoni industriali</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2430093"/>
                  </a:ext>
                </a:extLst>
              </a:tr>
              <a:tr h="1005078">
                <a:tc>
                  <a:txBody>
                    <a:bodyPr/>
                    <a:lstStyle/>
                    <a:p>
                      <a:pPr marL="2540" algn="ctr" defTabSz="914400" rtl="0" eaLnBrk="1" latinLnBrk="0" hangingPunct="1"/>
                      <a:r>
                        <a:rPr lang="en-US" sz="900" b="1" kern="12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B</a:t>
                      </a:r>
                      <a:endParaRPr lang="it-IT" sz="900" b="1" kern="1200" dirty="0">
                        <a:solidFill>
                          <a:srgbClr val="FF0000"/>
                        </a:solidFill>
                        <a:effectLst/>
                        <a:latin typeface="Arial Narrow" panose="020B060602020203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34925" marR="576580"/>
                      <a:r>
                        <a:rPr lang="it-IT" sz="900">
                          <a:effectLst/>
                          <a:latin typeface="Arial Narrow" panose="020B0606020202030204" pitchFamily="34" charset="0"/>
                          <a:ea typeface="Arial" panose="020B0604020202020204" pitchFamily="34" charset="0"/>
                          <a:cs typeface="Arial" panose="020B0604020202020204" pitchFamily="34" charset="0"/>
                        </a:rPr>
                        <a:t>Gli occupanti sono in stato di veglia e non hanno familiarità con l’edificio</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marR="92710" algn="just"/>
                      <a:r>
                        <a:rPr lang="it-IT" sz="900" dirty="0">
                          <a:effectLst/>
                          <a:latin typeface="Arial Narrow" panose="020B0606020202030204" pitchFamily="34" charset="0"/>
                          <a:ea typeface="Arial" panose="020B0604020202020204" pitchFamily="34" charset="0"/>
                          <a:cs typeface="Arial" panose="020B0604020202020204" pitchFamily="34" charset="0"/>
                        </a:rPr>
                        <a:t>Attività commerciale,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autorimessa pubblica</a:t>
                      </a:r>
                      <a:r>
                        <a:rPr lang="it-IT" sz="900" dirty="0">
                          <a:effectLst/>
                          <a:latin typeface="Arial Narrow" panose="020B0606020202030204" pitchFamily="34" charset="0"/>
                          <a:ea typeface="Arial" panose="020B0604020202020204" pitchFamily="34" charset="0"/>
                          <a:cs typeface="Arial" panose="020B0604020202020204" pitchFamily="34" charset="0"/>
                        </a:rPr>
                        <a:t>, attività espositiva e di pubblico spettacolo,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centro congressi</a:t>
                      </a:r>
                      <a:r>
                        <a:rPr lang="it-IT" sz="900" dirty="0">
                          <a:effectLst/>
                          <a:latin typeface="Arial Narrow" panose="020B0606020202030204" pitchFamily="34" charset="0"/>
                          <a:ea typeface="Arial" panose="020B0604020202020204" pitchFamily="34" charset="0"/>
                          <a:cs typeface="Arial" panose="020B0604020202020204" pitchFamily="34" charset="0"/>
                        </a:rPr>
                        <a:t>,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ufficio aperto al pubblico</a:t>
                      </a:r>
                      <a:r>
                        <a:rPr lang="it-IT" sz="900" dirty="0">
                          <a:effectLst/>
                          <a:latin typeface="Arial Narrow" panose="020B0606020202030204" pitchFamily="34" charset="0"/>
                          <a:ea typeface="Arial" panose="020B0604020202020204" pitchFamily="34" charset="0"/>
                          <a:cs typeface="Arial" panose="020B0604020202020204" pitchFamily="34" charset="0"/>
                        </a:rPr>
                        <a:t>, ristorante,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studio medico</a:t>
                      </a:r>
                      <a:r>
                        <a:rPr lang="it-IT" sz="900" dirty="0">
                          <a:effectLst/>
                          <a:latin typeface="Arial Narrow" panose="020B0606020202030204" pitchFamily="34" charset="0"/>
                          <a:ea typeface="Arial" panose="020B0604020202020204" pitchFamily="34" charset="0"/>
                          <a:cs typeface="Arial" panose="020B0604020202020204" pitchFamily="34" charset="0"/>
                        </a:rPr>
                        <a:t>,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ambulatorio medico</a:t>
                      </a:r>
                      <a:r>
                        <a:rPr lang="it-IT" sz="900" dirty="0">
                          <a:effectLst/>
                          <a:latin typeface="Arial Narrow" panose="020B0606020202030204" pitchFamily="34" charset="0"/>
                          <a:ea typeface="Arial" panose="020B0604020202020204" pitchFamily="34" charset="0"/>
                          <a:cs typeface="Arial" panose="020B0604020202020204" pitchFamily="34" charset="0"/>
                        </a:rPr>
                        <a:t>, centro sportivo pubblico</a:t>
                      </a:r>
                      <a:endParaRPr lang="it-IT" sz="9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492506"/>
                  </a:ext>
                </a:extLst>
              </a:tr>
              <a:tr h="204315">
                <a:tc rowSpan="4">
                  <a:txBody>
                    <a:bodyPr/>
                    <a:lstStyle/>
                    <a:p>
                      <a:pPr marL="3175" algn="ctr"/>
                      <a:r>
                        <a:rPr lang="en-US" sz="900">
                          <a:effectLst/>
                          <a:latin typeface="Arial Narrow" panose="020B0606020202030204" pitchFamily="34" charset="0"/>
                          <a:ea typeface="Arial" panose="020B0604020202020204" pitchFamily="34" charset="0"/>
                          <a:cs typeface="Arial" panose="020B0604020202020204" pitchFamily="34" charset="0"/>
                        </a:rPr>
                        <a:t>C</a:t>
                      </a:r>
                      <a:endParaRPr lang="it-IT" sz="900">
                        <a:effectLst/>
                        <a:latin typeface="Arial" panose="020B0604020202020204" pitchFamily="34" charset="0"/>
                        <a:ea typeface="Arial" panose="020B0604020202020204" pitchFamily="34" charset="0"/>
                        <a:cs typeface="Arial" panose="020B0604020202020204" pitchFamily="34" charset="0"/>
                      </a:endParaRPr>
                    </a:p>
                    <a:p>
                      <a:pPr marL="107315" marR="102235" algn="ctr"/>
                      <a:r>
                        <a:rPr lang="en-US" sz="900">
                          <a:effectLst/>
                          <a:latin typeface="Arial Narrow" panose="020B0606020202030204" pitchFamily="34" charset="0"/>
                          <a:ea typeface="Arial" panose="020B0604020202020204" pitchFamily="34" charset="0"/>
                          <a:cs typeface="Arial" panose="020B0604020202020204" pitchFamily="34" charset="0"/>
                        </a:rPr>
                        <a:t>Ci Cii</a:t>
                      </a:r>
                      <a:endParaRPr lang="it-IT" sz="900">
                        <a:effectLst/>
                        <a:latin typeface="Arial" panose="020B0604020202020204" pitchFamily="34" charset="0"/>
                        <a:ea typeface="Arial" panose="020B0604020202020204" pitchFamily="34" charset="0"/>
                        <a:cs typeface="Arial" panose="020B0604020202020204" pitchFamily="34" charset="0"/>
                      </a:endParaRPr>
                    </a:p>
                    <a:p>
                      <a:r>
                        <a:rPr lang="en-US" sz="900">
                          <a:effectLst/>
                          <a:latin typeface="Arial Narrow" panose="020B0606020202030204" pitchFamily="34" charset="0"/>
                          <a:ea typeface="Times New Roman" panose="02020603050405020304" pitchFamily="18" charset="0"/>
                          <a:cs typeface="Times New Roman" panose="02020603050405020304" pitchFamily="18" charset="0"/>
                        </a:rPr>
                        <a:t> </a:t>
                      </a:r>
                      <a:endParaRPr lang="it-IT" sz="900">
                        <a:effectLst/>
                        <a:latin typeface="Arial" panose="020B0604020202020204" pitchFamily="34" charset="0"/>
                        <a:ea typeface="Arial" panose="020B0604020202020204" pitchFamily="34" charset="0"/>
                        <a:cs typeface="Arial" panose="020B0604020202020204" pitchFamily="34" charset="0"/>
                      </a:endParaRPr>
                    </a:p>
                    <a:p>
                      <a:pPr marL="3175" algn="ctr"/>
                      <a:r>
                        <a:rPr lang="en-US" sz="900">
                          <a:effectLst/>
                          <a:latin typeface="Arial Narrow" panose="020B0606020202030204" pitchFamily="34" charset="0"/>
                          <a:ea typeface="Arial" panose="020B0604020202020204" pitchFamily="34" charset="0"/>
                          <a:cs typeface="Arial" panose="020B0604020202020204" pitchFamily="34" charset="0"/>
                        </a:rPr>
                        <a:t>Ciii</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4">
                  <a:txBody>
                    <a:bodyPr/>
                    <a:lstStyle/>
                    <a:p>
                      <a:pPr marL="34925"/>
                      <a:r>
                        <a:rPr lang="it-IT" sz="900" dirty="0">
                          <a:effectLst/>
                          <a:latin typeface="Arial Narrow" panose="020B0606020202030204" pitchFamily="34" charset="0"/>
                          <a:ea typeface="Arial" panose="020B0604020202020204" pitchFamily="34" charset="0"/>
                          <a:cs typeface="Arial" panose="020B0604020202020204" pitchFamily="34" charset="0"/>
                        </a:rPr>
                        <a:t>Gli occupanti possono essere addormentati: [1]</a:t>
                      </a:r>
                      <a:endParaRPr lang="it-IT" sz="900" dirty="0">
                        <a:effectLst/>
                        <a:latin typeface="Arial" panose="020B0604020202020204" pitchFamily="34" charset="0"/>
                        <a:ea typeface="Arial" panose="020B0604020202020204" pitchFamily="34" charset="0"/>
                        <a:cs typeface="Arial" panose="020B0604020202020204" pitchFamily="34" charset="0"/>
                      </a:endParaRPr>
                    </a:p>
                    <a:p>
                      <a:pPr marL="342900" lvl="0" indent="-342900">
                        <a:buSzPts val="900"/>
                        <a:buFont typeface="Arial" panose="020B0604020202020204" pitchFamily="34" charset="0"/>
                        <a:buChar char="●"/>
                        <a:tabLst>
                          <a:tab pos="287020" algn="l"/>
                        </a:tabLst>
                      </a:pPr>
                      <a:r>
                        <a:rPr lang="it-IT" sz="900" spc="-5" dirty="0">
                          <a:effectLst/>
                          <a:latin typeface="Arial Narrow" panose="020B0606020202030204" pitchFamily="34" charset="0"/>
                          <a:ea typeface="Arial" panose="020B0604020202020204" pitchFamily="34" charset="0"/>
                          <a:cs typeface="Times New Roman" panose="02020603050405020304" pitchFamily="18" charset="0"/>
                        </a:rPr>
                        <a:t>in attività individuale di lunga durata</a:t>
                      </a:r>
                      <a:endParaRPr lang="it-IT" sz="900" spc="-5" dirty="0">
                        <a:effectLst/>
                        <a:latin typeface="Arial" panose="020B0604020202020204" pitchFamily="34" charset="0"/>
                        <a:ea typeface="Arial" panose="020B0604020202020204" pitchFamily="34" charset="0"/>
                        <a:cs typeface="Times New Roman" panose="02020603050405020304" pitchFamily="18" charset="0"/>
                      </a:endParaRPr>
                    </a:p>
                    <a:p>
                      <a:pPr marL="342900" lvl="0" indent="-342900">
                        <a:buSzPts val="900"/>
                        <a:buFont typeface="Arial" panose="020B0604020202020204" pitchFamily="34" charset="0"/>
                        <a:buChar char="●"/>
                        <a:tabLst>
                          <a:tab pos="287020" algn="l"/>
                        </a:tabLst>
                      </a:pPr>
                      <a:r>
                        <a:rPr lang="it-IT" sz="900" spc="-5" dirty="0">
                          <a:effectLst/>
                          <a:latin typeface="Arial Narrow" panose="020B0606020202030204" pitchFamily="34" charset="0"/>
                          <a:ea typeface="Arial" panose="020B0604020202020204" pitchFamily="34" charset="0"/>
                          <a:cs typeface="Times New Roman" panose="02020603050405020304" pitchFamily="18" charset="0"/>
                        </a:rPr>
                        <a:t>in attività gestita di lunga durata</a:t>
                      </a:r>
                      <a:endParaRPr lang="it-IT" sz="900" spc="-5" dirty="0">
                        <a:effectLst/>
                        <a:latin typeface="Arial" panose="020B0604020202020204" pitchFamily="34" charset="0"/>
                        <a:ea typeface="Arial" panose="020B0604020202020204" pitchFamily="34" charset="0"/>
                        <a:cs typeface="Times New Roman" panose="02020603050405020304" pitchFamily="18" charset="0"/>
                      </a:endParaRPr>
                    </a:p>
                    <a:p>
                      <a:r>
                        <a:rPr lang="it-IT" sz="900"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it-IT" sz="900" dirty="0">
                        <a:effectLst/>
                        <a:latin typeface="Arial" panose="020B0604020202020204" pitchFamily="34" charset="0"/>
                        <a:ea typeface="Arial" panose="020B0604020202020204" pitchFamily="34" charset="0"/>
                        <a:cs typeface="Arial" panose="020B0604020202020204" pitchFamily="34" charset="0"/>
                      </a:endParaRPr>
                    </a:p>
                    <a:p>
                      <a:pPr marL="342900" lvl="0" indent="-342900">
                        <a:buSzPts val="900"/>
                        <a:buFont typeface="Arial" panose="020B0604020202020204" pitchFamily="34" charset="0"/>
                        <a:buChar char="●"/>
                        <a:tabLst>
                          <a:tab pos="287020" algn="l"/>
                        </a:tabLst>
                      </a:pPr>
                      <a:r>
                        <a:rPr lang="it-IT" sz="900" spc="-5" dirty="0">
                          <a:effectLst/>
                          <a:latin typeface="Arial Narrow" panose="020B0606020202030204" pitchFamily="34" charset="0"/>
                          <a:ea typeface="Arial" panose="020B0604020202020204" pitchFamily="34" charset="0"/>
                          <a:cs typeface="Times New Roman" panose="02020603050405020304" pitchFamily="18" charset="0"/>
                        </a:rPr>
                        <a:t>in attività gestita di breve durata</a:t>
                      </a:r>
                      <a:endParaRPr lang="it-IT" sz="900" spc="-5"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marR="92710" algn="just">
                        <a:lnSpc>
                          <a:spcPct val="120000"/>
                        </a:lnSpc>
                        <a:spcAft>
                          <a:spcPts val="1000"/>
                        </a:spcAft>
                      </a:pPr>
                      <a:r>
                        <a:rPr lang="it-IT" sz="900">
                          <a:effectLst/>
                          <a:latin typeface="Arial Narrow" panose="020B0606020202030204" pitchFamily="34" charset="0"/>
                          <a:ea typeface="Times New Roman" panose="02020603050405020304" pitchFamily="18" charset="0"/>
                          <a:cs typeface="Arial" panose="020B0604020202020204" pitchFamily="34" charset="0"/>
                        </a:rPr>
                        <a:t> </a:t>
                      </a:r>
                      <a:endParaRPr lang="it-IT" sz="9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61772275"/>
                  </a:ext>
                </a:extLst>
              </a:tr>
              <a:tr h="204315">
                <a:tc vMerge="1">
                  <a:txBody>
                    <a:bodyPr/>
                    <a:lstStyle/>
                    <a:p>
                      <a:endParaRPr lang="it-IT"/>
                    </a:p>
                  </a:txBody>
                  <a:tcPr/>
                </a:tc>
                <a:tc vMerge="1">
                  <a:txBody>
                    <a:bodyPr/>
                    <a:lstStyle/>
                    <a:p>
                      <a:endParaRPr lang="it-IT"/>
                    </a:p>
                  </a:txBody>
                  <a:tcPr/>
                </a:tc>
                <a:tc>
                  <a:txBody>
                    <a:bodyPr/>
                    <a:lstStyle/>
                    <a:p>
                      <a:pPr marL="34925" marR="92710" algn="just"/>
                      <a:r>
                        <a:rPr lang="en-US" sz="900">
                          <a:effectLst/>
                          <a:latin typeface="Arial Narrow" panose="020B0606020202030204" pitchFamily="34" charset="0"/>
                          <a:ea typeface="Arial" panose="020B0604020202020204" pitchFamily="34" charset="0"/>
                          <a:cs typeface="Arial" panose="020B0604020202020204" pitchFamily="34" charset="0"/>
                        </a:rPr>
                        <a:t>Civile abitazione</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49448346"/>
                  </a:ext>
                </a:extLst>
              </a:tr>
              <a:tr h="336295">
                <a:tc vMerge="1">
                  <a:txBody>
                    <a:bodyPr/>
                    <a:lstStyle/>
                    <a:p>
                      <a:endParaRPr lang="it-IT"/>
                    </a:p>
                  </a:txBody>
                  <a:tcPr/>
                </a:tc>
                <a:tc vMerge="1">
                  <a:txBody>
                    <a:bodyPr/>
                    <a:lstStyle/>
                    <a:p>
                      <a:endParaRPr lang="it-IT"/>
                    </a:p>
                  </a:txBody>
                  <a:tcPr/>
                </a:tc>
                <a:tc>
                  <a:txBody>
                    <a:bodyPr/>
                    <a:lstStyle/>
                    <a:p>
                      <a:pPr marL="34925" marR="92710" algn="just"/>
                      <a:r>
                        <a:rPr lang="it-IT" sz="900">
                          <a:effectLst/>
                          <a:latin typeface="Arial Narrow" panose="020B0606020202030204" pitchFamily="34" charset="0"/>
                          <a:ea typeface="Arial" panose="020B0604020202020204" pitchFamily="34" charset="0"/>
                          <a:cs typeface="Arial" panose="020B0604020202020204" pitchFamily="34" charset="0"/>
                        </a:rPr>
                        <a:t>Dormitorio, residence, studentato, residenza per persone autosufficienti</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02669536"/>
                  </a:ext>
                </a:extLst>
              </a:tr>
              <a:tr h="762693">
                <a:tc vMerge="1">
                  <a:txBody>
                    <a:bodyPr/>
                    <a:lstStyle/>
                    <a:p>
                      <a:endParaRPr lang="it-IT"/>
                    </a:p>
                  </a:txBody>
                  <a:tcPr/>
                </a:tc>
                <a:tc vMerge="1">
                  <a:txBody>
                    <a:bodyPr/>
                    <a:lstStyle/>
                    <a:p>
                      <a:endParaRPr lang="it-IT"/>
                    </a:p>
                  </a:txBody>
                  <a:tcPr/>
                </a:tc>
                <a:tc>
                  <a:txBody>
                    <a:bodyPr/>
                    <a:lstStyle/>
                    <a:p>
                      <a:pPr marL="34925" marR="92710" algn="just"/>
                      <a:r>
                        <a:rPr lang="en-US" sz="900">
                          <a:effectLst/>
                          <a:latin typeface="Arial Narrow" panose="020B0606020202030204" pitchFamily="34" charset="0"/>
                          <a:ea typeface="Arial" panose="020B0604020202020204" pitchFamily="34" charset="0"/>
                          <a:cs typeface="Arial" panose="020B0604020202020204" pitchFamily="34" charset="0"/>
                        </a:rPr>
                        <a:t>Albergo, rifugio alpino</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49950997"/>
                  </a:ext>
                </a:extLst>
              </a:tr>
              <a:tr h="670052">
                <a:tc>
                  <a:txBody>
                    <a:bodyPr/>
                    <a:lstStyle/>
                    <a:p>
                      <a:pPr marL="3175" algn="ctr"/>
                      <a:r>
                        <a:rPr lang="en-US" sz="900" b="1"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D</a:t>
                      </a:r>
                      <a:endParaRPr lang="it-IT" sz="9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34925"/>
                      <a:r>
                        <a:rPr lang="it-IT"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Gli occupanti ricevono cure mediche</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34925" marR="92710" algn="just"/>
                      <a:r>
                        <a:rPr lang="it-IT" sz="900">
                          <a:solidFill>
                            <a:srgbClr val="FF0000"/>
                          </a:solidFill>
                          <a:effectLst/>
                          <a:latin typeface="Arial Narrow" panose="020B0606020202030204" pitchFamily="34" charset="0"/>
                          <a:ea typeface="Arial" panose="020B0604020202020204" pitchFamily="34" charset="0"/>
                          <a:cs typeface="Arial" panose="020B0604020202020204" pitchFamily="34" charset="0"/>
                        </a:rPr>
                        <a:t>Degenza ospedaliera</a:t>
                      </a:r>
                      <a:r>
                        <a:rPr lang="it-IT"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it-IT" sz="900">
                          <a:solidFill>
                            <a:srgbClr val="FF0000"/>
                          </a:solidFill>
                          <a:effectLst/>
                          <a:latin typeface="Arial Narrow" panose="020B0606020202030204" pitchFamily="34" charset="0"/>
                          <a:ea typeface="Arial" panose="020B0604020202020204" pitchFamily="34" charset="0"/>
                          <a:cs typeface="Arial" panose="020B0604020202020204" pitchFamily="34" charset="0"/>
                        </a:rPr>
                        <a:t>terapia intensiva</a:t>
                      </a:r>
                      <a:r>
                        <a:rPr lang="it-IT"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it-IT" sz="900">
                          <a:solidFill>
                            <a:srgbClr val="FF0000"/>
                          </a:solidFill>
                          <a:effectLst/>
                          <a:latin typeface="Arial Narrow" panose="020B0606020202030204" pitchFamily="34" charset="0"/>
                          <a:ea typeface="Arial" panose="020B0604020202020204" pitchFamily="34" charset="0"/>
                          <a:cs typeface="Arial" panose="020B0604020202020204" pitchFamily="34" charset="0"/>
                        </a:rPr>
                        <a:t>sala operatoria</a:t>
                      </a:r>
                      <a:r>
                        <a:rPr lang="it-IT"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 residenza per persone non autosufficienti e con assistenza sanitaria</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3749670460"/>
                  </a:ext>
                </a:extLst>
              </a:tr>
              <a:tr h="335026">
                <a:tc>
                  <a:txBody>
                    <a:bodyPr/>
                    <a:lstStyle/>
                    <a:p>
                      <a:pPr marL="2540" algn="ctr"/>
                      <a:r>
                        <a:rPr lang="en-US" sz="900">
                          <a:effectLst/>
                          <a:latin typeface="Arial Narrow" panose="020B0606020202030204" pitchFamily="34" charset="0"/>
                          <a:ea typeface="Arial" panose="020B0604020202020204" pitchFamily="34" charset="0"/>
                          <a:cs typeface="Arial" panose="020B0604020202020204" pitchFamily="34" charset="0"/>
                        </a:rPr>
                        <a:t>E</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r>
                        <a:rPr lang="en-US" sz="900">
                          <a:effectLst/>
                          <a:latin typeface="Arial Narrow" panose="020B0606020202030204" pitchFamily="34" charset="0"/>
                          <a:ea typeface="Arial" panose="020B0604020202020204" pitchFamily="34" charset="0"/>
                          <a:cs typeface="Arial" panose="020B0604020202020204" pitchFamily="34" charset="0"/>
                        </a:rPr>
                        <a:t>Occupanti in transito</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marR="92710" algn="just"/>
                      <a:r>
                        <a:rPr lang="it-IT" sz="900">
                          <a:effectLst/>
                          <a:latin typeface="Arial Narrow" panose="020B0606020202030204" pitchFamily="34" charset="0"/>
                          <a:ea typeface="Arial" panose="020B0604020202020204" pitchFamily="34" charset="0"/>
                          <a:cs typeface="Arial" panose="020B0604020202020204" pitchFamily="34" charset="0"/>
                        </a:rPr>
                        <a:t>Stazione ferroviaria, aeroporto, stazione metropolitana</a:t>
                      </a:r>
                      <a:endParaRPr lang="it-IT" sz="9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3261863"/>
                  </a:ext>
                </a:extLst>
              </a:tr>
              <a:tr h="204315">
                <a:tc gridSpan="3">
                  <a:txBody>
                    <a:bodyPr/>
                    <a:lstStyle/>
                    <a:p>
                      <a:pPr marL="33655"/>
                      <a:r>
                        <a:rPr lang="it-IT" sz="900" i="1" dirty="0">
                          <a:effectLst/>
                          <a:latin typeface="Arial Narrow" panose="020B0606020202030204" pitchFamily="34" charset="0"/>
                          <a:ea typeface="Arial" panose="020B0604020202020204" pitchFamily="34" charset="0"/>
                          <a:cs typeface="Arial" panose="020B0604020202020204" pitchFamily="34" charset="0"/>
                        </a:rPr>
                        <a:t>[1] Quando nel presente documento si usa C la relativa indicazione è valida per Ci, </a:t>
                      </a:r>
                      <a:r>
                        <a:rPr lang="it-IT" sz="900" i="1" dirty="0" err="1">
                          <a:effectLst/>
                          <a:latin typeface="Arial Narrow" panose="020B0606020202030204" pitchFamily="34" charset="0"/>
                          <a:ea typeface="Arial" panose="020B0604020202020204" pitchFamily="34" charset="0"/>
                          <a:cs typeface="Arial" panose="020B0604020202020204" pitchFamily="34" charset="0"/>
                        </a:rPr>
                        <a:t>Cii</a:t>
                      </a:r>
                      <a:r>
                        <a:rPr lang="it-IT" sz="900" i="1" dirty="0">
                          <a:effectLst/>
                          <a:latin typeface="Arial Narrow" panose="020B0606020202030204" pitchFamily="34" charset="0"/>
                          <a:ea typeface="Arial" panose="020B0604020202020204" pitchFamily="34" charset="0"/>
                          <a:cs typeface="Arial" panose="020B0604020202020204" pitchFamily="34" charset="0"/>
                        </a:rPr>
                        <a:t>, </a:t>
                      </a:r>
                      <a:r>
                        <a:rPr lang="it-IT" sz="900" i="1" dirty="0" err="1">
                          <a:effectLst/>
                          <a:latin typeface="Arial Narrow" panose="020B0606020202030204" pitchFamily="34" charset="0"/>
                          <a:ea typeface="Arial" panose="020B0604020202020204" pitchFamily="34" charset="0"/>
                          <a:cs typeface="Arial" panose="020B0604020202020204" pitchFamily="34" charset="0"/>
                        </a:rPr>
                        <a:t>Ciii</a:t>
                      </a:r>
                      <a:endParaRPr lang="it-IT" sz="9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752319986"/>
                  </a:ext>
                </a:extLst>
              </a:tr>
            </a:tbl>
          </a:graphicData>
        </a:graphic>
      </p:graphicFrame>
      <p:sp>
        <p:nvSpPr>
          <p:cNvPr id="3" name="CustomShape 1">
            <a:extLst>
              <a:ext uri="{FF2B5EF4-FFF2-40B4-BE49-F238E27FC236}">
                <a16:creationId xmlns:a16="http://schemas.microsoft.com/office/drawing/2014/main" id="{903D5309-3249-AF39-F32A-C798B4B8D6EB}"/>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6" name="Picture 2"/>
          <p:cNvPicPr/>
          <p:nvPr/>
        </p:nvPicPr>
        <p:blipFill>
          <a:blip r:embed="rId2"/>
          <a:srcRect b="16376"/>
          <a:stretch/>
        </p:blipFill>
        <p:spPr>
          <a:xfrm>
            <a:off x="150840" y="6233400"/>
            <a:ext cx="431640" cy="570240"/>
          </a:xfrm>
          <a:prstGeom prst="rect">
            <a:avLst/>
          </a:prstGeom>
          <a:ln>
            <a:noFill/>
          </a:ln>
        </p:spPr>
      </p:pic>
      <p:sp>
        <p:nvSpPr>
          <p:cNvPr id="337" name="TextShape 4"/>
          <p:cNvSpPr txBox="1"/>
          <p:nvPr/>
        </p:nvSpPr>
        <p:spPr>
          <a:xfrm>
            <a:off x="8388360" y="6625800"/>
            <a:ext cx="719640" cy="231840"/>
          </a:xfrm>
          <a:prstGeom prst="rect">
            <a:avLst/>
          </a:prstGeom>
          <a:noFill/>
          <a:ln>
            <a:noFill/>
          </a:ln>
        </p:spPr>
        <p:txBody>
          <a:bodyPr anchor="ctr"/>
          <a:lstStyle/>
          <a:p>
            <a:pPr algn="r">
              <a:lnSpc>
                <a:spcPct val="100000"/>
              </a:lnSpc>
            </a:pPr>
            <a:r>
              <a:rPr lang="it-IT" sz="1200" b="0" strike="noStrike" spc="-1">
                <a:solidFill>
                  <a:srgbClr val="002060"/>
                </a:solidFill>
                <a:latin typeface="Arial"/>
              </a:rPr>
              <a:t> </a:t>
            </a:r>
            <a:r>
              <a:rPr lang="it-IT" sz="1000" b="0" strike="noStrike" spc="-1">
                <a:solidFill>
                  <a:srgbClr val="002060"/>
                </a:solidFill>
                <a:latin typeface="Arial"/>
              </a:rPr>
              <a:t>pag. </a:t>
            </a:r>
            <a:fld id="{D7FF6972-38B0-490E-B1D4-5A1D558318C6}" type="slidenum">
              <a:rPr lang="it-IT" sz="1000" b="0" strike="noStrike" spc="-1">
                <a:solidFill>
                  <a:srgbClr val="002060"/>
                </a:solidFill>
                <a:latin typeface="Arial"/>
              </a:rPr>
              <a:t>12</a:t>
            </a:fld>
            <a:endParaRPr lang="it-IT" sz="1000" b="0" strike="noStrike" spc="-1">
              <a:latin typeface="Times New Roman"/>
            </a:endParaRPr>
          </a:p>
        </p:txBody>
      </p:sp>
      <p:sp>
        <p:nvSpPr>
          <p:cNvPr id="339"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40"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41"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44" name="CustomShape 11"/>
          <p:cNvSpPr/>
          <p:nvPr/>
        </p:nvSpPr>
        <p:spPr>
          <a:xfrm>
            <a:off x="0" y="0"/>
            <a:ext cx="971280" cy="685764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345" name="Picture 2"/>
          <p:cNvPicPr/>
          <p:nvPr/>
        </p:nvPicPr>
        <p:blipFill>
          <a:blip r:embed="rId3"/>
          <a:srcRect r="66092"/>
          <a:stretch/>
        </p:blipFill>
        <p:spPr>
          <a:xfrm>
            <a:off x="58320" y="173880"/>
            <a:ext cx="863640" cy="1066320"/>
          </a:xfrm>
          <a:prstGeom prst="rect">
            <a:avLst/>
          </a:prstGeom>
          <a:ln>
            <a:noFill/>
          </a:ln>
        </p:spPr>
      </p:pic>
      <p:pic>
        <p:nvPicPr>
          <p:cNvPr id="350" name="Picture 2"/>
          <p:cNvPicPr/>
          <p:nvPr/>
        </p:nvPicPr>
        <p:blipFill>
          <a:blip r:embed="rId4"/>
          <a:stretch/>
        </p:blipFill>
        <p:spPr>
          <a:xfrm>
            <a:off x="2880" y="1587960"/>
            <a:ext cx="943560" cy="243720"/>
          </a:xfrm>
          <a:prstGeom prst="rect">
            <a:avLst/>
          </a:prstGeom>
          <a:ln>
            <a:noFill/>
          </a:ln>
        </p:spPr>
      </p:pic>
      <p:sp>
        <p:nvSpPr>
          <p:cNvPr id="14" name="CustomShape 3">
            <a:extLst>
              <a:ext uri="{FF2B5EF4-FFF2-40B4-BE49-F238E27FC236}">
                <a16:creationId xmlns:a16="http://schemas.microsoft.com/office/drawing/2014/main" id="{F78E0322-1284-4250-B1FE-4EAE87E3F28E}"/>
              </a:ext>
            </a:extLst>
          </p:cNvPr>
          <p:cNvSpPr/>
          <p:nvPr/>
        </p:nvSpPr>
        <p:spPr>
          <a:xfrm>
            <a:off x="1277820" y="166098"/>
            <a:ext cx="7559640" cy="1404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DM 03/08/2005 e </a:t>
            </a:r>
            <a:r>
              <a:rPr lang="it-IT" sz="2200" b="1" strike="noStrike" spc="-1" dirty="0" err="1">
                <a:solidFill>
                  <a:srgbClr val="002060"/>
                </a:solidFill>
                <a:latin typeface="Arial"/>
                <a:ea typeface="DejaVu Sans"/>
              </a:rPr>
              <a:t>s.m.i.</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V11 RTV – Strutture sanitarie</a:t>
            </a:r>
            <a:endParaRPr lang="it-IT" sz="2200" b="0" strike="noStrike" spc="-1" dirty="0">
              <a:latin typeface="Arial"/>
            </a:endParaRPr>
          </a:p>
          <a:p>
            <a:pPr algn="just">
              <a:lnSpc>
                <a:spcPct val="100000"/>
              </a:lnSpc>
              <a:spcBef>
                <a:spcPts val="567"/>
              </a:spcBef>
              <a:spcAft>
                <a:spcPts val="567"/>
              </a:spcAft>
            </a:pPr>
            <a:r>
              <a:rPr lang="it-IT" sz="1800" b="1" strike="noStrike" spc="-1" dirty="0">
                <a:solidFill>
                  <a:srgbClr val="002060"/>
                </a:solidFill>
                <a:latin typeface="Arial"/>
                <a:ea typeface="Lucida Sans Unicode"/>
              </a:rPr>
              <a:t>G.3 – Profili di rischio </a:t>
            </a:r>
            <a:endParaRPr lang="it-IT" sz="1800" b="0" strike="noStrike" spc="-1" dirty="0">
              <a:latin typeface="Arial"/>
            </a:endParaRPr>
          </a:p>
          <a:p>
            <a:pPr algn="just">
              <a:lnSpc>
                <a:spcPct val="100000"/>
              </a:lnSpc>
            </a:pPr>
            <a:r>
              <a:rPr lang="it-IT" sz="1200" b="0" strike="noStrike" spc="-1" dirty="0">
                <a:solidFill>
                  <a:srgbClr val="002060"/>
                </a:solidFill>
                <a:latin typeface="Arial"/>
                <a:ea typeface="DejaVu Sans"/>
              </a:rPr>
              <a:t>	</a:t>
            </a:r>
            <a:endParaRPr lang="it-IT" sz="1200" b="0" strike="noStrike" spc="-1" dirty="0">
              <a:latin typeface="Arial"/>
            </a:endParaRPr>
          </a:p>
          <a:p>
            <a:pPr algn="just">
              <a:lnSpc>
                <a:spcPct val="100000"/>
              </a:lnSpc>
              <a:spcBef>
                <a:spcPts val="567"/>
              </a:spcBef>
              <a:spcAft>
                <a:spcPts val="567"/>
              </a:spcAft>
            </a:pPr>
            <a:endParaRPr lang="it-IT" sz="1200" b="0" strike="noStrike" spc="-1" dirty="0">
              <a:latin typeface="Arial"/>
            </a:endParaRPr>
          </a:p>
          <a:p>
            <a:pPr algn="just">
              <a:lnSpc>
                <a:spcPct val="100000"/>
              </a:lnSpc>
              <a:spcBef>
                <a:spcPts val="567"/>
              </a:spcBef>
              <a:spcAft>
                <a:spcPts val="567"/>
              </a:spcAft>
            </a:pPr>
            <a:r>
              <a:rPr lang="it-IT" sz="1800" b="0" strike="noStrike" spc="-1" dirty="0">
                <a:solidFill>
                  <a:srgbClr val="000000"/>
                </a:solidFill>
                <a:latin typeface="Arial"/>
                <a:ea typeface="DejaVu Sans"/>
              </a:rPr>
              <a:t>	</a:t>
            </a:r>
            <a:endParaRPr lang="it-IT" sz="1800" b="0" strike="noStrike" spc="-1" dirty="0">
              <a:latin typeface="Arial"/>
            </a:endParaRPr>
          </a:p>
          <a:p>
            <a:pPr algn="just">
              <a:lnSpc>
                <a:spcPct val="100000"/>
              </a:lnSpc>
              <a:spcBef>
                <a:spcPts val="567"/>
              </a:spcBef>
              <a:spcAft>
                <a:spcPts val="567"/>
              </a:spcAft>
            </a:pPr>
            <a:r>
              <a:rPr lang="el-GR" sz="1800" b="0" strike="noStrike" spc="-1" dirty="0">
                <a:solidFill>
                  <a:srgbClr val="000000"/>
                </a:solidFill>
                <a:latin typeface="Arial"/>
                <a:ea typeface="DejaVu Sans"/>
              </a:rPr>
              <a:t>	</a:t>
            </a:r>
            <a:endParaRPr lang="it-IT" sz="1800" b="0" strike="noStrike" spc="-1" dirty="0">
              <a:latin typeface="Arial"/>
            </a:endParaRPr>
          </a:p>
          <a:p>
            <a:pPr algn="just">
              <a:lnSpc>
                <a:spcPct val="100000"/>
              </a:lnSpc>
              <a:spcBef>
                <a:spcPts val="567"/>
              </a:spcBef>
              <a:spcAft>
                <a:spcPts val="567"/>
              </a:spcAft>
            </a:pPr>
            <a:r>
              <a:rPr lang="it-IT" sz="1200" b="0" strike="noStrike" spc="-1" dirty="0">
                <a:solidFill>
                  <a:srgbClr val="002060"/>
                </a:solidFill>
                <a:latin typeface="Arial"/>
                <a:ea typeface="DejaVu Sans"/>
              </a:rPr>
              <a:t>	</a:t>
            </a:r>
            <a:endParaRPr lang="it-IT" sz="1200" b="0" strike="noStrike" spc="-1" dirty="0">
              <a:latin typeface="Arial"/>
            </a:endParaRPr>
          </a:p>
          <a:p>
            <a:pPr algn="just">
              <a:lnSpc>
                <a:spcPct val="100000"/>
              </a:lnSpc>
              <a:spcBef>
                <a:spcPts val="567"/>
              </a:spcBef>
              <a:spcAft>
                <a:spcPts val="567"/>
              </a:spcAft>
            </a:pPr>
            <a:endParaRPr lang="it-IT" sz="1200" b="0" strike="noStrike" spc="-1" dirty="0">
              <a:latin typeface="Arial"/>
            </a:endParaRPr>
          </a:p>
          <a:p>
            <a:pPr algn="just">
              <a:lnSpc>
                <a:spcPct val="100000"/>
              </a:lnSpc>
              <a:spcBef>
                <a:spcPts val="567"/>
              </a:spcBef>
              <a:spcAft>
                <a:spcPts val="567"/>
              </a:spcAft>
            </a:pPr>
            <a:r>
              <a:rPr lang="it-IT" sz="1400" b="0" strike="noStrike" spc="-1" dirty="0">
                <a:solidFill>
                  <a:srgbClr val="002060"/>
                </a:solidFill>
                <a:latin typeface="Arial"/>
                <a:ea typeface="DejaVu Sans"/>
              </a:rPr>
              <a:t> </a:t>
            </a:r>
            <a:endParaRPr lang="it-IT" sz="1400" b="0" strike="noStrike" spc="-1" dirty="0">
              <a:latin typeface="Arial"/>
            </a:endParaRPr>
          </a:p>
          <a:p>
            <a:pPr algn="just">
              <a:lnSpc>
                <a:spcPct val="100000"/>
              </a:lnSpc>
              <a:spcBef>
                <a:spcPts val="567"/>
              </a:spcBef>
              <a:spcAft>
                <a:spcPts val="567"/>
              </a:spcAft>
            </a:pPr>
            <a:r>
              <a:rPr lang="it-IT" sz="1400" b="0" strike="noStrike" spc="-1" dirty="0">
                <a:solidFill>
                  <a:srgbClr val="002060"/>
                </a:solidFill>
                <a:latin typeface="Arial"/>
                <a:ea typeface="DejaVu Sans"/>
              </a:rPr>
              <a:t> </a:t>
            </a:r>
            <a:endParaRPr lang="it-IT" sz="1400" b="0" strike="noStrike" spc="-1" dirty="0">
              <a:latin typeface="Arial"/>
            </a:endParaRPr>
          </a:p>
        </p:txBody>
      </p:sp>
      <p:sp>
        <p:nvSpPr>
          <p:cNvPr id="15" name="CustomShape 5">
            <a:extLst>
              <a:ext uri="{FF2B5EF4-FFF2-40B4-BE49-F238E27FC236}">
                <a16:creationId xmlns:a16="http://schemas.microsoft.com/office/drawing/2014/main" id="{60401F81-905D-47FC-BEFD-C6C80238DE2B}"/>
              </a:ext>
            </a:extLst>
          </p:cNvPr>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6" name="Line 9">
            <a:extLst>
              <a:ext uri="{FF2B5EF4-FFF2-40B4-BE49-F238E27FC236}">
                <a16:creationId xmlns:a16="http://schemas.microsoft.com/office/drawing/2014/main" id="{EFB2A83D-B571-499B-94EE-6A7902B290DD}"/>
              </a:ext>
            </a:extLst>
          </p:cNvPr>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graphicFrame>
        <p:nvGraphicFramePr>
          <p:cNvPr id="2" name="Tabella 1">
            <a:extLst>
              <a:ext uri="{FF2B5EF4-FFF2-40B4-BE49-F238E27FC236}">
                <a16:creationId xmlns:a16="http://schemas.microsoft.com/office/drawing/2014/main" id="{9FACBD8D-AA29-ACEE-F86C-41DAE0FDF4CD}"/>
              </a:ext>
            </a:extLst>
          </p:cNvPr>
          <p:cNvGraphicFramePr>
            <a:graphicFrameLocks noGrp="1"/>
          </p:cNvGraphicFramePr>
          <p:nvPr>
            <p:extLst>
              <p:ext uri="{D42A27DB-BD31-4B8C-83A1-F6EECF244321}">
                <p14:modId xmlns:p14="http://schemas.microsoft.com/office/powerpoint/2010/main" val="2525094637"/>
              </p:ext>
            </p:extLst>
          </p:nvPr>
        </p:nvGraphicFramePr>
        <p:xfrm>
          <a:off x="1519238" y="1366006"/>
          <a:ext cx="6869123" cy="4727715"/>
        </p:xfrm>
        <a:graphic>
          <a:graphicData uri="http://schemas.openxmlformats.org/drawingml/2006/table">
            <a:tbl>
              <a:tblPr firstRow="1" firstCol="1" lastRow="1" lastCol="1" bandRow="1" bandCol="1"/>
              <a:tblGrid>
                <a:gridCol w="593496">
                  <a:extLst>
                    <a:ext uri="{9D8B030D-6E8A-4147-A177-3AD203B41FA5}">
                      <a16:colId xmlns:a16="http://schemas.microsoft.com/office/drawing/2014/main" val="3593300581"/>
                    </a:ext>
                  </a:extLst>
                </a:gridCol>
                <a:gridCol w="777758">
                  <a:extLst>
                    <a:ext uri="{9D8B030D-6E8A-4147-A177-3AD203B41FA5}">
                      <a16:colId xmlns:a16="http://schemas.microsoft.com/office/drawing/2014/main" val="4051128114"/>
                    </a:ext>
                  </a:extLst>
                </a:gridCol>
                <a:gridCol w="5497869">
                  <a:extLst>
                    <a:ext uri="{9D8B030D-6E8A-4147-A177-3AD203B41FA5}">
                      <a16:colId xmlns:a16="http://schemas.microsoft.com/office/drawing/2014/main" val="3676901582"/>
                    </a:ext>
                  </a:extLst>
                </a:gridCol>
              </a:tblGrid>
              <a:tr h="453429">
                <a:tc>
                  <a:txBody>
                    <a:bodyPr/>
                    <a:lstStyle/>
                    <a:p>
                      <a:pPr marL="169545" marR="165100" algn="ctr"/>
                      <a:r>
                        <a:rPr lang="en-US" sz="1100" b="1">
                          <a:solidFill>
                            <a:srgbClr val="000000"/>
                          </a:solidFill>
                          <a:effectLst/>
                          <a:latin typeface="Arial Narrow" panose="020B0606020202030204" pitchFamily="34" charset="0"/>
                          <a:ea typeface="Calibri" panose="020F0502020204030204" pitchFamily="34" charset="0"/>
                          <a:cs typeface="Calibri" panose="020F0502020204030204" pitchFamily="34" charset="0"/>
                        </a:rPr>
                        <a:t>δ</a:t>
                      </a:r>
                      <a:r>
                        <a:rPr lang="en-US" sz="11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126365" algn="ctr"/>
                      <a:r>
                        <a:rPr lang="en-US" sz="1100" b="1">
                          <a:solidFill>
                            <a:srgbClr val="000000"/>
                          </a:solidFill>
                          <a:effectLst/>
                          <a:latin typeface="Arial Narrow" panose="020B0606020202030204" pitchFamily="34" charset="0"/>
                          <a:ea typeface="Arial" panose="020B0604020202020204" pitchFamily="34" charset="0"/>
                          <a:cs typeface="Arial" panose="020B0604020202020204" pitchFamily="34" charset="0"/>
                        </a:rPr>
                        <a:t>t</a:t>
                      </a:r>
                      <a:r>
                        <a:rPr lang="en-US" sz="11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a</a:t>
                      </a:r>
                      <a:r>
                        <a:rPr lang="en-US" sz="1100" b="1">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en-US" sz="1100" baseline="30000">
                          <a:solidFill>
                            <a:srgbClr val="000000"/>
                          </a:solidFill>
                          <a:effectLst/>
                          <a:latin typeface="Arial Narrow" panose="020B0606020202030204" pitchFamily="34" charset="0"/>
                          <a:ea typeface="Arial" panose="020B0604020202020204" pitchFamily="34" charset="0"/>
                          <a:cs typeface="Arial" panose="020B0604020202020204" pitchFamily="34" charset="0"/>
                        </a:rPr>
                        <a:t>[1]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1852930" marR="1849120" algn="ctr"/>
                      <a:r>
                        <a:rPr lang="en-US" sz="1100" b="1">
                          <a:solidFill>
                            <a:srgbClr val="000000"/>
                          </a:solidFill>
                          <a:effectLst/>
                          <a:latin typeface="Arial Narrow" panose="020B0606020202030204" pitchFamily="34" charset="0"/>
                          <a:ea typeface="Arial" panose="020B0604020202020204" pitchFamily="34" charset="0"/>
                          <a:cs typeface="Arial" panose="020B0604020202020204" pitchFamily="34" charset="0"/>
                        </a:rPr>
                        <a:t>Criteri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extLst>
                  <a:ext uri="{0D108BD9-81ED-4DB2-BD59-A6C34878D82A}">
                    <a16:rowId xmlns:a16="http://schemas.microsoft.com/office/drawing/2014/main" val="292166101"/>
                  </a:ext>
                </a:extLst>
              </a:tr>
              <a:tr h="417404">
                <a:tc>
                  <a:txBody>
                    <a:bodyPr/>
                    <a:lstStyle/>
                    <a:p>
                      <a:pPr marL="5715" algn="ctr"/>
                      <a:r>
                        <a:rPr lang="en-US" sz="1000">
                          <a:effectLst/>
                          <a:latin typeface="Arial Narrow" panose="020B0606020202030204" pitchFamily="34" charset="0"/>
                          <a:ea typeface="Arial" panose="020B0604020202020204" pitchFamily="34" charset="0"/>
                          <a:cs typeface="Arial" panose="020B0604020202020204" pitchFamily="34" charset="0"/>
                        </a:rPr>
                        <a:t>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87630" marR="63500" algn="ctr"/>
                      <a:r>
                        <a:rPr lang="en-US" sz="1000">
                          <a:effectLst/>
                          <a:latin typeface="Arial Narrow" panose="020B0606020202030204" pitchFamily="34" charset="0"/>
                          <a:ea typeface="Arial" panose="020B0604020202020204" pitchFamily="34" charset="0"/>
                          <a:cs typeface="Arial" panose="020B0604020202020204" pitchFamily="34" charset="0"/>
                        </a:rPr>
                        <a:t>600 s</a:t>
                      </a:r>
                      <a:endParaRPr lang="it-IT" sz="1100">
                        <a:effectLst/>
                        <a:latin typeface="Arial" panose="020B0604020202020204" pitchFamily="34" charset="0"/>
                        <a:ea typeface="Arial" panose="020B0604020202020204" pitchFamily="34" charset="0"/>
                        <a:cs typeface="Arial" panose="020B0604020202020204" pitchFamily="34" charset="0"/>
                      </a:endParaRPr>
                    </a:p>
                    <a:p>
                      <a:pPr marL="87630" marR="63500" algn="ctr"/>
                      <a:r>
                        <a:rPr lang="en-US" sz="1000">
                          <a:effectLst/>
                          <a:latin typeface="Arial Narrow" panose="020B0606020202030204" pitchFamily="34" charset="0"/>
                          <a:ea typeface="Arial" panose="020B0604020202020204" pitchFamily="34" charset="0"/>
                          <a:cs typeface="Arial" panose="020B0604020202020204" pitchFamily="34" charset="0"/>
                        </a:rPr>
                        <a:t>lenta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1115" marR="86995" indent="-635" algn="just"/>
                      <a:r>
                        <a:rPr lang="it-IT" sz="1000">
                          <a:effectLst/>
                          <a:latin typeface="Arial Narrow" panose="020B0606020202030204" pitchFamily="34" charset="0"/>
                          <a:ea typeface="Arial" panose="020B0604020202020204" pitchFamily="34" charset="0"/>
                          <a:cs typeface="Arial" panose="020B0604020202020204" pitchFamily="34" charset="0"/>
                        </a:rPr>
                        <a:t>Ambiti di attività con carico di incendio specifico q</a:t>
                      </a:r>
                      <a:r>
                        <a:rPr lang="it-IT" sz="1000" baseline="-25000">
                          <a:effectLst/>
                          <a:latin typeface="Arial Narrow" panose="020B0606020202030204" pitchFamily="34" charset="0"/>
                          <a:ea typeface="Arial" panose="020B0604020202020204" pitchFamily="34" charset="0"/>
                          <a:cs typeface="Arial" panose="020B0604020202020204" pitchFamily="34" charset="0"/>
                        </a:rPr>
                        <a:t>f</a:t>
                      </a:r>
                      <a:r>
                        <a:rPr lang="it-IT" sz="1000">
                          <a:effectLst/>
                          <a:latin typeface="Arial Narrow" panose="020B0606020202030204" pitchFamily="34" charset="0"/>
                          <a:ea typeface="Arial" panose="020B0604020202020204" pitchFamily="34" charset="0"/>
                          <a:cs typeface="Arial" panose="020B0604020202020204" pitchFamily="34" charset="0"/>
                        </a:rPr>
                        <a:t> </a:t>
                      </a:r>
                      <a:r>
                        <a:rPr lang="it-IT" sz="1000">
                          <a:effectLst/>
                          <a:latin typeface="Arial Narrow" panose="020B0606020202030204" pitchFamily="34" charset="0"/>
                          <a:ea typeface="Times New Roman" panose="02020603050405020304" pitchFamily="18" charset="0"/>
                          <a:cs typeface="Times New Roman" panose="02020603050405020304" pitchFamily="18" charset="0"/>
                        </a:rPr>
                        <a:t>≤ </a:t>
                      </a:r>
                      <a:r>
                        <a:rPr lang="it-IT" sz="1000">
                          <a:effectLst/>
                          <a:latin typeface="Arial Narrow" panose="020B0606020202030204" pitchFamily="34" charset="0"/>
                          <a:ea typeface="Arial" panose="020B0604020202020204" pitchFamily="34" charset="0"/>
                          <a:cs typeface="Arial" panose="020B0604020202020204" pitchFamily="34" charset="0"/>
                        </a:rPr>
                        <a:t>200 MJ/m</a:t>
                      </a:r>
                      <a:r>
                        <a:rPr lang="it-IT" sz="1000" baseline="30000">
                          <a:effectLst/>
                          <a:latin typeface="Arial Narrow" panose="020B0606020202030204" pitchFamily="34" charset="0"/>
                          <a:ea typeface="Arial" panose="020B0604020202020204" pitchFamily="34" charset="0"/>
                          <a:cs typeface="Arial" panose="020B0604020202020204" pitchFamily="34" charset="0"/>
                        </a:rPr>
                        <a:t>2</a:t>
                      </a:r>
                      <a:r>
                        <a:rPr lang="it-IT" sz="1000">
                          <a:effectLst/>
                          <a:latin typeface="Arial Narrow" panose="020B0606020202030204" pitchFamily="34" charset="0"/>
                          <a:ea typeface="Arial" panose="020B0604020202020204" pitchFamily="34" charset="0"/>
                          <a:cs typeface="Arial" panose="020B0604020202020204" pitchFamily="34" charset="0"/>
                        </a:rPr>
                        <a:t>, oppure ove siano presenti prevalentemente materiali o altri combustibili che contribuiscono in modo trascurabile all'incendio.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45893012"/>
                  </a:ext>
                </a:extLst>
              </a:tr>
              <a:tr h="656257">
                <a:tc>
                  <a:txBody>
                    <a:bodyPr/>
                    <a:lstStyle/>
                    <a:p>
                      <a:pPr marL="30480" algn="ctr"/>
                      <a:r>
                        <a:rPr lang="en-US" sz="1100" b="1">
                          <a:solidFill>
                            <a:srgbClr val="FF0000"/>
                          </a:solidFill>
                          <a:effectLst/>
                          <a:latin typeface="Arial Narrow" panose="020B0606020202030204" pitchFamily="34" charset="0"/>
                          <a:ea typeface="Arial" panose="020B0604020202020204" pitchFamily="34" charset="0"/>
                          <a:cs typeface="Arial" panose="020B0604020202020204" pitchFamily="34" charset="0"/>
                        </a:rPr>
                        <a:t>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7630" marR="63500" algn="ctr"/>
                      <a:r>
                        <a:rPr lang="en-US" sz="1100">
                          <a:solidFill>
                            <a:srgbClr val="000000"/>
                          </a:solidFill>
                          <a:effectLst/>
                          <a:latin typeface="Arial Narrow" panose="020B0606020202030204" pitchFamily="34" charset="0"/>
                          <a:ea typeface="Arial" panose="020B0604020202020204" pitchFamily="34" charset="0"/>
                          <a:cs typeface="Arial" panose="020B0604020202020204" pitchFamily="34" charset="0"/>
                        </a:rPr>
                        <a:t>300 s</a:t>
                      </a:r>
                      <a:endParaRPr lang="it-IT" sz="1100">
                        <a:effectLst/>
                        <a:latin typeface="Arial" panose="020B0604020202020204" pitchFamily="34" charset="0"/>
                        <a:ea typeface="Arial" panose="020B0604020202020204" pitchFamily="34" charset="0"/>
                        <a:cs typeface="Arial" panose="020B0604020202020204" pitchFamily="34" charset="0"/>
                      </a:endParaRPr>
                    </a:p>
                    <a:p>
                      <a:pPr marL="87630" marR="63500" algn="ctr"/>
                      <a:r>
                        <a:rPr lang="en-US" sz="1100">
                          <a:solidFill>
                            <a:srgbClr val="000000"/>
                          </a:solidFill>
                          <a:effectLst/>
                          <a:latin typeface="Arial Narrow" panose="020B0606020202030204" pitchFamily="34" charset="0"/>
                          <a:ea typeface="Arial" panose="020B0604020202020204" pitchFamily="34" charset="0"/>
                          <a:cs typeface="Arial" panose="020B0604020202020204" pitchFamily="34" charset="0"/>
                        </a:rPr>
                        <a:t>media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31115" marR="86995" algn="just"/>
                      <a:r>
                        <a:rPr lang="it-IT" sz="1100">
                          <a:solidFill>
                            <a:srgbClr val="000000"/>
                          </a:solidFill>
                          <a:effectLst/>
                          <a:latin typeface="Arial Narrow" panose="020B0606020202030204" pitchFamily="34" charset="0"/>
                          <a:ea typeface="Arial" panose="020B0604020202020204" pitchFamily="34" charset="0"/>
                          <a:cs typeface="Arial" panose="020B0604020202020204" pitchFamily="34" charset="0"/>
                        </a:rPr>
                        <a:t>Ambiti di attività ove siano presenti prevalentemente materiali o altri combustibili che contribuiscono in modo moderato all'incendio.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4083369216"/>
                  </a:ext>
                </a:extLst>
              </a:tr>
              <a:tr h="1879496">
                <a:tc>
                  <a:txBody>
                    <a:bodyPr/>
                    <a:lstStyle/>
                    <a:p>
                      <a:pPr marL="5715" algn="ctr"/>
                      <a:r>
                        <a:rPr lang="en-US" sz="1000">
                          <a:effectLst/>
                          <a:latin typeface="Arial Narrow" panose="020B0606020202030204" pitchFamily="34" charset="0"/>
                          <a:ea typeface="Arial" panose="020B0604020202020204" pitchFamily="34" charset="0"/>
                          <a:cs typeface="Arial" panose="020B0604020202020204" pitchFamily="34" charset="0"/>
                        </a:rPr>
                        <a:t>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905" algn="ctr"/>
                      <a:r>
                        <a:rPr lang="en-US" sz="1000">
                          <a:effectLst/>
                          <a:latin typeface="Arial Narrow" panose="020B0606020202030204" pitchFamily="34" charset="0"/>
                          <a:ea typeface="Arial" panose="020B0604020202020204" pitchFamily="34" charset="0"/>
                          <a:cs typeface="Arial" panose="020B0604020202020204" pitchFamily="34" charset="0"/>
                        </a:rPr>
                        <a:t>150 s</a:t>
                      </a:r>
                      <a:endParaRPr lang="it-IT" sz="1100">
                        <a:effectLst/>
                        <a:latin typeface="Arial" panose="020B0604020202020204" pitchFamily="34" charset="0"/>
                        <a:ea typeface="Arial" panose="020B0604020202020204" pitchFamily="34" charset="0"/>
                        <a:cs typeface="Arial" panose="020B0604020202020204" pitchFamily="34" charset="0"/>
                      </a:endParaRPr>
                    </a:p>
                    <a:p>
                      <a:pPr marL="1905" algn="ctr"/>
                      <a:r>
                        <a:rPr lang="en-US" sz="1000">
                          <a:effectLst/>
                          <a:latin typeface="Arial Narrow" panose="020B0606020202030204" pitchFamily="34" charset="0"/>
                          <a:ea typeface="Arial" panose="020B0604020202020204" pitchFamily="34" charset="0"/>
                          <a:cs typeface="Arial" panose="020B0604020202020204" pitchFamily="34" charset="0"/>
                        </a:rPr>
                        <a:t>rapida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1115" marR="86995" algn="just"/>
                      <a:r>
                        <a:rPr lang="it-IT" sz="1000">
                          <a:effectLst/>
                          <a:latin typeface="Arial Narrow" panose="020B0606020202030204" pitchFamily="34" charset="0"/>
                          <a:ea typeface="Arial" panose="020B0604020202020204" pitchFamily="34" charset="0"/>
                          <a:cs typeface="Arial" panose="020B0604020202020204" pitchFamily="34" charset="0"/>
                        </a:rPr>
                        <a:t>Ambiti con presenza di significative quantità di materiali plastici impilati, prodotti tessili sintetici, apparecchiature elettriche e elettroniche, materiali combustibili non classificati per reazione al fuoco (capitolo S.1).</a:t>
                      </a:r>
                      <a:endParaRPr lang="it-IT" sz="1100">
                        <a:effectLst/>
                        <a:latin typeface="Arial" panose="020B0604020202020204" pitchFamily="34" charset="0"/>
                        <a:ea typeface="Arial" panose="020B0604020202020204" pitchFamily="34" charset="0"/>
                        <a:cs typeface="Arial" panose="020B0604020202020204" pitchFamily="34" charset="0"/>
                      </a:endParaRPr>
                    </a:p>
                    <a:p>
                      <a:pPr marL="31115" marR="86995" algn="just"/>
                      <a:r>
                        <a:rPr lang="it-IT" sz="1000">
                          <a:effectLst/>
                          <a:latin typeface="Arial Narrow" panose="020B0606020202030204" pitchFamily="34" charset="0"/>
                          <a:ea typeface="Arial" panose="020B0604020202020204" pitchFamily="34" charset="0"/>
                          <a:cs typeface="Arial" panose="020B0604020202020204" pitchFamily="34" charset="0"/>
                        </a:rPr>
                        <a:t>Ambiti ove avvenga impilamento verticale di significative quantità di materiali combustibili con 3,0 m &lt; h </a:t>
                      </a:r>
                      <a:r>
                        <a:rPr lang="it-IT" sz="1000">
                          <a:effectLst/>
                          <a:latin typeface="Arial Narrow" panose="020B0606020202030204" pitchFamily="34" charset="0"/>
                          <a:ea typeface="Times New Roman" panose="02020603050405020304" pitchFamily="18" charset="0"/>
                          <a:cs typeface="Times New Roman" panose="02020603050405020304" pitchFamily="18" charset="0"/>
                        </a:rPr>
                        <a:t>≤ </a:t>
                      </a:r>
                      <a:r>
                        <a:rPr lang="it-IT" sz="1000">
                          <a:effectLst/>
                          <a:latin typeface="Arial Narrow" panose="020B0606020202030204" pitchFamily="34" charset="0"/>
                          <a:ea typeface="Arial" panose="020B0604020202020204" pitchFamily="34" charset="0"/>
                          <a:cs typeface="Arial" panose="020B0604020202020204" pitchFamily="34" charset="0"/>
                        </a:rPr>
                        <a:t>5,0 m [2].</a:t>
                      </a:r>
                      <a:endParaRPr lang="it-IT" sz="1100">
                        <a:effectLst/>
                        <a:latin typeface="Arial" panose="020B0604020202020204" pitchFamily="34" charset="0"/>
                        <a:ea typeface="Arial" panose="020B0604020202020204" pitchFamily="34" charset="0"/>
                        <a:cs typeface="Arial" panose="020B0604020202020204" pitchFamily="34" charset="0"/>
                      </a:endParaRPr>
                    </a:p>
                    <a:p>
                      <a:pPr marL="31115" marR="86995" algn="just"/>
                      <a:r>
                        <a:rPr lang="it-IT" sz="1000">
                          <a:effectLst/>
                          <a:latin typeface="Arial Narrow" panose="020B0606020202030204" pitchFamily="34" charset="0"/>
                          <a:ea typeface="Arial" panose="020B0604020202020204" pitchFamily="34" charset="0"/>
                          <a:cs typeface="Arial" panose="020B0604020202020204" pitchFamily="34" charset="0"/>
                        </a:rPr>
                        <a:t>Stoccaggi classificati HHS3 oppure attività classificate HHP1, secondo la norma UNI    EN 12845.</a:t>
                      </a:r>
                      <a:endParaRPr lang="it-IT" sz="1100">
                        <a:effectLst/>
                        <a:latin typeface="Arial" panose="020B0604020202020204" pitchFamily="34" charset="0"/>
                        <a:ea typeface="Arial" panose="020B0604020202020204" pitchFamily="34" charset="0"/>
                        <a:cs typeface="Arial" panose="020B0604020202020204" pitchFamily="34" charset="0"/>
                      </a:endParaRPr>
                    </a:p>
                    <a:p>
                      <a:pPr marL="31115" marR="86995" algn="just"/>
                      <a:r>
                        <a:rPr lang="it-IT" sz="1000">
                          <a:effectLst/>
                          <a:latin typeface="Arial Narrow" panose="020B0606020202030204" pitchFamily="34" charset="0"/>
                          <a:ea typeface="Arial" panose="020B0604020202020204" pitchFamily="34" charset="0"/>
                          <a:cs typeface="Arial" panose="020B0604020202020204" pitchFamily="34" charset="0"/>
                        </a:rPr>
                        <a:t>Ambiti con impianti tecnologici o di processo che impiegano significative quantità di materiali combustibili.</a:t>
                      </a:r>
                      <a:endParaRPr lang="it-IT" sz="1100">
                        <a:effectLst/>
                        <a:latin typeface="Arial" panose="020B0604020202020204" pitchFamily="34" charset="0"/>
                        <a:ea typeface="Arial" panose="020B0604020202020204" pitchFamily="34" charset="0"/>
                        <a:cs typeface="Arial" panose="020B0604020202020204" pitchFamily="34" charset="0"/>
                      </a:endParaRPr>
                    </a:p>
                    <a:p>
                      <a:pPr marL="31115" marR="86995" algn="just"/>
                      <a:r>
                        <a:rPr lang="it-IT" sz="1000">
                          <a:effectLst/>
                          <a:latin typeface="Arial Narrow" panose="020B0606020202030204" pitchFamily="34" charset="0"/>
                          <a:ea typeface="Arial" panose="020B0604020202020204" pitchFamily="34" charset="0"/>
                          <a:cs typeface="Arial" panose="020B0604020202020204" pitchFamily="34" charset="0"/>
                        </a:rPr>
                        <a:t>Ambiti con contemporanea presenza di materiali combustibili e lavorazioni pericolose ai fini dell'incendio.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00067905"/>
                  </a:ext>
                </a:extLst>
              </a:tr>
              <a:tr h="1321129">
                <a:tc>
                  <a:txBody>
                    <a:bodyPr/>
                    <a:lstStyle/>
                    <a:p>
                      <a:pPr marL="5715" algn="ctr"/>
                      <a:r>
                        <a:rPr lang="en-US" sz="1000">
                          <a:effectLst/>
                          <a:latin typeface="Arial Narrow" panose="020B0606020202030204" pitchFamily="34" charset="0"/>
                          <a:ea typeface="Arial" panose="020B0604020202020204" pitchFamily="34" charset="0"/>
                          <a:cs typeface="Arial" panose="020B0604020202020204" pitchFamily="34" charset="0"/>
                        </a:rPr>
                        <a:t>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905" algn="ctr"/>
                      <a:r>
                        <a:rPr lang="en-US" sz="1000">
                          <a:effectLst/>
                          <a:latin typeface="Arial Narrow" panose="020B0606020202030204" pitchFamily="34" charset="0"/>
                          <a:ea typeface="Arial" panose="020B0604020202020204" pitchFamily="34" charset="0"/>
                          <a:cs typeface="Arial" panose="020B0604020202020204" pitchFamily="34" charset="0"/>
                        </a:rPr>
                        <a:t>75s ultrarapida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1115" marR="29210" algn="just"/>
                      <a:r>
                        <a:rPr lang="it-IT" sz="1000" dirty="0">
                          <a:effectLst/>
                          <a:latin typeface="Arial Narrow" panose="020B0606020202030204" pitchFamily="34" charset="0"/>
                          <a:ea typeface="Arial" panose="020B0604020202020204" pitchFamily="34" charset="0"/>
                          <a:cs typeface="Arial" panose="020B0604020202020204" pitchFamily="34" charset="0"/>
                        </a:rPr>
                        <a:t>Ambiti ove avvenga impilamento verticale di significative quantità di materiali combustibili con h &gt; 5,0 m [2].</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31115" marR="32385" algn="just"/>
                      <a:r>
                        <a:rPr lang="it-IT" sz="1000" dirty="0">
                          <a:effectLst/>
                          <a:latin typeface="Arial Narrow" panose="020B0606020202030204" pitchFamily="34" charset="0"/>
                          <a:ea typeface="Arial" panose="020B0604020202020204" pitchFamily="34" charset="0"/>
                          <a:cs typeface="Arial" panose="020B0604020202020204" pitchFamily="34" charset="0"/>
                        </a:rPr>
                        <a:t>Stoccaggi classificati HHS4 oppure attività classificate HHP2, HHP3 o HHP4, secondo la norma UNI EN 12845.</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31115" marR="25400" algn="just"/>
                      <a:r>
                        <a:rPr lang="it-IT" sz="1000" dirty="0">
                          <a:effectLst/>
                          <a:latin typeface="Arial Narrow" panose="020B0606020202030204" pitchFamily="34" charset="0"/>
                          <a:ea typeface="Arial" panose="020B0604020202020204" pitchFamily="34" charset="0"/>
                          <a:cs typeface="Arial" panose="020B0604020202020204" pitchFamily="34" charset="0"/>
                        </a:rPr>
                        <a:t>Ambiti ove siano presenti o in lavorazione significative quantità di sostanze o miscele pericolose ai fini dell'incendio, oppure materiali plastici cellulari/espansi o schiume combustibili non classificati per la reazione al fuoco.</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66318894"/>
                  </a:ext>
                </a:extLst>
              </a:tr>
            </a:tbl>
          </a:graphicData>
        </a:graphic>
      </p:graphicFrame>
      <p:sp>
        <p:nvSpPr>
          <p:cNvPr id="3" name="CustomShape 1">
            <a:extLst>
              <a:ext uri="{FF2B5EF4-FFF2-40B4-BE49-F238E27FC236}">
                <a16:creationId xmlns:a16="http://schemas.microsoft.com/office/drawing/2014/main" id="{91252140-C864-E1A4-50C8-44F2E6F88123}"/>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CustomShape 3"/>
          <p:cNvSpPr/>
          <p:nvPr/>
        </p:nvSpPr>
        <p:spPr>
          <a:xfrm>
            <a:off x="1321560" y="379080"/>
            <a:ext cx="7559640" cy="1404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DM 03/08/2005 e </a:t>
            </a:r>
            <a:r>
              <a:rPr lang="it-IT" sz="2200" b="1" strike="noStrike" spc="-1" dirty="0" err="1">
                <a:solidFill>
                  <a:srgbClr val="002060"/>
                </a:solidFill>
                <a:latin typeface="Arial"/>
                <a:ea typeface="DejaVu Sans"/>
              </a:rPr>
              <a:t>s.m.i.</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V11 RTV – Strutture sanitarie</a:t>
            </a:r>
            <a:endParaRPr lang="it-IT" sz="2200" b="0" strike="noStrike" spc="-1" dirty="0">
              <a:latin typeface="Arial"/>
            </a:endParaRPr>
          </a:p>
          <a:p>
            <a:pPr algn="ctr">
              <a:lnSpc>
                <a:spcPct val="100000"/>
              </a:lnSpc>
            </a:pPr>
            <a:endParaRPr lang="it-IT" sz="2200" b="0" strike="noStrike" spc="-1" dirty="0">
              <a:latin typeface="Arial"/>
            </a:endParaRPr>
          </a:p>
          <a:p>
            <a:pPr algn="just">
              <a:lnSpc>
                <a:spcPct val="100000"/>
              </a:lnSpc>
              <a:spcBef>
                <a:spcPts val="567"/>
              </a:spcBef>
              <a:spcAft>
                <a:spcPts val="567"/>
              </a:spcAft>
            </a:pPr>
            <a:r>
              <a:rPr lang="it-IT" sz="1800" b="1" strike="noStrike" spc="-1" dirty="0">
                <a:solidFill>
                  <a:srgbClr val="002060"/>
                </a:solidFill>
                <a:latin typeface="Arial"/>
                <a:ea typeface="Lucida Sans Unicode"/>
              </a:rPr>
              <a:t>V.4.3 - Valutazione del rischio d’incendio</a:t>
            </a:r>
            <a:endParaRPr lang="it-IT" sz="1800" b="0" strike="noStrike" spc="-1" dirty="0">
              <a:latin typeface="Arial"/>
            </a:endParaRPr>
          </a:p>
          <a:p>
            <a:pPr algn="just">
              <a:lnSpc>
                <a:spcPct val="100000"/>
              </a:lnSpc>
            </a:pPr>
            <a:r>
              <a:rPr lang="it-IT" sz="1400" b="1" strike="noStrike" spc="-1" dirty="0">
                <a:solidFill>
                  <a:srgbClr val="002060"/>
                </a:solidFill>
                <a:latin typeface="Arial"/>
                <a:ea typeface="DejaVu Sans"/>
              </a:rPr>
              <a:t>Valutato preventivamente il rischio d’incendio posso attribuire i profili di rischio specifici per l’attività secondo il capitolo</a:t>
            </a:r>
            <a:endParaRPr lang="it-IT" sz="1400" b="0" strike="noStrike" spc="-1" dirty="0">
              <a:latin typeface="Arial"/>
            </a:endParaRPr>
          </a:p>
          <a:p>
            <a:pPr algn="ctr">
              <a:lnSpc>
                <a:spcPct val="100000"/>
              </a:lnSpc>
              <a:spcBef>
                <a:spcPts val="567"/>
              </a:spcBef>
              <a:spcAft>
                <a:spcPts val="567"/>
              </a:spcAft>
            </a:pPr>
            <a:r>
              <a:rPr lang="it-IT" sz="1800" b="1" strike="noStrike" spc="-1" dirty="0">
                <a:solidFill>
                  <a:srgbClr val="002060"/>
                </a:solidFill>
                <a:latin typeface="Arial"/>
                <a:ea typeface="Lucida Sans Unicode"/>
              </a:rPr>
              <a:t>	   G.3 – Profili di rischio </a:t>
            </a:r>
            <a:endParaRPr lang="it-IT" sz="1800" b="0" strike="noStrike" spc="-1" dirty="0">
              <a:latin typeface="Arial"/>
            </a:endParaRPr>
          </a:p>
          <a:p>
            <a:pPr algn="just">
              <a:lnSpc>
                <a:spcPct val="100000"/>
              </a:lnSpc>
            </a:pPr>
            <a:r>
              <a:rPr lang="it-IT" sz="1400" b="1" strike="noStrike" spc="-1" dirty="0">
                <a:solidFill>
                  <a:srgbClr val="002060"/>
                </a:solidFill>
                <a:latin typeface="Arial"/>
                <a:ea typeface="DejaVu Sans"/>
              </a:rPr>
              <a:t>PROFILI DI RISCHIO VITA </a:t>
            </a:r>
          </a:p>
          <a:p>
            <a:pPr algn="just">
              <a:lnSpc>
                <a:spcPct val="100000"/>
              </a:lnSpc>
            </a:pPr>
            <a:r>
              <a:rPr lang="it-IT" sz="1400" b="1" strike="noStrike" spc="-1" dirty="0">
                <a:solidFill>
                  <a:srgbClr val="FF0000"/>
                </a:solidFill>
                <a:latin typeface="Arial"/>
                <a:ea typeface="DejaVu Sans"/>
              </a:rPr>
              <a:t>A</a:t>
            </a:r>
            <a:r>
              <a:rPr lang="it-IT" sz="1400" b="0" strike="noStrike" spc="-1" dirty="0">
                <a:solidFill>
                  <a:srgbClr val="002060"/>
                </a:solidFill>
                <a:latin typeface="Arial"/>
                <a:ea typeface="DejaVu Sans"/>
              </a:rPr>
              <a:t> -  Gli occupanti sono in stato di veglia ed hanno familiarità con l’edificio: DEPOSITI</a:t>
            </a:r>
          </a:p>
          <a:p>
            <a:pPr algn="just">
              <a:lnSpc>
                <a:spcPct val="100000"/>
              </a:lnSpc>
            </a:pPr>
            <a:r>
              <a:rPr lang="it-IT" sz="1400" b="1" spc="-1" dirty="0">
                <a:solidFill>
                  <a:srgbClr val="FF0000"/>
                </a:solidFill>
                <a:latin typeface="Arial"/>
                <a:ea typeface="DejaVu Sans"/>
              </a:rPr>
              <a:t>B</a:t>
            </a:r>
            <a:r>
              <a:rPr lang="it-IT" sz="1400" spc="-1" dirty="0">
                <a:solidFill>
                  <a:srgbClr val="002060"/>
                </a:solidFill>
                <a:latin typeface="Arial"/>
                <a:ea typeface="DejaVu Sans"/>
              </a:rPr>
              <a:t> - </a:t>
            </a:r>
            <a:r>
              <a:rPr lang="it-IT" sz="1400" spc="-1" dirty="0">
                <a:solidFill>
                  <a:srgbClr val="002060"/>
                </a:solidFill>
                <a:latin typeface="Arial"/>
              </a:rPr>
              <a:t>Gli occupanti sono in stato di veglia e non hanno familiarità con l’edificio: autorimessa pubblica, centro congressi, ufficio aperto al pubblico, studio medico, ambulatorio medico.  </a:t>
            </a:r>
          </a:p>
          <a:p>
            <a:pPr algn="just"/>
            <a:r>
              <a:rPr lang="it-IT" sz="1400" b="1" spc="-1" dirty="0">
                <a:solidFill>
                  <a:srgbClr val="FF0000"/>
                </a:solidFill>
                <a:latin typeface="Arial"/>
              </a:rPr>
              <a:t>D</a:t>
            </a:r>
            <a:r>
              <a:rPr lang="it-IT" sz="1400" spc="-1" dirty="0">
                <a:solidFill>
                  <a:srgbClr val="002060"/>
                </a:solidFill>
                <a:latin typeface="Arial"/>
              </a:rPr>
              <a:t> - Gli occupanti ricevono cure mediche: Degenza ospedaliera, terapia intensiva, sala operatoria</a:t>
            </a:r>
          </a:p>
          <a:p>
            <a:pPr algn="just">
              <a:lnSpc>
                <a:spcPct val="100000"/>
              </a:lnSpc>
            </a:pPr>
            <a:r>
              <a:rPr lang="el-GR" sz="1400" b="1" strike="noStrike" spc="-1" dirty="0">
                <a:solidFill>
                  <a:srgbClr val="002060"/>
                </a:solidFill>
                <a:latin typeface="Arial"/>
                <a:ea typeface="DejaVu Sans"/>
              </a:rPr>
              <a:t>δ</a:t>
            </a:r>
            <a:r>
              <a:rPr lang="el-GR" sz="1400" b="0" strike="noStrike" spc="-1" dirty="0">
                <a:solidFill>
                  <a:srgbClr val="002060"/>
                </a:solidFill>
                <a:latin typeface="Arial"/>
                <a:ea typeface="DejaVu Sans"/>
              </a:rPr>
              <a:t>α</a:t>
            </a:r>
            <a:r>
              <a:rPr lang="it-IT" sz="1400" b="0" strike="noStrike" spc="-1" dirty="0">
                <a:solidFill>
                  <a:srgbClr val="002060"/>
                </a:solidFill>
                <a:latin typeface="Arial"/>
                <a:ea typeface="DejaVu Sans"/>
              </a:rPr>
              <a:t> = 2 </a:t>
            </a:r>
            <a:r>
              <a:rPr lang="it-IT" sz="1400" spc="-1" dirty="0">
                <a:solidFill>
                  <a:srgbClr val="002060"/>
                </a:solidFill>
                <a:latin typeface="Arial"/>
                <a:ea typeface="DejaVu Sans"/>
              </a:rPr>
              <a:t> -  </a:t>
            </a:r>
            <a:r>
              <a:rPr lang="it-IT" sz="1400" b="1" strike="noStrike" spc="-1" dirty="0">
                <a:solidFill>
                  <a:srgbClr val="002060"/>
                </a:solidFill>
                <a:latin typeface="Arial"/>
                <a:ea typeface="DejaVu Sans"/>
              </a:rPr>
              <a:t>t</a:t>
            </a:r>
            <a:r>
              <a:rPr lang="el-GR" sz="1400" b="0" strike="noStrike" spc="-1" dirty="0">
                <a:solidFill>
                  <a:srgbClr val="002060"/>
                </a:solidFill>
                <a:latin typeface="Arial"/>
                <a:ea typeface="DejaVu Sans"/>
              </a:rPr>
              <a:t>α </a:t>
            </a:r>
            <a:r>
              <a:rPr lang="it-IT" sz="1400" b="0" strike="noStrike" spc="-1" dirty="0">
                <a:solidFill>
                  <a:srgbClr val="002060"/>
                </a:solidFill>
                <a:latin typeface="Arial"/>
                <a:ea typeface="DejaVu Sans"/>
              </a:rPr>
              <a:t>300 s media - Ambiti di attività ove siano presenti prevalentemente materiali o altri combustibili che contribuiscono in modo moderato all’incendio.</a:t>
            </a:r>
          </a:p>
          <a:p>
            <a:pPr algn="just">
              <a:lnSpc>
                <a:spcPct val="100000"/>
              </a:lnSpc>
            </a:pPr>
            <a:r>
              <a:rPr lang="it-IT" sz="1400" b="0" strike="noStrike" spc="-1" dirty="0">
                <a:solidFill>
                  <a:srgbClr val="002060"/>
                </a:solidFill>
                <a:latin typeface="Arial"/>
                <a:ea typeface="DejaVu Sans"/>
              </a:rPr>
              <a:t>	</a:t>
            </a:r>
            <a:endParaRPr lang="it-IT" sz="1400" b="0" strike="noStrike" spc="-1" dirty="0">
              <a:latin typeface="Arial"/>
            </a:endParaRPr>
          </a:p>
          <a:p>
            <a:pPr algn="just">
              <a:spcBef>
                <a:spcPts val="567"/>
              </a:spcBef>
              <a:spcAft>
                <a:spcPts val="567"/>
              </a:spcAft>
            </a:pPr>
            <a:r>
              <a:rPr lang="it-IT" sz="1400" b="1" spc="-1" dirty="0">
                <a:solidFill>
                  <a:srgbClr val="002060"/>
                </a:solidFill>
                <a:latin typeface="Arial"/>
              </a:rPr>
              <a:t>PROFILODI RISCHIO BENI </a:t>
            </a:r>
          </a:p>
          <a:p>
            <a:pPr algn="just">
              <a:lnSpc>
                <a:spcPct val="100000"/>
              </a:lnSpc>
              <a:spcBef>
                <a:spcPts val="567"/>
              </a:spcBef>
              <a:spcAft>
                <a:spcPts val="567"/>
              </a:spcAft>
            </a:pPr>
            <a:r>
              <a:rPr lang="it-IT" sz="1400" b="0" strike="noStrike" spc="-1" dirty="0">
                <a:solidFill>
                  <a:srgbClr val="002060"/>
                </a:solidFill>
                <a:latin typeface="Arial"/>
                <a:ea typeface="DejaVu Sans"/>
              </a:rPr>
              <a:t> </a:t>
            </a:r>
            <a:endParaRPr lang="it-IT" sz="1400" b="0" strike="noStrike" spc="-1" dirty="0">
              <a:latin typeface="Arial"/>
            </a:endParaRPr>
          </a:p>
          <a:p>
            <a:pPr algn="just">
              <a:lnSpc>
                <a:spcPct val="100000"/>
              </a:lnSpc>
              <a:spcBef>
                <a:spcPts val="567"/>
              </a:spcBef>
              <a:spcAft>
                <a:spcPts val="567"/>
              </a:spcAft>
            </a:pPr>
            <a:r>
              <a:rPr lang="it-IT" sz="1400" b="0" strike="noStrike" spc="-1" dirty="0">
                <a:solidFill>
                  <a:srgbClr val="002060"/>
                </a:solidFill>
                <a:latin typeface="Arial"/>
                <a:ea typeface="DejaVu Sans"/>
              </a:rPr>
              <a:t> </a:t>
            </a:r>
            <a:endParaRPr lang="it-IT" sz="1400" b="0" strike="noStrike" spc="-1" dirty="0">
              <a:latin typeface="Arial"/>
            </a:endParaRPr>
          </a:p>
        </p:txBody>
      </p:sp>
      <p:pic>
        <p:nvPicPr>
          <p:cNvPr id="275" name="Picture 2_3"/>
          <p:cNvPicPr/>
          <p:nvPr/>
        </p:nvPicPr>
        <p:blipFill>
          <a:blip r:embed="rId2"/>
          <a:srcRect b="16376"/>
          <a:stretch/>
        </p:blipFill>
        <p:spPr>
          <a:xfrm>
            <a:off x="150840" y="6233400"/>
            <a:ext cx="431280" cy="569880"/>
          </a:xfrm>
          <a:prstGeom prst="rect">
            <a:avLst/>
          </a:prstGeom>
          <a:ln>
            <a:noFill/>
          </a:ln>
        </p:spPr>
      </p:pic>
      <p:sp>
        <p:nvSpPr>
          <p:cNvPr id="276"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B8DE2423-3BA7-44A8-A16B-2307D2C434BB}" type="slidenum">
              <a:rPr lang="it-IT" sz="1000" b="0" strike="noStrike" spc="-1">
                <a:solidFill>
                  <a:srgbClr val="002060"/>
                </a:solidFill>
                <a:latin typeface="Arial"/>
                <a:ea typeface="DejaVu Sans"/>
              </a:rPr>
              <a:t>13</a:t>
            </a:fld>
            <a:endParaRPr lang="it-IT" sz="1000" b="0" strike="noStrike" spc="-1">
              <a:latin typeface="Arial"/>
            </a:endParaRPr>
          </a:p>
        </p:txBody>
      </p:sp>
      <p:sp>
        <p:nvSpPr>
          <p:cNvPr id="277"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78"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79"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80"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81"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83"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84" name="Picture 2_4"/>
          <p:cNvPicPr/>
          <p:nvPr/>
        </p:nvPicPr>
        <p:blipFill>
          <a:blip r:embed="rId3"/>
          <a:srcRect r="66092"/>
          <a:stretch/>
        </p:blipFill>
        <p:spPr>
          <a:xfrm>
            <a:off x="58320" y="173880"/>
            <a:ext cx="863280" cy="1065960"/>
          </a:xfrm>
          <a:prstGeom prst="rect">
            <a:avLst/>
          </a:prstGeom>
          <a:ln>
            <a:noFill/>
          </a:ln>
        </p:spPr>
      </p:pic>
      <p:pic>
        <p:nvPicPr>
          <p:cNvPr id="285" name="Picture 2_5"/>
          <p:cNvPicPr/>
          <p:nvPr/>
        </p:nvPicPr>
        <p:blipFill>
          <a:blip r:embed="rId4"/>
          <a:stretch/>
        </p:blipFill>
        <p:spPr>
          <a:xfrm>
            <a:off x="2880" y="1587960"/>
            <a:ext cx="943200" cy="243360"/>
          </a:xfrm>
          <a:prstGeom prst="rect">
            <a:avLst/>
          </a:prstGeom>
          <a:ln>
            <a:noFill/>
          </a:ln>
        </p:spPr>
      </p:pic>
      <p:sp>
        <p:nvSpPr>
          <p:cNvPr id="288" name="CustomShape 14"/>
          <p:cNvSpPr/>
          <p:nvPr/>
        </p:nvSpPr>
        <p:spPr>
          <a:xfrm>
            <a:off x="1281265" y="5807640"/>
            <a:ext cx="6935760" cy="27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it-IT" sz="1200" b="0" strike="noStrike" spc="-1" dirty="0">
                <a:solidFill>
                  <a:srgbClr val="002060"/>
                </a:solidFill>
                <a:latin typeface="Arial"/>
                <a:ea typeface="DejaVu Sans"/>
              </a:rPr>
              <a:t>Il profilo di rischio </a:t>
            </a:r>
            <a:r>
              <a:rPr lang="it-IT" sz="1200" b="0" strike="noStrike" spc="-1" dirty="0" err="1">
                <a:solidFill>
                  <a:srgbClr val="002060"/>
                </a:solidFill>
                <a:latin typeface="Arial"/>
                <a:ea typeface="DejaVu Sans"/>
              </a:rPr>
              <a:t>R</a:t>
            </a:r>
            <a:r>
              <a:rPr lang="it-IT" sz="800" b="0" strike="noStrike" spc="-1" dirty="0" err="1">
                <a:solidFill>
                  <a:srgbClr val="002060"/>
                </a:solidFill>
                <a:latin typeface="Arial"/>
                <a:ea typeface="DejaVu Sans"/>
              </a:rPr>
              <a:t>ambiente</a:t>
            </a:r>
            <a:r>
              <a:rPr lang="it-IT" sz="1200" b="0" strike="noStrike" spc="-1" dirty="0">
                <a:solidFill>
                  <a:srgbClr val="002060"/>
                </a:solidFill>
                <a:latin typeface="Arial"/>
                <a:ea typeface="DejaVu Sans"/>
              </a:rPr>
              <a:t> attribuito all’intera attività = </a:t>
            </a:r>
            <a:r>
              <a:rPr lang="it-IT" sz="1200" b="1" strike="noStrike" spc="-1" dirty="0">
                <a:solidFill>
                  <a:srgbClr val="002060"/>
                </a:solidFill>
                <a:latin typeface="Arial"/>
                <a:ea typeface="DejaVu Sans"/>
              </a:rPr>
              <a:t>non significativo</a:t>
            </a:r>
            <a:endParaRPr lang="it-IT" sz="1200" b="0" strike="noStrike" spc="-1" dirty="0">
              <a:latin typeface="Arial"/>
            </a:endParaRPr>
          </a:p>
        </p:txBody>
      </p:sp>
      <p:graphicFrame>
        <p:nvGraphicFramePr>
          <p:cNvPr id="4" name="Tabella 3">
            <a:extLst>
              <a:ext uri="{FF2B5EF4-FFF2-40B4-BE49-F238E27FC236}">
                <a16:creationId xmlns:a16="http://schemas.microsoft.com/office/drawing/2014/main" id="{55B3D13F-D57C-8467-710A-0580EED119DF}"/>
              </a:ext>
            </a:extLst>
          </p:cNvPr>
          <p:cNvGraphicFramePr>
            <a:graphicFrameLocks noGrp="1"/>
          </p:cNvGraphicFramePr>
          <p:nvPr>
            <p:extLst>
              <p:ext uri="{D42A27DB-BD31-4B8C-83A1-F6EECF244321}">
                <p14:modId xmlns:p14="http://schemas.microsoft.com/office/powerpoint/2010/main" val="658802831"/>
              </p:ext>
            </p:extLst>
          </p:nvPr>
        </p:nvGraphicFramePr>
        <p:xfrm>
          <a:off x="1321560" y="4579199"/>
          <a:ext cx="6895465" cy="1018921"/>
        </p:xfrm>
        <a:graphic>
          <a:graphicData uri="http://schemas.openxmlformats.org/drawingml/2006/table">
            <a:tbl>
              <a:tblPr firstRow="1" firstCol="1" lastRow="1" lastCol="1" bandRow="1" bandCol="1"/>
              <a:tblGrid>
                <a:gridCol w="1724025">
                  <a:extLst>
                    <a:ext uri="{9D8B030D-6E8A-4147-A177-3AD203B41FA5}">
                      <a16:colId xmlns:a16="http://schemas.microsoft.com/office/drawing/2014/main" val="4018231835"/>
                    </a:ext>
                  </a:extLst>
                </a:gridCol>
                <a:gridCol w="1724025">
                  <a:extLst>
                    <a:ext uri="{9D8B030D-6E8A-4147-A177-3AD203B41FA5}">
                      <a16:colId xmlns:a16="http://schemas.microsoft.com/office/drawing/2014/main" val="1343529858"/>
                    </a:ext>
                  </a:extLst>
                </a:gridCol>
                <a:gridCol w="1724025">
                  <a:extLst>
                    <a:ext uri="{9D8B030D-6E8A-4147-A177-3AD203B41FA5}">
                      <a16:colId xmlns:a16="http://schemas.microsoft.com/office/drawing/2014/main" val="3719483094"/>
                    </a:ext>
                  </a:extLst>
                </a:gridCol>
                <a:gridCol w="1723390">
                  <a:extLst>
                    <a:ext uri="{9D8B030D-6E8A-4147-A177-3AD203B41FA5}">
                      <a16:colId xmlns:a16="http://schemas.microsoft.com/office/drawing/2014/main" val="2395566371"/>
                    </a:ext>
                  </a:extLst>
                </a:gridCol>
              </a:tblGrid>
              <a:tr h="252095">
                <a:tc rowSpan="2" gridSpan="2">
                  <a:txBody>
                    <a:bodyPr/>
                    <a:lstStyle/>
                    <a:p>
                      <a:pPr algn="l">
                        <a:lnSpc>
                          <a:spcPct val="120000"/>
                        </a:lnSpc>
                        <a:spcAft>
                          <a:spcPts val="1000"/>
                        </a:spcAft>
                      </a:pPr>
                      <a:r>
                        <a:rPr lang="it-IT" sz="1100">
                          <a:effectLst/>
                          <a:latin typeface="Arial Narrow" panose="020B0606020202030204" pitchFamily="34" charset="0"/>
                          <a:ea typeface="Calibri" panose="020F0502020204030204" pitchFamily="34" charset="0"/>
                          <a:cs typeface="Arial" panose="020B0604020202020204" pitchFamily="34" charset="0"/>
                        </a:rPr>
                        <a:t> </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p>
                      <a:pPr algn="l">
                        <a:lnSpc>
                          <a:spcPct val="120000"/>
                        </a:lnSpc>
                        <a:spcAft>
                          <a:spcPts val="1000"/>
                        </a:spcAft>
                      </a:pPr>
                      <a:r>
                        <a:rPr lang="it-IT" sz="1100">
                          <a:effectLst/>
                          <a:latin typeface="Arial Narrow" panose="020B0606020202030204" pitchFamily="34" charset="0"/>
                          <a:ea typeface="Calibri" panose="020F0502020204030204" pitchFamily="34" charset="0"/>
                          <a:cs typeface="Arial" panose="020B0604020202020204" pitchFamily="34" charset="0"/>
                        </a:rPr>
                        <a:t> </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lnL>
                      <a:noFill/>
                    </a:lnL>
                    <a:lnR w="12700" cap="flat" cmpd="sng" algn="ctr">
                      <a:solidFill>
                        <a:srgbClr val="0C0C0C"/>
                      </a:solidFill>
                      <a:prstDash val="solid"/>
                      <a:round/>
                      <a:headEnd type="none" w="med" len="med"/>
                      <a:tailEnd type="none" w="med" len="med"/>
                    </a:lnR>
                    <a:lnT>
                      <a:noFill/>
                    </a:lnT>
                    <a:lnB w="12700" cap="flat" cmpd="sng" algn="ctr">
                      <a:solidFill>
                        <a:srgbClr val="0C0C0C"/>
                      </a:solidFill>
                      <a:prstDash val="solid"/>
                      <a:round/>
                      <a:headEnd type="none" w="med" len="med"/>
                      <a:tailEnd type="none" w="med" len="med"/>
                    </a:lnB>
                    <a:noFill/>
                  </a:tcPr>
                </a:tc>
                <a:tc rowSpan="2" hMerge="1">
                  <a:txBody>
                    <a:bodyPr/>
                    <a:lstStyle/>
                    <a:p>
                      <a:endParaRPr lang="it-IT"/>
                    </a:p>
                  </a:txBody>
                  <a:tcPr/>
                </a:tc>
                <a:tc gridSpan="2">
                  <a:txBody>
                    <a:bodyPr/>
                    <a:lstStyle/>
                    <a:p>
                      <a:pPr marL="990600" algn="l">
                        <a:lnSpc>
                          <a:spcPct val="107000"/>
                        </a:lnSpc>
                      </a:pPr>
                      <a:r>
                        <a:rPr lang="it-IT" sz="1100" b="1">
                          <a:solidFill>
                            <a:srgbClr val="000000"/>
                          </a:solidFill>
                          <a:effectLst/>
                          <a:latin typeface="Arial Narrow" panose="020B0606020202030204" pitchFamily="34" charset="0"/>
                          <a:ea typeface="Arial" panose="020B0604020202020204" pitchFamily="34" charset="0"/>
                          <a:cs typeface="Arial" panose="020B0604020202020204" pitchFamily="34" charset="0"/>
                        </a:rPr>
                        <a:t>Opera da costruzione vincolata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hMerge="1">
                  <a:txBody>
                    <a:bodyPr/>
                    <a:lstStyle/>
                    <a:p>
                      <a:endParaRPr lang="it-IT"/>
                    </a:p>
                  </a:txBody>
                  <a:tcPr/>
                </a:tc>
                <a:extLst>
                  <a:ext uri="{0D108BD9-81ED-4DB2-BD59-A6C34878D82A}">
                    <a16:rowId xmlns:a16="http://schemas.microsoft.com/office/drawing/2014/main" val="2417434333"/>
                  </a:ext>
                </a:extLst>
              </a:tr>
              <a:tr h="252095">
                <a:tc gridSpan="2" vMerge="1">
                  <a:txBody>
                    <a:bodyPr/>
                    <a:lstStyle/>
                    <a:p>
                      <a:endParaRPr lang="it-IT"/>
                    </a:p>
                  </a:txBody>
                  <a:tcPr/>
                </a:tc>
                <a:tc hMerge="1" vMerge="1">
                  <a:txBody>
                    <a:bodyPr/>
                    <a:lstStyle/>
                    <a:p>
                      <a:endParaRPr lang="it-IT"/>
                    </a:p>
                  </a:txBody>
                  <a:tcPr/>
                </a:tc>
                <a:tc>
                  <a:txBody>
                    <a:bodyPr/>
                    <a:lstStyle/>
                    <a:p>
                      <a:pPr marR="36830" algn="ctr">
                        <a:lnSpc>
                          <a:spcPct val="107000"/>
                        </a:lnSpc>
                      </a:pPr>
                      <a:r>
                        <a:rPr lang="it-IT" sz="1100" b="1">
                          <a:effectLst/>
                          <a:latin typeface="Arial Narrow" panose="020B0606020202030204" pitchFamily="34" charset="0"/>
                          <a:ea typeface="Arial" panose="020B0604020202020204" pitchFamily="34" charset="0"/>
                          <a:cs typeface="Arial" panose="020B0604020202020204" pitchFamily="34" charset="0"/>
                        </a:rPr>
                        <a:t>No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46355" algn="ctr">
                        <a:lnSpc>
                          <a:spcPct val="107000"/>
                        </a:lnSpc>
                      </a:pPr>
                      <a:r>
                        <a:rPr lang="it-IT" sz="1100" b="1">
                          <a:effectLst/>
                          <a:latin typeface="Arial Narrow" panose="020B0606020202030204" pitchFamily="34" charset="0"/>
                          <a:ea typeface="Arial" panose="020B0604020202020204" pitchFamily="34" charset="0"/>
                          <a:cs typeface="Arial" panose="020B0604020202020204" pitchFamily="34" charset="0"/>
                        </a:rPr>
                        <a:t>Sì</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3513976203"/>
                  </a:ext>
                </a:extLst>
              </a:tr>
              <a:tr h="252095">
                <a:tc rowSpan="2">
                  <a:txBody>
                    <a:bodyPr/>
                    <a:lstStyle/>
                    <a:p>
                      <a:pPr algn="ctr">
                        <a:lnSpc>
                          <a:spcPct val="107000"/>
                        </a:lnSpc>
                      </a:pPr>
                      <a:r>
                        <a:rPr lang="it-IT" sz="1100" b="1">
                          <a:solidFill>
                            <a:srgbClr val="000000"/>
                          </a:solidFill>
                          <a:effectLst/>
                          <a:latin typeface="Arial Narrow" panose="020B0606020202030204" pitchFamily="34" charset="0"/>
                          <a:ea typeface="Arial" panose="020B0604020202020204" pitchFamily="34" charset="0"/>
                          <a:cs typeface="Arial" panose="020B0604020202020204" pitchFamily="34" charset="0"/>
                        </a:rPr>
                        <a:t>Opera da costruzione strategica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DADA"/>
                    </a:solidFill>
                  </a:tcPr>
                </a:tc>
                <a:tc>
                  <a:txBody>
                    <a:bodyPr/>
                    <a:lstStyle/>
                    <a:p>
                      <a:pPr marR="17780" algn="ctr">
                        <a:lnSpc>
                          <a:spcPct val="107000"/>
                        </a:lnSpc>
                      </a:pPr>
                      <a:r>
                        <a:rPr lang="it-IT" sz="1100" b="1">
                          <a:effectLst/>
                          <a:latin typeface="Arial Narrow" panose="020B0606020202030204" pitchFamily="34" charset="0"/>
                          <a:ea typeface="Arial" panose="020B0604020202020204" pitchFamily="34" charset="0"/>
                          <a:cs typeface="Arial" panose="020B0604020202020204" pitchFamily="34" charset="0"/>
                        </a:rPr>
                        <a:t>No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36830" algn="ctr">
                        <a:lnSpc>
                          <a:spcPct val="107000"/>
                        </a:lnSpc>
                      </a:pPr>
                      <a:r>
                        <a:rPr lang="it-IT" sz="1100"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R</a:t>
                      </a:r>
                      <a:r>
                        <a:rPr lang="it-IT" sz="1100" baseline="-25000"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beni</a:t>
                      </a:r>
                      <a:r>
                        <a:rPr lang="it-IT" sz="1100"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 = </a:t>
                      </a:r>
                      <a:r>
                        <a:rPr lang="it-IT" sz="1100" b="1"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1</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FBE4D5"/>
                    </a:solidFill>
                  </a:tcPr>
                </a:tc>
                <a:tc>
                  <a:txBody>
                    <a:bodyPr/>
                    <a:lstStyle/>
                    <a:p>
                      <a:pPr marR="46355" algn="ctr">
                        <a:lnSpc>
                          <a:spcPct val="107000"/>
                        </a:lnSpc>
                      </a:pPr>
                      <a:r>
                        <a:rPr lang="it-IT" sz="1100">
                          <a:effectLst/>
                          <a:latin typeface="Arial Narrow" panose="020B0606020202030204" pitchFamily="34" charset="0"/>
                          <a:ea typeface="Arial" panose="020B0604020202020204" pitchFamily="34" charset="0"/>
                          <a:cs typeface="Arial" panose="020B0604020202020204" pitchFamily="34" charset="0"/>
                        </a:rPr>
                        <a:t>R</a:t>
                      </a:r>
                      <a:r>
                        <a:rPr lang="it-IT" sz="1100" baseline="-25000">
                          <a:effectLst/>
                          <a:latin typeface="Arial Narrow" panose="020B0606020202030204" pitchFamily="34" charset="0"/>
                          <a:ea typeface="Arial" panose="020B0604020202020204" pitchFamily="34" charset="0"/>
                          <a:cs typeface="Arial" panose="020B0604020202020204" pitchFamily="34" charset="0"/>
                        </a:rPr>
                        <a:t>beni</a:t>
                      </a:r>
                      <a:r>
                        <a:rPr lang="it-IT" sz="1100">
                          <a:effectLst/>
                          <a:latin typeface="Arial Narrow" panose="020B0606020202030204" pitchFamily="34" charset="0"/>
                          <a:ea typeface="Arial" panose="020B0604020202020204" pitchFamily="34" charset="0"/>
                          <a:cs typeface="Arial" panose="020B0604020202020204" pitchFamily="34" charset="0"/>
                        </a:rPr>
                        <a:t> = 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3387251016"/>
                  </a:ext>
                </a:extLst>
              </a:tr>
              <a:tr h="252095">
                <a:tc vMerge="1">
                  <a:txBody>
                    <a:bodyPr/>
                    <a:lstStyle/>
                    <a:p>
                      <a:endParaRPr lang="it-IT"/>
                    </a:p>
                  </a:txBody>
                  <a:tcPr/>
                </a:tc>
                <a:tc>
                  <a:txBody>
                    <a:bodyPr/>
                    <a:lstStyle/>
                    <a:p>
                      <a:pPr marR="17780" algn="ctr">
                        <a:lnSpc>
                          <a:spcPct val="107000"/>
                        </a:lnSpc>
                      </a:pPr>
                      <a:r>
                        <a:rPr lang="it-IT" sz="1100" b="1">
                          <a:effectLst/>
                          <a:latin typeface="Arial Narrow" panose="020B0606020202030204" pitchFamily="34" charset="0"/>
                          <a:ea typeface="Arial" panose="020B0604020202020204" pitchFamily="34" charset="0"/>
                          <a:cs typeface="Arial" panose="020B0604020202020204" pitchFamily="34" charset="0"/>
                        </a:rPr>
                        <a:t>Sì</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R="36830" algn="ctr">
                        <a:lnSpc>
                          <a:spcPct val="107000"/>
                        </a:lnSpc>
                      </a:pPr>
                      <a:r>
                        <a:rPr lang="it-IT" sz="1100">
                          <a:effectLst/>
                          <a:latin typeface="Arial Narrow" panose="020B0606020202030204" pitchFamily="34" charset="0"/>
                          <a:ea typeface="Arial" panose="020B0604020202020204" pitchFamily="34" charset="0"/>
                          <a:cs typeface="Arial" panose="020B0604020202020204" pitchFamily="34" charset="0"/>
                        </a:rPr>
                        <a:t>R</a:t>
                      </a:r>
                      <a:r>
                        <a:rPr lang="it-IT" sz="1100" baseline="-25000">
                          <a:effectLst/>
                          <a:latin typeface="Arial Narrow" panose="020B0606020202030204" pitchFamily="34" charset="0"/>
                          <a:ea typeface="Arial" panose="020B0604020202020204" pitchFamily="34" charset="0"/>
                          <a:cs typeface="Arial" panose="020B0604020202020204" pitchFamily="34" charset="0"/>
                        </a:rPr>
                        <a:t>beni</a:t>
                      </a:r>
                      <a:r>
                        <a:rPr lang="it-IT" sz="1100">
                          <a:effectLst/>
                          <a:latin typeface="Arial Narrow" panose="020B0606020202030204" pitchFamily="34" charset="0"/>
                          <a:ea typeface="Arial" panose="020B0604020202020204" pitchFamily="34" charset="0"/>
                          <a:cs typeface="Arial" panose="020B0604020202020204" pitchFamily="34" charset="0"/>
                        </a:rPr>
                        <a:t> = 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R="46355" algn="ctr">
                        <a:lnSpc>
                          <a:spcPct val="107000"/>
                        </a:lnSpc>
                      </a:pPr>
                      <a:r>
                        <a:rPr lang="it-IT" sz="1100" dirty="0" err="1">
                          <a:effectLst/>
                          <a:latin typeface="Arial Narrow" panose="020B0606020202030204" pitchFamily="34" charset="0"/>
                          <a:ea typeface="Arial" panose="020B0604020202020204" pitchFamily="34" charset="0"/>
                          <a:cs typeface="Arial" panose="020B0604020202020204" pitchFamily="34" charset="0"/>
                        </a:rPr>
                        <a:t>R</a:t>
                      </a:r>
                      <a:r>
                        <a:rPr lang="it-IT" sz="1100" baseline="-25000" dirty="0" err="1">
                          <a:effectLst/>
                          <a:latin typeface="Arial Narrow" panose="020B0606020202030204" pitchFamily="34" charset="0"/>
                          <a:ea typeface="Arial" panose="020B0604020202020204" pitchFamily="34" charset="0"/>
                          <a:cs typeface="Arial" panose="020B0604020202020204" pitchFamily="34" charset="0"/>
                        </a:rPr>
                        <a:t>beni</a:t>
                      </a:r>
                      <a:r>
                        <a:rPr lang="it-IT" sz="1100" dirty="0">
                          <a:effectLst/>
                          <a:latin typeface="Arial Narrow" panose="020B0606020202030204" pitchFamily="34" charset="0"/>
                          <a:ea typeface="Arial" panose="020B0604020202020204" pitchFamily="34" charset="0"/>
                          <a:cs typeface="Arial" panose="020B0604020202020204" pitchFamily="34" charset="0"/>
                        </a:rPr>
                        <a:t> = 4</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40690232"/>
                  </a:ext>
                </a:extLst>
              </a:tr>
            </a:tbl>
          </a:graphicData>
        </a:graphic>
      </p:graphicFrame>
      <p:sp>
        <p:nvSpPr>
          <p:cNvPr id="2" name="CustomShape 1">
            <a:extLst>
              <a:ext uri="{FF2B5EF4-FFF2-40B4-BE49-F238E27FC236}">
                <a16:creationId xmlns:a16="http://schemas.microsoft.com/office/drawing/2014/main" id="{A860C43E-AA72-AB3E-24A5-576B6553C700}"/>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ustomShape 3"/>
          <p:cNvSpPr/>
          <p:nvPr/>
        </p:nvSpPr>
        <p:spPr>
          <a:xfrm>
            <a:off x="1277640" y="222480"/>
            <a:ext cx="7559640" cy="5765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DM 03/08/2015 e </a:t>
            </a:r>
            <a:r>
              <a:rPr lang="it-IT" sz="2200" b="1" strike="noStrike" spc="-1" dirty="0" err="1">
                <a:solidFill>
                  <a:srgbClr val="002060"/>
                </a:solidFill>
                <a:latin typeface="Arial"/>
                <a:ea typeface="DejaVu Sans"/>
              </a:rPr>
              <a:t>s.m.i.</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V11 RTV – Strutture sanitarie</a:t>
            </a:r>
            <a:endParaRPr lang="it-IT" sz="2200" b="0" strike="noStrike" spc="-1" dirty="0">
              <a:latin typeface="Arial"/>
            </a:endParaRPr>
          </a:p>
          <a:p>
            <a:pPr algn="just">
              <a:lnSpc>
                <a:spcPct val="100000"/>
              </a:lnSpc>
              <a:spcBef>
                <a:spcPts val="567"/>
              </a:spcBef>
              <a:spcAft>
                <a:spcPts val="567"/>
              </a:spcAft>
            </a:pPr>
            <a:r>
              <a:rPr lang="it-IT" b="1" strike="noStrike" spc="-1" dirty="0">
                <a:solidFill>
                  <a:srgbClr val="002060"/>
                </a:solidFill>
                <a:latin typeface="Arial"/>
                <a:ea typeface="DejaVu Sans"/>
              </a:rPr>
              <a:t>Sintesi dei risultai ottenuti</a:t>
            </a:r>
            <a:endParaRPr lang="it-IT" b="0" strike="noStrike" spc="-1" dirty="0">
              <a:latin typeface="Arial"/>
            </a:endParaRPr>
          </a:p>
          <a:p>
            <a:pPr marL="360" algn="just">
              <a:lnSpc>
                <a:spcPct val="100000"/>
              </a:lnSpc>
              <a:spcBef>
                <a:spcPts val="567"/>
              </a:spcBef>
              <a:spcAft>
                <a:spcPts val="567"/>
              </a:spcAft>
              <a:buClr>
                <a:srgbClr val="002060"/>
              </a:buClr>
            </a:pPr>
            <a:r>
              <a:rPr lang="it-IT" b="0" strike="noStrike" spc="-1" dirty="0">
                <a:solidFill>
                  <a:srgbClr val="002060"/>
                </a:solidFill>
                <a:latin typeface="Arial"/>
                <a:ea typeface="DejaVu Sans"/>
              </a:rPr>
              <a:t>Aspetti specifici della tipologia di attività – RTV</a:t>
            </a:r>
            <a:endParaRPr lang="it-IT" b="0" strike="noStrike" spc="-1" dirty="0">
              <a:latin typeface="Arial"/>
            </a:endParaRPr>
          </a:p>
          <a:p>
            <a:pPr algn="just">
              <a:spcBef>
                <a:spcPts val="567"/>
              </a:spcBef>
              <a:spcAft>
                <a:spcPts val="567"/>
              </a:spcAft>
            </a:pPr>
            <a:r>
              <a:rPr lang="it-IT" sz="1400" spc="-1" dirty="0">
                <a:solidFill>
                  <a:srgbClr val="002060"/>
                </a:solidFill>
                <a:latin typeface="Arial"/>
              </a:rPr>
              <a:t>in relazione alla tipologia delle prestazioni erogate: </a:t>
            </a:r>
            <a:r>
              <a:rPr lang="it-IT" sz="1400" b="1" spc="-1" dirty="0">
                <a:solidFill>
                  <a:srgbClr val="002060"/>
                </a:solidFill>
                <a:latin typeface="Arial"/>
              </a:rPr>
              <a:t>SA</a:t>
            </a:r>
            <a:endParaRPr lang="it-IT" sz="1400" b="0" strike="noStrike" spc="-1" dirty="0">
              <a:latin typeface="Arial"/>
            </a:endParaRPr>
          </a:p>
          <a:p>
            <a:pPr algn="just">
              <a:lnSpc>
                <a:spcPct val="100000"/>
              </a:lnSpc>
              <a:spcBef>
                <a:spcPts val="567"/>
              </a:spcBef>
              <a:spcAft>
                <a:spcPts val="567"/>
              </a:spcAft>
            </a:pPr>
            <a:r>
              <a:rPr lang="it-IT" sz="1400" b="0" strike="noStrike" spc="-1" dirty="0">
                <a:solidFill>
                  <a:srgbClr val="002060"/>
                </a:solidFill>
                <a:latin typeface="Arial"/>
                <a:ea typeface="DejaVu Sans"/>
              </a:rPr>
              <a:t>Altezza </a:t>
            </a:r>
            <a:r>
              <a:rPr lang="it-IT" sz="1400" b="1" strike="noStrike" spc="-1" dirty="0">
                <a:solidFill>
                  <a:srgbClr val="002060"/>
                </a:solidFill>
                <a:latin typeface="Arial"/>
                <a:ea typeface="DejaVu Sans"/>
              </a:rPr>
              <a:t>HA</a:t>
            </a:r>
          </a:p>
          <a:p>
            <a:pPr algn="just">
              <a:spcBef>
                <a:spcPts val="567"/>
              </a:spcBef>
              <a:spcAft>
                <a:spcPts val="567"/>
              </a:spcAft>
            </a:pPr>
            <a:r>
              <a:rPr lang="it-IT" sz="1400" spc="-1" dirty="0">
                <a:solidFill>
                  <a:srgbClr val="002060"/>
                </a:solidFill>
                <a:latin typeface="Arial"/>
              </a:rPr>
              <a:t>in relazione al numero di posti letto P: </a:t>
            </a:r>
            <a:r>
              <a:rPr lang="it-IT" sz="1400" b="1" strike="noStrike" spc="-1" dirty="0">
                <a:solidFill>
                  <a:srgbClr val="002060"/>
                </a:solidFill>
                <a:latin typeface="Arial"/>
                <a:ea typeface="DejaVu Sans"/>
              </a:rPr>
              <a:t>PC</a:t>
            </a:r>
          </a:p>
          <a:p>
            <a:pPr>
              <a:lnSpc>
                <a:spcPct val="100000"/>
              </a:lnSpc>
            </a:pPr>
            <a:r>
              <a:rPr lang="it-IT" sz="1400" spc="-1" dirty="0">
                <a:solidFill>
                  <a:srgbClr val="002060"/>
                </a:solidFill>
                <a:latin typeface="Arial"/>
                <a:ea typeface="DejaVu Sans"/>
              </a:rPr>
              <a:t>A</a:t>
            </a:r>
            <a:r>
              <a:rPr lang="it-IT" sz="1400" b="0" strike="noStrike" spc="-1" dirty="0">
                <a:solidFill>
                  <a:srgbClr val="002060"/>
                </a:solidFill>
                <a:latin typeface="Arial"/>
                <a:ea typeface="DejaVu Sans"/>
              </a:rPr>
              <a:t>ree previste </a:t>
            </a:r>
            <a:endParaRPr lang="it-IT" sz="1400" b="0" strike="noStrike" spc="-1" dirty="0">
              <a:latin typeface="Arial"/>
            </a:endParaRPr>
          </a:p>
          <a:p>
            <a:r>
              <a:rPr lang="it-IT" sz="1400" spc="-1" dirty="0">
                <a:solidFill>
                  <a:srgbClr val="002060"/>
                </a:solidFill>
                <a:latin typeface="Arial"/>
              </a:rPr>
              <a:t>TA1: aree destinate a ricovero in regime ospedaliero o residenziale;</a:t>
            </a:r>
          </a:p>
          <a:p>
            <a:pPr>
              <a:lnSpc>
                <a:spcPct val="100000"/>
              </a:lnSpc>
            </a:pPr>
            <a:r>
              <a:rPr lang="it-IT" sz="1400" spc="-1" dirty="0">
                <a:solidFill>
                  <a:srgbClr val="002060"/>
                </a:solidFill>
                <a:latin typeface="Arial"/>
              </a:rPr>
              <a:t>TB: aree destinate a prestazioni medico-sanitarie di tipo ambulatoriale in cui non è previsto il ricovero, </a:t>
            </a:r>
          </a:p>
          <a:p>
            <a:pPr>
              <a:lnSpc>
                <a:spcPct val="100000"/>
              </a:lnSpc>
            </a:pPr>
            <a:r>
              <a:rPr lang="it-IT" sz="1400" spc="-1" dirty="0">
                <a:solidFill>
                  <a:srgbClr val="002060"/>
                </a:solidFill>
                <a:latin typeface="Arial"/>
              </a:rPr>
              <a:t>TC: aree destinate ad altri servizi pertinenti </a:t>
            </a:r>
          </a:p>
          <a:p>
            <a:pPr>
              <a:lnSpc>
                <a:spcPct val="100000"/>
              </a:lnSpc>
            </a:pPr>
            <a:r>
              <a:rPr lang="it-IT" sz="1400" spc="-1" dirty="0">
                <a:solidFill>
                  <a:srgbClr val="002060"/>
                </a:solidFill>
                <a:latin typeface="Arial"/>
              </a:rPr>
              <a:t>TK: aree a rischio specifico</a:t>
            </a:r>
          </a:p>
          <a:p>
            <a:pPr>
              <a:lnSpc>
                <a:spcPct val="100000"/>
              </a:lnSpc>
            </a:pPr>
            <a:r>
              <a:rPr lang="it-IT" sz="1400" spc="-1" dirty="0">
                <a:solidFill>
                  <a:srgbClr val="002060"/>
                </a:solidFill>
                <a:latin typeface="Arial"/>
              </a:rPr>
              <a:t>TM: depositi inseriti nella stessa opera da costruzione dell’attività sanitaria</a:t>
            </a:r>
          </a:p>
          <a:p>
            <a:pPr marL="360" algn="just">
              <a:lnSpc>
                <a:spcPct val="100000"/>
              </a:lnSpc>
              <a:spcBef>
                <a:spcPts val="567"/>
              </a:spcBef>
              <a:spcAft>
                <a:spcPts val="567"/>
              </a:spcAft>
              <a:buClr>
                <a:srgbClr val="002060"/>
              </a:buClr>
            </a:pPr>
            <a:r>
              <a:rPr lang="it-IT" sz="2200" b="0" strike="noStrike" spc="-1" dirty="0">
                <a:solidFill>
                  <a:srgbClr val="002060"/>
                </a:solidFill>
                <a:latin typeface="Arial"/>
                <a:ea typeface="DejaVu Sans"/>
              </a:rPr>
              <a:t>Aspetti generali  - RTO</a:t>
            </a:r>
            <a:endParaRPr lang="it-IT" sz="2200" b="0" strike="noStrike" spc="-1" dirty="0">
              <a:latin typeface="Arial"/>
            </a:endParaRPr>
          </a:p>
          <a:p>
            <a:pPr algn="just">
              <a:lnSpc>
                <a:spcPct val="100000"/>
              </a:lnSpc>
              <a:spcBef>
                <a:spcPts val="567"/>
              </a:spcBef>
              <a:spcAft>
                <a:spcPts val="567"/>
              </a:spcAft>
            </a:pPr>
            <a:r>
              <a:rPr lang="it-IT" sz="1400" b="0" strike="noStrike" spc="-1" dirty="0" err="1">
                <a:solidFill>
                  <a:srgbClr val="002060"/>
                </a:solidFill>
                <a:latin typeface="Arial"/>
                <a:ea typeface="Lucida Sans Unicode"/>
              </a:rPr>
              <a:t>R</a:t>
            </a:r>
            <a:r>
              <a:rPr lang="it-IT" sz="1200" b="0" strike="noStrike" spc="-1" dirty="0" err="1">
                <a:solidFill>
                  <a:srgbClr val="002060"/>
                </a:solidFill>
                <a:latin typeface="Arial"/>
                <a:ea typeface="Lucida Sans Unicode"/>
              </a:rPr>
              <a:t>vita</a:t>
            </a:r>
            <a:r>
              <a:rPr lang="it-IT" sz="1400" b="0" strike="noStrike" spc="-1" dirty="0">
                <a:solidFill>
                  <a:srgbClr val="002060"/>
                </a:solidFill>
                <a:latin typeface="Arial"/>
                <a:ea typeface="Lucida Sans Unicode"/>
              </a:rPr>
              <a:t> </a:t>
            </a:r>
            <a:r>
              <a:rPr lang="it-IT" sz="1400" b="1" strike="noStrike" spc="-1" dirty="0">
                <a:solidFill>
                  <a:srgbClr val="002060"/>
                </a:solidFill>
                <a:latin typeface="Arial"/>
                <a:ea typeface="DejaVu Sans"/>
              </a:rPr>
              <a:t>A2 / B2/ D2 </a:t>
            </a:r>
            <a:r>
              <a:rPr lang="it-IT" sz="1400" b="0" strike="noStrike" spc="-1" dirty="0">
                <a:solidFill>
                  <a:srgbClr val="002060"/>
                </a:solidFill>
                <a:latin typeface="Arial"/>
                <a:ea typeface="DejaVu Sans"/>
              </a:rPr>
              <a:t> </a:t>
            </a:r>
            <a:endParaRPr lang="it-IT" sz="1400" b="0" strike="noStrike" spc="-1" dirty="0">
              <a:latin typeface="Arial"/>
            </a:endParaRPr>
          </a:p>
          <a:p>
            <a:pPr algn="just">
              <a:lnSpc>
                <a:spcPct val="100000"/>
              </a:lnSpc>
              <a:spcBef>
                <a:spcPts val="567"/>
              </a:spcBef>
              <a:spcAft>
                <a:spcPts val="567"/>
              </a:spcAft>
            </a:pPr>
            <a:r>
              <a:rPr lang="it-IT" sz="1400" b="0" strike="noStrike" spc="-1" dirty="0" err="1">
                <a:solidFill>
                  <a:srgbClr val="002060"/>
                </a:solidFill>
                <a:latin typeface="Arial"/>
                <a:ea typeface="DejaVu Sans"/>
              </a:rPr>
              <a:t>R</a:t>
            </a:r>
            <a:r>
              <a:rPr lang="it-IT" sz="1200" b="0" strike="noStrike" spc="-1" dirty="0" err="1">
                <a:solidFill>
                  <a:srgbClr val="002060"/>
                </a:solidFill>
                <a:latin typeface="Arial"/>
                <a:ea typeface="Lucida Sans Unicode"/>
              </a:rPr>
              <a:t>beni</a:t>
            </a:r>
            <a:r>
              <a:rPr lang="it-IT" sz="1400" b="0" strike="noStrike" spc="-1" dirty="0">
                <a:solidFill>
                  <a:srgbClr val="002060"/>
                </a:solidFill>
                <a:latin typeface="Arial"/>
                <a:ea typeface="DejaVu Sans"/>
              </a:rPr>
              <a:t> </a:t>
            </a:r>
            <a:r>
              <a:rPr lang="it-IT" sz="1400" b="1" spc="-1" dirty="0">
                <a:solidFill>
                  <a:srgbClr val="002060"/>
                </a:solidFill>
                <a:latin typeface="Arial"/>
                <a:ea typeface="DejaVu Sans"/>
              </a:rPr>
              <a:t>1</a:t>
            </a:r>
            <a:r>
              <a:rPr lang="it-IT" sz="1400" b="0" strike="noStrike" spc="-1" dirty="0">
                <a:solidFill>
                  <a:srgbClr val="002060"/>
                </a:solidFill>
                <a:latin typeface="Arial"/>
                <a:ea typeface="DejaVu Sans"/>
              </a:rPr>
              <a:t> </a:t>
            </a:r>
            <a:endParaRPr lang="it-IT" sz="1400" b="0" strike="noStrike" spc="-1" dirty="0">
              <a:latin typeface="Arial"/>
            </a:endParaRPr>
          </a:p>
          <a:p>
            <a:pPr algn="just">
              <a:lnSpc>
                <a:spcPct val="100000"/>
              </a:lnSpc>
              <a:spcBef>
                <a:spcPts val="567"/>
              </a:spcBef>
              <a:spcAft>
                <a:spcPts val="567"/>
              </a:spcAft>
            </a:pPr>
            <a:r>
              <a:rPr lang="it-IT" sz="1400" b="0" strike="noStrike" spc="-1" dirty="0" err="1">
                <a:solidFill>
                  <a:srgbClr val="002060"/>
                </a:solidFill>
                <a:latin typeface="Arial"/>
                <a:ea typeface="DejaVu Sans"/>
              </a:rPr>
              <a:t>R</a:t>
            </a:r>
            <a:r>
              <a:rPr lang="it-IT" sz="1200" b="0" strike="noStrike" spc="-1" dirty="0" err="1">
                <a:solidFill>
                  <a:srgbClr val="002060"/>
                </a:solidFill>
                <a:latin typeface="Arial"/>
                <a:ea typeface="Lucida Sans Unicode"/>
              </a:rPr>
              <a:t>ambiente</a:t>
            </a:r>
            <a:r>
              <a:rPr lang="it-IT" sz="1400" b="0" strike="noStrike" spc="-1" dirty="0">
                <a:solidFill>
                  <a:srgbClr val="002060"/>
                </a:solidFill>
                <a:latin typeface="Arial"/>
                <a:ea typeface="DejaVu Sans"/>
              </a:rPr>
              <a:t> </a:t>
            </a:r>
            <a:r>
              <a:rPr lang="it-IT" sz="1400" b="1" strike="noStrike" spc="-1" dirty="0">
                <a:solidFill>
                  <a:srgbClr val="002060"/>
                </a:solidFill>
                <a:latin typeface="Arial"/>
                <a:ea typeface="DejaVu Sans"/>
              </a:rPr>
              <a:t>non significativo</a:t>
            </a:r>
            <a:endParaRPr lang="it-IT" sz="1400" b="0" strike="noStrike" spc="-1" dirty="0">
              <a:latin typeface="Arial"/>
            </a:endParaRPr>
          </a:p>
        </p:txBody>
      </p:sp>
      <p:pic>
        <p:nvPicPr>
          <p:cNvPr id="293" name="Picture 2"/>
          <p:cNvPicPr/>
          <p:nvPr/>
        </p:nvPicPr>
        <p:blipFill>
          <a:blip r:embed="rId2"/>
          <a:srcRect b="16376"/>
          <a:stretch/>
        </p:blipFill>
        <p:spPr>
          <a:xfrm>
            <a:off x="150840" y="6233400"/>
            <a:ext cx="431280" cy="569880"/>
          </a:xfrm>
          <a:prstGeom prst="rect">
            <a:avLst/>
          </a:prstGeom>
          <a:ln>
            <a:noFill/>
          </a:ln>
        </p:spPr>
      </p:pic>
      <p:sp>
        <p:nvSpPr>
          <p:cNvPr id="294"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03940EBF-EC9D-452A-9CE4-6B91488A2B32}" type="slidenum">
              <a:rPr lang="it-IT" sz="1000" b="0" strike="noStrike" spc="-1">
                <a:solidFill>
                  <a:srgbClr val="002060"/>
                </a:solidFill>
                <a:latin typeface="Arial"/>
                <a:ea typeface="DejaVu Sans"/>
              </a:rPr>
              <a:t>14</a:t>
            </a:fld>
            <a:endParaRPr lang="it-IT" sz="1000" b="0" strike="noStrike" spc="-1">
              <a:latin typeface="Arial"/>
            </a:endParaRPr>
          </a:p>
        </p:txBody>
      </p:sp>
      <p:sp>
        <p:nvSpPr>
          <p:cNvPr id="295"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96"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97"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98"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99"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01"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302" name="Picture 2"/>
          <p:cNvPicPr/>
          <p:nvPr/>
        </p:nvPicPr>
        <p:blipFill>
          <a:blip r:embed="rId3"/>
          <a:srcRect r="66092"/>
          <a:stretch/>
        </p:blipFill>
        <p:spPr>
          <a:xfrm>
            <a:off x="58320" y="173880"/>
            <a:ext cx="863280" cy="1065960"/>
          </a:xfrm>
          <a:prstGeom prst="rect">
            <a:avLst/>
          </a:prstGeom>
          <a:ln>
            <a:noFill/>
          </a:ln>
        </p:spPr>
      </p:pic>
      <p:pic>
        <p:nvPicPr>
          <p:cNvPr id="303" name="Picture 2"/>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4EA67A76-BC77-25F8-1D13-92CA790D9926}"/>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CustomShape 3"/>
          <p:cNvSpPr/>
          <p:nvPr/>
        </p:nvSpPr>
        <p:spPr>
          <a:xfrm>
            <a:off x="1277640" y="309240"/>
            <a:ext cx="7559640" cy="5354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S1: Reazione al fuoco</a:t>
            </a:r>
            <a:endParaRPr lang="it-IT" sz="2200" b="0" strike="noStrike" spc="-1">
              <a:latin typeface="Arial"/>
            </a:endParaRPr>
          </a:p>
          <a:p>
            <a:pPr algn="ctr">
              <a:lnSpc>
                <a:spcPct val="100000"/>
              </a:lnSpc>
            </a:pPr>
            <a:endParaRPr lang="it-IT" sz="2200" b="0" strike="noStrike" spc="-1">
              <a:latin typeface="Arial"/>
            </a:endParaRPr>
          </a:p>
          <a:p>
            <a:pPr algn="just">
              <a:lnSpc>
                <a:spcPct val="100000"/>
              </a:lnSpc>
            </a:pPr>
            <a:r>
              <a:rPr lang="it-IT" sz="1600" b="1" strike="noStrike" spc="-1">
                <a:solidFill>
                  <a:srgbClr val="000000"/>
                </a:solidFill>
                <a:latin typeface="Arial"/>
                <a:ea typeface="DejaVu Sans"/>
              </a:rPr>
              <a:t>Livelli di prestazione</a:t>
            </a:r>
            <a:r>
              <a:rPr lang="it-IT" sz="1600" b="0" strike="noStrike" spc="-1">
                <a:solidFill>
                  <a:srgbClr val="000000"/>
                </a:solidFill>
                <a:latin typeface="Arial"/>
                <a:ea typeface="DejaVu Sans"/>
              </a:rPr>
              <a:t> previsti:</a:t>
            </a: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just">
              <a:lnSpc>
                <a:spcPct val="100000"/>
              </a:lnSpc>
            </a:pPr>
            <a:endParaRPr lang="it-IT" sz="1600" b="0" strike="noStrike" spc="-1">
              <a:latin typeface="Arial"/>
            </a:endParaRPr>
          </a:p>
        </p:txBody>
      </p:sp>
      <p:pic>
        <p:nvPicPr>
          <p:cNvPr id="377" name="Picture 2"/>
          <p:cNvPicPr/>
          <p:nvPr/>
        </p:nvPicPr>
        <p:blipFill>
          <a:blip r:embed="rId2"/>
          <a:srcRect b="16376"/>
          <a:stretch/>
        </p:blipFill>
        <p:spPr>
          <a:xfrm>
            <a:off x="150840" y="6233400"/>
            <a:ext cx="431280" cy="569880"/>
          </a:xfrm>
          <a:prstGeom prst="rect">
            <a:avLst/>
          </a:prstGeom>
          <a:ln>
            <a:noFill/>
          </a:ln>
        </p:spPr>
      </p:pic>
      <p:sp>
        <p:nvSpPr>
          <p:cNvPr id="378"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6E0742CB-1AA0-42F2-BEF8-645B7C156FDE}" type="slidenum">
              <a:rPr lang="it-IT" sz="1000" b="0" strike="noStrike" spc="-1">
                <a:solidFill>
                  <a:srgbClr val="002060"/>
                </a:solidFill>
                <a:latin typeface="Arial"/>
                <a:ea typeface="DejaVu Sans"/>
              </a:rPr>
              <a:t>15</a:t>
            </a:fld>
            <a:endParaRPr lang="it-IT" sz="1000" b="0" strike="noStrike" spc="-1">
              <a:latin typeface="Arial"/>
            </a:endParaRPr>
          </a:p>
        </p:txBody>
      </p:sp>
      <p:sp>
        <p:nvSpPr>
          <p:cNvPr id="379"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380"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81"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82"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83"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385"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386" name="Picture 2"/>
          <p:cNvPicPr/>
          <p:nvPr/>
        </p:nvPicPr>
        <p:blipFill>
          <a:blip r:embed="rId3"/>
          <a:srcRect r="66092"/>
          <a:stretch/>
        </p:blipFill>
        <p:spPr>
          <a:xfrm>
            <a:off x="58320" y="173880"/>
            <a:ext cx="863280" cy="1065960"/>
          </a:xfrm>
          <a:prstGeom prst="rect">
            <a:avLst/>
          </a:prstGeom>
          <a:ln>
            <a:noFill/>
          </a:ln>
        </p:spPr>
      </p:pic>
      <p:pic>
        <p:nvPicPr>
          <p:cNvPr id="387" name="Picture 2"/>
          <p:cNvPicPr/>
          <p:nvPr/>
        </p:nvPicPr>
        <p:blipFill>
          <a:blip r:embed="rId4"/>
          <a:stretch/>
        </p:blipFill>
        <p:spPr>
          <a:xfrm>
            <a:off x="2880" y="1587960"/>
            <a:ext cx="943200" cy="243360"/>
          </a:xfrm>
          <a:prstGeom prst="rect">
            <a:avLst/>
          </a:prstGeom>
          <a:ln>
            <a:noFill/>
          </a:ln>
        </p:spPr>
      </p:pic>
      <p:pic>
        <p:nvPicPr>
          <p:cNvPr id="388" name="Immagine 387"/>
          <p:cNvPicPr/>
          <p:nvPr/>
        </p:nvPicPr>
        <p:blipFill>
          <a:blip r:embed="rId5"/>
          <a:stretch/>
        </p:blipFill>
        <p:spPr>
          <a:xfrm>
            <a:off x="1220400" y="2455200"/>
            <a:ext cx="7713720" cy="2351880"/>
          </a:xfrm>
          <a:prstGeom prst="rect">
            <a:avLst/>
          </a:prstGeom>
          <a:ln>
            <a:noFill/>
          </a:ln>
        </p:spPr>
      </p:pic>
      <p:sp>
        <p:nvSpPr>
          <p:cNvPr id="2" name="CustomShape 1">
            <a:extLst>
              <a:ext uri="{FF2B5EF4-FFF2-40B4-BE49-F238E27FC236}">
                <a16:creationId xmlns:a16="http://schemas.microsoft.com/office/drawing/2014/main" id="{410CF429-CCEB-7A5F-032E-587B811D1F7C}"/>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 name="CustomShape 1"/>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
        <p:nvSpPr>
          <p:cNvPr id="406" name="CustomShape 3"/>
          <p:cNvSpPr/>
          <p:nvPr/>
        </p:nvSpPr>
        <p:spPr>
          <a:xfrm>
            <a:off x="1277640" y="118800"/>
            <a:ext cx="7559640" cy="5354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S1: Reazione al fuoco</a:t>
            </a:r>
            <a:endParaRPr lang="it-IT" sz="2200" b="0" strike="noStrike" spc="-1" dirty="0">
              <a:latin typeface="Arial"/>
            </a:endParaRPr>
          </a:p>
          <a:p>
            <a:pPr algn="just">
              <a:lnSpc>
                <a:spcPct val="100000"/>
              </a:lnSpc>
            </a:pPr>
            <a:r>
              <a:rPr lang="it-IT" sz="1600" b="0" strike="noStrike" spc="-1" dirty="0">
                <a:solidFill>
                  <a:srgbClr val="000000"/>
                </a:solidFill>
                <a:latin typeface="Arial"/>
                <a:ea typeface="DejaVu Sans"/>
              </a:rPr>
              <a:t>Livello di prestazione valutato </a:t>
            </a:r>
            <a:r>
              <a:rPr lang="it-IT" sz="1600" b="1" u="sng" strike="noStrike" spc="-1" dirty="0">
                <a:solidFill>
                  <a:srgbClr val="000000"/>
                </a:solidFill>
                <a:uFillTx/>
                <a:latin typeface="Arial"/>
                <a:ea typeface="DejaVu Sans"/>
              </a:rPr>
              <a:t>secondo la RTO</a:t>
            </a:r>
            <a:r>
              <a:rPr lang="it-IT" sz="1600" b="0" strike="noStrike" spc="-1" dirty="0">
                <a:solidFill>
                  <a:srgbClr val="000000"/>
                </a:solidFill>
                <a:latin typeface="Arial"/>
                <a:ea typeface="DejaVu Sans"/>
              </a:rPr>
              <a:t>:</a:t>
            </a: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solidFill>
                <a:srgbClr val="000000"/>
              </a:solidFill>
              <a:latin typeface="Arial"/>
              <a:ea typeface="DejaVu Sans"/>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In base alla tabella  il livello di prestazione da attribuire alle </a:t>
            </a:r>
            <a:r>
              <a:rPr lang="it-IT" sz="1300" b="1" u="sng" dirty="0">
                <a:effectLst/>
                <a:latin typeface="Arial Narrow" panose="020B0606020202030204" pitchFamily="34" charset="0"/>
                <a:ea typeface="Times New Roman" panose="02020603050405020304" pitchFamily="18" charset="0"/>
                <a:cs typeface="Arial" panose="020B0604020202020204" pitchFamily="34" charset="0"/>
              </a:rPr>
              <a:t>vie di esodo</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dell’attività:</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Arial Narrow" panose="020B0606020202030204" pitchFamily="34" charset="0"/>
              <a:buChar char="-"/>
            </a:pPr>
            <a:r>
              <a:rPr lang="it-IT" sz="1300" dirty="0">
                <a:effectLst/>
                <a:latin typeface="Arial Narrow" panose="020B0606020202030204" pitchFamily="34" charset="0"/>
                <a:ea typeface="Times New Roman" panose="02020603050405020304" pitchFamily="18" charset="0"/>
                <a:cs typeface="Arial" panose="020B0604020202020204" pitchFamily="34" charset="0"/>
              </a:rPr>
              <a:t>in base al </a:t>
            </a:r>
            <a:r>
              <a:rPr lang="it-IT" sz="1300" i="1" dirty="0" err="1">
                <a:effectLst/>
                <a:latin typeface="Arial Narrow" panose="020B0606020202030204" pitchFamily="34" charset="0"/>
                <a:ea typeface="Times New Roman" panose="02020603050405020304" pitchFamily="18" charset="0"/>
                <a:cs typeface="Arial" panose="020B0604020202020204" pitchFamily="34" charset="0"/>
              </a:rPr>
              <a:t>R</a:t>
            </a:r>
            <a:r>
              <a:rPr lang="it-IT" sz="1300" i="1" baseline="-25000" dirty="0" err="1">
                <a:effectLst/>
                <a:latin typeface="Arial Narrow" panose="020B0606020202030204" pitchFamily="34" charset="0"/>
                <a:ea typeface="Times New Roman" panose="02020603050405020304" pitchFamily="18" charset="0"/>
                <a:cs typeface="Arial" panose="020B0604020202020204" pitchFamily="34" charset="0"/>
              </a:rPr>
              <a:t>vita</a:t>
            </a:r>
            <a:r>
              <a:rPr lang="it-IT" sz="1300" i="1" baseline="-25000" dirty="0">
                <a:effectLst/>
                <a:latin typeface="Arial Narrow" panose="020B0606020202030204" pitchFamily="34" charset="0"/>
                <a:ea typeface="Times New Roman" panose="02020603050405020304" pitchFamily="18" charset="0"/>
                <a:cs typeface="Arial" panose="020B0604020202020204" pitchFamily="34" charset="0"/>
              </a:rPr>
              <a:t> </a:t>
            </a:r>
            <a:r>
              <a:rPr lang="it-IT" sz="1300" dirty="0">
                <a:effectLst/>
                <a:latin typeface="Arial Narrow" panose="020B0606020202030204" pitchFamily="34" charset="0"/>
                <a:ea typeface="Times New Roman" panose="02020603050405020304" pitchFamily="18" charset="0"/>
                <a:cs typeface="Arial" panose="020B0604020202020204" pitchFamily="34" charset="0"/>
              </a:rPr>
              <a:t>(</a:t>
            </a:r>
            <a:r>
              <a:rPr lang="it-IT" sz="1300" b="1" i="1" dirty="0">
                <a:effectLst/>
                <a:latin typeface="Arial Narrow" panose="020B0606020202030204" pitchFamily="34" charset="0"/>
                <a:ea typeface="Times New Roman" panose="02020603050405020304" pitchFamily="18" charset="0"/>
                <a:cs typeface="Arial" panose="020B0604020202020204" pitchFamily="34" charset="0"/>
              </a:rPr>
              <a:t>D2</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è pari a </a:t>
            </a:r>
            <a:r>
              <a:rPr lang="it-IT" sz="1300" b="1" dirty="0">
                <a:effectLst/>
                <a:latin typeface="Arial Narrow" panose="020B0606020202030204" pitchFamily="34" charset="0"/>
                <a:ea typeface="Times New Roman" panose="02020603050405020304" pitchFamily="18" charset="0"/>
                <a:cs typeface="Arial" panose="020B0604020202020204" pitchFamily="34" charset="0"/>
              </a:rPr>
              <a:t>IV</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Arial Narrow" panose="020B0606020202030204" pitchFamily="34" charset="0"/>
              <a:buChar char="-"/>
            </a:pPr>
            <a:r>
              <a:rPr lang="it-IT" sz="1300" dirty="0">
                <a:effectLst/>
                <a:latin typeface="Arial Narrow" panose="020B0606020202030204" pitchFamily="34" charset="0"/>
                <a:ea typeface="Times New Roman" panose="02020603050405020304" pitchFamily="18" charset="0"/>
                <a:cs typeface="Arial" panose="020B0604020202020204" pitchFamily="34" charset="0"/>
              </a:rPr>
              <a:t>in base al </a:t>
            </a:r>
            <a:r>
              <a:rPr lang="it-IT" sz="1300" i="1" dirty="0" err="1">
                <a:effectLst/>
                <a:latin typeface="Arial Narrow" panose="020B0606020202030204" pitchFamily="34" charset="0"/>
                <a:ea typeface="Times New Roman" panose="02020603050405020304" pitchFamily="18" charset="0"/>
                <a:cs typeface="Arial" panose="020B0604020202020204" pitchFamily="34" charset="0"/>
              </a:rPr>
              <a:t>R</a:t>
            </a:r>
            <a:r>
              <a:rPr lang="it-IT" sz="1300" i="1" baseline="-25000" dirty="0" err="1">
                <a:effectLst/>
                <a:latin typeface="Arial Narrow" panose="020B0606020202030204" pitchFamily="34" charset="0"/>
                <a:ea typeface="Times New Roman" panose="02020603050405020304" pitchFamily="18" charset="0"/>
                <a:cs typeface="Arial" panose="020B0604020202020204" pitchFamily="34" charset="0"/>
              </a:rPr>
              <a:t>vita</a:t>
            </a:r>
            <a:r>
              <a:rPr lang="it-IT" sz="1300" i="1" baseline="-25000" dirty="0">
                <a:effectLst/>
                <a:latin typeface="Arial Narrow" panose="020B0606020202030204" pitchFamily="34" charset="0"/>
                <a:ea typeface="Times New Roman" panose="02020603050405020304" pitchFamily="18" charset="0"/>
                <a:cs typeface="Arial" panose="020B0604020202020204" pitchFamily="34" charset="0"/>
              </a:rPr>
              <a:t> </a:t>
            </a:r>
            <a:r>
              <a:rPr lang="it-IT" sz="1300" dirty="0">
                <a:effectLst/>
                <a:latin typeface="Arial Narrow" panose="020B0606020202030204" pitchFamily="34" charset="0"/>
                <a:ea typeface="Times New Roman" panose="02020603050405020304" pitchFamily="18" charset="0"/>
                <a:cs typeface="Arial" panose="020B0604020202020204" pitchFamily="34" charset="0"/>
              </a:rPr>
              <a:t>(</a:t>
            </a:r>
            <a:r>
              <a:rPr lang="it-IT" sz="1300" b="1" i="1" dirty="0">
                <a:effectLst/>
                <a:latin typeface="Arial Narrow" panose="020B0606020202030204" pitchFamily="34" charset="0"/>
                <a:ea typeface="Times New Roman" panose="02020603050405020304" pitchFamily="18" charset="0"/>
                <a:cs typeface="Arial" panose="020B0604020202020204" pitchFamily="34" charset="0"/>
              </a:rPr>
              <a:t>B2</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è pari a </a:t>
            </a:r>
            <a:r>
              <a:rPr lang="it-IT" sz="1300" b="1" dirty="0">
                <a:effectLst/>
                <a:latin typeface="Arial Narrow" panose="020B0606020202030204" pitchFamily="34" charset="0"/>
                <a:ea typeface="Times New Roman" panose="02020603050405020304" pitchFamily="18" charset="0"/>
                <a:cs typeface="Arial" panose="020B0604020202020204" pitchFamily="34" charset="0"/>
              </a:rPr>
              <a:t>III</a:t>
            </a:r>
            <a:r>
              <a:rPr lang="it-IT" sz="13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In base alla tabella il livello di prestazione da attribuire </a:t>
            </a:r>
            <a:r>
              <a:rPr lang="it-IT" sz="1300" b="1" u="sng" dirty="0">
                <a:effectLst/>
                <a:latin typeface="Arial Narrow" panose="020B0606020202030204" pitchFamily="34" charset="0"/>
                <a:ea typeface="Times New Roman" panose="02020603050405020304" pitchFamily="18" charset="0"/>
                <a:cs typeface="Arial" panose="020B0604020202020204" pitchFamily="34" charset="0"/>
              </a:rPr>
              <a:t>agli altri locali</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dell’attività:</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Arial Narrow" panose="020B0606020202030204" pitchFamily="34" charset="0"/>
              <a:buChar char="-"/>
            </a:pPr>
            <a:r>
              <a:rPr lang="it-IT" sz="1300" dirty="0">
                <a:effectLst/>
                <a:latin typeface="Arial Narrow" panose="020B0606020202030204" pitchFamily="34" charset="0"/>
                <a:ea typeface="Times New Roman" panose="02020603050405020304" pitchFamily="18" charset="0"/>
                <a:cs typeface="Arial" panose="020B0604020202020204" pitchFamily="34" charset="0"/>
              </a:rPr>
              <a:t>in base al </a:t>
            </a:r>
            <a:r>
              <a:rPr lang="it-IT" sz="1300" i="1" dirty="0" err="1">
                <a:effectLst/>
                <a:latin typeface="Arial Narrow" panose="020B0606020202030204" pitchFamily="34" charset="0"/>
                <a:ea typeface="Times New Roman" panose="02020603050405020304" pitchFamily="18" charset="0"/>
                <a:cs typeface="Arial" panose="020B0604020202020204" pitchFamily="34" charset="0"/>
              </a:rPr>
              <a:t>R</a:t>
            </a:r>
            <a:r>
              <a:rPr lang="it-IT" sz="1300" i="1" baseline="-25000" dirty="0" err="1">
                <a:effectLst/>
                <a:latin typeface="Arial Narrow" panose="020B0606020202030204" pitchFamily="34" charset="0"/>
                <a:ea typeface="Times New Roman" panose="02020603050405020304" pitchFamily="18" charset="0"/>
                <a:cs typeface="Arial" panose="020B0604020202020204" pitchFamily="34" charset="0"/>
              </a:rPr>
              <a:t>vita</a:t>
            </a:r>
            <a:r>
              <a:rPr lang="it-IT" sz="1300" i="1" baseline="-25000" dirty="0">
                <a:effectLst/>
                <a:latin typeface="Arial Narrow" panose="020B0606020202030204" pitchFamily="34" charset="0"/>
                <a:ea typeface="Times New Roman" panose="02020603050405020304" pitchFamily="18" charset="0"/>
                <a:cs typeface="Arial" panose="020B0604020202020204" pitchFamily="34" charset="0"/>
              </a:rPr>
              <a:t> </a:t>
            </a:r>
            <a:r>
              <a:rPr lang="it-IT" sz="1300" dirty="0">
                <a:effectLst/>
                <a:latin typeface="Arial Narrow" panose="020B0606020202030204" pitchFamily="34" charset="0"/>
                <a:ea typeface="Times New Roman" panose="02020603050405020304" pitchFamily="18" charset="0"/>
                <a:cs typeface="Arial" panose="020B0604020202020204" pitchFamily="34" charset="0"/>
              </a:rPr>
              <a:t>(</a:t>
            </a:r>
            <a:r>
              <a:rPr lang="it-IT" sz="1300" b="1" i="1" dirty="0">
                <a:effectLst/>
                <a:latin typeface="Arial Narrow" panose="020B0606020202030204" pitchFamily="34" charset="0"/>
                <a:ea typeface="Times New Roman" panose="02020603050405020304" pitchFamily="18" charset="0"/>
                <a:cs typeface="Arial" panose="020B0604020202020204" pitchFamily="34" charset="0"/>
              </a:rPr>
              <a:t>D2</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è pari a </a:t>
            </a:r>
            <a:r>
              <a:rPr lang="it-IT" sz="1300" b="1" dirty="0">
                <a:effectLst/>
                <a:latin typeface="Arial Narrow" panose="020B0606020202030204" pitchFamily="34" charset="0"/>
                <a:ea typeface="Times New Roman" panose="02020603050405020304" pitchFamily="18" charset="0"/>
                <a:cs typeface="Arial" panose="020B0604020202020204" pitchFamily="34" charset="0"/>
              </a:rPr>
              <a:t>III</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Arial Narrow" panose="020B0606020202030204" pitchFamily="34" charset="0"/>
              <a:buChar char="-"/>
            </a:pPr>
            <a:r>
              <a:rPr lang="it-IT" sz="1300" dirty="0">
                <a:effectLst/>
                <a:latin typeface="Arial Narrow" panose="020B0606020202030204" pitchFamily="34" charset="0"/>
                <a:ea typeface="Times New Roman" panose="02020603050405020304" pitchFamily="18" charset="0"/>
                <a:cs typeface="Arial" panose="020B0604020202020204" pitchFamily="34" charset="0"/>
              </a:rPr>
              <a:t>in base al </a:t>
            </a:r>
            <a:r>
              <a:rPr lang="it-IT" sz="1300" i="1" dirty="0" err="1">
                <a:effectLst/>
                <a:latin typeface="Arial Narrow" panose="020B0606020202030204" pitchFamily="34" charset="0"/>
                <a:ea typeface="Times New Roman" panose="02020603050405020304" pitchFamily="18" charset="0"/>
                <a:cs typeface="Arial" panose="020B0604020202020204" pitchFamily="34" charset="0"/>
              </a:rPr>
              <a:t>R</a:t>
            </a:r>
            <a:r>
              <a:rPr lang="it-IT" sz="1300" i="1" baseline="-25000" dirty="0" err="1">
                <a:effectLst/>
                <a:latin typeface="Arial Narrow" panose="020B0606020202030204" pitchFamily="34" charset="0"/>
                <a:ea typeface="Times New Roman" panose="02020603050405020304" pitchFamily="18" charset="0"/>
                <a:cs typeface="Arial" panose="020B0604020202020204" pitchFamily="34" charset="0"/>
              </a:rPr>
              <a:t>vita</a:t>
            </a:r>
            <a:r>
              <a:rPr lang="it-IT" sz="1300" i="1" baseline="-25000" dirty="0">
                <a:effectLst/>
                <a:latin typeface="Arial Narrow" panose="020B0606020202030204" pitchFamily="34" charset="0"/>
                <a:ea typeface="Times New Roman" panose="02020603050405020304" pitchFamily="18" charset="0"/>
                <a:cs typeface="Arial" panose="020B0604020202020204" pitchFamily="34" charset="0"/>
              </a:rPr>
              <a:t> </a:t>
            </a:r>
            <a:r>
              <a:rPr lang="it-IT" sz="1300" dirty="0">
                <a:effectLst/>
                <a:latin typeface="Arial Narrow" panose="020B0606020202030204" pitchFamily="34" charset="0"/>
                <a:ea typeface="Times New Roman" panose="02020603050405020304" pitchFamily="18" charset="0"/>
                <a:cs typeface="Arial" panose="020B0604020202020204" pitchFamily="34" charset="0"/>
              </a:rPr>
              <a:t>(</a:t>
            </a:r>
            <a:r>
              <a:rPr lang="it-IT" sz="1300" b="1" i="1" dirty="0">
                <a:effectLst/>
                <a:latin typeface="Arial Narrow" panose="020B0606020202030204" pitchFamily="34" charset="0"/>
                <a:ea typeface="Times New Roman" panose="02020603050405020304" pitchFamily="18" charset="0"/>
                <a:cs typeface="Arial" panose="020B0604020202020204" pitchFamily="34" charset="0"/>
              </a:rPr>
              <a:t>B2</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è pari a </a:t>
            </a:r>
            <a:r>
              <a:rPr lang="it-IT" sz="1300" b="1" dirty="0">
                <a:effectLst/>
                <a:latin typeface="Arial Narrow" panose="020B0606020202030204" pitchFamily="34" charset="0"/>
                <a:ea typeface="Times New Roman" panose="02020603050405020304" pitchFamily="18" charset="0"/>
                <a:cs typeface="Arial" panose="020B0604020202020204" pitchFamily="34" charset="0"/>
              </a:rPr>
              <a:t>II</a:t>
            </a:r>
            <a:r>
              <a:rPr lang="it-IT" sz="13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1300" spc="-1" dirty="0">
              <a:solidFill>
                <a:srgbClr val="000000"/>
              </a:solidFill>
              <a:latin typeface="Arial"/>
              <a:ea typeface="DejaVu Sans"/>
            </a:endParaRPr>
          </a:p>
          <a:p>
            <a:pPr algn="just">
              <a:lnSpc>
                <a:spcPct val="100000"/>
              </a:lnSpc>
            </a:pPr>
            <a:endParaRPr lang="it-IT" sz="1600" spc="-1" dirty="0">
              <a:solidFill>
                <a:srgbClr val="000000"/>
              </a:solidFill>
              <a:latin typeface="Arial"/>
              <a:ea typeface="DejaVu Sans"/>
            </a:endParaRPr>
          </a:p>
          <a:p>
            <a:pPr algn="just">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pic>
        <p:nvPicPr>
          <p:cNvPr id="407" name="Picture 2_15"/>
          <p:cNvPicPr/>
          <p:nvPr/>
        </p:nvPicPr>
        <p:blipFill>
          <a:blip r:embed="rId2"/>
          <a:srcRect b="16376"/>
          <a:stretch/>
        </p:blipFill>
        <p:spPr>
          <a:xfrm>
            <a:off x="150840" y="6233400"/>
            <a:ext cx="431280" cy="569880"/>
          </a:xfrm>
          <a:prstGeom prst="rect">
            <a:avLst/>
          </a:prstGeom>
          <a:ln>
            <a:noFill/>
          </a:ln>
        </p:spPr>
      </p:pic>
      <p:sp>
        <p:nvSpPr>
          <p:cNvPr id="408"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BFC8DFE6-C6FA-41AD-A285-035EA209B122}" type="slidenum">
              <a:rPr lang="it-IT" sz="1000" b="0" strike="noStrike" spc="-1">
                <a:solidFill>
                  <a:srgbClr val="002060"/>
                </a:solidFill>
                <a:latin typeface="Arial"/>
                <a:ea typeface="DejaVu Sans"/>
              </a:rPr>
              <a:t>16</a:t>
            </a:fld>
            <a:endParaRPr lang="it-IT" sz="1000" b="0" strike="noStrike" spc="-1">
              <a:latin typeface="Arial"/>
            </a:endParaRPr>
          </a:p>
        </p:txBody>
      </p:sp>
      <p:sp>
        <p:nvSpPr>
          <p:cNvPr id="409"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410"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11"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12"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13"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15"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416" name="Picture 2_16"/>
          <p:cNvPicPr/>
          <p:nvPr/>
        </p:nvPicPr>
        <p:blipFill>
          <a:blip r:embed="rId3"/>
          <a:srcRect r="66092"/>
          <a:stretch/>
        </p:blipFill>
        <p:spPr>
          <a:xfrm>
            <a:off x="58320" y="173880"/>
            <a:ext cx="863280" cy="1065960"/>
          </a:xfrm>
          <a:prstGeom prst="rect">
            <a:avLst/>
          </a:prstGeom>
          <a:ln>
            <a:noFill/>
          </a:ln>
        </p:spPr>
      </p:pic>
      <p:pic>
        <p:nvPicPr>
          <p:cNvPr id="417" name="Picture 2_17"/>
          <p:cNvPicPr/>
          <p:nvPr/>
        </p:nvPicPr>
        <p:blipFill>
          <a:blip r:embed="rId4"/>
          <a:stretch/>
        </p:blipFill>
        <p:spPr>
          <a:xfrm>
            <a:off x="2880" y="1587960"/>
            <a:ext cx="943200" cy="243360"/>
          </a:xfrm>
          <a:prstGeom prst="rect">
            <a:avLst/>
          </a:prstGeom>
          <a:ln>
            <a:noFill/>
          </a:ln>
        </p:spPr>
      </p:pic>
      <p:pic>
        <p:nvPicPr>
          <p:cNvPr id="2" name="Immagine 1">
            <a:extLst>
              <a:ext uri="{FF2B5EF4-FFF2-40B4-BE49-F238E27FC236}">
                <a16:creationId xmlns:a16="http://schemas.microsoft.com/office/drawing/2014/main" id="{F1184B39-4BA8-1A83-3692-BD98018AF9BF}"/>
              </a:ext>
            </a:extLst>
          </p:cNvPr>
          <p:cNvPicPr/>
          <p:nvPr/>
        </p:nvPicPr>
        <p:blipFill>
          <a:blip r:embed="rId5"/>
          <a:stretch/>
        </p:blipFill>
        <p:spPr>
          <a:xfrm>
            <a:off x="1445400" y="1126689"/>
            <a:ext cx="6420960" cy="3839760"/>
          </a:xfrm>
          <a:prstGeom prst="rect">
            <a:avLst/>
          </a:prstGeom>
          <a:ln>
            <a:noFill/>
          </a:ln>
        </p:spPr>
      </p:pic>
      <p:sp>
        <p:nvSpPr>
          <p:cNvPr id="3" name="Rettangolo 2">
            <a:extLst>
              <a:ext uri="{FF2B5EF4-FFF2-40B4-BE49-F238E27FC236}">
                <a16:creationId xmlns:a16="http://schemas.microsoft.com/office/drawing/2014/main" id="{520C6118-E6A5-13F4-CF0B-43BC8643DCE6}"/>
              </a:ext>
            </a:extLst>
          </p:cNvPr>
          <p:cNvSpPr/>
          <p:nvPr/>
        </p:nvSpPr>
        <p:spPr>
          <a:xfrm>
            <a:off x="1441800" y="1997612"/>
            <a:ext cx="6424560" cy="379828"/>
          </a:xfrm>
          <a:prstGeom prst="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4" name="Rettangolo 3">
            <a:extLst>
              <a:ext uri="{FF2B5EF4-FFF2-40B4-BE49-F238E27FC236}">
                <a16:creationId xmlns:a16="http://schemas.microsoft.com/office/drawing/2014/main" id="{5C930E36-B1BB-B025-91E6-1E1D10FB2BF6}"/>
              </a:ext>
            </a:extLst>
          </p:cNvPr>
          <p:cNvSpPr/>
          <p:nvPr/>
        </p:nvSpPr>
        <p:spPr>
          <a:xfrm>
            <a:off x="1441800" y="2386800"/>
            <a:ext cx="6420960" cy="167760"/>
          </a:xfrm>
          <a:prstGeom prst="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7" name="Rettangolo 6">
            <a:extLst>
              <a:ext uri="{FF2B5EF4-FFF2-40B4-BE49-F238E27FC236}">
                <a16:creationId xmlns:a16="http://schemas.microsoft.com/office/drawing/2014/main" id="{BCAF263D-484B-750D-9D8F-A25AC73B7422}"/>
              </a:ext>
            </a:extLst>
          </p:cNvPr>
          <p:cNvSpPr/>
          <p:nvPr/>
        </p:nvSpPr>
        <p:spPr>
          <a:xfrm>
            <a:off x="1449000" y="4141644"/>
            <a:ext cx="6420960" cy="161797"/>
          </a:xfrm>
          <a:prstGeom prst="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8" name="Rettangolo 7">
            <a:extLst>
              <a:ext uri="{FF2B5EF4-FFF2-40B4-BE49-F238E27FC236}">
                <a16:creationId xmlns:a16="http://schemas.microsoft.com/office/drawing/2014/main" id="{9237E80E-2A11-B86B-DB7A-5BBD9D1DAC71}"/>
              </a:ext>
            </a:extLst>
          </p:cNvPr>
          <p:cNvSpPr/>
          <p:nvPr/>
        </p:nvSpPr>
        <p:spPr>
          <a:xfrm>
            <a:off x="1449000" y="3756776"/>
            <a:ext cx="6424560" cy="379828"/>
          </a:xfrm>
          <a:prstGeom prst="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CustomShape 1"/>
          <p:cNvSpPr/>
          <p:nvPr/>
        </p:nvSpPr>
        <p:spPr>
          <a:xfrm>
            <a:off x="6156720" y="662580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19/01/2022</a:t>
            </a:r>
            <a:endParaRPr lang="it-IT" sz="1000" b="0" strike="noStrike" spc="-1" dirty="0">
              <a:latin typeface="Arial"/>
            </a:endParaRPr>
          </a:p>
        </p:txBody>
      </p:sp>
      <p:sp>
        <p:nvSpPr>
          <p:cNvPr id="424" name="CustomShape 3"/>
          <p:cNvSpPr/>
          <p:nvPr/>
        </p:nvSpPr>
        <p:spPr>
          <a:xfrm>
            <a:off x="1277640" y="417240"/>
            <a:ext cx="7559640" cy="5354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S1: Reazione al fuoco</a:t>
            </a:r>
            <a:endParaRPr lang="it-IT" sz="2200" b="0" strike="noStrike" spc="-1" dirty="0">
              <a:latin typeface="Arial"/>
            </a:endParaRPr>
          </a:p>
          <a:p>
            <a:pPr algn="ctr">
              <a:lnSpc>
                <a:spcPct val="100000"/>
              </a:lnSpc>
            </a:pPr>
            <a:endParaRPr lang="it-IT" sz="2200" b="0" strike="noStrike" spc="-1" dirty="0">
              <a:latin typeface="Arial"/>
            </a:endParaRPr>
          </a:p>
          <a:p>
            <a:pPr algn="just">
              <a:lnSpc>
                <a:spcPct val="100000"/>
              </a:lnSpc>
            </a:pPr>
            <a:r>
              <a:rPr lang="it-IT" sz="1600" b="0" strike="noStrike" spc="-1" dirty="0">
                <a:solidFill>
                  <a:srgbClr val="000000"/>
                </a:solidFill>
                <a:latin typeface="Arial"/>
                <a:ea typeface="DejaVu Sans"/>
              </a:rPr>
              <a:t>Livello di prestazione</a:t>
            </a:r>
            <a:endParaRPr lang="it-IT" sz="1600" b="0" strike="noStrike" spc="-1" dirty="0">
              <a:latin typeface="Arial"/>
            </a:endParaRPr>
          </a:p>
          <a:p>
            <a:pPr marL="180340" indent="-180340" algn="just">
              <a:lnSpc>
                <a:spcPct val="120000"/>
              </a:lnSpc>
              <a:spcBef>
                <a:spcPts val="600"/>
              </a:spcBef>
              <a:spcAft>
                <a:spcPts val="600"/>
              </a:spcAft>
              <a:tabLst>
                <a:tab pos="180340" algn="l"/>
              </a:tabLst>
            </a:pPr>
            <a:r>
              <a:rPr lang="it-IT" sz="1800" b="1" dirty="0">
                <a:effectLst/>
                <a:latin typeface="Arial Narrow" panose="020B0606020202030204" pitchFamily="34" charset="0"/>
                <a:ea typeface="Times New Roman" panose="02020603050405020304" pitchFamily="18" charset="0"/>
                <a:cs typeface="Arial" panose="020B0604020202020204" pitchFamily="34" charset="0"/>
              </a:rPr>
              <a:t>Soluzioni adottate</a:t>
            </a: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a:p>
            <a:pPr marL="180340" indent="-180340" algn="just">
              <a:lnSpc>
                <a:spcPct val="120000"/>
              </a:lnSpc>
              <a:spcBef>
                <a:spcPts val="600"/>
              </a:spcBef>
              <a:spcAft>
                <a:spcPts val="600"/>
              </a:spcAft>
              <a:tabLst>
                <a:tab pos="180340" algn="l"/>
              </a:tabLst>
            </a:pPr>
            <a:r>
              <a:rPr lang="it-IT" sz="1800" dirty="0">
                <a:effectLst/>
                <a:latin typeface="Arial Narrow" panose="020B0606020202030204" pitchFamily="34" charset="0"/>
                <a:ea typeface="Times New Roman" panose="02020603050405020304" pitchFamily="18" charset="0"/>
                <a:cs typeface="Arial" panose="020B0604020202020204" pitchFamily="34" charset="0"/>
              </a:rPr>
              <a:t>-	Soluzioni conformi per il livello di prestazione </a:t>
            </a:r>
            <a:r>
              <a:rPr lang="it-IT" sz="1800" b="1" dirty="0">
                <a:effectLst/>
                <a:latin typeface="Arial Narrow" panose="020B0606020202030204" pitchFamily="34" charset="0"/>
                <a:ea typeface="Times New Roman" panose="02020603050405020304" pitchFamily="18" charset="0"/>
                <a:cs typeface="Arial" panose="020B0604020202020204" pitchFamily="34" charset="0"/>
              </a:rPr>
              <a:t>II</a:t>
            </a:r>
            <a:r>
              <a:rPr lang="it-IT" sz="1800" dirty="0">
                <a:effectLst/>
                <a:latin typeface="Arial Narrow" panose="020B0606020202030204" pitchFamily="34" charset="0"/>
                <a:ea typeface="Times New Roman" panose="02020603050405020304" pitchFamily="18" charset="0"/>
                <a:cs typeface="Arial" panose="020B0604020202020204" pitchFamily="34" charset="0"/>
              </a:rPr>
              <a:t>: </a:t>
            </a: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a:p>
            <a:pPr marL="180340" indent="-180340" algn="just">
              <a:lnSpc>
                <a:spcPct val="120000"/>
              </a:lnSpc>
              <a:spcBef>
                <a:spcPts val="600"/>
              </a:spcBef>
              <a:spcAft>
                <a:spcPts val="600"/>
              </a:spcAft>
              <a:tabLst>
                <a:tab pos="180340" algn="l"/>
              </a:tabLst>
            </a:pPr>
            <a:r>
              <a:rPr lang="it-IT" sz="1800" dirty="0">
                <a:effectLst/>
                <a:latin typeface="Arial Narrow" panose="020B0606020202030204" pitchFamily="34" charset="0"/>
                <a:ea typeface="Times New Roman" panose="02020603050405020304" pitchFamily="18" charset="0"/>
                <a:cs typeface="Arial" panose="020B0604020202020204" pitchFamily="34" charset="0"/>
              </a:rPr>
              <a:t>	Si considera soluzione conforme l’impiego di materiali compresi nel gruppo </a:t>
            </a:r>
            <a:r>
              <a:rPr lang="it-IT" sz="1800" b="1" dirty="0">
                <a:effectLst/>
                <a:latin typeface="Arial Narrow" panose="020B0606020202030204" pitchFamily="34" charset="0"/>
                <a:ea typeface="Times New Roman" panose="02020603050405020304" pitchFamily="18" charset="0"/>
                <a:cs typeface="Arial" panose="020B0604020202020204" pitchFamily="34" charset="0"/>
              </a:rPr>
              <a:t>GM3</a:t>
            </a:r>
            <a:r>
              <a:rPr lang="it-IT" sz="18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a:p>
            <a:pPr marL="180340" indent="-180340" algn="just">
              <a:lnSpc>
                <a:spcPct val="120000"/>
              </a:lnSpc>
              <a:spcBef>
                <a:spcPts val="600"/>
              </a:spcBef>
              <a:spcAft>
                <a:spcPts val="600"/>
              </a:spcAft>
              <a:tabLst>
                <a:tab pos="180340" algn="l"/>
              </a:tabLst>
            </a:pPr>
            <a:r>
              <a:rPr lang="it-IT" sz="1800" dirty="0">
                <a:effectLst/>
                <a:latin typeface="Arial Narrow" panose="020B0606020202030204" pitchFamily="34" charset="0"/>
                <a:ea typeface="Times New Roman" panose="02020603050405020304" pitchFamily="18" charset="0"/>
                <a:cs typeface="Arial" panose="020B0604020202020204" pitchFamily="34" charset="0"/>
              </a:rPr>
              <a:t>-	Soluzioni conformi per il livello di prestazione </a:t>
            </a:r>
            <a:r>
              <a:rPr lang="it-IT" sz="1800" b="1" dirty="0">
                <a:effectLst/>
                <a:latin typeface="Arial Narrow" panose="020B0606020202030204" pitchFamily="34" charset="0"/>
                <a:ea typeface="Times New Roman" panose="02020603050405020304" pitchFamily="18" charset="0"/>
                <a:cs typeface="Arial" panose="020B0604020202020204" pitchFamily="34" charset="0"/>
              </a:rPr>
              <a:t>III</a:t>
            </a:r>
            <a:r>
              <a:rPr lang="it-IT" sz="18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a:p>
            <a:pPr marL="180340" indent="-180340" algn="just">
              <a:lnSpc>
                <a:spcPct val="120000"/>
              </a:lnSpc>
              <a:spcBef>
                <a:spcPts val="600"/>
              </a:spcBef>
              <a:spcAft>
                <a:spcPts val="600"/>
              </a:spcAft>
              <a:tabLst>
                <a:tab pos="180340" algn="l"/>
              </a:tabLst>
            </a:pPr>
            <a:r>
              <a:rPr lang="it-IT" sz="1800" dirty="0">
                <a:effectLst/>
                <a:latin typeface="Arial Narrow" panose="020B0606020202030204" pitchFamily="34" charset="0"/>
                <a:ea typeface="Times New Roman" panose="02020603050405020304" pitchFamily="18" charset="0"/>
                <a:cs typeface="Arial" panose="020B0604020202020204" pitchFamily="34" charset="0"/>
              </a:rPr>
              <a:t>	Si considera soluzione conforme l’impiego di materiali compresi nel gruppo </a:t>
            </a:r>
            <a:r>
              <a:rPr lang="it-IT" sz="1800" b="1" dirty="0">
                <a:effectLst/>
                <a:latin typeface="Arial Narrow" panose="020B0606020202030204" pitchFamily="34" charset="0"/>
                <a:ea typeface="Times New Roman" panose="02020603050405020304" pitchFamily="18" charset="0"/>
                <a:cs typeface="Arial" panose="020B0604020202020204" pitchFamily="34" charset="0"/>
              </a:rPr>
              <a:t>GM2</a:t>
            </a:r>
            <a:r>
              <a:rPr lang="it-IT" sz="18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a:p>
            <a:pPr marL="180340" indent="-180340" algn="just">
              <a:lnSpc>
                <a:spcPct val="120000"/>
              </a:lnSpc>
              <a:spcBef>
                <a:spcPts val="600"/>
              </a:spcBef>
              <a:spcAft>
                <a:spcPts val="600"/>
              </a:spcAft>
              <a:tabLst>
                <a:tab pos="180340" algn="l"/>
              </a:tabLst>
            </a:pPr>
            <a:r>
              <a:rPr lang="it-IT" sz="1800" dirty="0">
                <a:effectLst/>
                <a:latin typeface="Arial Narrow" panose="020B0606020202030204" pitchFamily="34" charset="0"/>
                <a:ea typeface="Times New Roman" panose="02020603050405020304" pitchFamily="18" charset="0"/>
                <a:cs typeface="Arial" panose="020B0604020202020204" pitchFamily="34" charset="0"/>
              </a:rPr>
              <a:t>-	Soluzioni conformi per il livello di prestazione </a:t>
            </a:r>
            <a:r>
              <a:rPr lang="it-IT" sz="1800" b="1" dirty="0">
                <a:effectLst/>
                <a:latin typeface="Arial Narrow" panose="020B0606020202030204" pitchFamily="34" charset="0"/>
                <a:ea typeface="Times New Roman" panose="02020603050405020304" pitchFamily="18" charset="0"/>
                <a:cs typeface="Arial" panose="020B0604020202020204" pitchFamily="34" charset="0"/>
              </a:rPr>
              <a:t>IV</a:t>
            </a:r>
            <a:r>
              <a:rPr lang="it-IT" sz="18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a:p>
            <a:pPr marL="180340" indent="-180340" algn="just">
              <a:lnSpc>
                <a:spcPct val="120000"/>
              </a:lnSpc>
              <a:spcBef>
                <a:spcPts val="600"/>
              </a:spcBef>
              <a:spcAft>
                <a:spcPts val="600"/>
              </a:spcAft>
              <a:tabLst>
                <a:tab pos="180340" algn="l"/>
              </a:tabLst>
            </a:pPr>
            <a:r>
              <a:rPr lang="it-IT" sz="1800" dirty="0">
                <a:effectLst/>
                <a:latin typeface="Arial Narrow" panose="020B0606020202030204" pitchFamily="34" charset="0"/>
                <a:ea typeface="Times New Roman" panose="02020603050405020304" pitchFamily="18" charset="0"/>
                <a:cs typeface="Arial" panose="020B0604020202020204" pitchFamily="34" charset="0"/>
              </a:rPr>
              <a:t>	Si considera soluzione conforme l’impiego di materiali compresi nel gruppo </a:t>
            </a:r>
            <a:r>
              <a:rPr lang="it-IT" sz="1800" b="1" dirty="0">
                <a:effectLst/>
                <a:latin typeface="Arial Narrow" panose="020B0606020202030204" pitchFamily="34" charset="0"/>
                <a:ea typeface="Times New Roman" panose="02020603050405020304" pitchFamily="18" charset="0"/>
                <a:cs typeface="Arial" panose="020B0604020202020204" pitchFamily="34" charset="0"/>
              </a:rPr>
              <a:t>GM1</a:t>
            </a:r>
            <a:r>
              <a:rPr lang="it-IT" sz="18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a:p>
            <a:pPr algn="ctr">
              <a:lnSpc>
                <a:spcPct val="100000"/>
              </a:lnSpc>
            </a:pPr>
            <a:endParaRPr lang="it-IT" sz="1300" b="0" strike="noStrike" spc="-1" dirty="0">
              <a:latin typeface="Arial"/>
            </a:endParaRPr>
          </a:p>
          <a:p>
            <a:pPr algn="ctr">
              <a:lnSpc>
                <a:spcPct val="100000"/>
              </a:lnSpc>
            </a:pPr>
            <a:endParaRPr lang="it-IT" sz="1300" b="0" strike="noStrike" spc="-1" dirty="0">
              <a:latin typeface="Arial"/>
            </a:endParaRPr>
          </a:p>
          <a:p>
            <a:pPr algn="ctr">
              <a:lnSpc>
                <a:spcPct val="100000"/>
              </a:lnSpc>
            </a:pPr>
            <a:endParaRPr lang="it-IT" sz="1300" b="0" strike="noStrike" spc="-1" dirty="0">
              <a:latin typeface="Arial"/>
            </a:endParaRPr>
          </a:p>
          <a:p>
            <a:pPr algn="ctr">
              <a:lnSpc>
                <a:spcPct val="100000"/>
              </a:lnSpc>
            </a:pPr>
            <a:endParaRPr lang="it-IT" sz="1300" b="0" strike="noStrike" spc="-1" dirty="0">
              <a:latin typeface="Arial"/>
            </a:endParaRPr>
          </a:p>
          <a:p>
            <a:pPr algn="ctr">
              <a:lnSpc>
                <a:spcPct val="100000"/>
              </a:lnSpc>
            </a:pPr>
            <a:endParaRPr lang="it-IT" sz="1300" b="0" strike="noStrike" spc="-1" dirty="0">
              <a:latin typeface="Arial"/>
            </a:endParaRPr>
          </a:p>
          <a:p>
            <a:pPr algn="ctr">
              <a:lnSpc>
                <a:spcPct val="100000"/>
              </a:lnSpc>
            </a:pPr>
            <a:endParaRPr lang="it-IT" sz="1300" b="0" strike="noStrike" spc="-1" dirty="0">
              <a:latin typeface="Arial"/>
            </a:endParaRPr>
          </a:p>
          <a:p>
            <a:pPr algn="ctr">
              <a:lnSpc>
                <a:spcPct val="100000"/>
              </a:lnSpc>
            </a:pPr>
            <a:endParaRPr lang="it-IT" sz="1300" b="0" strike="noStrike" spc="-1" dirty="0">
              <a:latin typeface="Arial"/>
            </a:endParaRPr>
          </a:p>
          <a:p>
            <a:pPr algn="ctr">
              <a:lnSpc>
                <a:spcPct val="100000"/>
              </a:lnSpc>
            </a:pPr>
            <a:endParaRPr lang="it-IT" sz="1300" b="0" strike="noStrike" spc="-1" dirty="0">
              <a:latin typeface="Arial"/>
            </a:endParaRPr>
          </a:p>
          <a:p>
            <a:pPr algn="just">
              <a:lnSpc>
                <a:spcPct val="100000"/>
              </a:lnSpc>
            </a:pPr>
            <a:endParaRPr lang="it-IT" sz="1300" b="0" strike="noStrike" spc="-1" dirty="0">
              <a:latin typeface="Arial"/>
            </a:endParaRPr>
          </a:p>
        </p:txBody>
      </p:sp>
      <p:pic>
        <p:nvPicPr>
          <p:cNvPr id="425" name="Picture 2_18"/>
          <p:cNvPicPr/>
          <p:nvPr/>
        </p:nvPicPr>
        <p:blipFill>
          <a:blip r:embed="rId2"/>
          <a:srcRect b="16376"/>
          <a:stretch/>
        </p:blipFill>
        <p:spPr>
          <a:xfrm>
            <a:off x="150840" y="6233400"/>
            <a:ext cx="431280" cy="569880"/>
          </a:xfrm>
          <a:prstGeom prst="rect">
            <a:avLst/>
          </a:prstGeom>
          <a:ln>
            <a:noFill/>
          </a:ln>
        </p:spPr>
      </p:pic>
      <p:sp>
        <p:nvSpPr>
          <p:cNvPr id="426"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A128497B-E566-4864-AE96-CBDFDE87A68C}" type="slidenum">
              <a:rPr lang="it-IT" sz="1000" b="0" strike="noStrike" spc="-1">
                <a:solidFill>
                  <a:srgbClr val="002060"/>
                </a:solidFill>
                <a:latin typeface="Arial"/>
                <a:ea typeface="DejaVu Sans"/>
              </a:rPr>
              <a:t>17</a:t>
            </a:fld>
            <a:endParaRPr lang="it-IT" sz="1000" b="0" strike="noStrike" spc="-1">
              <a:latin typeface="Arial"/>
            </a:endParaRPr>
          </a:p>
        </p:txBody>
      </p:sp>
      <p:sp>
        <p:nvSpPr>
          <p:cNvPr id="427"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428"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29"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30"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31"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dirty="0"/>
          </a:p>
        </p:txBody>
      </p:sp>
      <p:sp>
        <p:nvSpPr>
          <p:cNvPr id="433"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434" name="Picture 2_19"/>
          <p:cNvPicPr/>
          <p:nvPr/>
        </p:nvPicPr>
        <p:blipFill>
          <a:blip r:embed="rId3"/>
          <a:srcRect r="66092"/>
          <a:stretch/>
        </p:blipFill>
        <p:spPr>
          <a:xfrm>
            <a:off x="58320" y="173880"/>
            <a:ext cx="863280" cy="1065960"/>
          </a:xfrm>
          <a:prstGeom prst="rect">
            <a:avLst/>
          </a:prstGeom>
          <a:ln>
            <a:noFill/>
          </a:ln>
        </p:spPr>
      </p:pic>
      <p:pic>
        <p:nvPicPr>
          <p:cNvPr id="435" name="Picture 2_20"/>
          <p:cNvPicPr/>
          <p:nvPr/>
        </p:nvPicPr>
        <p:blipFill>
          <a:blip r:embed="rId4"/>
          <a:stretch/>
        </p:blipFill>
        <p:spPr>
          <a:xfrm>
            <a:off x="2880" y="1587960"/>
            <a:ext cx="943200" cy="243360"/>
          </a:xfrm>
          <a:prstGeom prst="rect">
            <a:avLst/>
          </a:prstGeom>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CustomShape 3"/>
          <p:cNvSpPr/>
          <p:nvPr/>
        </p:nvSpPr>
        <p:spPr>
          <a:xfrm>
            <a:off x="1296000" y="108000"/>
            <a:ext cx="7559640" cy="158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S1: Reazione al fuoco</a:t>
            </a:r>
            <a:endParaRPr lang="it-IT" sz="2200" b="0" strike="noStrike" spc="-1" dirty="0">
              <a:latin typeface="Arial"/>
            </a:endParaRPr>
          </a:p>
          <a:p>
            <a:pPr algn="ctr">
              <a:lnSpc>
                <a:spcPct val="100000"/>
              </a:lnSpc>
            </a:pPr>
            <a:endParaRPr lang="it-IT" sz="1600" b="1" strike="noStrike" spc="-1" dirty="0">
              <a:solidFill>
                <a:srgbClr val="002060"/>
              </a:solidFill>
              <a:latin typeface="Arial"/>
              <a:ea typeface="DejaVu Sans"/>
            </a:endParaRPr>
          </a:p>
          <a:p>
            <a:pPr algn="ctr">
              <a:lnSpc>
                <a:spcPct val="100000"/>
              </a:lnSpc>
            </a:pPr>
            <a:r>
              <a:rPr lang="it-IT" sz="1600" b="1" strike="noStrike" spc="-1" dirty="0">
                <a:solidFill>
                  <a:srgbClr val="002060"/>
                </a:solidFill>
                <a:latin typeface="Arial"/>
                <a:ea typeface="DejaVu Sans"/>
              </a:rPr>
              <a:t>Che significa materiali appartenenti ai gruppi GM1, GM2 e GM3</a:t>
            </a:r>
            <a:endParaRPr lang="it-IT" sz="1600" b="0" strike="noStrike" spc="-1" dirty="0">
              <a:latin typeface="Arial"/>
            </a:endParaRPr>
          </a:p>
        </p:txBody>
      </p:sp>
      <p:pic>
        <p:nvPicPr>
          <p:cNvPr id="439" name="Picture 2"/>
          <p:cNvPicPr/>
          <p:nvPr/>
        </p:nvPicPr>
        <p:blipFill>
          <a:blip r:embed="rId2"/>
          <a:srcRect b="16376"/>
          <a:stretch/>
        </p:blipFill>
        <p:spPr>
          <a:xfrm>
            <a:off x="150840" y="6233400"/>
            <a:ext cx="431280" cy="569880"/>
          </a:xfrm>
          <a:prstGeom prst="rect">
            <a:avLst/>
          </a:prstGeom>
          <a:ln>
            <a:noFill/>
          </a:ln>
        </p:spPr>
      </p:pic>
      <p:sp>
        <p:nvSpPr>
          <p:cNvPr id="440"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8EFF316A-3BC0-450B-A1EC-C1D46B78DE65}" type="slidenum">
              <a:rPr lang="it-IT" sz="1000" b="0" strike="noStrike" spc="-1">
                <a:solidFill>
                  <a:srgbClr val="002060"/>
                </a:solidFill>
                <a:latin typeface="Arial"/>
                <a:ea typeface="DejaVu Sans"/>
              </a:rPr>
              <a:t>18</a:t>
            </a:fld>
            <a:endParaRPr lang="it-IT" sz="1000" b="0" strike="noStrike" spc="-1">
              <a:latin typeface="Arial"/>
            </a:endParaRPr>
          </a:p>
        </p:txBody>
      </p:sp>
      <p:sp>
        <p:nvSpPr>
          <p:cNvPr id="441"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442"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3"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4"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5"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7"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448" name="Picture 2"/>
          <p:cNvPicPr/>
          <p:nvPr/>
        </p:nvPicPr>
        <p:blipFill>
          <a:blip r:embed="rId3"/>
          <a:srcRect r="66092"/>
          <a:stretch/>
        </p:blipFill>
        <p:spPr>
          <a:xfrm>
            <a:off x="58320" y="173880"/>
            <a:ext cx="863280" cy="1065960"/>
          </a:xfrm>
          <a:prstGeom prst="rect">
            <a:avLst/>
          </a:prstGeom>
          <a:ln>
            <a:noFill/>
          </a:ln>
        </p:spPr>
      </p:pic>
      <p:pic>
        <p:nvPicPr>
          <p:cNvPr id="449" name="Picture 2"/>
          <p:cNvPicPr/>
          <p:nvPr/>
        </p:nvPicPr>
        <p:blipFill>
          <a:blip r:embed="rId4"/>
          <a:stretch/>
        </p:blipFill>
        <p:spPr>
          <a:xfrm>
            <a:off x="2880" y="1587960"/>
            <a:ext cx="943200" cy="243360"/>
          </a:xfrm>
          <a:prstGeom prst="rect">
            <a:avLst/>
          </a:prstGeom>
          <a:ln>
            <a:noFill/>
          </a:ln>
        </p:spPr>
      </p:pic>
      <p:pic>
        <p:nvPicPr>
          <p:cNvPr id="450" name="Immagine 449"/>
          <p:cNvPicPr/>
          <p:nvPr/>
        </p:nvPicPr>
        <p:blipFill>
          <a:blip r:embed="rId5"/>
          <a:stretch/>
        </p:blipFill>
        <p:spPr>
          <a:xfrm>
            <a:off x="2700000" y="1440000"/>
            <a:ext cx="4680000" cy="4680000"/>
          </a:xfrm>
          <a:prstGeom prst="rect">
            <a:avLst/>
          </a:prstGeom>
          <a:ln>
            <a:noFill/>
          </a:ln>
        </p:spPr>
      </p:pic>
      <p:sp>
        <p:nvSpPr>
          <p:cNvPr id="2" name="Rettangolo 1">
            <a:extLst>
              <a:ext uri="{FF2B5EF4-FFF2-40B4-BE49-F238E27FC236}">
                <a16:creationId xmlns:a16="http://schemas.microsoft.com/office/drawing/2014/main" id="{8EC5B135-43C5-3F8E-B74C-D6A05BD7B0C2}"/>
              </a:ext>
            </a:extLst>
          </p:cNvPr>
          <p:cNvSpPr/>
          <p:nvPr/>
        </p:nvSpPr>
        <p:spPr>
          <a:xfrm>
            <a:off x="4473525" y="1434960"/>
            <a:ext cx="970673" cy="3983040"/>
          </a:xfrm>
          <a:prstGeom prst="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 name="Rettangolo 2">
            <a:extLst>
              <a:ext uri="{FF2B5EF4-FFF2-40B4-BE49-F238E27FC236}">
                <a16:creationId xmlns:a16="http://schemas.microsoft.com/office/drawing/2014/main" id="{207E3630-0DE7-6DD0-B674-201B61B6E5DD}"/>
              </a:ext>
            </a:extLst>
          </p:cNvPr>
          <p:cNvSpPr/>
          <p:nvPr/>
        </p:nvSpPr>
        <p:spPr>
          <a:xfrm>
            <a:off x="5441427" y="1440000"/>
            <a:ext cx="970671" cy="3978000"/>
          </a:xfrm>
          <a:prstGeom prst="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4" name="Rettangolo 3">
            <a:extLst>
              <a:ext uri="{FF2B5EF4-FFF2-40B4-BE49-F238E27FC236}">
                <a16:creationId xmlns:a16="http://schemas.microsoft.com/office/drawing/2014/main" id="{52ADC9B3-EEEF-703C-792E-C0B15D083F95}"/>
              </a:ext>
            </a:extLst>
          </p:cNvPr>
          <p:cNvSpPr/>
          <p:nvPr/>
        </p:nvSpPr>
        <p:spPr>
          <a:xfrm>
            <a:off x="6410715" y="1434960"/>
            <a:ext cx="969286" cy="3963886"/>
          </a:xfrm>
          <a:prstGeom prst="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5" name="CustomShape 1">
            <a:extLst>
              <a:ext uri="{FF2B5EF4-FFF2-40B4-BE49-F238E27FC236}">
                <a16:creationId xmlns:a16="http://schemas.microsoft.com/office/drawing/2014/main" id="{7D59F0D5-421E-2F5F-9BF4-9318B9C19838}"/>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2927587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CustomShape 3"/>
          <p:cNvSpPr/>
          <p:nvPr/>
        </p:nvSpPr>
        <p:spPr>
          <a:xfrm>
            <a:off x="1296000" y="108000"/>
            <a:ext cx="7559640" cy="158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S1: Reazione al fuoco</a:t>
            </a:r>
            <a:endParaRPr lang="it-IT" sz="2200" b="0" strike="noStrike" spc="-1" dirty="0">
              <a:latin typeface="Arial"/>
            </a:endParaRPr>
          </a:p>
          <a:p>
            <a:pPr algn="ctr">
              <a:lnSpc>
                <a:spcPct val="100000"/>
              </a:lnSpc>
            </a:pPr>
            <a:endParaRPr lang="it-IT" sz="1600" b="1" strike="noStrike" spc="-1" dirty="0">
              <a:solidFill>
                <a:srgbClr val="002060"/>
              </a:solidFill>
              <a:latin typeface="Arial"/>
              <a:ea typeface="DejaVu Sans"/>
            </a:endParaRPr>
          </a:p>
          <a:p>
            <a:pPr algn="ctr">
              <a:lnSpc>
                <a:spcPct val="100000"/>
              </a:lnSpc>
            </a:pPr>
            <a:r>
              <a:rPr lang="it-IT" sz="1600" b="1" strike="noStrike" spc="-1" dirty="0">
                <a:solidFill>
                  <a:srgbClr val="002060"/>
                </a:solidFill>
                <a:latin typeface="Arial"/>
                <a:ea typeface="DejaVu Sans"/>
              </a:rPr>
              <a:t>Che significa materiali appartenenti ai gruppi GM1, GM2 e GM3</a:t>
            </a:r>
            <a:endParaRPr lang="it-IT" sz="1600" b="0" strike="noStrike" spc="-1" dirty="0">
              <a:latin typeface="Arial"/>
            </a:endParaRPr>
          </a:p>
        </p:txBody>
      </p:sp>
      <p:pic>
        <p:nvPicPr>
          <p:cNvPr id="439" name="Picture 2"/>
          <p:cNvPicPr/>
          <p:nvPr/>
        </p:nvPicPr>
        <p:blipFill>
          <a:blip r:embed="rId2"/>
          <a:srcRect b="16376"/>
          <a:stretch/>
        </p:blipFill>
        <p:spPr>
          <a:xfrm>
            <a:off x="150840" y="6233400"/>
            <a:ext cx="431280" cy="569880"/>
          </a:xfrm>
          <a:prstGeom prst="rect">
            <a:avLst/>
          </a:prstGeom>
          <a:ln>
            <a:noFill/>
          </a:ln>
        </p:spPr>
      </p:pic>
      <p:sp>
        <p:nvSpPr>
          <p:cNvPr id="440"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8EFF316A-3BC0-450B-A1EC-C1D46B78DE65}" type="slidenum">
              <a:rPr lang="it-IT" sz="1000" b="0" strike="noStrike" spc="-1">
                <a:solidFill>
                  <a:srgbClr val="002060"/>
                </a:solidFill>
                <a:latin typeface="Arial"/>
                <a:ea typeface="DejaVu Sans"/>
              </a:rPr>
              <a:t>19</a:t>
            </a:fld>
            <a:endParaRPr lang="it-IT" sz="1000" b="0" strike="noStrike" spc="-1">
              <a:latin typeface="Arial"/>
            </a:endParaRPr>
          </a:p>
        </p:txBody>
      </p:sp>
      <p:sp>
        <p:nvSpPr>
          <p:cNvPr id="441"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442"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3"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4"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5"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7"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448" name="Picture 2"/>
          <p:cNvPicPr/>
          <p:nvPr/>
        </p:nvPicPr>
        <p:blipFill>
          <a:blip r:embed="rId3"/>
          <a:srcRect r="66092"/>
          <a:stretch/>
        </p:blipFill>
        <p:spPr>
          <a:xfrm>
            <a:off x="58320" y="173880"/>
            <a:ext cx="863280" cy="1065960"/>
          </a:xfrm>
          <a:prstGeom prst="rect">
            <a:avLst/>
          </a:prstGeom>
          <a:ln>
            <a:noFill/>
          </a:ln>
        </p:spPr>
      </p:pic>
      <p:pic>
        <p:nvPicPr>
          <p:cNvPr id="449" name="Picture 2"/>
          <p:cNvPicPr/>
          <p:nvPr/>
        </p:nvPicPr>
        <p:blipFill>
          <a:blip r:embed="rId4"/>
          <a:stretch/>
        </p:blipFill>
        <p:spPr>
          <a:xfrm>
            <a:off x="2880" y="1587960"/>
            <a:ext cx="943200" cy="243360"/>
          </a:xfrm>
          <a:prstGeom prst="rect">
            <a:avLst/>
          </a:prstGeom>
          <a:ln>
            <a:noFill/>
          </a:ln>
        </p:spPr>
      </p:pic>
      <p:sp>
        <p:nvSpPr>
          <p:cNvPr id="5" name="CustomShape 1">
            <a:extLst>
              <a:ext uri="{FF2B5EF4-FFF2-40B4-BE49-F238E27FC236}">
                <a16:creationId xmlns:a16="http://schemas.microsoft.com/office/drawing/2014/main" id="{7D59F0D5-421E-2F5F-9BF4-9318B9C19838}"/>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pic>
        <p:nvPicPr>
          <p:cNvPr id="11" name="Immagine 10" descr="Immagine che contiene testo, schermata, numero, schermo">
            <a:extLst>
              <a:ext uri="{FF2B5EF4-FFF2-40B4-BE49-F238E27FC236}">
                <a16:creationId xmlns:a16="http://schemas.microsoft.com/office/drawing/2014/main" id="{625F83D2-405E-1BEF-2E4D-432B21E1C8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8620" y="1496535"/>
            <a:ext cx="6494400" cy="3053270"/>
          </a:xfrm>
          <a:prstGeom prst="rect">
            <a:avLst/>
          </a:prstGeom>
        </p:spPr>
      </p:pic>
    </p:spTree>
    <p:extLst>
      <p:ext uri="{BB962C8B-B14F-4D97-AF65-F5344CB8AC3E}">
        <p14:creationId xmlns:p14="http://schemas.microsoft.com/office/powerpoint/2010/main" val="1224151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ustomShape 2"/>
          <p:cNvSpPr/>
          <p:nvPr/>
        </p:nvSpPr>
        <p:spPr>
          <a:xfrm>
            <a:off x="1014120" y="693000"/>
            <a:ext cx="367164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it-IT" sz="2200" b="1" strike="noStrike" spc="-1">
                <a:solidFill>
                  <a:srgbClr val="002060"/>
                </a:solidFill>
                <a:latin typeface="Arial"/>
                <a:ea typeface="DejaVu Sans"/>
              </a:rPr>
              <a:t>Indice degli argomenti:</a:t>
            </a:r>
            <a:endParaRPr lang="it-IT" sz="2200" b="0" strike="noStrike" spc="-1">
              <a:latin typeface="Arial"/>
            </a:endParaRPr>
          </a:p>
        </p:txBody>
      </p:sp>
      <p:sp>
        <p:nvSpPr>
          <p:cNvPr id="96" name="CustomShape 3"/>
          <p:cNvSpPr/>
          <p:nvPr/>
        </p:nvSpPr>
        <p:spPr>
          <a:xfrm>
            <a:off x="1225800" y="1426708"/>
            <a:ext cx="6691680" cy="2877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66760" indent="-266040">
              <a:lnSpc>
                <a:spcPct val="150000"/>
              </a:lnSpc>
              <a:buClr>
                <a:srgbClr val="003399"/>
              </a:buClr>
              <a:buFont typeface="Arial"/>
              <a:buChar char="•"/>
            </a:pPr>
            <a:r>
              <a:rPr lang="it-IT" sz="1500" b="1" strike="noStrike" spc="-1" dirty="0">
                <a:solidFill>
                  <a:srgbClr val="000000"/>
                </a:solidFill>
                <a:latin typeface="Arial"/>
                <a:ea typeface="DejaVu Sans"/>
              </a:rPr>
              <a:t>Descrizione del progetto</a:t>
            </a:r>
            <a:endParaRPr lang="it-IT" sz="1500" b="0" strike="noStrike" spc="-1" dirty="0">
              <a:latin typeface="Arial"/>
            </a:endParaRPr>
          </a:p>
          <a:p>
            <a:pPr marL="266760" indent="-266040">
              <a:lnSpc>
                <a:spcPct val="150000"/>
              </a:lnSpc>
              <a:buClr>
                <a:srgbClr val="003399"/>
              </a:buClr>
              <a:buFont typeface="Arial"/>
              <a:buChar char="•"/>
            </a:pPr>
            <a:r>
              <a:rPr lang="it-IT" sz="1500" b="1" strike="noStrike" spc="-1" dirty="0">
                <a:solidFill>
                  <a:srgbClr val="000000"/>
                </a:solidFill>
                <a:latin typeface="Arial"/>
                <a:ea typeface="DejaVu Sans"/>
              </a:rPr>
              <a:t>Norme cogenti applicabili</a:t>
            </a:r>
            <a:endParaRPr lang="it-IT" sz="1500" b="0" strike="noStrike" spc="-1" dirty="0">
              <a:latin typeface="Arial"/>
            </a:endParaRPr>
          </a:p>
          <a:p>
            <a:pPr marL="266760" indent="-266040">
              <a:lnSpc>
                <a:spcPct val="150000"/>
              </a:lnSpc>
              <a:buClr>
                <a:srgbClr val="002060"/>
              </a:buClr>
              <a:buFont typeface="Arial"/>
              <a:buChar char="•"/>
            </a:pPr>
            <a:r>
              <a:rPr lang="it-IT" sz="1500" b="1" strike="noStrike" spc="-1" dirty="0">
                <a:solidFill>
                  <a:srgbClr val="000000"/>
                </a:solidFill>
                <a:latin typeface="Arial"/>
                <a:ea typeface="DejaVu Sans"/>
              </a:rPr>
              <a:t>Classificazione dell’attività</a:t>
            </a:r>
            <a:endParaRPr lang="it-IT" sz="1500" b="0" strike="noStrike" spc="-1" dirty="0">
              <a:latin typeface="Arial"/>
            </a:endParaRPr>
          </a:p>
          <a:p>
            <a:pPr marL="266760" indent="-266040">
              <a:lnSpc>
                <a:spcPct val="150000"/>
              </a:lnSpc>
              <a:buClr>
                <a:srgbClr val="002060"/>
              </a:buClr>
              <a:buFont typeface="Arial"/>
              <a:buChar char="•"/>
            </a:pPr>
            <a:r>
              <a:rPr lang="it-IT" sz="1500" b="1" strike="noStrike" spc="-1" dirty="0">
                <a:solidFill>
                  <a:srgbClr val="000000"/>
                </a:solidFill>
                <a:latin typeface="Arial"/>
                <a:ea typeface="DejaVu Sans"/>
              </a:rPr>
              <a:t>Strategia antincendio</a:t>
            </a:r>
            <a:endParaRPr lang="it-IT" sz="1500" b="0" strike="noStrike" spc="-1" dirty="0">
              <a:latin typeface="Arial"/>
            </a:endParaRPr>
          </a:p>
          <a:p>
            <a:pPr>
              <a:lnSpc>
                <a:spcPct val="150000"/>
              </a:lnSpc>
            </a:pPr>
            <a:endParaRPr lang="it-IT" sz="1500" b="0" strike="noStrike" spc="-1" dirty="0">
              <a:latin typeface="Arial"/>
            </a:endParaRPr>
          </a:p>
          <a:p>
            <a:pPr>
              <a:lnSpc>
                <a:spcPct val="150000"/>
              </a:lnSpc>
            </a:pPr>
            <a:endParaRPr lang="it-IT" sz="1500" b="0" strike="noStrike" spc="-1" dirty="0">
              <a:latin typeface="Arial"/>
            </a:endParaRPr>
          </a:p>
        </p:txBody>
      </p:sp>
      <p:pic>
        <p:nvPicPr>
          <p:cNvPr id="98" name="Picture 2"/>
          <p:cNvPicPr/>
          <p:nvPr/>
        </p:nvPicPr>
        <p:blipFill>
          <a:blip r:embed="rId3"/>
          <a:srcRect b="16376"/>
          <a:stretch/>
        </p:blipFill>
        <p:spPr>
          <a:xfrm>
            <a:off x="150840" y="6233400"/>
            <a:ext cx="431280" cy="569880"/>
          </a:xfrm>
          <a:prstGeom prst="rect">
            <a:avLst/>
          </a:prstGeom>
          <a:ln>
            <a:noFill/>
          </a:ln>
        </p:spPr>
      </p:pic>
      <p:sp>
        <p:nvSpPr>
          <p:cNvPr id="99" name="CustomShape 5"/>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B60BA8A2-0E4E-4665-BFEB-5671420E903C}" type="slidenum">
              <a:rPr lang="it-IT" sz="1000" b="0" strike="noStrike" spc="-1">
                <a:solidFill>
                  <a:srgbClr val="002060"/>
                </a:solidFill>
                <a:latin typeface="Arial"/>
                <a:ea typeface="DejaVu Sans"/>
              </a:rPr>
              <a:t>2</a:t>
            </a:fld>
            <a:endParaRPr lang="it-IT" sz="1000" b="0" strike="noStrike" spc="-1">
              <a:latin typeface="Arial"/>
            </a:endParaRPr>
          </a:p>
        </p:txBody>
      </p:sp>
      <p:sp>
        <p:nvSpPr>
          <p:cNvPr id="100" name="CustomShape 6"/>
          <p:cNvSpPr/>
          <p:nvPr/>
        </p:nvSpPr>
        <p:spPr>
          <a:xfrm>
            <a:off x="1525680" y="634320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02" name="Line 8"/>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03" name="Line 9"/>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04" name="Line 10"/>
          <p:cNvSpPr/>
          <p:nvPr/>
        </p:nvSpPr>
        <p:spPr>
          <a:xfrm>
            <a:off x="2337480" y="663804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06" name="CustomShape 12"/>
          <p:cNvSpPr/>
          <p:nvPr/>
        </p:nvSpPr>
        <p:spPr>
          <a:xfrm>
            <a:off x="-53640" y="0"/>
            <a:ext cx="1042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07" name="Picture 2"/>
          <p:cNvPicPr/>
          <p:nvPr/>
        </p:nvPicPr>
        <p:blipFill>
          <a:blip r:embed="rId4"/>
          <a:srcRect r="66092"/>
          <a:stretch/>
        </p:blipFill>
        <p:spPr>
          <a:xfrm>
            <a:off x="58320" y="173880"/>
            <a:ext cx="863280" cy="1065960"/>
          </a:xfrm>
          <a:prstGeom prst="rect">
            <a:avLst/>
          </a:prstGeom>
          <a:ln>
            <a:noFill/>
          </a:ln>
        </p:spPr>
      </p:pic>
      <p:pic>
        <p:nvPicPr>
          <p:cNvPr id="108" name="Picture 2"/>
          <p:cNvPicPr/>
          <p:nvPr/>
        </p:nvPicPr>
        <p:blipFill>
          <a:blip r:embed="rId5"/>
          <a:stretch/>
        </p:blipFill>
        <p:spPr>
          <a:xfrm>
            <a:off x="2880" y="1587960"/>
            <a:ext cx="943200" cy="243360"/>
          </a:xfrm>
          <a:prstGeom prst="rect">
            <a:avLst/>
          </a:prstGeom>
          <a:ln>
            <a:noFill/>
          </a:ln>
        </p:spPr>
      </p:pic>
      <p:sp>
        <p:nvSpPr>
          <p:cNvPr id="17" name="Line 5">
            <a:extLst>
              <a:ext uri="{FF2B5EF4-FFF2-40B4-BE49-F238E27FC236}">
                <a16:creationId xmlns:a16="http://schemas.microsoft.com/office/drawing/2014/main" id="{7A97EEE5-5C35-4E1D-8BE1-D30E223D0148}"/>
              </a:ext>
            </a:extLst>
          </p:cNvPr>
          <p:cNvSpPr/>
          <p:nvPr/>
        </p:nvSpPr>
        <p:spPr>
          <a:xfrm>
            <a:off x="989280" y="6165000"/>
            <a:ext cx="8154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 name="CustomShape 1">
            <a:extLst>
              <a:ext uri="{FF2B5EF4-FFF2-40B4-BE49-F238E27FC236}">
                <a16:creationId xmlns:a16="http://schemas.microsoft.com/office/drawing/2014/main" id="{8ABE6321-2254-9FFA-C1F7-ECF347F4ACF1}"/>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CustomShape 3"/>
          <p:cNvSpPr/>
          <p:nvPr/>
        </p:nvSpPr>
        <p:spPr>
          <a:xfrm>
            <a:off x="1296000" y="108000"/>
            <a:ext cx="7559640" cy="158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S1: Reazione al fuoco</a:t>
            </a:r>
            <a:endParaRPr lang="it-IT" sz="2200" b="0" strike="noStrike" spc="-1" dirty="0">
              <a:latin typeface="Arial"/>
            </a:endParaRPr>
          </a:p>
          <a:p>
            <a:pPr algn="ctr">
              <a:lnSpc>
                <a:spcPct val="100000"/>
              </a:lnSpc>
            </a:pPr>
            <a:endParaRPr lang="it-IT" sz="1600" b="1" strike="noStrike" spc="-1" dirty="0">
              <a:solidFill>
                <a:srgbClr val="002060"/>
              </a:solidFill>
              <a:latin typeface="Arial"/>
              <a:ea typeface="DejaVu Sans"/>
            </a:endParaRPr>
          </a:p>
          <a:p>
            <a:pPr algn="ctr">
              <a:lnSpc>
                <a:spcPct val="100000"/>
              </a:lnSpc>
            </a:pPr>
            <a:r>
              <a:rPr lang="it-IT" sz="1600" b="1" strike="noStrike" spc="-1" dirty="0">
                <a:solidFill>
                  <a:srgbClr val="002060"/>
                </a:solidFill>
                <a:latin typeface="Arial"/>
                <a:ea typeface="DejaVu Sans"/>
              </a:rPr>
              <a:t>Che significa materiali appartenenti ai gruppi GM1, GM2 e GM3</a:t>
            </a:r>
            <a:endParaRPr lang="it-IT" sz="1600" b="0" strike="noStrike" spc="-1" dirty="0">
              <a:latin typeface="Arial"/>
            </a:endParaRPr>
          </a:p>
        </p:txBody>
      </p:sp>
      <p:pic>
        <p:nvPicPr>
          <p:cNvPr id="439" name="Picture 2"/>
          <p:cNvPicPr/>
          <p:nvPr/>
        </p:nvPicPr>
        <p:blipFill>
          <a:blip r:embed="rId2"/>
          <a:srcRect b="16376"/>
          <a:stretch/>
        </p:blipFill>
        <p:spPr>
          <a:xfrm>
            <a:off x="150840" y="6233400"/>
            <a:ext cx="431280" cy="569880"/>
          </a:xfrm>
          <a:prstGeom prst="rect">
            <a:avLst/>
          </a:prstGeom>
          <a:ln>
            <a:noFill/>
          </a:ln>
        </p:spPr>
      </p:pic>
      <p:sp>
        <p:nvSpPr>
          <p:cNvPr id="440"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8EFF316A-3BC0-450B-A1EC-C1D46B78DE65}" type="slidenum">
              <a:rPr lang="it-IT" sz="1000" b="0" strike="noStrike" spc="-1">
                <a:solidFill>
                  <a:srgbClr val="002060"/>
                </a:solidFill>
                <a:latin typeface="Arial"/>
                <a:ea typeface="DejaVu Sans"/>
              </a:rPr>
              <a:t>20</a:t>
            </a:fld>
            <a:endParaRPr lang="it-IT" sz="1000" b="0" strike="noStrike" spc="-1">
              <a:latin typeface="Arial"/>
            </a:endParaRPr>
          </a:p>
        </p:txBody>
      </p:sp>
      <p:sp>
        <p:nvSpPr>
          <p:cNvPr id="441"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442"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3"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4"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5"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7"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448" name="Picture 2"/>
          <p:cNvPicPr/>
          <p:nvPr/>
        </p:nvPicPr>
        <p:blipFill>
          <a:blip r:embed="rId3"/>
          <a:srcRect r="66092"/>
          <a:stretch/>
        </p:blipFill>
        <p:spPr>
          <a:xfrm>
            <a:off x="58320" y="173880"/>
            <a:ext cx="863280" cy="1065960"/>
          </a:xfrm>
          <a:prstGeom prst="rect">
            <a:avLst/>
          </a:prstGeom>
          <a:ln>
            <a:noFill/>
          </a:ln>
        </p:spPr>
      </p:pic>
      <p:pic>
        <p:nvPicPr>
          <p:cNvPr id="449" name="Picture 2"/>
          <p:cNvPicPr/>
          <p:nvPr/>
        </p:nvPicPr>
        <p:blipFill>
          <a:blip r:embed="rId4"/>
          <a:stretch/>
        </p:blipFill>
        <p:spPr>
          <a:xfrm>
            <a:off x="2880" y="1587960"/>
            <a:ext cx="943200" cy="243360"/>
          </a:xfrm>
          <a:prstGeom prst="rect">
            <a:avLst/>
          </a:prstGeom>
          <a:ln>
            <a:noFill/>
          </a:ln>
        </p:spPr>
      </p:pic>
      <p:sp>
        <p:nvSpPr>
          <p:cNvPr id="5" name="CustomShape 1">
            <a:extLst>
              <a:ext uri="{FF2B5EF4-FFF2-40B4-BE49-F238E27FC236}">
                <a16:creationId xmlns:a16="http://schemas.microsoft.com/office/drawing/2014/main" id="{7D59F0D5-421E-2F5F-9BF4-9318B9C19838}"/>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pic>
        <p:nvPicPr>
          <p:cNvPr id="3" name="Immagine 2" descr="Immagine che contiene testo, schermata, schermo, numero">
            <a:extLst>
              <a:ext uri="{FF2B5EF4-FFF2-40B4-BE49-F238E27FC236}">
                <a16:creationId xmlns:a16="http://schemas.microsoft.com/office/drawing/2014/main" id="{6170047F-C7DB-7B3A-7F04-4DE11E0C2F4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89552" y="1392030"/>
            <a:ext cx="6629508" cy="3554820"/>
          </a:xfrm>
          <a:prstGeom prst="rect">
            <a:avLst/>
          </a:prstGeom>
        </p:spPr>
      </p:pic>
    </p:spTree>
    <p:extLst>
      <p:ext uri="{BB962C8B-B14F-4D97-AF65-F5344CB8AC3E}">
        <p14:creationId xmlns:p14="http://schemas.microsoft.com/office/powerpoint/2010/main" val="17448218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CustomShape 3"/>
          <p:cNvSpPr/>
          <p:nvPr/>
        </p:nvSpPr>
        <p:spPr>
          <a:xfrm>
            <a:off x="1296000" y="108000"/>
            <a:ext cx="7559640" cy="158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S1: Reazione al fuoco</a:t>
            </a:r>
            <a:endParaRPr lang="it-IT" sz="2200" b="0" strike="noStrike" spc="-1" dirty="0">
              <a:latin typeface="Arial"/>
            </a:endParaRPr>
          </a:p>
          <a:p>
            <a:pPr algn="ctr">
              <a:lnSpc>
                <a:spcPct val="100000"/>
              </a:lnSpc>
            </a:pPr>
            <a:endParaRPr lang="it-IT" sz="1600" b="1" strike="noStrike" spc="-1" dirty="0">
              <a:solidFill>
                <a:srgbClr val="002060"/>
              </a:solidFill>
              <a:latin typeface="Arial"/>
              <a:ea typeface="DejaVu Sans"/>
            </a:endParaRPr>
          </a:p>
          <a:p>
            <a:pPr algn="ctr">
              <a:lnSpc>
                <a:spcPct val="100000"/>
              </a:lnSpc>
            </a:pPr>
            <a:r>
              <a:rPr lang="it-IT" sz="1600" b="1" strike="noStrike" spc="-1" dirty="0">
                <a:solidFill>
                  <a:srgbClr val="002060"/>
                </a:solidFill>
                <a:latin typeface="Arial"/>
                <a:ea typeface="DejaVu Sans"/>
              </a:rPr>
              <a:t>Che significa materiali appartenenti ai gruppi GM1, GM2 e GM3</a:t>
            </a:r>
            <a:endParaRPr lang="it-IT" sz="1600" b="0" strike="noStrike" spc="-1" dirty="0">
              <a:latin typeface="Arial"/>
            </a:endParaRPr>
          </a:p>
        </p:txBody>
      </p:sp>
      <p:pic>
        <p:nvPicPr>
          <p:cNvPr id="439" name="Picture 2"/>
          <p:cNvPicPr/>
          <p:nvPr/>
        </p:nvPicPr>
        <p:blipFill>
          <a:blip r:embed="rId2"/>
          <a:srcRect b="16376"/>
          <a:stretch/>
        </p:blipFill>
        <p:spPr>
          <a:xfrm>
            <a:off x="150840" y="6233400"/>
            <a:ext cx="431280" cy="569880"/>
          </a:xfrm>
          <a:prstGeom prst="rect">
            <a:avLst/>
          </a:prstGeom>
          <a:ln>
            <a:noFill/>
          </a:ln>
        </p:spPr>
      </p:pic>
      <p:sp>
        <p:nvSpPr>
          <p:cNvPr id="440"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8EFF316A-3BC0-450B-A1EC-C1D46B78DE65}" type="slidenum">
              <a:rPr lang="it-IT" sz="1000" b="0" strike="noStrike" spc="-1">
                <a:solidFill>
                  <a:srgbClr val="002060"/>
                </a:solidFill>
                <a:latin typeface="Arial"/>
                <a:ea typeface="DejaVu Sans"/>
              </a:rPr>
              <a:t>21</a:t>
            </a:fld>
            <a:endParaRPr lang="it-IT" sz="1000" b="0" strike="noStrike" spc="-1">
              <a:latin typeface="Arial"/>
            </a:endParaRPr>
          </a:p>
        </p:txBody>
      </p:sp>
      <p:sp>
        <p:nvSpPr>
          <p:cNvPr id="441"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442"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3"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4"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5"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7"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448" name="Picture 2"/>
          <p:cNvPicPr/>
          <p:nvPr/>
        </p:nvPicPr>
        <p:blipFill>
          <a:blip r:embed="rId3"/>
          <a:srcRect r="66092"/>
          <a:stretch/>
        </p:blipFill>
        <p:spPr>
          <a:xfrm>
            <a:off x="58320" y="173880"/>
            <a:ext cx="863280" cy="1065960"/>
          </a:xfrm>
          <a:prstGeom prst="rect">
            <a:avLst/>
          </a:prstGeom>
          <a:ln>
            <a:noFill/>
          </a:ln>
        </p:spPr>
      </p:pic>
      <p:pic>
        <p:nvPicPr>
          <p:cNvPr id="449" name="Picture 2"/>
          <p:cNvPicPr/>
          <p:nvPr/>
        </p:nvPicPr>
        <p:blipFill>
          <a:blip r:embed="rId4"/>
          <a:stretch/>
        </p:blipFill>
        <p:spPr>
          <a:xfrm>
            <a:off x="2880" y="1587960"/>
            <a:ext cx="943200" cy="243360"/>
          </a:xfrm>
          <a:prstGeom prst="rect">
            <a:avLst/>
          </a:prstGeom>
          <a:ln>
            <a:noFill/>
          </a:ln>
        </p:spPr>
      </p:pic>
      <p:sp>
        <p:nvSpPr>
          <p:cNvPr id="5" name="CustomShape 1">
            <a:extLst>
              <a:ext uri="{FF2B5EF4-FFF2-40B4-BE49-F238E27FC236}">
                <a16:creationId xmlns:a16="http://schemas.microsoft.com/office/drawing/2014/main" id="{7D59F0D5-421E-2F5F-9BF4-9318B9C19838}"/>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pic>
        <p:nvPicPr>
          <p:cNvPr id="4" name="Immagine 3" descr="Immagine che contiene testo, schermata, Carattere, numero">
            <a:extLst>
              <a:ext uri="{FF2B5EF4-FFF2-40B4-BE49-F238E27FC236}">
                <a16:creationId xmlns:a16="http://schemas.microsoft.com/office/drawing/2014/main" id="{991A9833-3B32-C069-D843-99849F3D7F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2101" y="1503141"/>
            <a:ext cx="7565899" cy="3005196"/>
          </a:xfrm>
          <a:prstGeom prst="rect">
            <a:avLst/>
          </a:prstGeom>
        </p:spPr>
      </p:pic>
    </p:spTree>
    <p:extLst>
      <p:ext uri="{BB962C8B-B14F-4D97-AF65-F5344CB8AC3E}">
        <p14:creationId xmlns:p14="http://schemas.microsoft.com/office/powerpoint/2010/main" val="2325927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CustomShape 3"/>
          <p:cNvSpPr/>
          <p:nvPr/>
        </p:nvSpPr>
        <p:spPr>
          <a:xfrm>
            <a:off x="1296000" y="108000"/>
            <a:ext cx="7559640" cy="158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S1: Reazione al fuoco</a:t>
            </a:r>
            <a:endParaRPr lang="it-IT" sz="2200" b="0" strike="noStrike" spc="-1" dirty="0">
              <a:latin typeface="Arial"/>
            </a:endParaRPr>
          </a:p>
          <a:p>
            <a:pPr algn="ctr">
              <a:lnSpc>
                <a:spcPct val="100000"/>
              </a:lnSpc>
            </a:pPr>
            <a:endParaRPr lang="it-IT" sz="1600" b="1" strike="noStrike" spc="-1" dirty="0">
              <a:solidFill>
                <a:srgbClr val="002060"/>
              </a:solidFill>
              <a:latin typeface="Arial"/>
              <a:ea typeface="DejaVu Sans"/>
            </a:endParaRPr>
          </a:p>
          <a:p>
            <a:pPr algn="ctr">
              <a:lnSpc>
                <a:spcPct val="100000"/>
              </a:lnSpc>
            </a:pPr>
            <a:r>
              <a:rPr lang="it-IT" sz="1600" b="1" strike="noStrike" spc="-1" dirty="0">
                <a:solidFill>
                  <a:srgbClr val="002060"/>
                </a:solidFill>
                <a:latin typeface="Arial"/>
                <a:ea typeface="DejaVu Sans"/>
              </a:rPr>
              <a:t>Che significa materiali appartenenti ai gruppi GM1, GM2 e GM3</a:t>
            </a:r>
            <a:endParaRPr lang="it-IT" sz="1600" b="0" strike="noStrike" spc="-1" dirty="0">
              <a:latin typeface="Arial"/>
            </a:endParaRPr>
          </a:p>
        </p:txBody>
      </p:sp>
      <p:pic>
        <p:nvPicPr>
          <p:cNvPr id="439" name="Picture 2"/>
          <p:cNvPicPr/>
          <p:nvPr/>
        </p:nvPicPr>
        <p:blipFill>
          <a:blip r:embed="rId2"/>
          <a:srcRect b="16376"/>
          <a:stretch/>
        </p:blipFill>
        <p:spPr>
          <a:xfrm>
            <a:off x="150840" y="6233400"/>
            <a:ext cx="431280" cy="569880"/>
          </a:xfrm>
          <a:prstGeom prst="rect">
            <a:avLst/>
          </a:prstGeom>
          <a:ln>
            <a:noFill/>
          </a:ln>
        </p:spPr>
      </p:pic>
      <p:sp>
        <p:nvSpPr>
          <p:cNvPr id="440"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8EFF316A-3BC0-450B-A1EC-C1D46B78DE65}" type="slidenum">
              <a:rPr lang="it-IT" sz="1000" b="0" strike="noStrike" spc="-1">
                <a:solidFill>
                  <a:srgbClr val="002060"/>
                </a:solidFill>
                <a:latin typeface="Arial"/>
                <a:ea typeface="DejaVu Sans"/>
              </a:rPr>
              <a:t>22</a:t>
            </a:fld>
            <a:endParaRPr lang="it-IT" sz="1000" b="0" strike="noStrike" spc="-1">
              <a:latin typeface="Arial"/>
            </a:endParaRPr>
          </a:p>
        </p:txBody>
      </p:sp>
      <p:sp>
        <p:nvSpPr>
          <p:cNvPr id="441"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442"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3"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4"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5"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47"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448" name="Picture 2"/>
          <p:cNvPicPr/>
          <p:nvPr/>
        </p:nvPicPr>
        <p:blipFill>
          <a:blip r:embed="rId3"/>
          <a:srcRect r="66092"/>
          <a:stretch/>
        </p:blipFill>
        <p:spPr>
          <a:xfrm>
            <a:off x="58320" y="173880"/>
            <a:ext cx="863280" cy="1065960"/>
          </a:xfrm>
          <a:prstGeom prst="rect">
            <a:avLst/>
          </a:prstGeom>
          <a:ln>
            <a:noFill/>
          </a:ln>
        </p:spPr>
      </p:pic>
      <p:pic>
        <p:nvPicPr>
          <p:cNvPr id="449" name="Picture 2"/>
          <p:cNvPicPr/>
          <p:nvPr/>
        </p:nvPicPr>
        <p:blipFill>
          <a:blip r:embed="rId4"/>
          <a:stretch/>
        </p:blipFill>
        <p:spPr>
          <a:xfrm>
            <a:off x="2880" y="1587960"/>
            <a:ext cx="943200" cy="243360"/>
          </a:xfrm>
          <a:prstGeom prst="rect">
            <a:avLst/>
          </a:prstGeom>
          <a:ln>
            <a:noFill/>
          </a:ln>
        </p:spPr>
      </p:pic>
      <p:sp>
        <p:nvSpPr>
          <p:cNvPr id="5" name="CustomShape 1">
            <a:extLst>
              <a:ext uri="{FF2B5EF4-FFF2-40B4-BE49-F238E27FC236}">
                <a16:creationId xmlns:a16="http://schemas.microsoft.com/office/drawing/2014/main" id="{7D59F0D5-421E-2F5F-9BF4-9318B9C19838}"/>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pic>
        <p:nvPicPr>
          <p:cNvPr id="9" name="Immagine 8" descr="Immagine che contiene testo, schermata, Carattere, numero">
            <a:extLst>
              <a:ext uri="{FF2B5EF4-FFF2-40B4-BE49-F238E27FC236}">
                <a16:creationId xmlns:a16="http://schemas.microsoft.com/office/drawing/2014/main" id="{920A678E-72F0-D7DC-F543-F39B315F7F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79081" y="1411909"/>
            <a:ext cx="6085505" cy="4575611"/>
          </a:xfrm>
          <a:prstGeom prst="rect">
            <a:avLst/>
          </a:prstGeom>
        </p:spPr>
      </p:pic>
    </p:spTree>
    <p:extLst>
      <p:ext uri="{BB962C8B-B14F-4D97-AF65-F5344CB8AC3E}">
        <p14:creationId xmlns:p14="http://schemas.microsoft.com/office/powerpoint/2010/main" val="18083990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3" name="Picture 2_21"/>
          <p:cNvPicPr/>
          <p:nvPr/>
        </p:nvPicPr>
        <p:blipFill>
          <a:blip r:embed="rId2"/>
          <a:srcRect b="16376"/>
          <a:stretch/>
        </p:blipFill>
        <p:spPr>
          <a:xfrm>
            <a:off x="150840" y="6233760"/>
            <a:ext cx="431280" cy="569880"/>
          </a:xfrm>
          <a:prstGeom prst="rect">
            <a:avLst/>
          </a:prstGeom>
          <a:ln>
            <a:noFill/>
          </a:ln>
        </p:spPr>
      </p:pic>
      <p:sp>
        <p:nvSpPr>
          <p:cNvPr id="454" name="CustomShape 3"/>
          <p:cNvSpPr/>
          <p:nvPr/>
        </p:nvSpPr>
        <p:spPr>
          <a:xfrm>
            <a:off x="8388360" y="662616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B5026BDC-3226-484B-81AE-27696BCC6D0F}" type="slidenum">
              <a:rPr lang="it-IT" sz="1000" b="0" strike="noStrike" spc="-1">
                <a:solidFill>
                  <a:srgbClr val="002060"/>
                </a:solidFill>
                <a:latin typeface="Arial"/>
                <a:ea typeface="DejaVu Sans"/>
              </a:rPr>
              <a:t>23</a:t>
            </a:fld>
            <a:endParaRPr lang="it-IT" sz="1000" b="0" strike="noStrike" spc="-1">
              <a:latin typeface="Arial"/>
            </a:endParaRPr>
          </a:p>
        </p:txBody>
      </p:sp>
      <p:sp>
        <p:nvSpPr>
          <p:cNvPr id="455" name="CustomShape 4"/>
          <p:cNvSpPr/>
          <p:nvPr/>
        </p:nvSpPr>
        <p:spPr>
          <a:xfrm>
            <a:off x="1441800" y="634284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456" name="Line 5"/>
          <p:cNvSpPr/>
          <p:nvPr/>
        </p:nvSpPr>
        <p:spPr>
          <a:xfrm>
            <a:off x="0" y="616536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57" name="Line 6"/>
          <p:cNvSpPr/>
          <p:nvPr/>
        </p:nvSpPr>
        <p:spPr>
          <a:xfrm>
            <a:off x="755280" y="616536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58" name="Line 7"/>
          <p:cNvSpPr/>
          <p:nvPr/>
        </p:nvSpPr>
        <p:spPr>
          <a:xfrm>
            <a:off x="8388360" y="664092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59" name="Line 8"/>
          <p:cNvSpPr/>
          <p:nvPr/>
        </p:nvSpPr>
        <p:spPr>
          <a:xfrm>
            <a:off x="2303280" y="663552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61" name="CustomShape 10"/>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462" name="Picture 2"/>
          <p:cNvPicPr/>
          <p:nvPr/>
        </p:nvPicPr>
        <p:blipFill>
          <a:blip r:embed="rId3"/>
          <a:srcRect r="66092"/>
          <a:stretch/>
        </p:blipFill>
        <p:spPr>
          <a:xfrm>
            <a:off x="58320" y="173880"/>
            <a:ext cx="863280" cy="1065960"/>
          </a:xfrm>
          <a:prstGeom prst="rect">
            <a:avLst/>
          </a:prstGeom>
          <a:ln>
            <a:noFill/>
          </a:ln>
        </p:spPr>
      </p:pic>
      <p:pic>
        <p:nvPicPr>
          <p:cNvPr id="463" name="Picture 2"/>
          <p:cNvPicPr/>
          <p:nvPr/>
        </p:nvPicPr>
        <p:blipFill>
          <a:blip r:embed="rId4"/>
          <a:stretch/>
        </p:blipFill>
        <p:spPr>
          <a:xfrm>
            <a:off x="2880" y="1587960"/>
            <a:ext cx="943200" cy="243360"/>
          </a:xfrm>
          <a:prstGeom prst="rect">
            <a:avLst/>
          </a:prstGeom>
          <a:ln>
            <a:noFill/>
          </a:ln>
        </p:spPr>
      </p:pic>
      <p:sp>
        <p:nvSpPr>
          <p:cNvPr id="464" name="CustomShape 11"/>
          <p:cNvSpPr/>
          <p:nvPr/>
        </p:nvSpPr>
        <p:spPr>
          <a:xfrm>
            <a:off x="1277640" y="309240"/>
            <a:ext cx="7559640" cy="5354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S2: Resistenza al fuoco</a:t>
            </a:r>
            <a:endParaRPr lang="it-IT" sz="2200" b="0" strike="noStrike" spc="-1">
              <a:latin typeface="Arial"/>
            </a:endParaRPr>
          </a:p>
          <a:p>
            <a:pPr algn="ctr">
              <a:lnSpc>
                <a:spcPct val="100000"/>
              </a:lnSpc>
            </a:pPr>
            <a:endParaRPr lang="it-IT" sz="2200" b="0" strike="noStrike" spc="-1">
              <a:latin typeface="Arial"/>
            </a:endParaRPr>
          </a:p>
          <a:p>
            <a:pPr algn="just">
              <a:lnSpc>
                <a:spcPct val="100000"/>
              </a:lnSpc>
            </a:pPr>
            <a:r>
              <a:rPr lang="it-IT" sz="1600" b="1" strike="noStrike" spc="-1">
                <a:solidFill>
                  <a:srgbClr val="000000"/>
                </a:solidFill>
                <a:latin typeface="Arial"/>
                <a:ea typeface="DejaVu Sans"/>
              </a:rPr>
              <a:t>Livelli di prestazione</a:t>
            </a:r>
            <a:r>
              <a:rPr lang="it-IT" sz="1600" b="0" strike="noStrike" spc="-1">
                <a:solidFill>
                  <a:srgbClr val="000000"/>
                </a:solidFill>
                <a:latin typeface="Arial"/>
                <a:ea typeface="DejaVu Sans"/>
              </a:rPr>
              <a:t> previsti:</a:t>
            </a: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just">
              <a:lnSpc>
                <a:spcPct val="100000"/>
              </a:lnSpc>
            </a:pPr>
            <a:endParaRPr lang="it-IT" sz="1600" b="0" strike="noStrike" spc="-1">
              <a:latin typeface="Arial"/>
            </a:endParaRPr>
          </a:p>
        </p:txBody>
      </p:sp>
      <p:pic>
        <p:nvPicPr>
          <p:cNvPr id="465" name="Immagine 464"/>
          <p:cNvPicPr/>
          <p:nvPr/>
        </p:nvPicPr>
        <p:blipFill>
          <a:blip r:embed="rId5"/>
          <a:stretch/>
        </p:blipFill>
        <p:spPr>
          <a:xfrm>
            <a:off x="1233360" y="2304000"/>
            <a:ext cx="7694640" cy="2809080"/>
          </a:xfrm>
          <a:prstGeom prst="rect">
            <a:avLst/>
          </a:prstGeom>
          <a:ln>
            <a:noFill/>
          </a:ln>
        </p:spPr>
      </p:pic>
      <p:sp>
        <p:nvSpPr>
          <p:cNvPr id="2" name="Rettangolo 1">
            <a:extLst>
              <a:ext uri="{FF2B5EF4-FFF2-40B4-BE49-F238E27FC236}">
                <a16:creationId xmlns:a16="http://schemas.microsoft.com/office/drawing/2014/main" id="{387E10BA-4B34-FCA6-0484-D2E509C26EB4}"/>
              </a:ext>
            </a:extLst>
          </p:cNvPr>
          <p:cNvSpPr/>
          <p:nvPr/>
        </p:nvSpPr>
        <p:spPr>
          <a:xfrm>
            <a:off x="1277640" y="3530990"/>
            <a:ext cx="7559640" cy="407963"/>
          </a:xfrm>
          <a:prstGeom prst="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 name="CustomShape 1">
            <a:extLst>
              <a:ext uri="{FF2B5EF4-FFF2-40B4-BE49-F238E27FC236}">
                <a16:creationId xmlns:a16="http://schemas.microsoft.com/office/drawing/2014/main" id="{FD71EE84-FD92-CCE1-EDF8-EB9AFF8F14AB}"/>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3" name="Picture 2_23"/>
          <p:cNvPicPr/>
          <p:nvPr/>
        </p:nvPicPr>
        <p:blipFill>
          <a:blip r:embed="rId2"/>
          <a:srcRect b="16376"/>
          <a:stretch/>
        </p:blipFill>
        <p:spPr>
          <a:xfrm>
            <a:off x="150840" y="6233760"/>
            <a:ext cx="431280" cy="569880"/>
          </a:xfrm>
          <a:prstGeom prst="rect">
            <a:avLst/>
          </a:prstGeom>
          <a:ln>
            <a:noFill/>
          </a:ln>
        </p:spPr>
      </p:pic>
      <p:sp>
        <p:nvSpPr>
          <p:cNvPr id="484" name="CustomShape 3"/>
          <p:cNvSpPr/>
          <p:nvPr/>
        </p:nvSpPr>
        <p:spPr>
          <a:xfrm>
            <a:off x="8388360" y="662616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CCF5B1FC-CB65-46A8-9FC1-BB70CDBDBBA3}" type="slidenum">
              <a:rPr lang="it-IT" sz="1000" b="0" strike="noStrike" spc="-1">
                <a:solidFill>
                  <a:srgbClr val="002060"/>
                </a:solidFill>
                <a:latin typeface="Arial"/>
                <a:ea typeface="DejaVu Sans"/>
              </a:rPr>
              <a:t>24</a:t>
            </a:fld>
            <a:endParaRPr lang="it-IT" sz="1000" b="0" strike="noStrike" spc="-1">
              <a:latin typeface="Arial"/>
            </a:endParaRPr>
          </a:p>
        </p:txBody>
      </p:sp>
      <p:sp>
        <p:nvSpPr>
          <p:cNvPr id="485" name="CustomShape 4"/>
          <p:cNvSpPr/>
          <p:nvPr/>
        </p:nvSpPr>
        <p:spPr>
          <a:xfrm>
            <a:off x="1441800" y="634284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486" name="Line 5"/>
          <p:cNvSpPr/>
          <p:nvPr/>
        </p:nvSpPr>
        <p:spPr>
          <a:xfrm>
            <a:off x="0" y="616536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87" name="Line 6"/>
          <p:cNvSpPr/>
          <p:nvPr/>
        </p:nvSpPr>
        <p:spPr>
          <a:xfrm>
            <a:off x="755280" y="616536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88" name="Line 7"/>
          <p:cNvSpPr/>
          <p:nvPr/>
        </p:nvSpPr>
        <p:spPr>
          <a:xfrm>
            <a:off x="8388360" y="664092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89" name="Line 8"/>
          <p:cNvSpPr/>
          <p:nvPr/>
        </p:nvSpPr>
        <p:spPr>
          <a:xfrm>
            <a:off x="2303280" y="663552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491" name="CustomShape 10"/>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492" name="Picture 2_28"/>
          <p:cNvPicPr/>
          <p:nvPr/>
        </p:nvPicPr>
        <p:blipFill>
          <a:blip r:embed="rId3"/>
          <a:srcRect r="66092"/>
          <a:stretch/>
        </p:blipFill>
        <p:spPr>
          <a:xfrm>
            <a:off x="58320" y="173880"/>
            <a:ext cx="863280" cy="1065960"/>
          </a:xfrm>
          <a:prstGeom prst="rect">
            <a:avLst/>
          </a:prstGeom>
          <a:ln>
            <a:noFill/>
          </a:ln>
        </p:spPr>
      </p:pic>
      <p:pic>
        <p:nvPicPr>
          <p:cNvPr id="493" name="Picture 2_29"/>
          <p:cNvPicPr/>
          <p:nvPr/>
        </p:nvPicPr>
        <p:blipFill>
          <a:blip r:embed="rId4"/>
          <a:stretch/>
        </p:blipFill>
        <p:spPr>
          <a:xfrm>
            <a:off x="2880" y="1587960"/>
            <a:ext cx="943200" cy="243360"/>
          </a:xfrm>
          <a:prstGeom prst="rect">
            <a:avLst/>
          </a:prstGeom>
          <a:ln>
            <a:noFill/>
          </a:ln>
        </p:spPr>
      </p:pic>
      <p:sp>
        <p:nvSpPr>
          <p:cNvPr id="494" name="CustomShape 11"/>
          <p:cNvSpPr/>
          <p:nvPr/>
        </p:nvSpPr>
        <p:spPr>
          <a:xfrm>
            <a:off x="1277640" y="309240"/>
            <a:ext cx="7559640" cy="5354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S2: Resistenza al fuoco</a:t>
            </a:r>
            <a:endParaRPr lang="it-IT" sz="2200" b="0" strike="noStrike" spc="-1" dirty="0">
              <a:latin typeface="Arial"/>
            </a:endParaRPr>
          </a:p>
          <a:p>
            <a:pPr algn="just">
              <a:lnSpc>
                <a:spcPct val="100000"/>
              </a:lnSpc>
            </a:pPr>
            <a:r>
              <a:rPr lang="it-IT" sz="1600" b="0" strike="noStrike" spc="-1" dirty="0">
                <a:solidFill>
                  <a:srgbClr val="000000"/>
                </a:solidFill>
                <a:latin typeface="Arial"/>
                <a:ea typeface="DejaVu Sans"/>
              </a:rPr>
              <a:t>Livello di prestazione valutato </a:t>
            </a:r>
            <a:r>
              <a:rPr lang="it-IT" sz="1600" b="1" u="sng" strike="noStrike" spc="-1" dirty="0">
                <a:solidFill>
                  <a:srgbClr val="000000"/>
                </a:solidFill>
                <a:uFillTx/>
                <a:latin typeface="Arial"/>
                <a:ea typeface="DejaVu Sans"/>
              </a:rPr>
              <a:t>secondo la RTO</a:t>
            </a:r>
            <a:r>
              <a:rPr lang="it-IT" sz="1600" b="0" strike="noStrike" spc="-1" dirty="0">
                <a:solidFill>
                  <a:srgbClr val="000000"/>
                </a:solidFill>
                <a:latin typeface="Arial"/>
                <a:ea typeface="DejaVu Sans"/>
              </a:rPr>
              <a:t>:</a:t>
            </a: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r>
              <a:rPr lang="it-IT" sz="1600" b="0" strike="noStrike" spc="-1" dirty="0" err="1">
                <a:solidFill>
                  <a:srgbClr val="000000"/>
                </a:solidFill>
                <a:latin typeface="Arial"/>
                <a:ea typeface="DejaVu Sans"/>
              </a:rPr>
              <a:t>Rvita</a:t>
            </a:r>
            <a:r>
              <a:rPr lang="it-IT" sz="1600" b="0" strike="noStrike" spc="-1" dirty="0">
                <a:solidFill>
                  <a:srgbClr val="000000"/>
                </a:solidFill>
                <a:latin typeface="Arial"/>
                <a:ea typeface="DejaVu Sans"/>
              </a:rPr>
              <a:t>: A2/B2/D2 – </a:t>
            </a:r>
            <a:r>
              <a:rPr lang="it-IT" sz="1600" b="0" strike="noStrike" spc="-1" dirty="0" err="1">
                <a:solidFill>
                  <a:srgbClr val="000000"/>
                </a:solidFill>
                <a:latin typeface="Arial"/>
                <a:ea typeface="DejaVu Sans"/>
              </a:rPr>
              <a:t>Rbeni</a:t>
            </a:r>
            <a:r>
              <a:rPr lang="it-IT" sz="1600" b="0" strike="noStrike" spc="-1" dirty="0">
                <a:solidFill>
                  <a:srgbClr val="000000"/>
                </a:solidFill>
                <a:latin typeface="Arial"/>
                <a:ea typeface="DejaVu Sans"/>
              </a:rPr>
              <a:t>: 1</a:t>
            </a: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grpSp>
        <p:nvGrpSpPr>
          <p:cNvPr id="495" name="Group 12"/>
          <p:cNvGrpSpPr/>
          <p:nvPr/>
        </p:nvGrpSpPr>
        <p:grpSpPr>
          <a:xfrm>
            <a:off x="2698782" y="1851120"/>
            <a:ext cx="4392000" cy="3989520"/>
            <a:chOff x="2952000" y="2137320"/>
            <a:chExt cx="4392000" cy="3989520"/>
          </a:xfrm>
        </p:grpSpPr>
        <p:pic>
          <p:nvPicPr>
            <p:cNvPr id="496" name="Immagine 495"/>
            <p:cNvPicPr/>
            <p:nvPr/>
          </p:nvPicPr>
          <p:blipFill>
            <a:blip r:embed="rId5"/>
            <a:stretch/>
          </p:blipFill>
          <p:spPr>
            <a:xfrm>
              <a:off x="2952000" y="2137320"/>
              <a:ext cx="4392000" cy="3989520"/>
            </a:xfrm>
            <a:prstGeom prst="rect">
              <a:avLst/>
            </a:prstGeom>
            <a:ln>
              <a:noFill/>
            </a:ln>
          </p:spPr>
        </p:pic>
        <p:sp>
          <p:nvSpPr>
            <p:cNvPr id="497" name="CustomShape 13"/>
            <p:cNvSpPr/>
            <p:nvPr/>
          </p:nvSpPr>
          <p:spPr>
            <a:xfrm>
              <a:off x="3096000" y="5400000"/>
              <a:ext cx="432000" cy="288000"/>
            </a:xfrm>
            <a:prstGeom prst="ellipse">
              <a:avLst/>
            </a:prstGeom>
            <a:noFill/>
            <a:ln w="360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grpSp>
      <p:sp>
        <p:nvSpPr>
          <p:cNvPr id="2" name="CustomShape 1">
            <a:extLst>
              <a:ext uri="{FF2B5EF4-FFF2-40B4-BE49-F238E27FC236}">
                <a16:creationId xmlns:a16="http://schemas.microsoft.com/office/drawing/2014/main" id="{64196668-E2E8-E16A-2750-69B8A7E6E465}"/>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0" name="Picture 2_24"/>
          <p:cNvPicPr/>
          <p:nvPr/>
        </p:nvPicPr>
        <p:blipFill>
          <a:blip r:embed="rId2"/>
          <a:srcRect b="16376"/>
          <a:stretch/>
        </p:blipFill>
        <p:spPr>
          <a:xfrm>
            <a:off x="150840" y="6233760"/>
            <a:ext cx="431280" cy="569880"/>
          </a:xfrm>
          <a:prstGeom prst="rect">
            <a:avLst/>
          </a:prstGeom>
          <a:ln>
            <a:noFill/>
          </a:ln>
        </p:spPr>
      </p:pic>
      <p:sp>
        <p:nvSpPr>
          <p:cNvPr id="501" name="CustomShape 3"/>
          <p:cNvSpPr/>
          <p:nvPr/>
        </p:nvSpPr>
        <p:spPr>
          <a:xfrm>
            <a:off x="8388360" y="662616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97351147-9108-4B12-A32E-C337B21C187C}" type="slidenum">
              <a:rPr lang="it-IT" sz="1000" b="0" strike="noStrike" spc="-1">
                <a:solidFill>
                  <a:srgbClr val="002060"/>
                </a:solidFill>
                <a:latin typeface="Arial"/>
                <a:ea typeface="DejaVu Sans"/>
              </a:rPr>
              <a:t>25</a:t>
            </a:fld>
            <a:endParaRPr lang="it-IT" sz="1000" b="0" strike="noStrike" spc="-1">
              <a:latin typeface="Arial"/>
            </a:endParaRPr>
          </a:p>
        </p:txBody>
      </p:sp>
      <p:sp>
        <p:nvSpPr>
          <p:cNvPr id="502" name="CustomShape 4"/>
          <p:cNvSpPr/>
          <p:nvPr/>
        </p:nvSpPr>
        <p:spPr>
          <a:xfrm>
            <a:off x="1441800" y="634284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503" name="Line 5"/>
          <p:cNvSpPr/>
          <p:nvPr/>
        </p:nvSpPr>
        <p:spPr>
          <a:xfrm>
            <a:off x="0" y="616536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04" name="Line 6"/>
          <p:cNvSpPr/>
          <p:nvPr/>
        </p:nvSpPr>
        <p:spPr>
          <a:xfrm>
            <a:off x="755280" y="616536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05" name="Line 7"/>
          <p:cNvSpPr/>
          <p:nvPr/>
        </p:nvSpPr>
        <p:spPr>
          <a:xfrm>
            <a:off x="8388360" y="664092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06" name="Line 8"/>
          <p:cNvSpPr/>
          <p:nvPr/>
        </p:nvSpPr>
        <p:spPr>
          <a:xfrm>
            <a:off x="2303280" y="663552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08" name="CustomShape 10"/>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509" name="Picture 2_31"/>
          <p:cNvPicPr/>
          <p:nvPr/>
        </p:nvPicPr>
        <p:blipFill>
          <a:blip r:embed="rId3"/>
          <a:srcRect r="66092"/>
          <a:stretch/>
        </p:blipFill>
        <p:spPr>
          <a:xfrm>
            <a:off x="58320" y="173880"/>
            <a:ext cx="863280" cy="1065960"/>
          </a:xfrm>
          <a:prstGeom prst="rect">
            <a:avLst/>
          </a:prstGeom>
          <a:ln>
            <a:noFill/>
          </a:ln>
        </p:spPr>
      </p:pic>
      <p:pic>
        <p:nvPicPr>
          <p:cNvPr id="510" name="Picture 2_32"/>
          <p:cNvPicPr/>
          <p:nvPr/>
        </p:nvPicPr>
        <p:blipFill>
          <a:blip r:embed="rId4"/>
          <a:stretch/>
        </p:blipFill>
        <p:spPr>
          <a:xfrm>
            <a:off x="2880" y="1587960"/>
            <a:ext cx="943200" cy="243360"/>
          </a:xfrm>
          <a:prstGeom prst="rect">
            <a:avLst/>
          </a:prstGeom>
          <a:ln>
            <a:noFill/>
          </a:ln>
        </p:spPr>
      </p:pic>
      <p:sp>
        <p:nvSpPr>
          <p:cNvPr id="511" name="CustomShape 11"/>
          <p:cNvSpPr/>
          <p:nvPr/>
        </p:nvSpPr>
        <p:spPr>
          <a:xfrm>
            <a:off x="1277640" y="237240"/>
            <a:ext cx="7559640" cy="5354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S2: Resistenza al fuoco</a:t>
            </a:r>
            <a:endParaRPr lang="it-IT" sz="2200" b="0" strike="noStrike" spc="-1" dirty="0">
              <a:latin typeface="Arial"/>
            </a:endParaRPr>
          </a:p>
          <a:p>
            <a:pPr algn="ctr">
              <a:lnSpc>
                <a:spcPct val="100000"/>
              </a:lnSpc>
            </a:pPr>
            <a:endParaRPr lang="it-IT" sz="2200" b="0" strike="noStrike" spc="-1" dirty="0">
              <a:latin typeface="Arial"/>
            </a:endParaRPr>
          </a:p>
          <a:p>
            <a:pPr algn="just">
              <a:lnSpc>
                <a:spcPct val="100000"/>
              </a:lnSpc>
            </a:pPr>
            <a:r>
              <a:rPr lang="it-IT" sz="1600" spc="-1" dirty="0">
                <a:solidFill>
                  <a:srgbClr val="002060"/>
                </a:solidFill>
                <a:latin typeface="Arial"/>
              </a:rPr>
              <a:t>Livello di prestazione secondo la RTV indipendentemente dal </a:t>
            </a:r>
            <a:r>
              <a:rPr lang="it-IT" sz="1600" spc="-1" dirty="0" err="1">
                <a:solidFill>
                  <a:srgbClr val="002060"/>
                </a:solidFill>
                <a:latin typeface="Arial"/>
              </a:rPr>
              <a:t>Rvita</a:t>
            </a:r>
            <a:r>
              <a:rPr lang="it-IT" sz="1600" spc="-1" dirty="0">
                <a:solidFill>
                  <a:srgbClr val="002060"/>
                </a:solidFill>
                <a:latin typeface="Arial"/>
              </a:rPr>
              <a:t>:</a:t>
            </a:r>
          </a:p>
          <a:p>
            <a:pPr algn="just">
              <a:lnSpc>
                <a:spcPct val="100000"/>
              </a:lnSpc>
            </a:pPr>
            <a:endParaRPr lang="it-IT" sz="1600" spc="-1" dirty="0">
              <a:solidFill>
                <a:srgbClr val="002060"/>
              </a:solidFill>
              <a:latin typeface="Arial"/>
            </a:endParaRPr>
          </a:p>
          <a:p>
            <a:pPr algn="just"/>
            <a:r>
              <a:rPr kumimoji="0" lang="it-IT" altLang="it-IT" sz="1400" b="1" i="0" u="none" strike="noStrike" cap="none" normalizeH="0" baseline="0" dirty="0">
                <a:ln>
                  <a:noFill/>
                </a:ln>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LIVELLO DI PRESTAZIONE</a:t>
            </a:r>
            <a:endParaRPr kumimoji="0" lang="it-IT" altLang="it-IT" sz="16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pPr>
            <a:endParaRPr kumimoji="0" lang="it-IT" altLang="it-IT" sz="1400" b="0" i="0" u="none" strike="noStrike" cap="none" normalizeH="0" baseline="0" dirty="0">
              <a:ln>
                <a:noFill/>
              </a:ln>
              <a:solidFill>
                <a:srgbClr val="000000"/>
              </a:solidFill>
              <a:effectLst/>
              <a:latin typeface="Arial Narrow" panose="020B0606020202030204" pitchFamily="34" charset="0"/>
              <a:ea typeface="Calibri" panose="020F0502020204030204" pitchFamily="34" charset="0"/>
              <a:cs typeface="LiberationSerif" charset="0"/>
            </a:endParaRPr>
          </a:p>
          <a:p>
            <a:pPr algn="just">
              <a:lnSpc>
                <a:spcPct val="100000"/>
              </a:lnSpc>
            </a:pPr>
            <a:r>
              <a:rPr kumimoji="0" lang="it-IT" altLang="it-IT" sz="1400" b="0" i="0" u="none" strike="noStrike" cap="none" normalizeH="0" baseline="0" dirty="0">
                <a:ln>
                  <a:noFill/>
                </a:ln>
                <a:solidFill>
                  <a:srgbClr val="000000"/>
                </a:solidFill>
                <a:effectLst/>
                <a:latin typeface="Arial Narrow" panose="020B0606020202030204" pitchFamily="34" charset="0"/>
                <a:ea typeface="Calibri" panose="020F0502020204030204" pitchFamily="34" charset="0"/>
                <a:cs typeface="LiberationSerif" charset="0"/>
              </a:rPr>
              <a:t>La classe di resistenza al fuoco dei compartimenti (</a:t>
            </a:r>
            <a:r>
              <a:rPr kumimoji="0" lang="it-IT" altLang="it-IT" sz="1400" b="0" i="1" u="none" strike="noStrike" cap="none" normalizeH="0" baseline="0" dirty="0">
                <a:ln>
                  <a:noFill/>
                </a:ln>
                <a:solidFill>
                  <a:srgbClr val="000000"/>
                </a:solidFill>
                <a:effectLst/>
                <a:latin typeface="Arial Narrow" panose="020B0606020202030204" pitchFamily="34" charset="0"/>
                <a:ea typeface="Calibri" panose="020F0502020204030204" pitchFamily="34" charset="0"/>
                <a:cs typeface="LiberationSerif" charset="0"/>
              </a:rPr>
              <a:t>capitolo </a:t>
            </a:r>
            <a:r>
              <a:rPr kumimoji="0" lang="it-IT" altLang="it-IT" sz="1400" b="0" i="1" u="none" strike="noStrike" cap="none" normalizeH="0" baseline="0" dirty="0">
                <a:ln>
                  <a:noFill/>
                </a:ln>
                <a:solidFill>
                  <a:srgbClr val="000000"/>
                </a:solidFill>
                <a:effectLst/>
                <a:latin typeface="Arial Narrow" panose="020B0606020202030204" pitchFamily="34" charset="0"/>
                <a:ea typeface="Calibri" panose="020F0502020204030204" pitchFamily="34" charset="0"/>
                <a:cs typeface="LiberationSerif" charset="0"/>
                <a:hlinkClick r:id="rId5"/>
              </a:rPr>
              <a:t>S.2</a:t>
            </a:r>
            <a:r>
              <a:rPr kumimoji="0" lang="it-IT" altLang="it-IT" sz="1400" b="0" i="0" u="none" strike="noStrike" cap="none" normalizeH="0" baseline="0" dirty="0">
                <a:ln>
                  <a:noFill/>
                </a:ln>
                <a:solidFill>
                  <a:srgbClr val="000000"/>
                </a:solidFill>
                <a:effectLst/>
                <a:latin typeface="Arial Narrow" panose="020B0606020202030204" pitchFamily="34" charset="0"/>
                <a:ea typeface="Calibri" panose="020F0502020204030204" pitchFamily="34" charset="0"/>
                <a:cs typeface="LiberationSerif" charset="0"/>
              </a:rPr>
              <a:t>) non può essere inferiore a quanto previsto in tabella </a:t>
            </a:r>
            <a:r>
              <a:rPr kumimoji="0" lang="it-IT" altLang="it-IT" sz="1400" b="0" i="0" u="none" strike="noStrike" cap="none" normalizeH="0" baseline="0" dirty="0">
                <a:ln>
                  <a:noFill/>
                </a:ln>
                <a:solidFill>
                  <a:srgbClr val="000000"/>
                </a:solidFill>
                <a:effectLst/>
                <a:latin typeface="Arial Narrow" panose="020B0606020202030204" pitchFamily="34" charset="0"/>
                <a:ea typeface="Calibri" panose="020F0502020204030204" pitchFamily="34" charset="0"/>
                <a:cs typeface="LiberationSerif" charset="0"/>
                <a:hlinkClick r:id="rId6"/>
              </a:rPr>
              <a:t>V.11-2</a:t>
            </a:r>
            <a:endParaRPr lang="it-IT" sz="14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5" name="CasellaDiTesto 4">
            <a:extLst>
              <a:ext uri="{FF2B5EF4-FFF2-40B4-BE49-F238E27FC236}">
                <a16:creationId xmlns:a16="http://schemas.microsoft.com/office/drawing/2014/main" id="{8EABBE09-C2F7-0190-E3F9-1FC6A8AD3906}"/>
              </a:ext>
            </a:extLst>
          </p:cNvPr>
          <p:cNvSpPr txBox="1"/>
          <p:nvPr/>
        </p:nvSpPr>
        <p:spPr>
          <a:xfrm>
            <a:off x="1441800" y="4072043"/>
            <a:ext cx="4576438" cy="246221"/>
          </a:xfrm>
          <a:prstGeom prst="rect">
            <a:avLst/>
          </a:prstGeom>
          <a:noFill/>
        </p:spPr>
        <p:txBody>
          <a:bodyPr wrap="square">
            <a:spAutoFit/>
          </a:bodyPr>
          <a:lstStyle/>
          <a:p>
            <a:pPr marL="0" marR="0" lvl="0" indent="457200" algn="justLow" defTabSz="914400" rtl="0" eaLnBrk="0" fontAlgn="base" latinLnBrk="0" hangingPunct="0">
              <a:lnSpc>
                <a:spcPct val="100000"/>
              </a:lnSpc>
              <a:spcBef>
                <a:spcPct val="0"/>
              </a:spcBef>
              <a:spcAft>
                <a:spcPct val="0"/>
              </a:spcAft>
              <a:buClrTx/>
              <a:buSzTx/>
              <a:buFontTx/>
              <a:buNone/>
              <a:tabLst/>
            </a:pPr>
            <a:r>
              <a:rPr kumimoji="0" lang="it-IT" altLang="it-IT" sz="1000" b="0" i="1" u="none" strike="noStrike" cap="none" normalizeH="0" baseline="0" dirty="0">
                <a:ln>
                  <a:noFill/>
                </a:ln>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Tabella V.11-2: Classe di resistenza al fuoco</a:t>
            </a:r>
            <a:endParaRPr kumimoji="0" lang="it-IT" altLang="it-IT" sz="1000" b="0" i="0" u="none" strike="noStrike" cap="none" normalizeH="0" baseline="0" dirty="0">
              <a:ln>
                <a:noFill/>
              </a:ln>
              <a:solidFill>
                <a:schemeClr val="tx1"/>
              </a:solidFill>
              <a:effectLst/>
              <a:latin typeface="Arial" panose="020B0604020202020204" pitchFamily="34" charset="0"/>
            </a:endParaRPr>
          </a:p>
        </p:txBody>
      </p:sp>
      <p:graphicFrame>
        <p:nvGraphicFramePr>
          <p:cNvPr id="6" name="Tabella 5">
            <a:extLst>
              <a:ext uri="{FF2B5EF4-FFF2-40B4-BE49-F238E27FC236}">
                <a16:creationId xmlns:a16="http://schemas.microsoft.com/office/drawing/2014/main" id="{16BAB16C-5EE2-2538-3981-7139AFEB08BD}"/>
              </a:ext>
            </a:extLst>
          </p:cNvPr>
          <p:cNvGraphicFramePr>
            <a:graphicFrameLocks noGrp="1"/>
          </p:cNvGraphicFramePr>
          <p:nvPr>
            <p:extLst>
              <p:ext uri="{D42A27DB-BD31-4B8C-83A1-F6EECF244321}">
                <p14:modId xmlns:p14="http://schemas.microsoft.com/office/powerpoint/2010/main" val="1448017307"/>
              </p:ext>
            </p:extLst>
          </p:nvPr>
        </p:nvGraphicFramePr>
        <p:xfrm>
          <a:off x="1978526" y="3070343"/>
          <a:ext cx="5467626" cy="985520"/>
        </p:xfrm>
        <a:graphic>
          <a:graphicData uri="http://schemas.openxmlformats.org/drawingml/2006/table">
            <a:tbl>
              <a:tblPr firstRow="1" firstCol="1" lastRow="1" lastCol="1" bandRow="1" bandCol="1">
                <a:tableStyleId>{5C22544A-7EE6-4342-B048-85BDC9FD1C3A}</a:tableStyleId>
              </a:tblPr>
              <a:tblGrid>
                <a:gridCol w="960120">
                  <a:extLst>
                    <a:ext uri="{9D8B030D-6E8A-4147-A177-3AD203B41FA5}">
                      <a16:colId xmlns:a16="http://schemas.microsoft.com/office/drawing/2014/main" val="268969187"/>
                    </a:ext>
                  </a:extLst>
                </a:gridCol>
                <a:gridCol w="960120">
                  <a:extLst>
                    <a:ext uri="{9D8B030D-6E8A-4147-A177-3AD203B41FA5}">
                      <a16:colId xmlns:a16="http://schemas.microsoft.com/office/drawing/2014/main" val="1629603643"/>
                    </a:ext>
                  </a:extLst>
                </a:gridCol>
                <a:gridCol w="960120">
                  <a:extLst>
                    <a:ext uri="{9D8B030D-6E8A-4147-A177-3AD203B41FA5}">
                      <a16:colId xmlns:a16="http://schemas.microsoft.com/office/drawing/2014/main" val="1354417944"/>
                    </a:ext>
                  </a:extLst>
                </a:gridCol>
                <a:gridCol w="960120">
                  <a:extLst>
                    <a:ext uri="{9D8B030D-6E8A-4147-A177-3AD203B41FA5}">
                      <a16:colId xmlns:a16="http://schemas.microsoft.com/office/drawing/2014/main" val="2294814363"/>
                    </a:ext>
                  </a:extLst>
                </a:gridCol>
                <a:gridCol w="961390">
                  <a:extLst>
                    <a:ext uri="{9D8B030D-6E8A-4147-A177-3AD203B41FA5}">
                      <a16:colId xmlns:a16="http://schemas.microsoft.com/office/drawing/2014/main" val="2530442606"/>
                    </a:ext>
                  </a:extLst>
                </a:gridCol>
                <a:gridCol w="665756">
                  <a:extLst>
                    <a:ext uri="{9D8B030D-6E8A-4147-A177-3AD203B41FA5}">
                      <a16:colId xmlns:a16="http://schemas.microsoft.com/office/drawing/2014/main" val="1233850132"/>
                    </a:ext>
                  </a:extLst>
                </a:gridCol>
              </a:tblGrid>
              <a:tr h="0">
                <a:tc rowSpan="2">
                  <a:txBody>
                    <a:bodyPr/>
                    <a:lstStyle/>
                    <a:p>
                      <a:pPr marL="285115"/>
                      <a:r>
                        <a:rPr lang="en-US" sz="1100" dirty="0" err="1">
                          <a:effectLst/>
                        </a:rPr>
                        <a:t>Attività</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gridSpan="5">
                  <a:txBody>
                    <a:bodyPr/>
                    <a:lstStyle/>
                    <a:p>
                      <a:pPr marL="1270" algn="ctr"/>
                      <a:r>
                        <a:rPr lang="en-US" sz="1100">
                          <a:effectLst/>
                        </a:rPr>
                        <a:t>Classificazione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83572671"/>
                  </a:ext>
                </a:extLst>
              </a:tr>
              <a:tr h="203835">
                <a:tc vMerge="1">
                  <a:txBody>
                    <a:bodyPr/>
                    <a:lstStyle/>
                    <a:p>
                      <a:endParaRPr lang="it-IT"/>
                    </a:p>
                  </a:txBody>
                  <a:tcPr/>
                </a:tc>
                <a:tc>
                  <a:txBody>
                    <a:bodyPr/>
                    <a:lstStyle/>
                    <a:p>
                      <a:pPr marL="1905" algn="ctr"/>
                      <a:r>
                        <a:rPr lang="en-US" sz="1100" b="1" dirty="0">
                          <a:solidFill>
                            <a:srgbClr val="FF0000"/>
                          </a:solidFill>
                          <a:effectLst/>
                        </a:rPr>
                        <a:t>HA</a:t>
                      </a:r>
                      <a:endParaRPr lang="it-IT" sz="1100" b="1" dirty="0">
                        <a:solidFill>
                          <a:srgbClr val="FF0000"/>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a:txBody>
                    <a:bodyPr/>
                    <a:lstStyle/>
                    <a:p>
                      <a:pPr marL="1905" algn="ctr"/>
                      <a:r>
                        <a:rPr lang="en-US" sz="1100" dirty="0">
                          <a:effectLst/>
                        </a:rPr>
                        <a:t>HB</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a:txBody>
                    <a:bodyPr/>
                    <a:lstStyle/>
                    <a:p>
                      <a:pPr marL="1905" algn="ctr"/>
                      <a:r>
                        <a:rPr lang="en-US" sz="1100">
                          <a:effectLst/>
                        </a:rPr>
                        <a:t>HC</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a:txBody>
                    <a:bodyPr/>
                    <a:lstStyle/>
                    <a:p>
                      <a:pPr marL="1905" algn="ctr"/>
                      <a:r>
                        <a:rPr lang="en-US" sz="1100">
                          <a:effectLst/>
                        </a:rPr>
                        <a:t>HD</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a:txBody>
                    <a:bodyPr/>
                    <a:lstStyle/>
                    <a:p>
                      <a:pPr marL="1905" algn="ctr"/>
                      <a:r>
                        <a:rPr lang="en-US" sz="1100">
                          <a:effectLst/>
                        </a:rPr>
                        <a:t>HE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3386172538"/>
                  </a:ext>
                </a:extLst>
              </a:tr>
              <a:tr h="205105">
                <a:tc>
                  <a:txBody>
                    <a:bodyPr/>
                    <a:lstStyle/>
                    <a:p>
                      <a:pPr marL="33655"/>
                      <a:r>
                        <a:rPr lang="en-US" sz="1100" dirty="0">
                          <a:solidFill>
                            <a:srgbClr val="FF0000"/>
                          </a:solidFill>
                          <a:effectLst/>
                        </a:rPr>
                        <a:t>SA </a:t>
                      </a:r>
                      <a:r>
                        <a:rPr lang="en-US" sz="1100" dirty="0" err="1">
                          <a:solidFill>
                            <a:srgbClr val="FF0000"/>
                          </a:solidFill>
                          <a:effectLst/>
                        </a:rPr>
                        <a:t>fuori</a:t>
                      </a:r>
                      <a:r>
                        <a:rPr lang="en-US" sz="1100" spc="-105" dirty="0">
                          <a:solidFill>
                            <a:srgbClr val="FF0000"/>
                          </a:solidFill>
                          <a:effectLst/>
                        </a:rPr>
                        <a:t> </a:t>
                      </a:r>
                      <a:r>
                        <a:rPr lang="en-US" sz="1100" dirty="0">
                          <a:solidFill>
                            <a:srgbClr val="FF0000"/>
                          </a:solidFill>
                          <a:effectLst/>
                        </a:rPr>
                        <a:t>terra</a:t>
                      </a:r>
                      <a:endParaRPr lang="it-IT" sz="1100" dirty="0">
                        <a:solidFill>
                          <a:srgbClr val="FF0000"/>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gridSpan="3">
                  <a:txBody>
                    <a:bodyPr/>
                    <a:lstStyle/>
                    <a:p>
                      <a:pPr marL="2540" algn="ctr"/>
                      <a:r>
                        <a:rPr lang="en-US" sz="1100" b="1" dirty="0">
                          <a:solidFill>
                            <a:srgbClr val="FF0000"/>
                          </a:solidFill>
                          <a:effectLst/>
                        </a:rPr>
                        <a:t>60</a:t>
                      </a:r>
                      <a:endParaRPr lang="it-IT" sz="1100" b="1" dirty="0">
                        <a:solidFill>
                          <a:srgbClr val="FF0000"/>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hMerge="1">
                  <a:txBody>
                    <a:bodyPr/>
                    <a:lstStyle/>
                    <a:p>
                      <a:endParaRPr lang="it-IT"/>
                    </a:p>
                  </a:txBody>
                  <a:tcPr/>
                </a:tc>
                <a:tc hMerge="1">
                  <a:txBody>
                    <a:bodyPr/>
                    <a:lstStyle/>
                    <a:p>
                      <a:endParaRPr lang="it-IT"/>
                    </a:p>
                  </a:txBody>
                  <a:tcPr/>
                </a:tc>
                <a:tc gridSpan="2">
                  <a:txBody>
                    <a:bodyPr/>
                    <a:lstStyle/>
                    <a:p>
                      <a:pPr marL="3810" algn="ctr"/>
                      <a:r>
                        <a:rPr lang="en-US" sz="1100">
                          <a:effectLst/>
                        </a:rPr>
                        <a:t>90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hMerge="1">
                  <a:txBody>
                    <a:bodyPr/>
                    <a:lstStyle/>
                    <a:p>
                      <a:endParaRPr lang="it-IT"/>
                    </a:p>
                  </a:txBody>
                  <a:tcPr/>
                </a:tc>
                <a:extLst>
                  <a:ext uri="{0D108BD9-81ED-4DB2-BD59-A6C34878D82A}">
                    <a16:rowId xmlns:a16="http://schemas.microsoft.com/office/drawing/2014/main" val="1320524335"/>
                  </a:ext>
                </a:extLst>
              </a:tr>
              <a:tr h="204470">
                <a:tc>
                  <a:txBody>
                    <a:bodyPr/>
                    <a:lstStyle/>
                    <a:p>
                      <a:pPr marL="33655"/>
                      <a:r>
                        <a:rPr lang="en-US" sz="1100">
                          <a:effectLst/>
                        </a:rPr>
                        <a:t>SB fuori</a:t>
                      </a:r>
                      <a:r>
                        <a:rPr lang="en-US" sz="1100" spc="-55">
                          <a:effectLst/>
                        </a:rPr>
                        <a:t> </a:t>
                      </a:r>
                      <a:r>
                        <a:rPr lang="en-US" sz="1100">
                          <a:effectLst/>
                        </a:rPr>
                        <a:t>terra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gridSpan="3">
                  <a:txBody>
                    <a:bodyPr/>
                    <a:lstStyle/>
                    <a:p>
                      <a:pPr marL="2540" algn="ctr"/>
                      <a:r>
                        <a:rPr lang="en-US" sz="1100">
                          <a:effectLst/>
                        </a:rPr>
                        <a:t>30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hMerge="1">
                  <a:txBody>
                    <a:bodyPr/>
                    <a:lstStyle/>
                    <a:p>
                      <a:endParaRPr lang="it-IT"/>
                    </a:p>
                  </a:txBody>
                  <a:tcPr/>
                </a:tc>
                <a:tc hMerge="1">
                  <a:txBody>
                    <a:bodyPr/>
                    <a:lstStyle/>
                    <a:p>
                      <a:endParaRPr lang="it-IT"/>
                    </a:p>
                  </a:txBody>
                  <a:tcPr/>
                </a:tc>
                <a:tc gridSpan="2">
                  <a:txBody>
                    <a:bodyPr/>
                    <a:lstStyle/>
                    <a:p>
                      <a:pPr marL="3810" algn="ctr"/>
                      <a:r>
                        <a:rPr lang="en-US" sz="1100">
                          <a:effectLst/>
                        </a:rPr>
                        <a:t>60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hMerge="1">
                  <a:txBody>
                    <a:bodyPr/>
                    <a:lstStyle/>
                    <a:p>
                      <a:endParaRPr lang="it-IT"/>
                    </a:p>
                  </a:txBody>
                  <a:tcPr/>
                </a:tc>
                <a:extLst>
                  <a:ext uri="{0D108BD9-81ED-4DB2-BD59-A6C34878D82A}">
                    <a16:rowId xmlns:a16="http://schemas.microsoft.com/office/drawing/2014/main" val="2334066949"/>
                  </a:ext>
                </a:extLst>
              </a:tr>
              <a:tr h="204470">
                <a:tc>
                  <a:txBody>
                    <a:bodyPr/>
                    <a:lstStyle/>
                    <a:p>
                      <a:pPr marL="33655" algn="l" defTabSz="914400" rtl="0" eaLnBrk="1" latinLnBrk="0" hangingPunct="1"/>
                      <a:r>
                        <a:rPr lang="en-US" sz="1100" b="1" kern="1200" dirty="0" err="1">
                          <a:solidFill>
                            <a:srgbClr val="FF0000"/>
                          </a:solidFill>
                          <a:effectLst/>
                          <a:latin typeface="+mn-lt"/>
                          <a:ea typeface="+mn-ea"/>
                          <a:cs typeface="+mn-cs"/>
                        </a:rPr>
                        <a:t>Piani</a:t>
                      </a:r>
                      <a:r>
                        <a:rPr lang="en-US" sz="1100" b="1" kern="1200" dirty="0">
                          <a:solidFill>
                            <a:srgbClr val="FF0000"/>
                          </a:solidFill>
                          <a:effectLst/>
                          <a:latin typeface="+mn-lt"/>
                          <a:ea typeface="+mn-ea"/>
                          <a:cs typeface="+mn-cs"/>
                        </a:rPr>
                        <a:t> </a:t>
                      </a:r>
                      <a:r>
                        <a:rPr lang="en-US" sz="1100" b="1" kern="1200" dirty="0" err="1">
                          <a:solidFill>
                            <a:srgbClr val="FF0000"/>
                          </a:solidFill>
                          <a:effectLst/>
                          <a:latin typeface="+mn-lt"/>
                          <a:ea typeface="+mn-ea"/>
                          <a:cs typeface="+mn-cs"/>
                        </a:rPr>
                        <a:t>interrati</a:t>
                      </a:r>
                      <a:endParaRPr lang="it-IT" sz="1100" b="1" kern="1200" dirty="0">
                        <a:solidFill>
                          <a:srgbClr val="FF0000"/>
                        </a:solidFill>
                        <a:effectLst/>
                        <a:latin typeface="+mn-lt"/>
                        <a:ea typeface="+mn-ea"/>
                        <a:cs typeface="+mn-cs"/>
                      </a:endParaRPr>
                    </a:p>
                  </a:txBody>
                  <a:tcPr marL="0" marR="0" marT="0" marB="0" anchor="ctr"/>
                </a:tc>
                <a:tc gridSpan="3">
                  <a:txBody>
                    <a:bodyPr/>
                    <a:lstStyle/>
                    <a:p>
                      <a:pPr marL="2540" algn="ctr"/>
                      <a:r>
                        <a:rPr lang="en-US" sz="1100" dirty="0">
                          <a:solidFill>
                            <a:srgbClr val="FF0000"/>
                          </a:solidFill>
                          <a:effectLst/>
                        </a:rPr>
                        <a:t>60</a:t>
                      </a:r>
                      <a:endParaRPr lang="it-IT" sz="1100" dirty="0">
                        <a:solidFill>
                          <a:srgbClr val="FF0000"/>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hMerge="1">
                  <a:txBody>
                    <a:bodyPr/>
                    <a:lstStyle/>
                    <a:p>
                      <a:endParaRPr lang="it-IT"/>
                    </a:p>
                  </a:txBody>
                  <a:tcPr/>
                </a:tc>
                <a:tc hMerge="1">
                  <a:txBody>
                    <a:bodyPr/>
                    <a:lstStyle/>
                    <a:p>
                      <a:endParaRPr lang="it-IT"/>
                    </a:p>
                  </a:txBody>
                  <a:tcPr/>
                </a:tc>
                <a:tc gridSpan="2">
                  <a:txBody>
                    <a:bodyPr/>
                    <a:lstStyle/>
                    <a:p>
                      <a:pPr marL="3810" algn="ctr"/>
                      <a:r>
                        <a:rPr lang="en-US" sz="1100" dirty="0">
                          <a:effectLst/>
                        </a:rPr>
                        <a:t>90</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tc>
                <a:tc hMerge="1">
                  <a:txBody>
                    <a:bodyPr/>
                    <a:lstStyle/>
                    <a:p>
                      <a:endParaRPr lang="it-IT"/>
                    </a:p>
                  </a:txBody>
                  <a:tcPr/>
                </a:tc>
                <a:extLst>
                  <a:ext uri="{0D108BD9-81ED-4DB2-BD59-A6C34878D82A}">
                    <a16:rowId xmlns:a16="http://schemas.microsoft.com/office/drawing/2014/main" val="414723819"/>
                  </a:ext>
                </a:extLst>
              </a:tr>
            </a:tbl>
          </a:graphicData>
        </a:graphic>
      </p:graphicFrame>
      <p:sp>
        <p:nvSpPr>
          <p:cNvPr id="2" name="CustomShape 1">
            <a:extLst>
              <a:ext uri="{FF2B5EF4-FFF2-40B4-BE49-F238E27FC236}">
                <a16:creationId xmlns:a16="http://schemas.microsoft.com/office/drawing/2014/main" id="{3B210445-BC66-C013-E501-58D17BE89003}"/>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8" name="Picture 2_27"/>
          <p:cNvPicPr/>
          <p:nvPr/>
        </p:nvPicPr>
        <p:blipFill>
          <a:blip r:embed="rId2"/>
          <a:srcRect b="16376"/>
          <a:stretch/>
        </p:blipFill>
        <p:spPr>
          <a:xfrm>
            <a:off x="150840" y="6233760"/>
            <a:ext cx="431280" cy="569880"/>
          </a:xfrm>
          <a:prstGeom prst="rect">
            <a:avLst/>
          </a:prstGeom>
          <a:ln>
            <a:noFill/>
          </a:ln>
        </p:spPr>
      </p:pic>
      <p:sp>
        <p:nvSpPr>
          <p:cNvPr id="519" name="CustomShape 3"/>
          <p:cNvSpPr/>
          <p:nvPr/>
        </p:nvSpPr>
        <p:spPr>
          <a:xfrm>
            <a:off x="8388360" y="662616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66E9F94D-829D-4641-A4FE-99AC33C034C4}" type="slidenum">
              <a:rPr lang="it-IT" sz="1000" b="0" strike="noStrike" spc="-1">
                <a:solidFill>
                  <a:srgbClr val="002060"/>
                </a:solidFill>
                <a:latin typeface="Arial"/>
                <a:ea typeface="DejaVu Sans"/>
              </a:rPr>
              <a:t>26</a:t>
            </a:fld>
            <a:endParaRPr lang="it-IT" sz="1000" b="0" strike="noStrike" spc="-1">
              <a:latin typeface="Arial"/>
            </a:endParaRPr>
          </a:p>
        </p:txBody>
      </p:sp>
      <p:sp>
        <p:nvSpPr>
          <p:cNvPr id="520" name="CustomShape 4"/>
          <p:cNvSpPr/>
          <p:nvPr/>
        </p:nvSpPr>
        <p:spPr>
          <a:xfrm>
            <a:off x="1441800" y="634284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521" name="Line 5"/>
          <p:cNvSpPr/>
          <p:nvPr/>
        </p:nvSpPr>
        <p:spPr>
          <a:xfrm>
            <a:off x="0" y="616536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22" name="Line 6"/>
          <p:cNvSpPr/>
          <p:nvPr/>
        </p:nvSpPr>
        <p:spPr>
          <a:xfrm>
            <a:off x="755280" y="616536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23" name="Line 7"/>
          <p:cNvSpPr/>
          <p:nvPr/>
        </p:nvSpPr>
        <p:spPr>
          <a:xfrm>
            <a:off x="8388360" y="664092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24" name="Line 8"/>
          <p:cNvSpPr/>
          <p:nvPr/>
        </p:nvSpPr>
        <p:spPr>
          <a:xfrm>
            <a:off x="2303280" y="663552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26" name="CustomShape 10"/>
          <p:cNvSpPr/>
          <p:nvPr/>
        </p:nvSpPr>
        <p:spPr>
          <a:xfrm>
            <a:off x="1296000" y="108000"/>
            <a:ext cx="7559640" cy="1430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S2: Resistenza al fuoco</a:t>
            </a:r>
            <a:endParaRPr lang="it-IT" sz="2200" b="0" strike="noStrike" spc="-1" dirty="0">
              <a:latin typeface="Arial"/>
            </a:endParaRPr>
          </a:p>
        </p:txBody>
      </p:sp>
      <p:sp>
        <p:nvSpPr>
          <p:cNvPr id="527"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528" name="Picture 2"/>
          <p:cNvPicPr/>
          <p:nvPr/>
        </p:nvPicPr>
        <p:blipFill>
          <a:blip r:embed="rId3"/>
          <a:srcRect r="66092"/>
          <a:stretch/>
        </p:blipFill>
        <p:spPr>
          <a:xfrm>
            <a:off x="58320" y="173880"/>
            <a:ext cx="863280" cy="1065960"/>
          </a:xfrm>
          <a:prstGeom prst="rect">
            <a:avLst/>
          </a:prstGeom>
          <a:ln>
            <a:noFill/>
          </a:ln>
        </p:spPr>
      </p:pic>
      <p:pic>
        <p:nvPicPr>
          <p:cNvPr id="529" name="Picture 2"/>
          <p:cNvPicPr/>
          <p:nvPr/>
        </p:nvPicPr>
        <p:blipFill>
          <a:blip r:embed="rId4"/>
          <a:stretch/>
        </p:blipFill>
        <p:spPr>
          <a:xfrm>
            <a:off x="2880" y="1587960"/>
            <a:ext cx="943200" cy="243360"/>
          </a:xfrm>
          <a:prstGeom prst="rect">
            <a:avLst/>
          </a:prstGeom>
          <a:ln>
            <a:noFill/>
          </a:ln>
        </p:spPr>
      </p:pic>
      <p:pic>
        <p:nvPicPr>
          <p:cNvPr id="530" name="Immagine 529"/>
          <p:cNvPicPr/>
          <p:nvPr/>
        </p:nvPicPr>
        <p:blipFill>
          <a:blip r:embed="rId5"/>
          <a:stretch/>
        </p:blipFill>
        <p:spPr>
          <a:xfrm>
            <a:off x="1332000" y="1224000"/>
            <a:ext cx="7313400" cy="4104000"/>
          </a:xfrm>
          <a:prstGeom prst="rect">
            <a:avLst/>
          </a:prstGeom>
          <a:ln>
            <a:noFill/>
          </a:ln>
        </p:spPr>
      </p:pic>
      <p:sp>
        <p:nvSpPr>
          <p:cNvPr id="531" name="CustomShape 12"/>
          <p:cNvSpPr/>
          <p:nvPr/>
        </p:nvSpPr>
        <p:spPr>
          <a:xfrm>
            <a:off x="1512000" y="3744000"/>
            <a:ext cx="7056000" cy="288000"/>
          </a:xfrm>
          <a:prstGeom prst="rect">
            <a:avLst/>
          </a:prstGeom>
          <a:noFill/>
          <a:ln w="36000">
            <a:solidFill>
              <a:srgbClr val="FF0000"/>
            </a:solidFill>
            <a:round/>
          </a:ln>
        </p:spPr>
        <p:style>
          <a:lnRef idx="0">
            <a:scrgbClr r="0" g="0" b="0"/>
          </a:lnRef>
          <a:fillRef idx="0">
            <a:scrgbClr r="0" g="0" b="0"/>
          </a:fillRef>
          <a:effectRef idx="0">
            <a:scrgbClr r="0" g="0" b="0"/>
          </a:effectRef>
          <a:fontRef idx="minor"/>
        </p:style>
        <p:txBody>
          <a:bodyPr/>
          <a:lstStyle/>
          <a:p>
            <a:endParaRPr lang="it-IT"/>
          </a:p>
        </p:txBody>
      </p:sp>
      <p:sp>
        <p:nvSpPr>
          <p:cNvPr id="2" name="CustomShape 1">
            <a:extLst>
              <a:ext uri="{FF2B5EF4-FFF2-40B4-BE49-F238E27FC236}">
                <a16:creationId xmlns:a16="http://schemas.microsoft.com/office/drawing/2014/main" id="{E324C8D5-EAF7-7136-B92F-F1728FAAAF4D}"/>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1" name="Picture 2_33"/>
          <p:cNvPicPr/>
          <p:nvPr/>
        </p:nvPicPr>
        <p:blipFill>
          <a:blip r:embed="rId2"/>
          <a:srcRect b="16376"/>
          <a:stretch/>
        </p:blipFill>
        <p:spPr>
          <a:xfrm>
            <a:off x="150840" y="6233760"/>
            <a:ext cx="431280" cy="569880"/>
          </a:xfrm>
          <a:prstGeom prst="rect">
            <a:avLst/>
          </a:prstGeom>
          <a:ln>
            <a:noFill/>
          </a:ln>
        </p:spPr>
      </p:pic>
      <p:sp>
        <p:nvSpPr>
          <p:cNvPr id="552" name="CustomShape 3"/>
          <p:cNvSpPr/>
          <p:nvPr/>
        </p:nvSpPr>
        <p:spPr>
          <a:xfrm>
            <a:off x="8388360" y="662616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BB6D43D1-3270-4BBA-9414-62F00EEC77B6}" type="slidenum">
              <a:rPr lang="it-IT" sz="1000" b="0" strike="noStrike" spc="-1">
                <a:solidFill>
                  <a:srgbClr val="002060"/>
                </a:solidFill>
                <a:latin typeface="Arial"/>
                <a:ea typeface="DejaVu Sans"/>
              </a:rPr>
              <a:t>27</a:t>
            </a:fld>
            <a:endParaRPr lang="it-IT" sz="1000" b="0" strike="noStrike" spc="-1">
              <a:latin typeface="Arial"/>
            </a:endParaRPr>
          </a:p>
        </p:txBody>
      </p:sp>
      <p:sp>
        <p:nvSpPr>
          <p:cNvPr id="553" name="CustomShape 4"/>
          <p:cNvSpPr/>
          <p:nvPr/>
        </p:nvSpPr>
        <p:spPr>
          <a:xfrm>
            <a:off x="1441800" y="634284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554" name="Line 5"/>
          <p:cNvSpPr/>
          <p:nvPr/>
        </p:nvSpPr>
        <p:spPr>
          <a:xfrm>
            <a:off x="0" y="616536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55" name="Line 6"/>
          <p:cNvSpPr/>
          <p:nvPr/>
        </p:nvSpPr>
        <p:spPr>
          <a:xfrm>
            <a:off x="755280" y="616536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56" name="Line 7"/>
          <p:cNvSpPr/>
          <p:nvPr/>
        </p:nvSpPr>
        <p:spPr>
          <a:xfrm>
            <a:off x="8388360" y="664092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57" name="Line 8"/>
          <p:cNvSpPr/>
          <p:nvPr/>
        </p:nvSpPr>
        <p:spPr>
          <a:xfrm>
            <a:off x="2303280" y="663552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59" name="CustomShape 10"/>
          <p:cNvSpPr/>
          <p:nvPr/>
        </p:nvSpPr>
        <p:spPr>
          <a:xfrm>
            <a:off x="1296000" y="144000"/>
            <a:ext cx="7559640" cy="58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S2: Resistenza al fuoco</a:t>
            </a:r>
            <a:endParaRPr lang="it-IT" sz="2200" b="0" strike="noStrike" spc="-1" dirty="0">
              <a:latin typeface="Arial"/>
            </a:endParaRPr>
          </a:p>
          <a:p>
            <a:pPr algn="ctr">
              <a:lnSpc>
                <a:spcPct val="100000"/>
              </a:lnSpc>
            </a:pPr>
            <a:endParaRPr lang="it-IT" sz="2200" b="0" strike="noStrike" spc="-1" dirty="0">
              <a:latin typeface="Arial"/>
            </a:endParaRPr>
          </a:p>
          <a:p>
            <a:pPr algn="just">
              <a:lnSpc>
                <a:spcPct val="100000"/>
              </a:lnSpc>
            </a:pPr>
            <a:r>
              <a:rPr lang="it-IT" sz="1600" b="1" strike="noStrike" spc="-1" dirty="0">
                <a:solidFill>
                  <a:srgbClr val="002060"/>
                </a:solidFill>
                <a:latin typeface="Arial"/>
                <a:ea typeface="DejaVu Sans"/>
              </a:rPr>
              <a:t>Uso dati di letteratura con valore corrispondente al </a:t>
            </a:r>
            <a:r>
              <a:rPr lang="it-IT" sz="1600" b="1" strike="noStrike" spc="-1" dirty="0" err="1">
                <a:solidFill>
                  <a:srgbClr val="002060"/>
                </a:solidFill>
                <a:latin typeface="Arial"/>
                <a:ea typeface="DejaVu Sans"/>
              </a:rPr>
              <a:t>frattile</a:t>
            </a:r>
            <a:r>
              <a:rPr lang="it-IT" sz="1600" b="1" strike="noStrike" spc="-1" dirty="0">
                <a:solidFill>
                  <a:srgbClr val="002060"/>
                </a:solidFill>
                <a:latin typeface="Arial"/>
                <a:ea typeface="DejaVu Sans"/>
              </a:rPr>
              <a:t> 80%:</a:t>
            </a:r>
            <a:endParaRPr lang="it-IT" sz="1600" b="0" strike="noStrike" spc="-1" dirty="0">
              <a:latin typeface="Arial"/>
            </a:endParaRPr>
          </a:p>
          <a:p>
            <a:pPr algn="just">
              <a:lnSpc>
                <a:spcPct val="100000"/>
              </a:lnSpc>
            </a:pPr>
            <a:endParaRPr lang="it-IT" sz="1600" b="0" strike="noStrike" spc="-1" dirty="0">
              <a:latin typeface="Arial"/>
            </a:endParaRPr>
          </a:p>
          <a:p>
            <a:pPr>
              <a:lnSpc>
                <a:spcPct val="100000"/>
              </a:lnSpc>
            </a:pPr>
            <a:endParaRPr lang="it-IT" sz="1600" b="0" strike="noStrike" spc="-1" dirty="0">
              <a:latin typeface="Arial"/>
            </a:endParaRPr>
          </a:p>
          <a:p>
            <a:pPr>
              <a:lnSpc>
                <a:spcPct val="100000"/>
              </a:lnSpc>
            </a:pPr>
            <a:r>
              <a:rPr lang="it-IT" sz="1600" b="1" strike="noStrike" spc="-1" dirty="0">
                <a:solidFill>
                  <a:srgbClr val="002060"/>
                </a:solidFill>
                <a:latin typeface="Arial"/>
                <a:ea typeface="DejaVu Sans"/>
              </a:rPr>
              <a:t>Carico d’incendio </a:t>
            </a:r>
            <a:endParaRPr lang="it-IT" sz="1600" b="0" strike="noStrike" spc="-1" dirty="0">
              <a:latin typeface="Arial"/>
            </a:endParaRPr>
          </a:p>
          <a:p>
            <a:pPr>
              <a:lnSpc>
                <a:spcPct val="100000"/>
              </a:lnSpc>
            </a:pPr>
            <a:r>
              <a:rPr lang="it-IT" sz="1600" b="0" strike="noStrike" spc="-1" dirty="0">
                <a:solidFill>
                  <a:srgbClr val="002060"/>
                </a:solidFill>
                <a:latin typeface="Arial"/>
                <a:ea typeface="DejaVu Sans"/>
              </a:rPr>
              <a:t>Tipologia di attività: Ospedali</a:t>
            </a:r>
            <a:endParaRPr lang="it-IT" sz="1600" b="0" strike="noStrike" spc="-1" dirty="0">
              <a:latin typeface="Arial"/>
            </a:endParaRPr>
          </a:p>
          <a:p>
            <a:pPr>
              <a:lnSpc>
                <a:spcPct val="100000"/>
              </a:lnSpc>
            </a:pPr>
            <a:r>
              <a:rPr lang="it-IT" sz="1600" b="0" strike="noStrike" spc="-1" dirty="0">
                <a:solidFill>
                  <a:srgbClr val="002060"/>
                </a:solidFill>
                <a:latin typeface="Arial"/>
                <a:ea typeface="DejaVu Sans"/>
              </a:rPr>
              <a:t>Calcolo del carico di incendio specifico di progetto</a:t>
            </a: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nSpc>
                <a:spcPct val="100000"/>
              </a:lnSpc>
            </a:pPr>
            <a:endParaRPr lang="it-IT" sz="1600" b="0" strike="noStrike" spc="-1" dirty="0">
              <a:latin typeface="Arial"/>
            </a:endParaRPr>
          </a:p>
          <a:p>
            <a:pPr algn="just">
              <a:lnSpc>
                <a:spcPct val="100000"/>
              </a:lnSpc>
            </a:pPr>
            <a:endParaRPr lang="it-IT" sz="1600" b="0" strike="noStrike" spc="-1" dirty="0">
              <a:solidFill>
                <a:srgbClr val="002060"/>
              </a:solidFill>
              <a:latin typeface="Arial"/>
              <a:ea typeface="DejaVu Sans"/>
            </a:endParaRPr>
          </a:p>
          <a:p>
            <a:pPr algn="just">
              <a:lnSpc>
                <a:spcPct val="100000"/>
              </a:lnSpc>
            </a:pPr>
            <a:r>
              <a:rPr lang="it-IT" sz="1600" b="0" strike="noStrike" spc="-1" dirty="0">
                <a:solidFill>
                  <a:srgbClr val="002060"/>
                </a:solidFill>
                <a:latin typeface="Arial"/>
                <a:ea typeface="DejaVu Sans"/>
              </a:rPr>
              <a:t>Il carico d’incendio </a:t>
            </a:r>
            <a:r>
              <a:rPr lang="it-IT" sz="1600" b="0" strike="noStrike" spc="-1" dirty="0" err="1">
                <a:solidFill>
                  <a:srgbClr val="002060"/>
                </a:solidFill>
                <a:latin typeface="Arial"/>
                <a:ea typeface="DejaVu Sans"/>
              </a:rPr>
              <a:t>q</a:t>
            </a:r>
            <a:r>
              <a:rPr lang="it-IT" sz="1600" b="0" strike="noStrike" spc="-1" baseline="-14000000" dirty="0" err="1">
                <a:solidFill>
                  <a:srgbClr val="002060"/>
                </a:solidFill>
                <a:latin typeface="Arial"/>
                <a:ea typeface="DejaVu Sans"/>
              </a:rPr>
              <a:t>f</a:t>
            </a:r>
            <a:r>
              <a:rPr lang="it-IT" sz="1600" b="0" strike="noStrike" spc="-1" dirty="0">
                <a:solidFill>
                  <a:srgbClr val="002060"/>
                </a:solidFill>
                <a:latin typeface="Arial"/>
                <a:ea typeface="DejaVu Sans"/>
              </a:rPr>
              <a:t> calcolato con frattile 80%</a:t>
            </a: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560"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561" name="Picture 2"/>
          <p:cNvPicPr/>
          <p:nvPr/>
        </p:nvPicPr>
        <p:blipFill>
          <a:blip r:embed="rId3"/>
          <a:srcRect r="66092"/>
          <a:stretch/>
        </p:blipFill>
        <p:spPr>
          <a:xfrm>
            <a:off x="58320" y="173880"/>
            <a:ext cx="863280" cy="1065960"/>
          </a:xfrm>
          <a:prstGeom prst="rect">
            <a:avLst/>
          </a:prstGeom>
          <a:ln>
            <a:noFill/>
          </a:ln>
        </p:spPr>
      </p:pic>
      <p:pic>
        <p:nvPicPr>
          <p:cNvPr id="562" name="Picture 2"/>
          <p:cNvPicPr/>
          <p:nvPr/>
        </p:nvPicPr>
        <p:blipFill>
          <a:blip r:embed="rId4"/>
          <a:stretch/>
        </p:blipFill>
        <p:spPr>
          <a:xfrm>
            <a:off x="2880" y="1587960"/>
            <a:ext cx="943200" cy="243360"/>
          </a:xfrm>
          <a:prstGeom prst="rect">
            <a:avLst/>
          </a:prstGeom>
          <a:ln>
            <a:noFill/>
          </a:ln>
        </p:spPr>
      </p:pic>
      <p:graphicFrame>
        <p:nvGraphicFramePr>
          <p:cNvPr id="563" name="Table 12"/>
          <p:cNvGraphicFramePr/>
          <p:nvPr/>
        </p:nvGraphicFramePr>
        <p:xfrm>
          <a:off x="3326400" y="3211200"/>
          <a:ext cx="3153600" cy="388800"/>
        </p:xfrm>
        <a:graphic>
          <a:graphicData uri="http://schemas.openxmlformats.org/drawingml/2006/table">
            <a:tbl>
              <a:tblPr/>
              <a:tblGrid>
                <a:gridCol w="3153600">
                  <a:extLst>
                    <a:ext uri="{9D8B030D-6E8A-4147-A177-3AD203B41FA5}">
                      <a16:colId xmlns:a16="http://schemas.microsoft.com/office/drawing/2014/main" val="20000"/>
                    </a:ext>
                  </a:extLst>
                </a:gridCol>
              </a:tblGrid>
              <a:tr h="388800">
                <a:tc>
                  <a:txBody>
                    <a:bodyPr/>
                    <a:lstStyle/>
                    <a:p>
                      <a:pPr algn="ctr">
                        <a:lnSpc>
                          <a:spcPct val="120000"/>
                        </a:lnSpc>
                        <a:spcAft>
                          <a:spcPts val="799"/>
                        </a:spcAft>
                      </a:pPr>
                      <a:r>
                        <a:rPr lang="it-IT" sz="1300" b="1" strike="noStrike" spc="-1">
                          <a:solidFill>
                            <a:srgbClr val="000000"/>
                          </a:solidFill>
                          <a:latin typeface="Arial"/>
                          <a:ea typeface="DejaVu Sans"/>
                        </a:rPr>
                        <a:t>q</a:t>
                      </a:r>
                      <a:r>
                        <a:rPr lang="it-IT" sz="1300" b="1" strike="noStrike" spc="-1" baseline="-25000">
                          <a:solidFill>
                            <a:srgbClr val="000000"/>
                          </a:solidFill>
                          <a:latin typeface="Arial"/>
                          <a:ea typeface="DejaVu Sans"/>
                        </a:rPr>
                        <a:t>f,d</a:t>
                      </a:r>
                      <a:r>
                        <a:rPr lang="it-IT" sz="1300" b="1" strike="noStrike" spc="-1">
                          <a:solidFill>
                            <a:srgbClr val="000000"/>
                          </a:solidFill>
                          <a:latin typeface="Arial"/>
                          <a:ea typeface="DejaVu Sans"/>
                        </a:rPr>
                        <a:t> = q</a:t>
                      </a:r>
                      <a:r>
                        <a:rPr lang="it-IT" sz="1300" b="1" strike="noStrike" spc="-1" baseline="-25000">
                          <a:solidFill>
                            <a:srgbClr val="000000"/>
                          </a:solidFill>
                          <a:latin typeface="Arial"/>
                          <a:ea typeface="DejaVu Sans"/>
                        </a:rPr>
                        <a:t>f · </a:t>
                      </a:r>
                      <a:r>
                        <a:rPr lang="it-IT" sz="1300" b="1" strike="noStrike" spc="-1">
                          <a:solidFill>
                            <a:srgbClr val="000000"/>
                          </a:solidFill>
                          <a:latin typeface="Arial"/>
                          <a:ea typeface="Arial"/>
                        </a:rPr>
                        <a:t>δ</a:t>
                      </a:r>
                      <a:r>
                        <a:rPr lang="it-IT" sz="1300" b="1" strike="noStrike" spc="-1" baseline="-25000">
                          <a:solidFill>
                            <a:srgbClr val="000000"/>
                          </a:solidFill>
                          <a:latin typeface="Arial"/>
                          <a:ea typeface="DejaVu Sans"/>
                        </a:rPr>
                        <a:t>q1 </a:t>
                      </a:r>
                      <a:r>
                        <a:rPr lang="it-IT" sz="1300" b="1" strike="noStrike" spc="-1">
                          <a:solidFill>
                            <a:srgbClr val="000000"/>
                          </a:solidFill>
                          <a:latin typeface="Arial"/>
                          <a:ea typeface="Arial"/>
                        </a:rPr>
                        <a:t>δ</a:t>
                      </a:r>
                      <a:r>
                        <a:rPr lang="it-IT" sz="1300" b="1" strike="noStrike" spc="-1" baseline="-25000">
                          <a:solidFill>
                            <a:srgbClr val="000000"/>
                          </a:solidFill>
                          <a:latin typeface="Arial"/>
                          <a:ea typeface="DejaVu Sans"/>
                        </a:rPr>
                        <a:t>q2 · </a:t>
                      </a:r>
                      <a:r>
                        <a:rPr lang="it-IT" sz="1300" b="1" strike="noStrike" spc="-1">
                          <a:solidFill>
                            <a:srgbClr val="000000"/>
                          </a:solidFill>
                          <a:latin typeface="Arial"/>
                          <a:ea typeface="Arial"/>
                        </a:rPr>
                        <a:t>δ</a:t>
                      </a:r>
                      <a:r>
                        <a:rPr lang="it-IT" sz="1300" b="1" strike="noStrike" spc="-1" baseline="-25000">
                          <a:solidFill>
                            <a:srgbClr val="000000"/>
                          </a:solidFill>
                          <a:latin typeface="Arial"/>
                          <a:ea typeface="DejaVu Sans"/>
                        </a:rPr>
                        <a:t>n    </a:t>
                      </a:r>
                      <a:r>
                        <a:rPr lang="it-IT" sz="1300" b="1" strike="noStrike" spc="-1">
                          <a:solidFill>
                            <a:srgbClr val="000000"/>
                          </a:solidFill>
                          <a:latin typeface="Arial"/>
                          <a:ea typeface="DejaVu Sans"/>
                        </a:rPr>
                        <a:t> [MJ/m</a:t>
                      </a:r>
                      <a:r>
                        <a:rPr lang="it-IT" sz="1300" b="1" strike="noStrike" spc="-1" baseline="30000">
                          <a:solidFill>
                            <a:srgbClr val="000000"/>
                          </a:solidFill>
                          <a:latin typeface="Arial"/>
                          <a:ea typeface="DejaVu Sans"/>
                        </a:rPr>
                        <a:t>2</a:t>
                      </a:r>
                      <a:r>
                        <a:rPr lang="it-IT" sz="1300" b="1" strike="noStrike" spc="-1">
                          <a:solidFill>
                            <a:srgbClr val="000000"/>
                          </a:solidFill>
                          <a:latin typeface="Arial"/>
                          <a:ea typeface="DejaVu Sans"/>
                        </a:rPr>
                        <a:t>]</a:t>
                      </a:r>
                      <a:endParaRPr lang="it-IT" sz="1300" b="0" strike="noStrike" spc="-1">
                        <a:latin typeface="Arial"/>
                      </a:endParaRPr>
                    </a:p>
                  </a:txBody>
                  <a:tcPr marL="68400" marR="68400">
                    <a:solidFill>
                      <a:srgbClr val="FFFFFF"/>
                    </a:solidFill>
                  </a:tcPr>
                </a:tc>
                <a:extLst>
                  <a:ext uri="{0D108BD9-81ED-4DB2-BD59-A6C34878D82A}">
                    <a16:rowId xmlns:a16="http://schemas.microsoft.com/office/drawing/2014/main" val="10000"/>
                  </a:ext>
                </a:extLst>
              </a:tr>
            </a:tbl>
          </a:graphicData>
        </a:graphic>
      </p:graphicFrame>
      <p:sp>
        <p:nvSpPr>
          <p:cNvPr id="2" name="CustomShape 1">
            <a:extLst>
              <a:ext uri="{FF2B5EF4-FFF2-40B4-BE49-F238E27FC236}">
                <a16:creationId xmlns:a16="http://schemas.microsoft.com/office/drawing/2014/main" id="{DA29899B-D437-5B1E-E3F4-7DB47E7246C4}"/>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6" name="Picture 2_34"/>
          <p:cNvPicPr/>
          <p:nvPr/>
        </p:nvPicPr>
        <p:blipFill>
          <a:blip r:embed="rId2"/>
          <a:srcRect b="16376"/>
          <a:stretch/>
        </p:blipFill>
        <p:spPr>
          <a:xfrm>
            <a:off x="150840" y="6233760"/>
            <a:ext cx="431280" cy="569880"/>
          </a:xfrm>
          <a:prstGeom prst="rect">
            <a:avLst/>
          </a:prstGeom>
          <a:ln>
            <a:noFill/>
          </a:ln>
        </p:spPr>
      </p:pic>
      <p:sp>
        <p:nvSpPr>
          <p:cNvPr id="567" name="CustomShape 3"/>
          <p:cNvSpPr/>
          <p:nvPr/>
        </p:nvSpPr>
        <p:spPr>
          <a:xfrm>
            <a:off x="8388360" y="662616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791BBE8A-E303-4243-A2B1-77CC8A02B80B}" type="slidenum">
              <a:rPr lang="it-IT" sz="1000" b="0" strike="noStrike" spc="-1">
                <a:solidFill>
                  <a:srgbClr val="002060"/>
                </a:solidFill>
                <a:latin typeface="Arial"/>
                <a:ea typeface="DejaVu Sans"/>
              </a:rPr>
              <a:t>28</a:t>
            </a:fld>
            <a:endParaRPr lang="it-IT" sz="1000" b="0" strike="noStrike" spc="-1">
              <a:latin typeface="Arial"/>
            </a:endParaRPr>
          </a:p>
        </p:txBody>
      </p:sp>
      <p:sp>
        <p:nvSpPr>
          <p:cNvPr id="568" name="CustomShape 4"/>
          <p:cNvSpPr/>
          <p:nvPr/>
        </p:nvSpPr>
        <p:spPr>
          <a:xfrm>
            <a:off x="1441800" y="634284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569" name="Line 5"/>
          <p:cNvSpPr/>
          <p:nvPr/>
        </p:nvSpPr>
        <p:spPr>
          <a:xfrm>
            <a:off x="0" y="616536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70" name="Line 6"/>
          <p:cNvSpPr/>
          <p:nvPr/>
        </p:nvSpPr>
        <p:spPr>
          <a:xfrm>
            <a:off x="755280" y="616536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71" name="Line 7"/>
          <p:cNvSpPr/>
          <p:nvPr/>
        </p:nvSpPr>
        <p:spPr>
          <a:xfrm>
            <a:off x="8388360" y="664092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72" name="Line 8"/>
          <p:cNvSpPr/>
          <p:nvPr/>
        </p:nvSpPr>
        <p:spPr>
          <a:xfrm>
            <a:off x="2303280" y="663552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74" name="CustomShape 10"/>
          <p:cNvSpPr/>
          <p:nvPr/>
        </p:nvSpPr>
        <p:spPr>
          <a:xfrm>
            <a:off x="1296000" y="-36000"/>
            <a:ext cx="7559640" cy="58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spcBef>
                <a:spcPts val="601"/>
              </a:spcBef>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spcBef>
                <a:spcPts val="601"/>
              </a:spcBef>
            </a:pPr>
            <a:r>
              <a:rPr lang="it-IT" sz="2200" b="0" strike="noStrike" spc="-1" dirty="0">
                <a:solidFill>
                  <a:srgbClr val="002060"/>
                </a:solidFill>
                <a:latin typeface="Arial"/>
                <a:ea typeface="DejaVu Sans"/>
              </a:rPr>
              <a:t>S2: Resistenza al fuoco</a:t>
            </a:r>
            <a:endParaRPr lang="it-IT" sz="2200" b="0" strike="noStrike" spc="-1" dirty="0">
              <a:latin typeface="Arial"/>
            </a:endParaRPr>
          </a:p>
          <a:p>
            <a:pPr algn="just">
              <a:lnSpc>
                <a:spcPct val="100000"/>
              </a:lnSpc>
            </a:pPr>
            <a:r>
              <a:rPr lang="it-IT" sz="1400" b="0" strike="noStrike" spc="-1" dirty="0">
                <a:solidFill>
                  <a:srgbClr val="002060"/>
                </a:solidFill>
                <a:latin typeface="Arial"/>
                <a:ea typeface="DejaVu Sans"/>
              </a:rPr>
              <a:t>Carico d’incendio specifico al </a:t>
            </a:r>
            <a:r>
              <a:rPr lang="it-IT" sz="1400" b="0" strike="noStrike" spc="-1" dirty="0" err="1">
                <a:solidFill>
                  <a:srgbClr val="002060"/>
                </a:solidFill>
                <a:latin typeface="Arial"/>
                <a:ea typeface="DejaVu Sans"/>
              </a:rPr>
              <a:t>frattile</a:t>
            </a:r>
            <a:r>
              <a:rPr lang="it-IT" sz="1400" b="0" strike="noStrike" spc="-1" dirty="0">
                <a:solidFill>
                  <a:srgbClr val="002060"/>
                </a:solidFill>
                <a:latin typeface="Arial"/>
                <a:ea typeface="DejaVu Sans"/>
              </a:rPr>
              <a:t> 80% [</a:t>
            </a:r>
            <a:r>
              <a:rPr lang="it-IT" sz="1400" b="0" strike="noStrike" spc="-1" dirty="0" err="1">
                <a:solidFill>
                  <a:srgbClr val="002060"/>
                </a:solidFill>
                <a:latin typeface="Arial"/>
                <a:ea typeface="DejaVu Sans"/>
              </a:rPr>
              <a:t>qf</a:t>
            </a:r>
            <a:r>
              <a:rPr lang="it-IT" sz="1400" b="0" strike="noStrike" spc="-1" dirty="0">
                <a:solidFill>
                  <a:srgbClr val="002060"/>
                </a:solidFill>
                <a:latin typeface="Arial"/>
                <a:ea typeface="DejaVu Sans"/>
              </a:rPr>
              <a:t> </a:t>
            </a:r>
            <a:r>
              <a:rPr lang="it-IT" sz="1400" b="0" i="1" strike="noStrike" spc="-1" dirty="0" err="1">
                <a:solidFill>
                  <a:srgbClr val="002060"/>
                </a:solidFill>
                <a:latin typeface="Arial"/>
                <a:ea typeface="DejaVu Sans"/>
              </a:rPr>
              <a:t>frattile</a:t>
            </a:r>
            <a:r>
              <a:rPr lang="it-IT" sz="1400" b="0" strike="noStrike" spc="-1" dirty="0">
                <a:solidFill>
                  <a:srgbClr val="002060"/>
                </a:solidFill>
                <a:latin typeface="Arial"/>
                <a:ea typeface="DejaVu Sans"/>
              </a:rPr>
              <a:t>] pari a</a:t>
            </a:r>
            <a:r>
              <a:rPr lang="it-IT" sz="1400" b="0" strike="noStrike" spc="-1" dirty="0">
                <a:solidFill>
                  <a:srgbClr val="000000"/>
                </a:solidFill>
                <a:latin typeface="Arial"/>
                <a:ea typeface="DejaVu Sans"/>
              </a:rPr>
              <a:t>:</a:t>
            </a:r>
            <a:endParaRPr lang="it-IT" sz="1400" b="0" strike="noStrike" spc="-1" dirty="0">
              <a:latin typeface="Arial"/>
            </a:endParaRPr>
          </a:p>
          <a:p>
            <a:pPr algn="just">
              <a:lnSpc>
                <a:spcPct val="100000"/>
              </a:lnSpc>
            </a:pPr>
            <a:endParaRPr lang="it-IT" sz="1400" b="0" strike="noStrike" spc="-1" dirty="0">
              <a:latin typeface="Arial"/>
            </a:endParaRPr>
          </a:p>
          <a:p>
            <a:pPr algn="just">
              <a:lnSpc>
                <a:spcPct val="100000"/>
              </a:lnSpc>
            </a:pPr>
            <a:endParaRPr lang="it-IT" sz="1400" b="0" strike="noStrike" spc="-1" dirty="0">
              <a:latin typeface="Arial"/>
            </a:endParaRPr>
          </a:p>
          <a:p>
            <a:pPr algn="just">
              <a:lnSpc>
                <a:spcPct val="100000"/>
              </a:lnSpc>
            </a:pPr>
            <a:r>
              <a:rPr lang="it-IT" sz="1400" b="0" strike="noStrike" spc="-1" dirty="0">
                <a:solidFill>
                  <a:srgbClr val="000000"/>
                </a:solidFill>
                <a:latin typeface="Arial"/>
                <a:ea typeface="Arial"/>
              </a:rPr>
              <a:t>δ</a:t>
            </a:r>
            <a:r>
              <a:rPr lang="it-IT" sz="1400" b="0" strike="noStrike" spc="-1" baseline="-25000" dirty="0">
                <a:solidFill>
                  <a:srgbClr val="000000"/>
                </a:solidFill>
                <a:latin typeface="Arial"/>
                <a:ea typeface="DejaVu Sans"/>
              </a:rPr>
              <a:t>q1 </a:t>
            </a:r>
            <a:r>
              <a:rPr lang="it-IT" sz="1400" b="0" strike="noStrike" spc="-1" dirty="0">
                <a:solidFill>
                  <a:srgbClr val="002060"/>
                </a:solidFill>
                <a:latin typeface="Arial"/>
                <a:ea typeface="DejaVu Sans"/>
              </a:rPr>
              <a:t>è il fattore che tiene conto del rischio di incendio in relazione alla dimensione del compartimento e i cui valori sono definiti nella tabella sottostante</a:t>
            </a:r>
          </a:p>
          <a:p>
            <a:pPr algn="just">
              <a:lnSpc>
                <a:spcPct val="100000"/>
              </a:lnSpc>
            </a:pPr>
            <a:endParaRPr lang="it-IT" sz="1400" b="0" strike="noStrike" spc="-1" dirty="0">
              <a:latin typeface="Arial"/>
            </a:endParaRPr>
          </a:p>
          <a:p>
            <a:pPr algn="just">
              <a:lnSpc>
                <a:spcPct val="100000"/>
              </a:lnSpc>
            </a:pPr>
            <a:endParaRPr lang="it-IT" sz="1400" b="0" strike="noStrike" spc="-1" dirty="0">
              <a:latin typeface="Arial"/>
            </a:endParaRPr>
          </a:p>
          <a:p>
            <a:pPr algn="just">
              <a:lnSpc>
                <a:spcPct val="100000"/>
              </a:lnSpc>
            </a:pPr>
            <a:endParaRPr lang="it-IT" sz="1400" b="0" strike="noStrike" spc="-1" dirty="0">
              <a:latin typeface="Arial"/>
            </a:endParaRPr>
          </a:p>
          <a:p>
            <a:pPr algn="just">
              <a:lnSpc>
                <a:spcPct val="100000"/>
              </a:lnSpc>
            </a:pPr>
            <a:endParaRPr lang="it-IT" sz="1400" b="0" strike="noStrike" spc="-1" dirty="0">
              <a:latin typeface="Arial"/>
            </a:endParaRPr>
          </a:p>
          <a:p>
            <a:pPr algn="just">
              <a:lnSpc>
                <a:spcPct val="100000"/>
              </a:lnSpc>
            </a:pPr>
            <a:endParaRPr lang="it-IT" sz="1400" b="0" strike="noStrike" spc="-1" dirty="0">
              <a:latin typeface="Arial"/>
            </a:endParaRPr>
          </a:p>
          <a:p>
            <a:pPr algn="just">
              <a:lnSpc>
                <a:spcPct val="100000"/>
              </a:lnSpc>
            </a:pPr>
            <a:endParaRPr lang="it-IT" sz="1400" b="0" strike="noStrike" spc="-1" dirty="0">
              <a:latin typeface="Arial"/>
            </a:endParaRPr>
          </a:p>
          <a:p>
            <a:pPr algn="just">
              <a:lnSpc>
                <a:spcPct val="100000"/>
              </a:lnSpc>
            </a:pPr>
            <a:r>
              <a:rPr lang="it-IT" sz="1800" b="0" strike="noStrike" spc="-1" dirty="0">
                <a:solidFill>
                  <a:srgbClr val="000000"/>
                </a:solidFill>
                <a:latin typeface="Arial"/>
                <a:ea typeface="DejaVu Sans"/>
              </a:rPr>
              <a:t> </a:t>
            </a:r>
            <a:endParaRPr lang="it-IT" sz="1800" b="0" strike="noStrike" spc="-1" dirty="0">
              <a:latin typeface="Arial"/>
            </a:endParaRPr>
          </a:p>
          <a:p>
            <a:pPr algn="just">
              <a:lnSpc>
                <a:spcPct val="100000"/>
              </a:lnSpc>
            </a:pPr>
            <a:r>
              <a:rPr lang="it-IT" sz="1400" b="0" strike="noStrike" spc="-1" dirty="0">
                <a:solidFill>
                  <a:srgbClr val="002060"/>
                </a:solidFill>
                <a:latin typeface="Arial"/>
                <a:ea typeface="Arial"/>
              </a:rPr>
              <a:t>δ</a:t>
            </a:r>
            <a:r>
              <a:rPr lang="it-IT" sz="1400" b="0" strike="noStrike" spc="-1" baseline="-25000" dirty="0">
                <a:solidFill>
                  <a:srgbClr val="000000"/>
                </a:solidFill>
                <a:latin typeface="Arial"/>
                <a:ea typeface="DejaVu Sans"/>
              </a:rPr>
              <a:t>q2</a:t>
            </a:r>
            <a:r>
              <a:rPr lang="it-IT" sz="1400" b="0" strike="noStrike" spc="-1" dirty="0">
                <a:solidFill>
                  <a:srgbClr val="000000"/>
                </a:solidFill>
                <a:latin typeface="Arial"/>
                <a:ea typeface="DejaVu Sans"/>
              </a:rPr>
              <a:t> </a:t>
            </a:r>
            <a:r>
              <a:rPr lang="it-IT" sz="1400" b="0" strike="noStrike" spc="-1" dirty="0">
                <a:solidFill>
                  <a:srgbClr val="002060"/>
                </a:solidFill>
                <a:latin typeface="Arial"/>
                <a:ea typeface="DejaVu Sans"/>
              </a:rPr>
              <a:t>è il fattore che tiene conto del rischio di incendio in relazione al tipo di attività svolta nel compartimento e i cui valori sono definiti nella tabella sotto riportata</a:t>
            </a:r>
            <a:endParaRPr lang="it-IT" sz="1400" b="0" strike="noStrike" spc="-1" dirty="0">
              <a:latin typeface="Arial"/>
            </a:endParaRPr>
          </a:p>
          <a:p>
            <a:pPr algn="just">
              <a:lnSpc>
                <a:spcPct val="100000"/>
              </a:lnSpc>
            </a:pPr>
            <a:endParaRPr lang="it-IT" sz="1400" b="0" strike="noStrike" spc="-1" dirty="0">
              <a:latin typeface="Arial"/>
            </a:endParaRPr>
          </a:p>
          <a:p>
            <a:pPr algn="just">
              <a:lnSpc>
                <a:spcPct val="100000"/>
              </a:lnSpc>
            </a:pPr>
            <a:endParaRPr lang="it-IT" sz="1400" b="0" strike="noStrike" spc="-1" dirty="0">
              <a:latin typeface="Arial"/>
            </a:endParaRPr>
          </a:p>
        </p:txBody>
      </p:sp>
      <p:sp>
        <p:nvSpPr>
          <p:cNvPr id="575"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576" name="Picture 2"/>
          <p:cNvPicPr/>
          <p:nvPr/>
        </p:nvPicPr>
        <p:blipFill>
          <a:blip r:embed="rId3"/>
          <a:srcRect r="66092"/>
          <a:stretch/>
        </p:blipFill>
        <p:spPr>
          <a:xfrm>
            <a:off x="58320" y="173880"/>
            <a:ext cx="863280" cy="1065960"/>
          </a:xfrm>
          <a:prstGeom prst="rect">
            <a:avLst/>
          </a:prstGeom>
          <a:ln>
            <a:noFill/>
          </a:ln>
        </p:spPr>
      </p:pic>
      <p:pic>
        <p:nvPicPr>
          <p:cNvPr id="577" name="Picture 2"/>
          <p:cNvPicPr/>
          <p:nvPr/>
        </p:nvPicPr>
        <p:blipFill>
          <a:blip r:embed="rId4"/>
          <a:stretch/>
        </p:blipFill>
        <p:spPr>
          <a:xfrm>
            <a:off x="2880" y="1587960"/>
            <a:ext cx="943200" cy="243360"/>
          </a:xfrm>
          <a:prstGeom prst="rect">
            <a:avLst/>
          </a:prstGeom>
          <a:ln>
            <a:noFill/>
          </a:ln>
        </p:spPr>
      </p:pic>
      <p:graphicFrame>
        <p:nvGraphicFramePr>
          <p:cNvPr id="578" name="Table 12"/>
          <p:cNvGraphicFramePr/>
          <p:nvPr>
            <p:extLst>
              <p:ext uri="{D42A27DB-BD31-4B8C-83A1-F6EECF244321}">
                <p14:modId xmlns:p14="http://schemas.microsoft.com/office/powerpoint/2010/main" val="687931867"/>
              </p:ext>
            </p:extLst>
          </p:nvPr>
        </p:nvGraphicFramePr>
        <p:xfrm>
          <a:off x="3629880" y="1050120"/>
          <a:ext cx="1707840" cy="380160"/>
        </p:xfrm>
        <a:graphic>
          <a:graphicData uri="http://schemas.openxmlformats.org/drawingml/2006/table">
            <a:tbl>
              <a:tblPr/>
              <a:tblGrid>
                <a:gridCol w="1707840">
                  <a:extLst>
                    <a:ext uri="{9D8B030D-6E8A-4147-A177-3AD203B41FA5}">
                      <a16:colId xmlns:a16="http://schemas.microsoft.com/office/drawing/2014/main" val="20000"/>
                    </a:ext>
                  </a:extLst>
                </a:gridCol>
              </a:tblGrid>
              <a:tr h="380160">
                <a:tc>
                  <a:txBody>
                    <a:bodyPr/>
                    <a:lstStyle/>
                    <a:p>
                      <a:pPr algn="ctr">
                        <a:lnSpc>
                          <a:spcPct val="120000"/>
                        </a:lnSpc>
                        <a:spcBef>
                          <a:spcPts val="601"/>
                        </a:spcBef>
                        <a:spcAft>
                          <a:spcPts val="1001"/>
                        </a:spcAft>
                      </a:pPr>
                      <a:r>
                        <a:rPr lang="it-IT" sz="1050" b="1" strike="noStrike" spc="-1" dirty="0" err="1">
                          <a:solidFill>
                            <a:srgbClr val="000000"/>
                          </a:solidFill>
                          <a:latin typeface="Arial"/>
                          <a:ea typeface="DejaVu Sans"/>
                        </a:rPr>
                        <a:t>q</a:t>
                      </a:r>
                      <a:r>
                        <a:rPr lang="it-IT" sz="1050" b="1" strike="noStrike" spc="-1" baseline="-25000" dirty="0" err="1">
                          <a:solidFill>
                            <a:srgbClr val="000000"/>
                          </a:solidFill>
                          <a:latin typeface="Arial"/>
                          <a:ea typeface="DejaVu Sans"/>
                        </a:rPr>
                        <a:t>f</a:t>
                      </a:r>
                      <a:r>
                        <a:rPr lang="it-IT" sz="1050" b="1" strike="noStrike" spc="-1" baseline="-25000" dirty="0">
                          <a:solidFill>
                            <a:srgbClr val="000000"/>
                          </a:solidFill>
                          <a:latin typeface="Arial"/>
                          <a:ea typeface="DejaVu Sans"/>
                        </a:rPr>
                        <a:t> </a:t>
                      </a:r>
                      <a:r>
                        <a:rPr lang="it-IT" sz="1050" b="1" strike="noStrike" spc="-1" baseline="-25000" dirty="0" err="1">
                          <a:solidFill>
                            <a:srgbClr val="000000"/>
                          </a:solidFill>
                          <a:latin typeface="Arial"/>
                          <a:ea typeface="DejaVu Sans"/>
                        </a:rPr>
                        <a:t>frattile</a:t>
                      </a:r>
                      <a:r>
                        <a:rPr lang="it-IT" sz="1050" b="1" strike="noStrike" spc="-1" baseline="-25000" dirty="0">
                          <a:solidFill>
                            <a:srgbClr val="000000"/>
                          </a:solidFill>
                          <a:latin typeface="Arial"/>
                          <a:ea typeface="DejaVu Sans"/>
                        </a:rPr>
                        <a:t> </a:t>
                      </a:r>
                      <a:r>
                        <a:rPr lang="it-IT" sz="1050" b="1" strike="noStrike" spc="-1" dirty="0">
                          <a:solidFill>
                            <a:srgbClr val="000000"/>
                          </a:solidFill>
                          <a:latin typeface="Arial"/>
                          <a:ea typeface="DejaVu Sans"/>
                        </a:rPr>
                        <a:t>= 402,50 [MJ/m</a:t>
                      </a:r>
                      <a:r>
                        <a:rPr lang="it-IT" sz="1050" b="1" strike="noStrike" spc="-1" baseline="30000" dirty="0">
                          <a:solidFill>
                            <a:srgbClr val="000000"/>
                          </a:solidFill>
                          <a:latin typeface="Arial"/>
                          <a:ea typeface="DejaVu Sans"/>
                        </a:rPr>
                        <a:t>2</a:t>
                      </a:r>
                      <a:r>
                        <a:rPr lang="it-IT" sz="1050" b="1" strike="noStrike" spc="-1" dirty="0">
                          <a:solidFill>
                            <a:srgbClr val="000000"/>
                          </a:solidFill>
                          <a:latin typeface="Arial"/>
                          <a:ea typeface="DejaVu Sans"/>
                        </a:rPr>
                        <a:t>]</a:t>
                      </a:r>
                      <a:endParaRPr lang="it-IT" sz="1050" b="0" strike="noStrike" spc="-1" dirty="0">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extLst>
                  <a:ext uri="{0D108BD9-81ED-4DB2-BD59-A6C34878D82A}">
                    <a16:rowId xmlns:a16="http://schemas.microsoft.com/office/drawing/2014/main" val="10000"/>
                  </a:ext>
                </a:extLst>
              </a:tr>
            </a:tbl>
          </a:graphicData>
        </a:graphic>
      </p:graphicFrame>
      <p:pic>
        <p:nvPicPr>
          <p:cNvPr id="582" name="Immagine 581"/>
          <p:cNvPicPr/>
          <p:nvPr/>
        </p:nvPicPr>
        <p:blipFill>
          <a:blip r:embed="rId5"/>
          <a:stretch/>
        </p:blipFill>
        <p:spPr>
          <a:xfrm>
            <a:off x="1784880" y="3888000"/>
            <a:ext cx="6518160" cy="2232000"/>
          </a:xfrm>
          <a:prstGeom prst="rect">
            <a:avLst/>
          </a:prstGeom>
          <a:ln>
            <a:noFill/>
          </a:ln>
        </p:spPr>
      </p:pic>
      <p:sp>
        <p:nvSpPr>
          <p:cNvPr id="583" name="CustomShape 15"/>
          <p:cNvSpPr/>
          <p:nvPr/>
        </p:nvSpPr>
        <p:spPr>
          <a:xfrm>
            <a:off x="7560000" y="4824000"/>
            <a:ext cx="743040" cy="360000"/>
          </a:xfrm>
          <a:prstGeom prst="ellipse">
            <a:avLst/>
          </a:prstGeom>
          <a:noFill/>
          <a:ln w="360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pic>
        <p:nvPicPr>
          <p:cNvPr id="7" name="Immagine 6">
            <a:extLst>
              <a:ext uri="{FF2B5EF4-FFF2-40B4-BE49-F238E27FC236}">
                <a16:creationId xmlns:a16="http://schemas.microsoft.com/office/drawing/2014/main" id="{F6E934EA-0D06-B64E-4491-4D74F0A14694}"/>
              </a:ext>
            </a:extLst>
          </p:cNvPr>
          <p:cNvPicPr>
            <a:picLocks noChangeAspect="1"/>
          </p:cNvPicPr>
          <p:nvPr/>
        </p:nvPicPr>
        <p:blipFill>
          <a:blip r:embed="rId6"/>
          <a:stretch>
            <a:fillRect/>
          </a:stretch>
        </p:blipFill>
        <p:spPr>
          <a:xfrm>
            <a:off x="1784880" y="1939083"/>
            <a:ext cx="6643053" cy="1381755"/>
          </a:xfrm>
          <a:prstGeom prst="rect">
            <a:avLst/>
          </a:prstGeom>
        </p:spPr>
      </p:pic>
      <p:pic>
        <p:nvPicPr>
          <p:cNvPr id="8" name="Immagine 7">
            <a:extLst>
              <a:ext uri="{FF2B5EF4-FFF2-40B4-BE49-F238E27FC236}">
                <a16:creationId xmlns:a16="http://schemas.microsoft.com/office/drawing/2014/main" id="{67A5AF20-38FA-270F-0747-0461D9030863}"/>
              </a:ext>
            </a:extLst>
          </p:cNvPr>
          <p:cNvPicPr/>
          <p:nvPr/>
        </p:nvPicPr>
        <p:blipFill>
          <a:blip r:embed="rId5"/>
          <a:stretch/>
        </p:blipFill>
        <p:spPr>
          <a:xfrm>
            <a:off x="1798380" y="3843982"/>
            <a:ext cx="6518160" cy="2232000"/>
          </a:xfrm>
          <a:prstGeom prst="rect">
            <a:avLst/>
          </a:prstGeom>
          <a:ln>
            <a:noFill/>
          </a:ln>
        </p:spPr>
      </p:pic>
      <p:sp>
        <p:nvSpPr>
          <p:cNvPr id="9" name="CustomShape 15">
            <a:extLst>
              <a:ext uri="{FF2B5EF4-FFF2-40B4-BE49-F238E27FC236}">
                <a16:creationId xmlns:a16="http://schemas.microsoft.com/office/drawing/2014/main" id="{54315683-6FE8-C36A-15CF-E75DE57901E0}"/>
              </a:ext>
            </a:extLst>
          </p:cNvPr>
          <p:cNvSpPr/>
          <p:nvPr/>
        </p:nvSpPr>
        <p:spPr>
          <a:xfrm>
            <a:off x="4363366" y="2783358"/>
            <a:ext cx="743040" cy="360000"/>
          </a:xfrm>
          <a:prstGeom prst="ellipse">
            <a:avLst/>
          </a:prstGeom>
          <a:noFill/>
          <a:ln w="360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sp>
        <p:nvSpPr>
          <p:cNvPr id="12" name="CustomShape 15">
            <a:extLst>
              <a:ext uri="{FF2B5EF4-FFF2-40B4-BE49-F238E27FC236}">
                <a16:creationId xmlns:a16="http://schemas.microsoft.com/office/drawing/2014/main" id="{921FF180-8591-741B-A871-F0AFAB5C4BA5}"/>
              </a:ext>
            </a:extLst>
          </p:cNvPr>
          <p:cNvSpPr/>
          <p:nvPr/>
        </p:nvSpPr>
        <p:spPr>
          <a:xfrm>
            <a:off x="7560000" y="4725696"/>
            <a:ext cx="743040" cy="360000"/>
          </a:xfrm>
          <a:prstGeom prst="ellipse">
            <a:avLst/>
          </a:prstGeom>
          <a:noFill/>
          <a:ln w="360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sp>
        <p:nvSpPr>
          <p:cNvPr id="2" name="CustomShape 1">
            <a:extLst>
              <a:ext uri="{FF2B5EF4-FFF2-40B4-BE49-F238E27FC236}">
                <a16:creationId xmlns:a16="http://schemas.microsoft.com/office/drawing/2014/main" id="{2B9293B6-0E86-D741-5826-1105909B18A4}"/>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6" name="Picture 2_35"/>
          <p:cNvPicPr/>
          <p:nvPr/>
        </p:nvPicPr>
        <p:blipFill>
          <a:blip r:embed="rId2"/>
          <a:srcRect b="16376"/>
          <a:stretch/>
        </p:blipFill>
        <p:spPr>
          <a:xfrm>
            <a:off x="150840" y="6228000"/>
            <a:ext cx="431280" cy="569880"/>
          </a:xfrm>
          <a:prstGeom prst="rect">
            <a:avLst/>
          </a:prstGeom>
          <a:ln>
            <a:noFill/>
          </a:ln>
        </p:spPr>
      </p:pic>
      <p:sp>
        <p:nvSpPr>
          <p:cNvPr id="587" name="CustomShape 3"/>
          <p:cNvSpPr/>
          <p:nvPr/>
        </p:nvSpPr>
        <p:spPr>
          <a:xfrm>
            <a:off x="8388360" y="66204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E4F20DBD-FDCB-41CB-A271-2E8128AE7380}" type="slidenum">
              <a:rPr lang="it-IT" sz="1000" b="0" strike="noStrike" spc="-1">
                <a:solidFill>
                  <a:srgbClr val="002060"/>
                </a:solidFill>
                <a:latin typeface="Arial"/>
                <a:ea typeface="DejaVu Sans"/>
              </a:rPr>
              <a:t>29</a:t>
            </a:fld>
            <a:endParaRPr lang="it-IT" sz="1000" b="0" strike="noStrike" spc="-1">
              <a:latin typeface="Arial"/>
            </a:endParaRPr>
          </a:p>
        </p:txBody>
      </p:sp>
      <p:sp>
        <p:nvSpPr>
          <p:cNvPr id="588" name="CustomShape 4"/>
          <p:cNvSpPr/>
          <p:nvPr/>
        </p:nvSpPr>
        <p:spPr>
          <a:xfrm>
            <a:off x="1441800" y="63370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589" name="Line 5"/>
          <p:cNvSpPr/>
          <p:nvPr/>
        </p:nvSpPr>
        <p:spPr>
          <a:xfrm>
            <a:off x="0" y="61596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90" name="Line 6"/>
          <p:cNvSpPr/>
          <p:nvPr/>
        </p:nvSpPr>
        <p:spPr>
          <a:xfrm>
            <a:off x="755280" y="61596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91" name="Line 7"/>
          <p:cNvSpPr/>
          <p:nvPr/>
        </p:nvSpPr>
        <p:spPr>
          <a:xfrm>
            <a:off x="8388360" y="66351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92" name="Line 8"/>
          <p:cNvSpPr/>
          <p:nvPr/>
        </p:nvSpPr>
        <p:spPr>
          <a:xfrm>
            <a:off x="2303280" y="66297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94" name="CustomShape 10"/>
          <p:cNvSpPr/>
          <p:nvPr/>
        </p:nvSpPr>
        <p:spPr>
          <a:xfrm>
            <a:off x="1178280" y="-36000"/>
            <a:ext cx="7677360" cy="6162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S2: Resistenza al fuoco</a:t>
            </a:r>
            <a:endParaRPr lang="it-IT" sz="2200" b="0" strike="noStrike" spc="-1">
              <a:latin typeface="Arial"/>
            </a:endParaRPr>
          </a:p>
          <a:p>
            <a:pPr algn="just">
              <a:lnSpc>
                <a:spcPct val="100000"/>
              </a:lnSpc>
            </a:pPr>
            <a:r>
              <a:rPr lang="it-IT" sz="1600" b="0" strike="noStrike" spc="-1">
                <a:solidFill>
                  <a:srgbClr val="000000"/>
                </a:solidFill>
                <a:latin typeface="Arial"/>
                <a:ea typeface="DejaVu Sans"/>
              </a:rPr>
              <a:t>             </a:t>
            </a:r>
            <a:endParaRPr lang="it-IT" sz="1600" b="0" strike="noStrike" spc="-1">
              <a:latin typeface="Arial"/>
            </a:endParaRPr>
          </a:p>
          <a:p>
            <a:pPr algn="just">
              <a:lnSpc>
                <a:spcPct val="100000"/>
              </a:lnSpc>
            </a:pPr>
            <a:r>
              <a:rPr lang="it-IT" sz="1600" b="0" strike="noStrike" spc="-1">
                <a:solidFill>
                  <a:srgbClr val="000000"/>
                </a:solidFill>
                <a:latin typeface="Arial"/>
                <a:ea typeface="DejaVu Sans"/>
              </a:rPr>
              <a:t>          </a:t>
            </a:r>
            <a:endParaRPr lang="it-IT" sz="1600" b="0" strike="noStrike" spc="-1">
              <a:latin typeface="Arial"/>
            </a:endParaRPr>
          </a:p>
        </p:txBody>
      </p:sp>
      <p:sp>
        <p:nvSpPr>
          <p:cNvPr id="595"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596" name="Picture 2"/>
          <p:cNvPicPr/>
          <p:nvPr/>
        </p:nvPicPr>
        <p:blipFill>
          <a:blip r:embed="rId3"/>
          <a:srcRect r="66092"/>
          <a:stretch/>
        </p:blipFill>
        <p:spPr>
          <a:xfrm>
            <a:off x="58320" y="173880"/>
            <a:ext cx="863280" cy="1065960"/>
          </a:xfrm>
          <a:prstGeom prst="rect">
            <a:avLst/>
          </a:prstGeom>
          <a:ln>
            <a:noFill/>
          </a:ln>
        </p:spPr>
      </p:pic>
      <p:pic>
        <p:nvPicPr>
          <p:cNvPr id="597" name="Picture 2"/>
          <p:cNvPicPr/>
          <p:nvPr/>
        </p:nvPicPr>
        <p:blipFill>
          <a:blip r:embed="rId4"/>
          <a:stretch/>
        </p:blipFill>
        <p:spPr>
          <a:xfrm>
            <a:off x="2880" y="1587960"/>
            <a:ext cx="943200" cy="243360"/>
          </a:xfrm>
          <a:prstGeom prst="rect">
            <a:avLst/>
          </a:prstGeom>
          <a:ln>
            <a:noFill/>
          </a:ln>
        </p:spPr>
      </p:pic>
      <p:sp>
        <p:nvSpPr>
          <p:cNvPr id="598" name="CustomShape 12"/>
          <p:cNvSpPr/>
          <p:nvPr/>
        </p:nvSpPr>
        <p:spPr>
          <a:xfrm>
            <a:off x="0" y="0"/>
            <a:ext cx="9143640" cy="456840"/>
          </a:xfrm>
          <a:prstGeom prst="rect">
            <a:avLst/>
          </a:prstGeom>
          <a:noFill/>
          <a:ln>
            <a:noFill/>
          </a:ln>
        </p:spPr>
        <p:style>
          <a:lnRef idx="0">
            <a:scrgbClr r="0" g="0" b="0"/>
          </a:lnRef>
          <a:fillRef idx="0">
            <a:scrgbClr r="0" g="0" b="0"/>
          </a:fillRef>
          <a:effectRef idx="0">
            <a:scrgbClr r="0" g="0" b="0"/>
          </a:effectRef>
          <a:fontRef idx="minor"/>
        </p:style>
        <p:txBody>
          <a:bodyPr/>
          <a:lstStyle/>
          <a:p>
            <a:endParaRPr lang="it-IT"/>
          </a:p>
        </p:txBody>
      </p:sp>
      <p:sp>
        <p:nvSpPr>
          <p:cNvPr id="599" name="CustomShape 13"/>
          <p:cNvSpPr/>
          <p:nvPr/>
        </p:nvSpPr>
        <p:spPr>
          <a:xfrm>
            <a:off x="0" y="0"/>
            <a:ext cx="9143640" cy="360"/>
          </a:xfrm>
          <a:prstGeom prst="rect">
            <a:avLst/>
          </a:prstGeom>
          <a:noFill/>
          <a:ln>
            <a:noFill/>
          </a:ln>
        </p:spPr>
        <p:style>
          <a:lnRef idx="0">
            <a:scrgbClr r="0" g="0" b="0"/>
          </a:lnRef>
          <a:fillRef idx="0">
            <a:scrgbClr r="0" g="0" b="0"/>
          </a:fillRef>
          <a:effectRef idx="0">
            <a:scrgbClr r="0" g="0" b="0"/>
          </a:effectRef>
          <a:fontRef idx="minor"/>
        </p:style>
        <p:txBody>
          <a:bodyPr/>
          <a:lstStyle/>
          <a:p>
            <a:endParaRPr lang="it-IT"/>
          </a:p>
        </p:txBody>
      </p:sp>
      <p:pic>
        <p:nvPicPr>
          <p:cNvPr id="605" name="Immagine 604"/>
          <p:cNvPicPr/>
          <p:nvPr/>
        </p:nvPicPr>
        <p:blipFill>
          <a:blip r:embed="rId5"/>
          <a:stretch/>
        </p:blipFill>
        <p:spPr>
          <a:xfrm>
            <a:off x="360" y="457200"/>
            <a:ext cx="698400" cy="431640"/>
          </a:xfrm>
          <a:prstGeom prst="rect">
            <a:avLst/>
          </a:prstGeom>
          <a:ln>
            <a:noFill/>
          </a:ln>
        </p:spPr>
      </p:pic>
      <p:grpSp>
        <p:nvGrpSpPr>
          <p:cNvPr id="606" name="Group 19"/>
          <p:cNvGrpSpPr/>
          <p:nvPr/>
        </p:nvGrpSpPr>
        <p:grpSpPr>
          <a:xfrm>
            <a:off x="2149200" y="680220"/>
            <a:ext cx="5816520" cy="4590900"/>
            <a:chOff x="2304000" y="864000"/>
            <a:chExt cx="5400000" cy="3555360"/>
          </a:xfrm>
        </p:grpSpPr>
        <p:pic>
          <p:nvPicPr>
            <p:cNvPr id="607" name="Immagine 606"/>
            <p:cNvPicPr/>
            <p:nvPr/>
          </p:nvPicPr>
          <p:blipFill>
            <a:blip r:embed="rId6"/>
            <a:stretch/>
          </p:blipFill>
          <p:spPr>
            <a:xfrm>
              <a:off x="2304000" y="864000"/>
              <a:ext cx="5400000" cy="3555360"/>
            </a:xfrm>
            <a:prstGeom prst="rect">
              <a:avLst/>
            </a:prstGeom>
            <a:ln>
              <a:noFill/>
            </a:ln>
          </p:spPr>
        </p:pic>
        <p:sp>
          <p:nvSpPr>
            <p:cNvPr id="608" name="CustomShape 20"/>
            <p:cNvSpPr/>
            <p:nvPr/>
          </p:nvSpPr>
          <p:spPr>
            <a:xfrm>
              <a:off x="4608000" y="1255500"/>
              <a:ext cx="3096000" cy="261540"/>
            </a:xfrm>
            <a:prstGeom prst="rect">
              <a:avLst/>
            </a:prstGeom>
            <a:noFill/>
            <a:ln w="1905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sp>
          <p:nvSpPr>
            <p:cNvPr id="609" name="CustomShape 21"/>
            <p:cNvSpPr/>
            <p:nvPr/>
          </p:nvSpPr>
          <p:spPr>
            <a:xfrm>
              <a:off x="2304000" y="3050460"/>
              <a:ext cx="5400000" cy="333540"/>
            </a:xfrm>
            <a:prstGeom prst="rect">
              <a:avLst/>
            </a:prstGeom>
            <a:noFill/>
            <a:ln w="127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sp>
          <p:nvSpPr>
            <p:cNvPr id="610" name="CustomShape 22"/>
            <p:cNvSpPr/>
            <p:nvPr/>
          </p:nvSpPr>
          <p:spPr>
            <a:xfrm>
              <a:off x="2304000" y="3366000"/>
              <a:ext cx="5400000" cy="308520"/>
            </a:xfrm>
            <a:prstGeom prst="rect">
              <a:avLst/>
            </a:prstGeom>
            <a:noFill/>
            <a:ln w="127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sp>
          <p:nvSpPr>
            <p:cNvPr id="611" name="CustomShape 23"/>
            <p:cNvSpPr/>
            <p:nvPr/>
          </p:nvSpPr>
          <p:spPr>
            <a:xfrm>
              <a:off x="2304000" y="3708000"/>
              <a:ext cx="5400000" cy="308520"/>
            </a:xfrm>
            <a:prstGeom prst="rect">
              <a:avLst/>
            </a:prstGeom>
            <a:noFill/>
            <a:ln w="127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grpSp>
      <p:sp>
        <p:nvSpPr>
          <p:cNvPr id="2" name="CustomShape 21">
            <a:extLst>
              <a:ext uri="{FF2B5EF4-FFF2-40B4-BE49-F238E27FC236}">
                <a16:creationId xmlns:a16="http://schemas.microsoft.com/office/drawing/2014/main" id="{D958B29C-D9F9-2E48-457B-116EBA7567C1}"/>
              </a:ext>
            </a:extLst>
          </p:cNvPr>
          <p:cNvSpPr/>
          <p:nvPr/>
        </p:nvSpPr>
        <p:spPr>
          <a:xfrm>
            <a:off x="2149200" y="3128374"/>
            <a:ext cx="5816520" cy="384963"/>
          </a:xfrm>
          <a:prstGeom prst="rect">
            <a:avLst/>
          </a:prstGeom>
          <a:noFill/>
          <a:ln w="1905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sp>
        <p:nvSpPr>
          <p:cNvPr id="3" name="CustomShape 1">
            <a:extLst>
              <a:ext uri="{FF2B5EF4-FFF2-40B4-BE49-F238E27FC236}">
                <a16:creationId xmlns:a16="http://schemas.microsoft.com/office/drawing/2014/main" id="{6282E36F-88E5-C809-885D-7D07B9077375}"/>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CustomShape 3"/>
          <p:cNvSpPr/>
          <p:nvPr/>
        </p:nvSpPr>
        <p:spPr>
          <a:xfrm>
            <a:off x="1152000" y="108000"/>
            <a:ext cx="7343640" cy="42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1800" b="1" strike="noStrike" spc="-1" dirty="0">
                <a:solidFill>
                  <a:srgbClr val="002060"/>
                </a:solidFill>
                <a:latin typeface="Arial"/>
                <a:ea typeface="DejaVu Sans"/>
              </a:rPr>
              <a:t>Descrizione del progetto (Att. n. 68.5.C – strutture sanitarie)</a:t>
            </a:r>
            <a:endParaRPr lang="it-IT" sz="1800" b="0" strike="noStrike" spc="-1" dirty="0">
              <a:latin typeface="Arial"/>
            </a:endParaRPr>
          </a:p>
        </p:txBody>
      </p:sp>
      <p:pic>
        <p:nvPicPr>
          <p:cNvPr id="141" name="Picture 2"/>
          <p:cNvPicPr/>
          <p:nvPr/>
        </p:nvPicPr>
        <p:blipFill>
          <a:blip r:embed="rId2"/>
          <a:srcRect b="16376"/>
          <a:stretch/>
        </p:blipFill>
        <p:spPr>
          <a:xfrm>
            <a:off x="150840" y="6233400"/>
            <a:ext cx="431280" cy="569880"/>
          </a:xfrm>
          <a:prstGeom prst="rect">
            <a:avLst/>
          </a:prstGeom>
          <a:ln>
            <a:noFill/>
          </a:ln>
        </p:spPr>
      </p:pic>
      <p:sp>
        <p:nvSpPr>
          <p:cNvPr id="142"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4F9F6055-7F84-4A82-811F-DE5B04BCEC0A}" type="slidenum">
              <a:rPr lang="it-IT" sz="1000" b="0" strike="noStrike" spc="-1">
                <a:solidFill>
                  <a:srgbClr val="002060"/>
                </a:solidFill>
                <a:latin typeface="Arial"/>
                <a:ea typeface="DejaVu Sans"/>
              </a:rPr>
              <a:t>3</a:t>
            </a:fld>
            <a:endParaRPr lang="it-IT" sz="1000" b="0" strike="noStrike" spc="-1">
              <a:latin typeface="Arial"/>
            </a:endParaRPr>
          </a:p>
        </p:txBody>
      </p:sp>
      <p:sp>
        <p:nvSpPr>
          <p:cNvPr id="143" name="CustomShape 5"/>
          <p:cNvSpPr/>
          <p:nvPr/>
        </p:nvSpPr>
        <p:spPr>
          <a:xfrm>
            <a:off x="1440360" y="641484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a:p>
            <a:pPr algn="ctr">
              <a:lnSpc>
                <a:spcPct val="100000"/>
              </a:lnSpc>
            </a:pPr>
            <a:endParaRPr lang="it-IT" sz="1200" b="0" strike="noStrike" spc="-1">
              <a:latin typeface="Arial"/>
            </a:endParaRPr>
          </a:p>
        </p:txBody>
      </p:sp>
      <p:sp>
        <p:nvSpPr>
          <p:cNvPr id="144"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45"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46"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47"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49"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50" name="Picture 2"/>
          <p:cNvPicPr/>
          <p:nvPr/>
        </p:nvPicPr>
        <p:blipFill>
          <a:blip r:embed="rId3"/>
          <a:srcRect r="66092"/>
          <a:stretch/>
        </p:blipFill>
        <p:spPr>
          <a:xfrm>
            <a:off x="58320" y="173880"/>
            <a:ext cx="863280" cy="1065960"/>
          </a:xfrm>
          <a:prstGeom prst="rect">
            <a:avLst/>
          </a:prstGeom>
          <a:ln>
            <a:noFill/>
          </a:ln>
        </p:spPr>
      </p:pic>
      <p:pic>
        <p:nvPicPr>
          <p:cNvPr id="151" name="Picture 2"/>
          <p:cNvPicPr/>
          <p:nvPr/>
        </p:nvPicPr>
        <p:blipFill>
          <a:blip r:embed="rId4"/>
          <a:stretch/>
        </p:blipFill>
        <p:spPr>
          <a:xfrm>
            <a:off x="2880" y="1587960"/>
            <a:ext cx="943200" cy="243360"/>
          </a:xfrm>
          <a:prstGeom prst="rect">
            <a:avLst/>
          </a:prstGeom>
          <a:ln>
            <a:noFill/>
          </a:ln>
        </p:spPr>
      </p:pic>
      <p:sp>
        <p:nvSpPr>
          <p:cNvPr id="152" name="CustomShape 12"/>
          <p:cNvSpPr/>
          <p:nvPr/>
        </p:nvSpPr>
        <p:spPr>
          <a:xfrm>
            <a:off x="1337400" y="397519"/>
            <a:ext cx="7225338" cy="6138047"/>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just">
              <a:lnSpc>
                <a:spcPct val="120000"/>
              </a:lnSpc>
              <a:spcBef>
                <a:spcPts val="600"/>
              </a:spcBef>
              <a:spcAft>
                <a:spcPts val="600"/>
              </a:spcAft>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L’attività principale svolta è quella medico-chirurgica, con assistenza giornaliera e/o con degenza, individuata al n° 68.5.C dell’elenco allegato al DPR 151/2011, ed ha una capienza pari a </a:t>
            </a:r>
            <a:r>
              <a:rPr lang="it-IT" sz="1400" b="1" dirty="0">
                <a:effectLst/>
                <a:latin typeface="Times New Roman" panose="02020603050405020304" pitchFamily="18" charset="0"/>
                <a:ea typeface="Times New Roman" panose="02020603050405020304" pitchFamily="18" charset="0"/>
                <a:cs typeface="Times New Roman" panose="02020603050405020304" pitchFamily="18" charset="0"/>
              </a:rPr>
              <a:t>367 </a:t>
            </a:r>
            <a:r>
              <a:rPr lang="it-IT" sz="1400" b="1" dirty="0" err="1">
                <a:effectLst/>
                <a:latin typeface="Times New Roman" panose="02020603050405020304" pitchFamily="18" charset="0"/>
                <a:ea typeface="Times New Roman" panose="02020603050405020304" pitchFamily="18" charset="0"/>
                <a:cs typeface="Times New Roman" panose="02020603050405020304" pitchFamily="18" charset="0"/>
              </a:rPr>
              <a:t>p.l</a:t>
            </a:r>
            <a:r>
              <a:rPr lang="it-IT" sz="14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degenze.</a:t>
            </a:r>
          </a:p>
          <a:p>
            <a:pPr algn="just">
              <a:lnSpc>
                <a:spcPct val="120000"/>
              </a:lnSpc>
              <a:spcBef>
                <a:spcPts val="600"/>
              </a:spcBef>
              <a:spcAft>
                <a:spcPts val="600"/>
              </a:spcAft>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Trattasi di un’attività inserita all’interno di un fabbricato di altezza antincendio variabile che al massimo risulta pari a </a:t>
            </a:r>
            <a:r>
              <a:rPr lang="it-IT" sz="1400" b="1"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11.75</a:t>
            </a:r>
            <a:r>
              <a:rPr lang="it-IT" sz="14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 m</a:t>
            </a: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 realizzato con struttura portante in c.a..</a:t>
            </a:r>
          </a:p>
          <a:p>
            <a:pPr algn="just">
              <a:spcBef>
                <a:spcPts val="600"/>
              </a:spcBef>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it-IT" sz="1400" dirty="0">
                <a:latin typeface="Times New Roman" panose="02020603050405020304" pitchFamily="18" charset="0"/>
                <a:cs typeface="Times New Roman" panose="02020603050405020304" pitchFamily="18" charset="0"/>
              </a:rPr>
              <a:t>Dal punto di vista edilizio è costituita da un edificio articolato di 4 piani fuori terra e uno seminterrato, immerso in un ampio parco privato con inserite le aree a parcheggio. </a:t>
            </a:r>
          </a:p>
          <a:p>
            <a:pPr algn="just">
              <a:spcBef>
                <a:spcPts val="600"/>
              </a:spcBef>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Si riportano di seguito le superfici di ciascuno dei piani del fabbricato:</a:t>
            </a:r>
          </a:p>
          <a:p>
            <a:pPr marL="342900" lvl="0" indent="-342900" algn="just">
              <a:spcBef>
                <a:spcPts val="600"/>
              </a:spcBef>
              <a:buFont typeface="Arial Narrow" panose="020B0606020202030204" pitchFamily="34" charset="0"/>
              <a:buChar char="-"/>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piano seminterrato		4.494 mq</a:t>
            </a:r>
          </a:p>
          <a:p>
            <a:pPr marL="342900" lvl="0" indent="-342900" algn="just">
              <a:spcBef>
                <a:spcPts val="600"/>
              </a:spcBef>
              <a:buFont typeface="Arial Narrow" panose="020B0606020202030204" pitchFamily="34" charset="0"/>
              <a:buChar char="-"/>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piano rialzato		3.465 mq + 1183 mq (</a:t>
            </a:r>
            <a:r>
              <a:rPr lang="it-IT" sz="14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autorimessa chiusa</a:t>
            </a: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342900" lvl="0" indent="-342900" algn="just">
              <a:spcBef>
                <a:spcPts val="600"/>
              </a:spcBef>
              <a:buFont typeface="Arial Narrow" panose="020B0606020202030204" pitchFamily="34" charset="0"/>
              <a:buChar char="-"/>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piano primo		4.412 mq</a:t>
            </a:r>
          </a:p>
          <a:p>
            <a:pPr marL="342900" lvl="0" indent="-342900" algn="just">
              <a:spcBef>
                <a:spcPts val="600"/>
              </a:spcBef>
              <a:buFont typeface="Arial Narrow" panose="020B0606020202030204" pitchFamily="34" charset="0"/>
              <a:buChar char="-"/>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piano secondo		4.365 mq</a:t>
            </a:r>
          </a:p>
          <a:p>
            <a:pPr marL="342900" lvl="0" indent="-342900" algn="just">
              <a:spcBef>
                <a:spcPts val="600"/>
              </a:spcBef>
              <a:buFont typeface="Arial Narrow" panose="020B0606020202030204" pitchFamily="34" charset="0"/>
              <a:buChar char="-"/>
            </a:pPr>
            <a:r>
              <a:rPr lang="it-IT" sz="1400" dirty="0">
                <a:effectLst/>
                <a:latin typeface="Times New Roman" panose="02020603050405020304" pitchFamily="18" charset="0"/>
                <a:ea typeface="Times New Roman" panose="02020603050405020304" pitchFamily="18" charset="0"/>
                <a:cs typeface="Times New Roman" panose="02020603050405020304" pitchFamily="18" charset="0"/>
              </a:rPr>
              <a:t>piano terzo (sottotetto)	1.867 mq.</a:t>
            </a:r>
          </a:p>
          <a:p>
            <a:pPr algn="just">
              <a:spcBef>
                <a:spcPts val="600"/>
              </a:spcBef>
              <a:tabLst>
                <a:tab pos="448310" algn="l"/>
                <a:tab pos="6111240" algn="l"/>
              </a:tabLst>
            </a:pPr>
            <a:r>
              <a:rPr lang="it-IT" sz="1400" dirty="0">
                <a:latin typeface="Times New Roman" panose="02020603050405020304" pitchFamily="18" charset="0"/>
                <a:cs typeface="Times New Roman" panose="02020603050405020304" pitchFamily="18" charset="0"/>
              </a:rPr>
              <a:t>I collegamenti verticali presenti nella Casa di Cura sono costituiti da:</a:t>
            </a:r>
          </a:p>
          <a:p>
            <a:pPr lvl="0" indent="-342900" algn="just">
              <a:spcBef>
                <a:spcPts val="600"/>
              </a:spcBef>
              <a:buFont typeface="Arial Narrow" panose="020B0606020202030204" pitchFamily="34" charset="0"/>
              <a:buChar char="-"/>
            </a:pPr>
            <a:r>
              <a:rPr lang="it-IT" sz="1400" dirty="0">
                <a:latin typeface="Times New Roman" panose="02020603050405020304" pitchFamily="18" charset="0"/>
                <a:cs typeface="Times New Roman" panose="02020603050405020304" pitchFamily="18" charset="0"/>
              </a:rPr>
              <a:t>11 corpi scala interni</a:t>
            </a:r>
          </a:p>
          <a:p>
            <a:pPr lvl="0" indent="-342900" algn="just">
              <a:spcBef>
                <a:spcPts val="600"/>
              </a:spcBef>
              <a:buFont typeface="Arial Narrow" panose="020B0606020202030204" pitchFamily="34" charset="0"/>
              <a:buChar char="-"/>
            </a:pPr>
            <a:r>
              <a:rPr lang="it-IT" sz="1400" dirty="0">
                <a:latin typeface="Times New Roman" panose="02020603050405020304" pitchFamily="18" charset="0"/>
                <a:cs typeface="Times New Roman" panose="02020603050405020304" pitchFamily="18" charset="0"/>
              </a:rPr>
              <a:t>3 corpi scala esterni </a:t>
            </a:r>
          </a:p>
          <a:p>
            <a:pPr lvl="0" indent="-342900" algn="just">
              <a:spcBef>
                <a:spcPts val="600"/>
              </a:spcBef>
              <a:buFont typeface="Arial Narrow" panose="020B0606020202030204" pitchFamily="34" charset="0"/>
              <a:buChar char="-"/>
            </a:pPr>
            <a:r>
              <a:rPr lang="it-IT" sz="1400" dirty="0">
                <a:latin typeface="Times New Roman" panose="02020603050405020304" pitchFamily="18" charset="0"/>
                <a:cs typeface="Times New Roman" panose="02020603050405020304" pitchFamily="18" charset="0"/>
              </a:rPr>
              <a:t>6 montalettighe</a:t>
            </a:r>
          </a:p>
          <a:p>
            <a:pPr lvl="0" indent="-342900" algn="just">
              <a:spcBef>
                <a:spcPts val="600"/>
              </a:spcBef>
              <a:buFont typeface="Arial Narrow" panose="020B0606020202030204" pitchFamily="34" charset="0"/>
              <a:buChar char="-"/>
            </a:pPr>
            <a:r>
              <a:rPr lang="it-IT" sz="1400" dirty="0">
                <a:latin typeface="Times New Roman" panose="02020603050405020304" pitchFamily="18" charset="0"/>
                <a:cs typeface="Times New Roman" panose="02020603050405020304" pitchFamily="18" charset="0"/>
              </a:rPr>
              <a:t>16 elevatori (ascensori pubblico, montavivande, materiale pulito e materiale sporco).</a:t>
            </a:r>
          </a:p>
          <a:p>
            <a:pPr lvl="0" algn="just">
              <a:lnSpc>
                <a:spcPct val="120000"/>
              </a:lnSpc>
              <a:spcBef>
                <a:spcPts val="600"/>
              </a:spcBef>
              <a:spcAft>
                <a:spcPts val="600"/>
              </a:spcAft>
            </a:pPr>
            <a:endParaRPr lang="it-IT" sz="1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20000"/>
              </a:lnSpc>
              <a:spcBef>
                <a:spcPts val="600"/>
              </a:spcBef>
              <a:spcAft>
                <a:spcPts val="600"/>
              </a:spcAft>
            </a:pP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2" name="CustomShape 1">
            <a:extLst>
              <a:ext uri="{FF2B5EF4-FFF2-40B4-BE49-F238E27FC236}">
                <a16:creationId xmlns:a16="http://schemas.microsoft.com/office/drawing/2014/main" id="{62D71CB7-1B84-9F8A-39F9-48CC589E672D}"/>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D99C2-ED26-263F-48A0-78E0F65D9C69}"/>
            </a:ext>
          </a:extLst>
        </p:cNvPr>
        <p:cNvGrpSpPr/>
        <p:nvPr/>
      </p:nvGrpSpPr>
      <p:grpSpPr>
        <a:xfrm>
          <a:off x="0" y="0"/>
          <a:ext cx="0" cy="0"/>
          <a:chOff x="0" y="0"/>
          <a:chExt cx="0" cy="0"/>
        </a:xfrm>
      </p:grpSpPr>
      <p:pic>
        <p:nvPicPr>
          <p:cNvPr id="586" name="Picture 2_35">
            <a:extLst>
              <a:ext uri="{FF2B5EF4-FFF2-40B4-BE49-F238E27FC236}">
                <a16:creationId xmlns:a16="http://schemas.microsoft.com/office/drawing/2014/main" id="{33075126-8CFF-D005-924D-DEB8D70B9782}"/>
              </a:ext>
            </a:extLst>
          </p:cNvPr>
          <p:cNvPicPr/>
          <p:nvPr/>
        </p:nvPicPr>
        <p:blipFill>
          <a:blip r:embed="rId2"/>
          <a:srcRect b="16376"/>
          <a:stretch/>
        </p:blipFill>
        <p:spPr>
          <a:xfrm>
            <a:off x="150840" y="6228000"/>
            <a:ext cx="431280" cy="569880"/>
          </a:xfrm>
          <a:prstGeom prst="rect">
            <a:avLst/>
          </a:prstGeom>
          <a:ln>
            <a:noFill/>
          </a:ln>
        </p:spPr>
      </p:pic>
      <p:sp>
        <p:nvSpPr>
          <p:cNvPr id="587" name="CustomShape 3">
            <a:extLst>
              <a:ext uri="{FF2B5EF4-FFF2-40B4-BE49-F238E27FC236}">
                <a16:creationId xmlns:a16="http://schemas.microsoft.com/office/drawing/2014/main" id="{45BC307A-2DBF-F875-D919-F5CE26527204}"/>
              </a:ext>
            </a:extLst>
          </p:cNvPr>
          <p:cNvSpPr/>
          <p:nvPr/>
        </p:nvSpPr>
        <p:spPr>
          <a:xfrm>
            <a:off x="8388360" y="66204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E4F20DBD-FDCB-41CB-A271-2E8128AE7380}" type="slidenum">
              <a:rPr lang="it-IT" sz="1000" b="0" strike="noStrike" spc="-1">
                <a:solidFill>
                  <a:srgbClr val="002060"/>
                </a:solidFill>
                <a:latin typeface="Arial"/>
                <a:ea typeface="DejaVu Sans"/>
              </a:rPr>
              <a:t>30</a:t>
            </a:fld>
            <a:endParaRPr lang="it-IT" sz="1000" b="0" strike="noStrike" spc="-1">
              <a:latin typeface="Arial"/>
            </a:endParaRPr>
          </a:p>
        </p:txBody>
      </p:sp>
      <p:sp>
        <p:nvSpPr>
          <p:cNvPr id="588" name="CustomShape 4">
            <a:extLst>
              <a:ext uri="{FF2B5EF4-FFF2-40B4-BE49-F238E27FC236}">
                <a16:creationId xmlns:a16="http://schemas.microsoft.com/office/drawing/2014/main" id="{4B215C5A-231A-6178-692C-DEA6FD5753C8}"/>
              </a:ext>
            </a:extLst>
          </p:cNvPr>
          <p:cNvSpPr/>
          <p:nvPr/>
        </p:nvSpPr>
        <p:spPr>
          <a:xfrm>
            <a:off x="1441800" y="63370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589" name="Line 5">
            <a:extLst>
              <a:ext uri="{FF2B5EF4-FFF2-40B4-BE49-F238E27FC236}">
                <a16:creationId xmlns:a16="http://schemas.microsoft.com/office/drawing/2014/main" id="{A518E042-9CC1-A122-441F-CCF62EE71127}"/>
              </a:ext>
            </a:extLst>
          </p:cNvPr>
          <p:cNvSpPr/>
          <p:nvPr/>
        </p:nvSpPr>
        <p:spPr>
          <a:xfrm>
            <a:off x="0" y="61596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90" name="Line 6">
            <a:extLst>
              <a:ext uri="{FF2B5EF4-FFF2-40B4-BE49-F238E27FC236}">
                <a16:creationId xmlns:a16="http://schemas.microsoft.com/office/drawing/2014/main" id="{3B0EFF1B-0ED9-162F-5D52-7C62932B0007}"/>
              </a:ext>
            </a:extLst>
          </p:cNvPr>
          <p:cNvSpPr/>
          <p:nvPr/>
        </p:nvSpPr>
        <p:spPr>
          <a:xfrm>
            <a:off x="755280" y="61596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91" name="Line 7">
            <a:extLst>
              <a:ext uri="{FF2B5EF4-FFF2-40B4-BE49-F238E27FC236}">
                <a16:creationId xmlns:a16="http://schemas.microsoft.com/office/drawing/2014/main" id="{5DB858C3-9929-6CE9-0D61-C0D7840ADB56}"/>
              </a:ext>
            </a:extLst>
          </p:cNvPr>
          <p:cNvSpPr/>
          <p:nvPr/>
        </p:nvSpPr>
        <p:spPr>
          <a:xfrm>
            <a:off x="8388360" y="66351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92" name="Line 8">
            <a:extLst>
              <a:ext uri="{FF2B5EF4-FFF2-40B4-BE49-F238E27FC236}">
                <a16:creationId xmlns:a16="http://schemas.microsoft.com/office/drawing/2014/main" id="{4B027DCA-7204-D0C9-357C-A50DACDE4398}"/>
              </a:ext>
            </a:extLst>
          </p:cNvPr>
          <p:cNvSpPr/>
          <p:nvPr/>
        </p:nvSpPr>
        <p:spPr>
          <a:xfrm>
            <a:off x="2303280" y="66297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594" name="CustomShape 10">
            <a:extLst>
              <a:ext uri="{FF2B5EF4-FFF2-40B4-BE49-F238E27FC236}">
                <a16:creationId xmlns:a16="http://schemas.microsoft.com/office/drawing/2014/main" id="{E51937FC-6E23-8614-80DF-22E6205770BD}"/>
              </a:ext>
            </a:extLst>
          </p:cNvPr>
          <p:cNvSpPr/>
          <p:nvPr/>
        </p:nvSpPr>
        <p:spPr>
          <a:xfrm>
            <a:off x="1178280" y="-36000"/>
            <a:ext cx="7677360" cy="6162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S2: Resistenza al fuoco</a:t>
            </a:r>
          </a:p>
          <a:p>
            <a:pPr algn="ctr">
              <a:lnSpc>
                <a:spcPct val="100000"/>
              </a:lnSpc>
            </a:pPr>
            <a:r>
              <a:rPr lang="it-IT" spc="-1" dirty="0">
                <a:solidFill>
                  <a:srgbClr val="002060"/>
                </a:solidFill>
                <a:latin typeface="Arial"/>
              </a:rPr>
              <a:t>Tabella riassuntiva </a:t>
            </a:r>
            <a:endParaRPr lang="it-IT" b="0" strike="noStrike" spc="-1" dirty="0">
              <a:latin typeface="Arial"/>
            </a:endParaRPr>
          </a:p>
          <a:p>
            <a:pPr algn="just">
              <a:lnSpc>
                <a:spcPct val="100000"/>
              </a:lnSpc>
            </a:pPr>
            <a:r>
              <a:rPr lang="it-IT" sz="1600" b="0" strike="noStrike" spc="-1" dirty="0">
                <a:solidFill>
                  <a:srgbClr val="000000"/>
                </a:solidFill>
                <a:latin typeface="Arial"/>
                <a:ea typeface="DejaVu Sans"/>
              </a:rPr>
              <a:t>             </a:t>
            </a:r>
            <a:endParaRPr lang="it-IT" sz="1600" b="0" strike="noStrike" spc="-1" dirty="0">
              <a:latin typeface="Arial"/>
            </a:endParaRPr>
          </a:p>
          <a:p>
            <a:pPr algn="just">
              <a:lnSpc>
                <a:spcPct val="100000"/>
              </a:lnSpc>
            </a:pPr>
            <a:r>
              <a:rPr lang="it-IT" sz="1600" b="0" strike="noStrike" spc="-1" dirty="0">
                <a:solidFill>
                  <a:srgbClr val="000000"/>
                </a:solidFill>
                <a:latin typeface="Arial"/>
                <a:ea typeface="DejaVu Sans"/>
              </a:rPr>
              <a:t>          </a:t>
            </a:r>
            <a:endParaRPr lang="it-IT" sz="1600" b="0" strike="noStrike" spc="-1" dirty="0">
              <a:latin typeface="Arial"/>
            </a:endParaRPr>
          </a:p>
        </p:txBody>
      </p:sp>
      <p:sp>
        <p:nvSpPr>
          <p:cNvPr id="595" name="CustomShape 11">
            <a:extLst>
              <a:ext uri="{FF2B5EF4-FFF2-40B4-BE49-F238E27FC236}">
                <a16:creationId xmlns:a16="http://schemas.microsoft.com/office/drawing/2014/main" id="{874C92E2-C4BF-C8A8-711F-D34C06B5F14E}"/>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596" name="Picture 2">
            <a:extLst>
              <a:ext uri="{FF2B5EF4-FFF2-40B4-BE49-F238E27FC236}">
                <a16:creationId xmlns:a16="http://schemas.microsoft.com/office/drawing/2014/main" id="{AE8E25C8-071A-53D2-CD79-78D91C6AD10E}"/>
              </a:ext>
            </a:extLst>
          </p:cNvPr>
          <p:cNvPicPr/>
          <p:nvPr/>
        </p:nvPicPr>
        <p:blipFill>
          <a:blip r:embed="rId3"/>
          <a:srcRect r="66092"/>
          <a:stretch/>
        </p:blipFill>
        <p:spPr>
          <a:xfrm>
            <a:off x="58320" y="173880"/>
            <a:ext cx="863280" cy="1065960"/>
          </a:xfrm>
          <a:prstGeom prst="rect">
            <a:avLst/>
          </a:prstGeom>
          <a:ln>
            <a:noFill/>
          </a:ln>
        </p:spPr>
      </p:pic>
      <p:pic>
        <p:nvPicPr>
          <p:cNvPr id="597" name="Picture 2">
            <a:extLst>
              <a:ext uri="{FF2B5EF4-FFF2-40B4-BE49-F238E27FC236}">
                <a16:creationId xmlns:a16="http://schemas.microsoft.com/office/drawing/2014/main" id="{64B233AF-9EAB-35A1-BCD5-5C59EE034482}"/>
              </a:ext>
            </a:extLst>
          </p:cNvPr>
          <p:cNvPicPr/>
          <p:nvPr/>
        </p:nvPicPr>
        <p:blipFill>
          <a:blip r:embed="rId4"/>
          <a:stretch/>
        </p:blipFill>
        <p:spPr>
          <a:xfrm>
            <a:off x="2880" y="1587960"/>
            <a:ext cx="943200" cy="243360"/>
          </a:xfrm>
          <a:prstGeom prst="rect">
            <a:avLst/>
          </a:prstGeom>
          <a:ln>
            <a:noFill/>
          </a:ln>
        </p:spPr>
      </p:pic>
      <p:sp>
        <p:nvSpPr>
          <p:cNvPr id="598" name="CustomShape 12">
            <a:extLst>
              <a:ext uri="{FF2B5EF4-FFF2-40B4-BE49-F238E27FC236}">
                <a16:creationId xmlns:a16="http://schemas.microsoft.com/office/drawing/2014/main" id="{A197A5F5-F50F-107B-CB09-82DD551714C5}"/>
              </a:ext>
            </a:extLst>
          </p:cNvPr>
          <p:cNvSpPr/>
          <p:nvPr/>
        </p:nvSpPr>
        <p:spPr>
          <a:xfrm>
            <a:off x="0" y="0"/>
            <a:ext cx="9143640" cy="456840"/>
          </a:xfrm>
          <a:prstGeom prst="rect">
            <a:avLst/>
          </a:prstGeom>
          <a:noFill/>
          <a:ln>
            <a:noFill/>
          </a:ln>
        </p:spPr>
        <p:style>
          <a:lnRef idx="0">
            <a:scrgbClr r="0" g="0" b="0"/>
          </a:lnRef>
          <a:fillRef idx="0">
            <a:scrgbClr r="0" g="0" b="0"/>
          </a:fillRef>
          <a:effectRef idx="0">
            <a:scrgbClr r="0" g="0" b="0"/>
          </a:effectRef>
          <a:fontRef idx="minor"/>
        </p:style>
        <p:txBody>
          <a:bodyPr/>
          <a:lstStyle/>
          <a:p>
            <a:endParaRPr lang="it-IT"/>
          </a:p>
        </p:txBody>
      </p:sp>
      <p:sp>
        <p:nvSpPr>
          <p:cNvPr id="599" name="CustomShape 13">
            <a:extLst>
              <a:ext uri="{FF2B5EF4-FFF2-40B4-BE49-F238E27FC236}">
                <a16:creationId xmlns:a16="http://schemas.microsoft.com/office/drawing/2014/main" id="{02AB8188-5DFD-39A2-8443-0B7B6AB3B4F1}"/>
              </a:ext>
            </a:extLst>
          </p:cNvPr>
          <p:cNvSpPr/>
          <p:nvPr/>
        </p:nvSpPr>
        <p:spPr>
          <a:xfrm>
            <a:off x="0" y="0"/>
            <a:ext cx="9143640" cy="360"/>
          </a:xfrm>
          <a:prstGeom prst="rect">
            <a:avLst/>
          </a:prstGeom>
          <a:noFill/>
          <a:ln>
            <a:noFill/>
          </a:ln>
        </p:spPr>
        <p:style>
          <a:lnRef idx="0">
            <a:scrgbClr r="0" g="0" b="0"/>
          </a:lnRef>
          <a:fillRef idx="0">
            <a:scrgbClr r="0" g="0" b="0"/>
          </a:fillRef>
          <a:effectRef idx="0">
            <a:scrgbClr r="0" g="0" b="0"/>
          </a:effectRef>
          <a:fontRef idx="minor"/>
        </p:style>
        <p:txBody>
          <a:bodyPr/>
          <a:lstStyle/>
          <a:p>
            <a:endParaRPr lang="it-IT"/>
          </a:p>
        </p:txBody>
      </p:sp>
      <p:pic>
        <p:nvPicPr>
          <p:cNvPr id="605" name="Immagine 604">
            <a:extLst>
              <a:ext uri="{FF2B5EF4-FFF2-40B4-BE49-F238E27FC236}">
                <a16:creationId xmlns:a16="http://schemas.microsoft.com/office/drawing/2014/main" id="{B041CC3E-7F7F-2C66-4DF8-225EBFD75290}"/>
              </a:ext>
            </a:extLst>
          </p:cNvPr>
          <p:cNvPicPr/>
          <p:nvPr/>
        </p:nvPicPr>
        <p:blipFill>
          <a:blip r:embed="rId5"/>
          <a:stretch/>
        </p:blipFill>
        <p:spPr>
          <a:xfrm>
            <a:off x="360" y="457200"/>
            <a:ext cx="698400" cy="431640"/>
          </a:xfrm>
          <a:prstGeom prst="rect">
            <a:avLst/>
          </a:prstGeom>
          <a:ln>
            <a:noFill/>
          </a:ln>
        </p:spPr>
      </p:pic>
      <p:graphicFrame>
        <p:nvGraphicFramePr>
          <p:cNvPr id="3" name="Tabella 2">
            <a:extLst>
              <a:ext uri="{FF2B5EF4-FFF2-40B4-BE49-F238E27FC236}">
                <a16:creationId xmlns:a16="http://schemas.microsoft.com/office/drawing/2014/main" id="{01BC6EB4-92C1-56BC-1C68-C461D698B3F1}"/>
              </a:ext>
            </a:extLst>
          </p:cNvPr>
          <p:cNvGraphicFramePr>
            <a:graphicFrameLocks noGrp="1"/>
          </p:cNvGraphicFramePr>
          <p:nvPr>
            <p:extLst>
              <p:ext uri="{D42A27DB-BD31-4B8C-83A1-F6EECF244321}">
                <p14:modId xmlns:p14="http://schemas.microsoft.com/office/powerpoint/2010/main" val="940768047"/>
              </p:ext>
            </p:extLst>
          </p:nvPr>
        </p:nvGraphicFramePr>
        <p:xfrm>
          <a:off x="1178279" y="1239840"/>
          <a:ext cx="7388946" cy="4742639"/>
        </p:xfrm>
        <a:graphic>
          <a:graphicData uri="http://schemas.openxmlformats.org/drawingml/2006/table">
            <a:tbl>
              <a:tblPr firstRow="1" firstCol="1" bandRow="1">
                <a:tableStyleId>{5C22544A-7EE6-4342-B048-85BDC9FD1C3A}</a:tableStyleId>
              </a:tblPr>
              <a:tblGrid>
                <a:gridCol w="608484">
                  <a:extLst>
                    <a:ext uri="{9D8B030D-6E8A-4147-A177-3AD203B41FA5}">
                      <a16:colId xmlns:a16="http://schemas.microsoft.com/office/drawing/2014/main" val="1591324866"/>
                    </a:ext>
                  </a:extLst>
                </a:gridCol>
                <a:gridCol w="848900">
                  <a:extLst>
                    <a:ext uri="{9D8B030D-6E8A-4147-A177-3AD203B41FA5}">
                      <a16:colId xmlns:a16="http://schemas.microsoft.com/office/drawing/2014/main" val="1741355741"/>
                    </a:ext>
                  </a:extLst>
                </a:gridCol>
                <a:gridCol w="684309">
                  <a:extLst>
                    <a:ext uri="{9D8B030D-6E8A-4147-A177-3AD203B41FA5}">
                      <a16:colId xmlns:a16="http://schemas.microsoft.com/office/drawing/2014/main" val="3006675206"/>
                    </a:ext>
                  </a:extLst>
                </a:gridCol>
                <a:gridCol w="635287">
                  <a:extLst>
                    <a:ext uri="{9D8B030D-6E8A-4147-A177-3AD203B41FA5}">
                      <a16:colId xmlns:a16="http://schemas.microsoft.com/office/drawing/2014/main" val="2348568151"/>
                    </a:ext>
                  </a:extLst>
                </a:gridCol>
                <a:gridCol w="549831">
                  <a:extLst>
                    <a:ext uri="{9D8B030D-6E8A-4147-A177-3AD203B41FA5}">
                      <a16:colId xmlns:a16="http://schemas.microsoft.com/office/drawing/2014/main" val="529495639"/>
                    </a:ext>
                  </a:extLst>
                </a:gridCol>
                <a:gridCol w="541220">
                  <a:extLst>
                    <a:ext uri="{9D8B030D-6E8A-4147-A177-3AD203B41FA5}">
                      <a16:colId xmlns:a16="http://schemas.microsoft.com/office/drawing/2014/main" val="795532879"/>
                    </a:ext>
                  </a:extLst>
                </a:gridCol>
                <a:gridCol w="541220">
                  <a:extLst>
                    <a:ext uri="{9D8B030D-6E8A-4147-A177-3AD203B41FA5}">
                      <a16:colId xmlns:a16="http://schemas.microsoft.com/office/drawing/2014/main" val="1825540340"/>
                    </a:ext>
                  </a:extLst>
                </a:gridCol>
                <a:gridCol w="561094">
                  <a:extLst>
                    <a:ext uri="{9D8B030D-6E8A-4147-A177-3AD203B41FA5}">
                      <a16:colId xmlns:a16="http://schemas.microsoft.com/office/drawing/2014/main" val="363942754"/>
                    </a:ext>
                  </a:extLst>
                </a:gridCol>
                <a:gridCol w="561094">
                  <a:extLst>
                    <a:ext uri="{9D8B030D-6E8A-4147-A177-3AD203B41FA5}">
                      <a16:colId xmlns:a16="http://schemas.microsoft.com/office/drawing/2014/main" val="1180804051"/>
                    </a:ext>
                  </a:extLst>
                </a:gridCol>
                <a:gridCol w="637276">
                  <a:extLst>
                    <a:ext uri="{9D8B030D-6E8A-4147-A177-3AD203B41FA5}">
                      <a16:colId xmlns:a16="http://schemas.microsoft.com/office/drawing/2014/main" val="1923671419"/>
                    </a:ext>
                  </a:extLst>
                </a:gridCol>
                <a:gridCol w="637276">
                  <a:extLst>
                    <a:ext uri="{9D8B030D-6E8A-4147-A177-3AD203B41FA5}">
                      <a16:colId xmlns:a16="http://schemas.microsoft.com/office/drawing/2014/main" val="1547051269"/>
                    </a:ext>
                  </a:extLst>
                </a:gridCol>
                <a:gridCol w="582955">
                  <a:extLst>
                    <a:ext uri="{9D8B030D-6E8A-4147-A177-3AD203B41FA5}">
                      <a16:colId xmlns:a16="http://schemas.microsoft.com/office/drawing/2014/main" val="2860423403"/>
                    </a:ext>
                  </a:extLst>
                </a:gridCol>
              </a:tblGrid>
              <a:tr h="1416803">
                <a:tc rowSpan="7">
                  <a:txBody>
                    <a:bodyPr/>
                    <a:lstStyle/>
                    <a:p>
                      <a:pPr algn="ctr">
                        <a:lnSpc>
                          <a:spcPct val="120000"/>
                        </a:lnSpc>
                        <a:spcAft>
                          <a:spcPts val="1000"/>
                        </a:spcAft>
                      </a:pPr>
                      <a:r>
                        <a:rPr lang="it-IT" sz="1800">
                          <a:effectLst/>
                        </a:rPr>
                        <a:t>q</a:t>
                      </a:r>
                      <a:r>
                        <a:rPr lang="it-IT" sz="1100">
                          <a:effectLst/>
                        </a:rPr>
                        <a:t>fd</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 </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sup. max compartim.   (mq)</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qf</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q</a:t>
                      </a:r>
                      <a:r>
                        <a:rPr lang="it-IT" sz="1100" baseline="-25000">
                          <a:effectLst/>
                        </a:rPr>
                        <a:t>f frattile</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d</a:t>
                      </a:r>
                      <a:r>
                        <a:rPr lang="it-IT" sz="1100" baseline="-25000">
                          <a:effectLst/>
                        </a:rPr>
                        <a:t>q1</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d</a:t>
                      </a:r>
                      <a:r>
                        <a:rPr lang="it-IT" sz="1100" baseline="-25000">
                          <a:effectLst/>
                        </a:rPr>
                        <a:t>q2</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d</a:t>
                      </a:r>
                      <a:r>
                        <a:rPr lang="it-IT" sz="1100" baseline="-25000">
                          <a:effectLst/>
                        </a:rPr>
                        <a:t>ni</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q</a:t>
                      </a:r>
                      <a:r>
                        <a:rPr lang="it-IT" sz="1100" baseline="-25000">
                          <a:effectLst/>
                        </a:rPr>
                        <a:t>fd</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classe minima</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classe adottata</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nSpc>
                          <a:spcPct val="107000"/>
                        </a:lnSpc>
                      </a:pPr>
                      <a:endParaRPr lang="it-IT" sz="1100">
                        <a:effectLst/>
                        <a:latin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736528964"/>
                  </a:ext>
                </a:extLst>
              </a:tr>
              <a:tr h="554306">
                <a:tc vMerge="1">
                  <a:txBody>
                    <a:bodyPr/>
                    <a:lstStyle/>
                    <a:p>
                      <a:endParaRPr lang="it-IT"/>
                    </a:p>
                  </a:txBody>
                  <a:tcPr/>
                </a:tc>
                <a:tc>
                  <a:txBody>
                    <a:bodyPr/>
                    <a:lstStyle/>
                    <a:p>
                      <a:pPr algn="ctr">
                        <a:lnSpc>
                          <a:spcPct val="120000"/>
                        </a:lnSpc>
                        <a:spcAft>
                          <a:spcPts val="1000"/>
                        </a:spcAft>
                      </a:pPr>
                      <a:r>
                        <a:rPr lang="it-IT" sz="1100">
                          <a:effectLst/>
                        </a:rPr>
                        <a:t>locali tecnici</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300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600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1050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0,45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468,46</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45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60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nSpc>
                          <a:spcPct val="120000"/>
                        </a:lnSpc>
                        <a:spcAft>
                          <a:spcPts val="1000"/>
                        </a:spcAft>
                      </a:pPr>
                      <a:r>
                        <a:rPr lang="it-IT" sz="1100">
                          <a:effectLst/>
                        </a:rPr>
                        <a:t>√</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688846512"/>
                  </a:ext>
                </a:extLst>
              </a:tr>
              <a:tr h="554306">
                <a:tc vMerge="1">
                  <a:txBody>
                    <a:bodyPr/>
                    <a:lstStyle/>
                    <a:p>
                      <a:endParaRPr lang="it-IT"/>
                    </a:p>
                  </a:txBody>
                  <a:tcPr/>
                </a:tc>
                <a:tc>
                  <a:txBody>
                    <a:bodyPr/>
                    <a:lstStyle/>
                    <a:p>
                      <a:pPr algn="ctr">
                        <a:lnSpc>
                          <a:spcPct val="120000"/>
                        </a:lnSpc>
                        <a:spcAft>
                          <a:spcPts val="1000"/>
                        </a:spcAft>
                      </a:pPr>
                      <a:r>
                        <a:rPr lang="it-IT" sz="1100">
                          <a:effectLst/>
                        </a:rPr>
                        <a:t>ospedale</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1417</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dirty="0">
                          <a:effectLst/>
                        </a:rPr>
                        <a:t>230</a:t>
                      </a:r>
                      <a:endParaRPr lang="it-IT" sz="1050" dirty="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402,5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1,40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0,45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251,40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30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60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nSpc>
                          <a:spcPct val="120000"/>
                        </a:lnSpc>
                        <a:spcAft>
                          <a:spcPts val="1000"/>
                        </a:spcAft>
                      </a:pPr>
                      <a:r>
                        <a:rPr lang="it-IT" sz="1100">
                          <a:effectLst/>
                        </a:rPr>
                        <a:t>√</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2031415152"/>
                  </a:ext>
                </a:extLst>
              </a:tr>
              <a:tr h="554306">
                <a:tc vMerge="1">
                  <a:txBody>
                    <a:bodyPr/>
                    <a:lstStyle/>
                    <a:p>
                      <a:endParaRPr lang="it-IT"/>
                    </a:p>
                  </a:txBody>
                  <a:tcPr/>
                </a:tc>
                <a:tc>
                  <a:txBody>
                    <a:bodyPr/>
                    <a:lstStyle/>
                    <a:p>
                      <a:pPr algn="ctr">
                        <a:lnSpc>
                          <a:spcPct val="120000"/>
                        </a:lnSpc>
                        <a:spcAft>
                          <a:spcPts val="1000"/>
                        </a:spcAft>
                      </a:pPr>
                      <a:r>
                        <a:rPr lang="it-IT" sz="1100" dirty="0">
                          <a:effectLst/>
                        </a:rPr>
                        <a:t>sala convegni</a:t>
                      </a:r>
                      <a:endParaRPr lang="it-IT" sz="1050" dirty="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dirty="0">
                          <a:effectLst/>
                        </a:rPr>
                        <a:t>250</a:t>
                      </a:r>
                      <a:endParaRPr lang="it-IT" sz="1050" dirty="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600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1050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0,45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468,46</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45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60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nSpc>
                          <a:spcPct val="120000"/>
                        </a:lnSpc>
                        <a:spcAft>
                          <a:spcPts val="1000"/>
                        </a:spcAft>
                      </a:pPr>
                      <a:r>
                        <a:rPr lang="it-IT" sz="1100">
                          <a:effectLst/>
                        </a:rPr>
                        <a:t>√</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2217192275"/>
                  </a:ext>
                </a:extLst>
              </a:tr>
              <a:tr h="554306">
                <a:tc vMerge="1">
                  <a:txBody>
                    <a:bodyPr/>
                    <a:lstStyle/>
                    <a:p>
                      <a:endParaRPr lang="it-IT"/>
                    </a:p>
                  </a:txBody>
                  <a:tcPr/>
                </a:tc>
                <a:tc>
                  <a:txBody>
                    <a:bodyPr/>
                    <a:lstStyle/>
                    <a:p>
                      <a:pPr algn="ctr">
                        <a:lnSpc>
                          <a:spcPct val="120000"/>
                        </a:lnSpc>
                        <a:spcAft>
                          <a:spcPts val="1000"/>
                        </a:spcAft>
                      </a:pPr>
                      <a:r>
                        <a:rPr lang="it-IT" sz="1100">
                          <a:effectLst/>
                        </a:rPr>
                        <a:t>ufficio</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200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420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735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0,45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327,92</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30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60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nSpc>
                          <a:spcPct val="120000"/>
                        </a:lnSpc>
                        <a:spcAft>
                          <a:spcPts val="1000"/>
                        </a:spcAft>
                      </a:pPr>
                      <a:r>
                        <a:rPr lang="it-IT" sz="1100">
                          <a:effectLst/>
                        </a:rPr>
                        <a:t>√</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3849586443"/>
                  </a:ext>
                </a:extLst>
              </a:tr>
              <a:tr h="554306">
                <a:tc vMerge="1">
                  <a:txBody>
                    <a:bodyPr/>
                    <a:lstStyle/>
                    <a:p>
                      <a:endParaRPr lang="it-IT"/>
                    </a:p>
                  </a:txBody>
                  <a:tcPr/>
                </a:tc>
                <a:tc>
                  <a:txBody>
                    <a:bodyPr/>
                    <a:lstStyle/>
                    <a:p>
                      <a:pPr algn="ctr">
                        <a:lnSpc>
                          <a:spcPct val="120000"/>
                        </a:lnSpc>
                        <a:spcAft>
                          <a:spcPts val="1000"/>
                        </a:spcAft>
                      </a:pPr>
                      <a:r>
                        <a:rPr lang="it-IT" sz="1100">
                          <a:effectLst/>
                        </a:rPr>
                        <a:t>laboratorio</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330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500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875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0,45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390,38</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30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60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nSpc>
                          <a:spcPct val="120000"/>
                        </a:lnSpc>
                        <a:spcAft>
                          <a:spcPts val="1000"/>
                        </a:spcAft>
                      </a:pPr>
                      <a:r>
                        <a:rPr lang="it-IT" sz="1100">
                          <a:effectLst/>
                        </a:rPr>
                        <a:t>√</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3749054962"/>
                  </a:ext>
                </a:extLst>
              </a:tr>
              <a:tr h="554306">
                <a:tc vMerge="1">
                  <a:txBody>
                    <a:bodyPr/>
                    <a:lstStyle/>
                    <a:p>
                      <a:endParaRPr lang="it-IT"/>
                    </a:p>
                  </a:txBody>
                  <a:tcPr/>
                </a:tc>
                <a:tc>
                  <a:txBody>
                    <a:bodyPr/>
                    <a:lstStyle/>
                    <a:p>
                      <a:pPr algn="ctr">
                        <a:lnSpc>
                          <a:spcPct val="120000"/>
                        </a:lnSpc>
                        <a:spcAft>
                          <a:spcPts val="1000"/>
                        </a:spcAft>
                      </a:pPr>
                      <a:r>
                        <a:rPr lang="it-IT" sz="1100">
                          <a:effectLst/>
                        </a:rPr>
                        <a:t>cucina/bar</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230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400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dirty="0">
                          <a:effectLst/>
                        </a:rPr>
                        <a:t>700</a:t>
                      </a:r>
                      <a:endParaRPr lang="it-IT" sz="1050" dirty="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dirty="0">
                          <a:effectLst/>
                        </a:rPr>
                        <a:t>1,00</a:t>
                      </a:r>
                      <a:endParaRPr lang="it-IT" sz="1050" dirty="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1,00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0,45</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312,30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30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gn="ctr">
                        <a:lnSpc>
                          <a:spcPct val="120000"/>
                        </a:lnSpc>
                        <a:spcAft>
                          <a:spcPts val="1000"/>
                        </a:spcAft>
                      </a:pPr>
                      <a:r>
                        <a:rPr lang="it-IT" sz="1100">
                          <a:effectLst/>
                        </a:rPr>
                        <a:t>60</a:t>
                      </a:r>
                      <a:endParaRPr lang="it-IT" sz="105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tc>
                  <a:txBody>
                    <a:bodyPr/>
                    <a:lstStyle/>
                    <a:p>
                      <a:pPr>
                        <a:lnSpc>
                          <a:spcPct val="120000"/>
                        </a:lnSpc>
                        <a:spcAft>
                          <a:spcPts val="1000"/>
                        </a:spcAft>
                      </a:pPr>
                      <a:r>
                        <a:rPr lang="it-IT" sz="1100" dirty="0">
                          <a:effectLst/>
                        </a:rPr>
                        <a:t>√</a:t>
                      </a:r>
                      <a:endParaRPr lang="it-IT" sz="1050" dirty="0">
                        <a:effectLst/>
                        <a:latin typeface="Calibri" panose="020F0502020204030204" pitchFamily="34" charset="0"/>
                        <a:ea typeface="Times New Roman" panose="02020603050405020304" pitchFamily="18" charset="0"/>
                        <a:cs typeface="Arial" panose="020B0604020202020204" pitchFamily="34" charset="0"/>
                      </a:endParaRPr>
                    </a:p>
                  </a:txBody>
                  <a:tcPr marL="44450" marR="44450" marT="0" marB="0" anchor="ctr"/>
                </a:tc>
                <a:extLst>
                  <a:ext uri="{0D108BD9-81ED-4DB2-BD59-A6C34878D82A}">
                    <a16:rowId xmlns:a16="http://schemas.microsoft.com/office/drawing/2014/main" val="909012427"/>
                  </a:ext>
                </a:extLst>
              </a:tr>
            </a:tbl>
          </a:graphicData>
        </a:graphic>
      </p:graphicFrame>
      <p:sp>
        <p:nvSpPr>
          <p:cNvPr id="2" name="CustomShape 1">
            <a:extLst>
              <a:ext uri="{FF2B5EF4-FFF2-40B4-BE49-F238E27FC236}">
                <a16:creationId xmlns:a16="http://schemas.microsoft.com/office/drawing/2014/main" id="{ECBF8235-B432-1C85-C250-6645BAAC8B97}"/>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22480493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 name="Picture 2_36"/>
          <p:cNvPicPr/>
          <p:nvPr/>
        </p:nvPicPr>
        <p:blipFill>
          <a:blip r:embed="rId2"/>
          <a:srcRect b="16376"/>
          <a:stretch/>
        </p:blipFill>
        <p:spPr>
          <a:xfrm>
            <a:off x="150840" y="6222240"/>
            <a:ext cx="431280" cy="569880"/>
          </a:xfrm>
          <a:prstGeom prst="rect">
            <a:avLst/>
          </a:prstGeom>
          <a:ln>
            <a:noFill/>
          </a:ln>
        </p:spPr>
      </p:pic>
      <p:sp>
        <p:nvSpPr>
          <p:cNvPr id="615"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092C5-12A4-472D-A729-D505F91BC08C}" type="slidenum">
              <a:rPr lang="it-IT" sz="1000" b="0" strike="noStrike" spc="-1">
                <a:solidFill>
                  <a:srgbClr val="002060"/>
                </a:solidFill>
                <a:latin typeface="Arial"/>
                <a:ea typeface="DejaVu Sans"/>
              </a:rPr>
              <a:t>31</a:t>
            </a:fld>
            <a:endParaRPr lang="it-IT" sz="1000" b="0" strike="noStrike" spc="-1">
              <a:latin typeface="Arial"/>
            </a:endParaRPr>
          </a:p>
        </p:txBody>
      </p:sp>
      <p:sp>
        <p:nvSpPr>
          <p:cNvPr id="616"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617"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18"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19"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20"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22"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S3: Compartimentazione</a:t>
            </a:r>
            <a:endParaRPr lang="it-IT" sz="2200" b="0" strike="noStrike" spc="-1">
              <a:latin typeface="Arial"/>
            </a:endParaRPr>
          </a:p>
          <a:p>
            <a:pPr algn="ctr">
              <a:lnSpc>
                <a:spcPct val="100000"/>
              </a:lnSpc>
            </a:pPr>
            <a:endParaRPr lang="it-IT" sz="2200" b="0" strike="noStrike" spc="-1">
              <a:latin typeface="Arial"/>
            </a:endParaRPr>
          </a:p>
          <a:p>
            <a:pPr algn="just">
              <a:lnSpc>
                <a:spcPct val="100000"/>
              </a:lnSpc>
            </a:pPr>
            <a:r>
              <a:rPr lang="it-IT" sz="1600" b="1" strike="noStrike" spc="-1">
                <a:solidFill>
                  <a:srgbClr val="000000"/>
                </a:solidFill>
                <a:latin typeface="Arial"/>
                <a:ea typeface="DejaVu Sans"/>
              </a:rPr>
              <a:t>Livelli di prestazione</a:t>
            </a:r>
            <a:r>
              <a:rPr lang="it-IT" sz="1600" b="0" strike="noStrike" spc="-1">
                <a:solidFill>
                  <a:srgbClr val="000000"/>
                </a:solidFill>
                <a:latin typeface="Arial"/>
                <a:ea typeface="DejaVu Sans"/>
              </a:rPr>
              <a:t> previsti:</a:t>
            </a:r>
            <a:endParaRPr lang="it-IT" sz="1600" b="0" strike="noStrike" spc="-1">
              <a:latin typeface="Arial"/>
            </a:endParaRPr>
          </a:p>
        </p:txBody>
      </p:sp>
      <p:sp>
        <p:nvSpPr>
          <p:cNvPr id="623"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624" name="Picture 2"/>
          <p:cNvPicPr/>
          <p:nvPr/>
        </p:nvPicPr>
        <p:blipFill>
          <a:blip r:embed="rId3"/>
          <a:srcRect r="66092"/>
          <a:stretch/>
        </p:blipFill>
        <p:spPr>
          <a:xfrm>
            <a:off x="58320" y="173880"/>
            <a:ext cx="863280" cy="1065960"/>
          </a:xfrm>
          <a:prstGeom prst="rect">
            <a:avLst/>
          </a:prstGeom>
          <a:ln>
            <a:noFill/>
          </a:ln>
        </p:spPr>
      </p:pic>
      <p:pic>
        <p:nvPicPr>
          <p:cNvPr id="625" name="Picture 2"/>
          <p:cNvPicPr/>
          <p:nvPr/>
        </p:nvPicPr>
        <p:blipFill>
          <a:blip r:embed="rId4"/>
          <a:stretch/>
        </p:blipFill>
        <p:spPr>
          <a:xfrm>
            <a:off x="2880" y="1587960"/>
            <a:ext cx="943200" cy="243360"/>
          </a:xfrm>
          <a:prstGeom prst="rect">
            <a:avLst/>
          </a:prstGeom>
          <a:ln>
            <a:noFill/>
          </a:ln>
        </p:spPr>
      </p:pic>
      <p:pic>
        <p:nvPicPr>
          <p:cNvPr id="626" name="Immagine 625"/>
          <p:cNvPicPr/>
          <p:nvPr/>
        </p:nvPicPr>
        <p:blipFill>
          <a:blip r:embed="rId5"/>
          <a:stretch/>
        </p:blipFill>
        <p:spPr>
          <a:xfrm>
            <a:off x="1277640" y="2520000"/>
            <a:ext cx="7647120" cy="2256480"/>
          </a:xfrm>
          <a:prstGeom prst="rect">
            <a:avLst/>
          </a:prstGeom>
          <a:ln>
            <a:noFill/>
          </a:ln>
        </p:spPr>
      </p:pic>
      <p:sp>
        <p:nvSpPr>
          <p:cNvPr id="2" name="CustomShape 1">
            <a:extLst>
              <a:ext uri="{FF2B5EF4-FFF2-40B4-BE49-F238E27FC236}">
                <a16:creationId xmlns:a16="http://schemas.microsoft.com/office/drawing/2014/main" id="{BA7AF743-F358-C361-53C0-1CE4DF8925CB}"/>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4" name="Picture 2_40"/>
          <p:cNvPicPr/>
          <p:nvPr/>
        </p:nvPicPr>
        <p:blipFill>
          <a:blip r:embed="rId2"/>
          <a:srcRect b="16376"/>
          <a:stretch/>
        </p:blipFill>
        <p:spPr>
          <a:xfrm>
            <a:off x="150840" y="6222240"/>
            <a:ext cx="431280" cy="569880"/>
          </a:xfrm>
          <a:prstGeom prst="rect">
            <a:avLst/>
          </a:prstGeom>
          <a:ln>
            <a:noFill/>
          </a:ln>
        </p:spPr>
      </p:pic>
      <p:sp>
        <p:nvSpPr>
          <p:cNvPr id="645"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9FA8C614-6AC9-4167-8879-CFACCA066C8F}" type="slidenum">
              <a:rPr lang="it-IT" sz="1000" b="0" strike="noStrike" spc="-1">
                <a:solidFill>
                  <a:srgbClr val="002060"/>
                </a:solidFill>
                <a:latin typeface="Arial"/>
                <a:ea typeface="DejaVu Sans"/>
              </a:rPr>
              <a:t>32</a:t>
            </a:fld>
            <a:endParaRPr lang="it-IT" sz="1000" b="0" strike="noStrike" spc="-1">
              <a:latin typeface="Arial"/>
            </a:endParaRPr>
          </a:p>
        </p:txBody>
      </p:sp>
      <p:sp>
        <p:nvSpPr>
          <p:cNvPr id="646"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647"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48"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49"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50"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52"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S3: Compartimentazione</a:t>
            </a:r>
            <a:endParaRPr lang="it-IT" sz="2200" b="0" strike="noStrike" spc="-1" dirty="0">
              <a:latin typeface="Arial"/>
            </a:endParaRPr>
          </a:p>
          <a:p>
            <a:pPr algn="ctr">
              <a:lnSpc>
                <a:spcPct val="100000"/>
              </a:lnSpc>
            </a:pPr>
            <a:endParaRPr lang="it-IT" sz="2200" b="0" strike="noStrike" spc="-1" dirty="0">
              <a:latin typeface="Arial"/>
            </a:endParaRPr>
          </a:p>
          <a:p>
            <a:pPr algn="just">
              <a:lnSpc>
                <a:spcPct val="100000"/>
              </a:lnSpc>
            </a:pPr>
            <a:r>
              <a:rPr lang="it-IT" sz="1600" b="0" strike="noStrike" spc="-1" dirty="0">
                <a:solidFill>
                  <a:srgbClr val="000000"/>
                </a:solidFill>
                <a:latin typeface="Arial"/>
                <a:ea typeface="DejaVu Sans"/>
              </a:rPr>
              <a:t>Livello di prestazione valutato </a:t>
            </a:r>
            <a:r>
              <a:rPr lang="it-IT" sz="1600" b="1" u="sng" strike="noStrike" spc="-1" dirty="0">
                <a:solidFill>
                  <a:srgbClr val="000000"/>
                </a:solidFill>
                <a:uFillTx/>
                <a:latin typeface="Arial"/>
                <a:ea typeface="DejaVu Sans"/>
              </a:rPr>
              <a:t>secondo la RTO</a:t>
            </a:r>
            <a:r>
              <a:rPr lang="it-IT" sz="1600" b="0" strike="noStrike" spc="-1" dirty="0">
                <a:solidFill>
                  <a:srgbClr val="000000"/>
                </a:solidFill>
                <a:latin typeface="Arial"/>
                <a:ea typeface="DejaVu Sans"/>
              </a:rPr>
              <a:t>:</a:t>
            </a: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653"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654" name="Picture 2_41"/>
          <p:cNvPicPr/>
          <p:nvPr/>
        </p:nvPicPr>
        <p:blipFill>
          <a:blip r:embed="rId3"/>
          <a:srcRect r="66092"/>
          <a:stretch/>
        </p:blipFill>
        <p:spPr>
          <a:xfrm>
            <a:off x="58320" y="173880"/>
            <a:ext cx="863280" cy="1065960"/>
          </a:xfrm>
          <a:prstGeom prst="rect">
            <a:avLst/>
          </a:prstGeom>
          <a:ln>
            <a:noFill/>
          </a:ln>
        </p:spPr>
      </p:pic>
      <p:pic>
        <p:nvPicPr>
          <p:cNvPr id="655" name="Picture 2_42"/>
          <p:cNvPicPr/>
          <p:nvPr/>
        </p:nvPicPr>
        <p:blipFill>
          <a:blip r:embed="rId4"/>
          <a:stretch/>
        </p:blipFill>
        <p:spPr>
          <a:xfrm>
            <a:off x="2880" y="1587960"/>
            <a:ext cx="943200" cy="243360"/>
          </a:xfrm>
          <a:prstGeom prst="rect">
            <a:avLst/>
          </a:prstGeom>
          <a:ln>
            <a:noFill/>
          </a:ln>
        </p:spPr>
      </p:pic>
      <p:grpSp>
        <p:nvGrpSpPr>
          <p:cNvPr id="656" name="Group 12"/>
          <p:cNvGrpSpPr/>
          <p:nvPr/>
        </p:nvGrpSpPr>
        <p:grpSpPr>
          <a:xfrm>
            <a:off x="1224000" y="1844640"/>
            <a:ext cx="7675560" cy="2799360"/>
            <a:chOff x="1224000" y="1844640"/>
            <a:chExt cx="7675560" cy="2799360"/>
          </a:xfrm>
        </p:grpSpPr>
        <p:pic>
          <p:nvPicPr>
            <p:cNvPr id="657" name="Immagine 656"/>
            <p:cNvPicPr/>
            <p:nvPr/>
          </p:nvPicPr>
          <p:blipFill>
            <a:blip r:embed="rId5"/>
            <a:stretch/>
          </p:blipFill>
          <p:spPr>
            <a:xfrm>
              <a:off x="1224000" y="1844640"/>
              <a:ext cx="7675560" cy="2799360"/>
            </a:xfrm>
            <a:prstGeom prst="rect">
              <a:avLst/>
            </a:prstGeom>
            <a:ln>
              <a:noFill/>
            </a:ln>
          </p:spPr>
        </p:pic>
        <p:sp>
          <p:nvSpPr>
            <p:cNvPr id="658" name="CustomShape 13"/>
            <p:cNvSpPr/>
            <p:nvPr/>
          </p:nvSpPr>
          <p:spPr>
            <a:xfrm>
              <a:off x="1440000" y="2952000"/>
              <a:ext cx="864000" cy="288000"/>
            </a:xfrm>
            <a:prstGeom prst="ellipse">
              <a:avLst/>
            </a:prstGeom>
            <a:noFill/>
            <a:ln w="360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grpSp>
      <p:sp>
        <p:nvSpPr>
          <p:cNvPr id="2" name="CustomShape 1">
            <a:extLst>
              <a:ext uri="{FF2B5EF4-FFF2-40B4-BE49-F238E27FC236}">
                <a16:creationId xmlns:a16="http://schemas.microsoft.com/office/drawing/2014/main" id="{98F20D96-3859-452F-C723-B306D913A5B0}"/>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1" name="Picture 2_43"/>
          <p:cNvPicPr/>
          <p:nvPr/>
        </p:nvPicPr>
        <p:blipFill>
          <a:blip r:embed="rId2"/>
          <a:srcRect b="16376"/>
          <a:stretch/>
        </p:blipFill>
        <p:spPr>
          <a:xfrm>
            <a:off x="150840" y="6222240"/>
            <a:ext cx="431280" cy="569880"/>
          </a:xfrm>
          <a:prstGeom prst="rect">
            <a:avLst/>
          </a:prstGeom>
          <a:ln>
            <a:noFill/>
          </a:ln>
        </p:spPr>
      </p:pic>
      <p:sp>
        <p:nvSpPr>
          <p:cNvPr id="662"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22BA51F2-E8B6-4D7A-9C23-FB5355AC1F03}" type="slidenum">
              <a:rPr lang="it-IT" sz="1000" b="0" strike="noStrike" spc="-1">
                <a:solidFill>
                  <a:srgbClr val="002060"/>
                </a:solidFill>
                <a:latin typeface="Arial"/>
                <a:ea typeface="DejaVu Sans"/>
              </a:rPr>
              <a:t>33</a:t>
            </a:fld>
            <a:endParaRPr lang="it-IT" sz="1000" b="0" strike="noStrike" spc="-1">
              <a:latin typeface="Arial"/>
            </a:endParaRPr>
          </a:p>
        </p:txBody>
      </p:sp>
      <p:sp>
        <p:nvSpPr>
          <p:cNvPr id="663"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664"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65"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66"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67"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69"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S3: Compartimentazione</a:t>
            </a:r>
            <a:endParaRPr lang="it-IT" sz="2200" b="0" strike="noStrike" spc="-1" dirty="0">
              <a:latin typeface="Arial"/>
            </a:endParaRPr>
          </a:p>
          <a:p>
            <a:pPr algn="just">
              <a:lnSpc>
                <a:spcPct val="100000"/>
              </a:lnSpc>
            </a:pPr>
            <a:r>
              <a:rPr lang="it-IT" sz="1600" b="0" strike="noStrike" spc="-1" dirty="0">
                <a:solidFill>
                  <a:srgbClr val="000000"/>
                </a:solidFill>
                <a:latin typeface="Arial"/>
                <a:ea typeface="DejaVu Sans"/>
              </a:rPr>
              <a:t>Alcune indicazioni della RTV :</a:t>
            </a:r>
            <a:endParaRPr lang="it-IT" sz="1600" b="0" strike="noStrike" spc="-1" dirty="0">
              <a:latin typeface="Arial"/>
            </a:endParaRPr>
          </a:p>
          <a:p>
            <a:pPr algn="just"/>
            <a:r>
              <a:rPr lang="it-IT" sz="1400" i="1" u="sng" dirty="0">
                <a:effectLst/>
                <a:latin typeface="Arial Narrow" panose="020B0606020202030204" pitchFamily="34" charset="0"/>
                <a:ea typeface="Times New Roman" panose="02020603050405020304" pitchFamily="18" charset="0"/>
                <a:cs typeface="Arial" panose="020B0604020202020204" pitchFamily="34" charset="0"/>
              </a:rPr>
              <a:t>Ubicazione</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Le aree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TA1</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non possono essere ubicate a quota di piano &lt; -1 m.</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Le aree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TM2</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con carico di incendio specifico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qf</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&gt; 450 MJ/mq e inserite in opere da costruzione contenenti attività di tipo SA o SB devono essere ubicate </a:t>
            </a:r>
            <a:r>
              <a:rPr lang="it-IT" sz="1400" u="sng" dirty="0">
                <a:effectLst/>
                <a:latin typeface="Arial Narrow" panose="020B0606020202030204" pitchFamily="34" charset="0"/>
                <a:ea typeface="Times New Roman" panose="02020603050405020304" pitchFamily="18" charset="0"/>
                <a:cs typeface="Arial" panose="020B0604020202020204" pitchFamily="34" charset="0"/>
              </a:rPr>
              <a:t>fuori terra</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o avere accesso diretto da spazio scoperto esterno all’opera da costruzione anche mediante percorso protetto.</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Le aree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TK3</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e i depositi aventi superficie S &gt; 500 mq o carico di incendio specifico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qf</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&gt; 600 MJ/mq devono essere ubicate all’esterno delle opere da costruzione contenenti aree di tipo TA o TB2.</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I depositi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TM0</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possono essere ubicati in compartimenti di aree di tipo TA, TB o TC.</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I compartimenti delle aree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TM3</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possono essere ubicati nella stessa opera da costruzione contenente aree TA o TB se:</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mj-lt"/>
              <a:buAutoNum type="alphaLcParenR"/>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le comunicazioni con i compartimenti delle aree di tipo TA, TB o TC della attività sono a prova di fumo;</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mj-lt"/>
              <a:buAutoNum type="alphaLcParenR"/>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l’accesso all’area di tipo TM3 avviene da spazio scoperto esterno all’opera da costruzione, anche mediante percorso protetto.</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Le aree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TM3</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ubicate nella stessa opera da costruzione delle attività di tipo SA o SB con superficie lorda S &gt; 300 mq o carico di incendio specifico 600 </a:t>
            </a:r>
            <a:r>
              <a:rPr lang="it-IT" sz="1400" dirty="0">
                <a:latin typeface="Arial Narrow" panose="020B0606020202030204" pitchFamily="34" charset="0"/>
                <a:ea typeface="Times New Roman" panose="02020603050405020304" pitchFamily="18" charset="0"/>
                <a:cs typeface="Arial" panose="020B0604020202020204" pitchFamily="34" charset="0"/>
              </a:rPr>
              <a:t>&gt;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qf</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&gt; 450 MJ/mq devono essere ubicate fuori terra.</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i="1" u="sng" dirty="0">
                <a:effectLst/>
                <a:latin typeface="Arial Narrow" panose="020B0606020202030204" pitchFamily="34" charset="0"/>
                <a:ea typeface="Times New Roman" panose="02020603050405020304" pitchFamily="18" charset="0"/>
                <a:cs typeface="Arial" panose="020B0604020202020204" pitchFamily="34" charset="0"/>
              </a:rPr>
              <a:t>Comunicazioni</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Le attività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SA</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e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SB</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possono comunicare con le attività ad esse funzionali (es. convitti, scuole mediche, …).</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Le aree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TM1</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con carico di incendio specifico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qf</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 200 MJ/mq possono comunicare con le aree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TA</a:t>
            </a:r>
            <a:r>
              <a:rPr lang="it-IT" sz="14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Le aree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TM1</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con carico di incendio specifico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qf</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&gt; 200 MJ/mq dotate di misura di controllo dell’incendio (capitolo S.6) di livello di prestazione IV possono comunicare con le aree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TA</a:t>
            </a:r>
            <a:r>
              <a:rPr lang="it-IT" sz="14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Sono ammesse comunicazioni di tipo protetto con chiusure almeno E 30-Sa tra le attività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SC</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prive di aree di tipo </a:t>
            </a:r>
            <a:r>
              <a:rPr lang="it-IT" sz="1400" b="1" dirty="0">
                <a:effectLst/>
                <a:latin typeface="Arial Narrow" panose="020B0606020202030204" pitchFamily="34" charset="0"/>
                <a:ea typeface="Times New Roman" panose="02020603050405020304" pitchFamily="18" charset="0"/>
                <a:cs typeface="Arial" panose="020B0604020202020204" pitchFamily="34" charset="0"/>
              </a:rPr>
              <a:t>TA</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e altre attività.</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ctr">
              <a:lnSpc>
                <a:spcPct val="100000"/>
              </a:lnSpc>
            </a:pPr>
            <a:endParaRPr lang="it-IT" sz="1600" b="0" strike="noStrike" spc="-1" dirty="0">
              <a:latin typeface="Arial"/>
            </a:endParaRPr>
          </a:p>
        </p:txBody>
      </p:sp>
      <p:sp>
        <p:nvSpPr>
          <p:cNvPr id="670"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671" name="Picture 2_44"/>
          <p:cNvPicPr/>
          <p:nvPr/>
        </p:nvPicPr>
        <p:blipFill>
          <a:blip r:embed="rId3"/>
          <a:srcRect r="66092"/>
          <a:stretch/>
        </p:blipFill>
        <p:spPr>
          <a:xfrm>
            <a:off x="58320" y="173880"/>
            <a:ext cx="863280" cy="1065960"/>
          </a:xfrm>
          <a:prstGeom prst="rect">
            <a:avLst/>
          </a:prstGeom>
          <a:ln>
            <a:noFill/>
          </a:ln>
        </p:spPr>
      </p:pic>
      <p:pic>
        <p:nvPicPr>
          <p:cNvPr id="672" name="Picture 2_45"/>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79DDA8D2-1333-7FBB-1C6E-9B4000C0DB6E}"/>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0" name="Picture 2_46"/>
          <p:cNvPicPr/>
          <p:nvPr/>
        </p:nvPicPr>
        <p:blipFill>
          <a:blip r:embed="rId2"/>
          <a:srcRect b="16376"/>
          <a:stretch/>
        </p:blipFill>
        <p:spPr>
          <a:xfrm>
            <a:off x="150840" y="6222240"/>
            <a:ext cx="431280" cy="569880"/>
          </a:xfrm>
          <a:prstGeom prst="rect">
            <a:avLst/>
          </a:prstGeom>
          <a:ln>
            <a:noFill/>
          </a:ln>
        </p:spPr>
      </p:pic>
      <p:sp>
        <p:nvSpPr>
          <p:cNvPr id="681"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0B6656AF-F592-4168-A8F6-76A853507756}" type="slidenum">
              <a:rPr lang="it-IT" sz="1000" b="0" strike="noStrike" spc="-1">
                <a:solidFill>
                  <a:srgbClr val="002060"/>
                </a:solidFill>
                <a:latin typeface="Arial"/>
                <a:ea typeface="DejaVu Sans"/>
              </a:rPr>
              <a:t>34</a:t>
            </a:fld>
            <a:endParaRPr lang="it-IT" sz="1000" b="0" strike="noStrike" spc="-1">
              <a:latin typeface="Arial"/>
            </a:endParaRPr>
          </a:p>
        </p:txBody>
      </p:sp>
      <p:sp>
        <p:nvSpPr>
          <p:cNvPr id="682"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683"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84"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85"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86"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688" name="CustomShape 10"/>
          <p:cNvSpPr/>
          <p:nvPr/>
        </p:nvSpPr>
        <p:spPr>
          <a:xfrm>
            <a:off x="1283705" y="104760"/>
            <a:ext cx="7635212" cy="597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S3: Compartimentazione</a:t>
            </a:r>
            <a:endParaRPr lang="it-IT" sz="2200" b="0" strike="noStrike" spc="-1" dirty="0">
              <a:latin typeface="Arial"/>
            </a:endParaRPr>
          </a:p>
          <a:p>
            <a:pPr algn="ctr">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algn="just">
              <a:lnSpc>
                <a:spcPct val="100000"/>
              </a:lnSpc>
            </a:pPr>
            <a:endParaRPr lang="it-IT" sz="1600" b="1" u="sng" strike="noStrike" spc="-1" dirty="0">
              <a:solidFill>
                <a:srgbClr val="000000"/>
              </a:solidFill>
              <a:uFillTx/>
              <a:latin typeface="Arial"/>
              <a:ea typeface="DejaVu Sans"/>
            </a:endParaRPr>
          </a:p>
          <a:p>
            <a:pPr algn="just">
              <a:lnSpc>
                <a:spcPct val="100000"/>
              </a:lnSpc>
            </a:pPr>
            <a:endParaRPr lang="it-IT" sz="1600" b="1" u="sng" spc="-1" dirty="0">
              <a:solidFill>
                <a:srgbClr val="000000"/>
              </a:solidFill>
              <a:latin typeface="Arial"/>
              <a:ea typeface="DejaVu Sans"/>
            </a:endParaRPr>
          </a:p>
          <a:p>
            <a:pPr algn="just">
              <a:lnSpc>
                <a:spcPct val="100000"/>
              </a:lnSpc>
            </a:pPr>
            <a:endParaRPr lang="it-IT" sz="1600" b="1" u="sng" strike="noStrike" spc="-1" dirty="0">
              <a:solidFill>
                <a:srgbClr val="000000"/>
              </a:solidFill>
              <a:uFillTx/>
              <a:latin typeface="Arial"/>
              <a:ea typeface="DejaVu Sans"/>
            </a:endParaRPr>
          </a:p>
          <a:p>
            <a:pPr algn="just">
              <a:lnSpc>
                <a:spcPct val="100000"/>
              </a:lnSpc>
            </a:pPr>
            <a:endParaRPr lang="it-IT" sz="1400" b="1" u="sng" spc="-1" dirty="0">
              <a:solidFill>
                <a:srgbClr val="000000"/>
              </a:solidFill>
              <a:latin typeface="Arial"/>
              <a:ea typeface="DejaVu Sans"/>
            </a:endParaRPr>
          </a:p>
          <a:p>
            <a:pPr algn="just">
              <a:lnSpc>
                <a:spcPct val="100000"/>
              </a:lnSpc>
            </a:pPr>
            <a:r>
              <a:rPr lang="it-IT" sz="1400" i="1" dirty="0">
                <a:effectLst/>
                <a:latin typeface="Arial Narrow" panose="020B0606020202030204" pitchFamily="34" charset="0"/>
                <a:ea typeface="Times New Roman" panose="02020603050405020304" pitchFamily="18" charset="0"/>
                <a:cs typeface="Arial" panose="020B0604020202020204" pitchFamily="34" charset="0"/>
              </a:rPr>
              <a:t> Tabella S.3-4: Massima superficie lorda dei compartimenti in mq</a:t>
            </a:r>
            <a:endParaRPr lang="it-IT" sz="1400" b="1" u="sng" strike="noStrike" spc="-1" dirty="0">
              <a:solidFill>
                <a:srgbClr val="000000"/>
              </a:solidFill>
              <a:uFillTx/>
              <a:latin typeface="Arial"/>
              <a:ea typeface="DejaVu Sans"/>
            </a:endParaRPr>
          </a:p>
          <a:p>
            <a:pPr algn="just">
              <a:lnSpc>
                <a:spcPct val="100000"/>
              </a:lnSpc>
            </a:pPr>
            <a:r>
              <a:rPr lang="it-IT" sz="1600" b="1" u="sng" strike="noStrike" spc="-1" dirty="0">
                <a:solidFill>
                  <a:srgbClr val="000000"/>
                </a:solidFill>
                <a:uFillTx/>
                <a:latin typeface="Arial"/>
                <a:ea typeface="DejaVu Sans"/>
              </a:rPr>
              <a:t>Soluzione progettuale conforme:</a:t>
            </a:r>
          </a:p>
          <a:p>
            <a:pPr algn="just"/>
            <a:r>
              <a:rPr lang="it-IT" sz="1300" spc="-1" dirty="0">
                <a:solidFill>
                  <a:srgbClr val="2A6099"/>
                </a:solidFill>
                <a:latin typeface="Arial"/>
              </a:rPr>
              <a:t>La superficie lorda dei compartimenti presenti all’interno dell’attività sarà inferiore al valore massimo previsto per ogni compartimento dalla Tabella S.3-4 per attività con </a:t>
            </a:r>
            <a:r>
              <a:rPr lang="it-IT" sz="1300" spc="-1" dirty="0" err="1">
                <a:solidFill>
                  <a:srgbClr val="2A6099"/>
                </a:solidFill>
                <a:latin typeface="Arial"/>
              </a:rPr>
              <a:t>Rvita</a:t>
            </a:r>
            <a:r>
              <a:rPr lang="it-IT" sz="1300" spc="-1" dirty="0">
                <a:solidFill>
                  <a:srgbClr val="2A6099"/>
                </a:solidFill>
                <a:latin typeface="Arial"/>
              </a:rPr>
              <a:t> (A2 – B2 – D2) e quota del compartimento da -5 a 12 mt </a:t>
            </a:r>
          </a:p>
          <a:p>
            <a:pPr algn="just">
              <a:lnSpc>
                <a:spcPct val="100000"/>
              </a:lnSpc>
            </a:pPr>
            <a:endParaRPr lang="it-IT" sz="1600" b="0" strike="noStrike" spc="-1" dirty="0">
              <a:latin typeface="Arial"/>
            </a:endParaRPr>
          </a:p>
          <a:p>
            <a:pPr algn="just">
              <a:lnSpc>
                <a:spcPct val="100000"/>
              </a:lnSpc>
            </a:pPr>
            <a:endParaRPr lang="it-IT" sz="1300" b="0" strike="noStrike" spc="-1" dirty="0">
              <a:latin typeface="Arial"/>
            </a:endParaRPr>
          </a:p>
          <a:p>
            <a:pPr algn="ctr">
              <a:lnSpc>
                <a:spcPct val="100000"/>
              </a:lnSpc>
            </a:pPr>
            <a:endParaRPr lang="it-IT" sz="1300" b="0" strike="noStrike" spc="-1" dirty="0">
              <a:latin typeface="Arial"/>
            </a:endParaRPr>
          </a:p>
        </p:txBody>
      </p:sp>
      <p:sp>
        <p:nvSpPr>
          <p:cNvPr id="689"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690" name="Picture 2_47"/>
          <p:cNvPicPr/>
          <p:nvPr/>
        </p:nvPicPr>
        <p:blipFill>
          <a:blip r:embed="rId3"/>
          <a:srcRect r="66092"/>
          <a:stretch/>
        </p:blipFill>
        <p:spPr>
          <a:xfrm>
            <a:off x="58320" y="173880"/>
            <a:ext cx="863280" cy="1065960"/>
          </a:xfrm>
          <a:prstGeom prst="rect">
            <a:avLst/>
          </a:prstGeom>
          <a:ln>
            <a:noFill/>
          </a:ln>
        </p:spPr>
      </p:pic>
      <p:pic>
        <p:nvPicPr>
          <p:cNvPr id="691" name="Picture 2_48"/>
          <p:cNvPicPr/>
          <p:nvPr/>
        </p:nvPicPr>
        <p:blipFill>
          <a:blip r:embed="rId4"/>
          <a:stretch/>
        </p:blipFill>
        <p:spPr>
          <a:xfrm>
            <a:off x="2880" y="1587960"/>
            <a:ext cx="943200" cy="243360"/>
          </a:xfrm>
          <a:prstGeom prst="rect">
            <a:avLst/>
          </a:prstGeom>
          <a:ln>
            <a:noFill/>
          </a:ln>
        </p:spPr>
      </p:pic>
      <p:graphicFrame>
        <p:nvGraphicFramePr>
          <p:cNvPr id="2" name="Tabella 1">
            <a:extLst>
              <a:ext uri="{FF2B5EF4-FFF2-40B4-BE49-F238E27FC236}">
                <a16:creationId xmlns:a16="http://schemas.microsoft.com/office/drawing/2014/main" id="{58F0BC8C-D10D-B5E5-C83F-04DFD12A34FF}"/>
              </a:ext>
            </a:extLst>
          </p:cNvPr>
          <p:cNvGraphicFramePr>
            <a:graphicFrameLocks noGrp="1"/>
          </p:cNvGraphicFramePr>
          <p:nvPr>
            <p:extLst>
              <p:ext uri="{D42A27DB-BD31-4B8C-83A1-F6EECF244321}">
                <p14:modId xmlns:p14="http://schemas.microsoft.com/office/powerpoint/2010/main" val="1884245993"/>
              </p:ext>
            </p:extLst>
          </p:nvPr>
        </p:nvGraphicFramePr>
        <p:xfrm>
          <a:off x="1939891" y="890401"/>
          <a:ext cx="5837906" cy="3794143"/>
        </p:xfrm>
        <a:graphic>
          <a:graphicData uri="http://schemas.openxmlformats.org/drawingml/2006/table">
            <a:tbl>
              <a:tblPr firstRow="1" firstCol="1" lastRow="1" lastCol="1" bandRow="1" bandCol="1"/>
              <a:tblGrid>
                <a:gridCol w="581602">
                  <a:extLst>
                    <a:ext uri="{9D8B030D-6E8A-4147-A177-3AD203B41FA5}">
                      <a16:colId xmlns:a16="http://schemas.microsoft.com/office/drawing/2014/main" val="2334617080"/>
                    </a:ext>
                  </a:extLst>
                </a:gridCol>
                <a:gridCol w="583720">
                  <a:extLst>
                    <a:ext uri="{9D8B030D-6E8A-4147-A177-3AD203B41FA5}">
                      <a16:colId xmlns:a16="http://schemas.microsoft.com/office/drawing/2014/main" val="3036972115"/>
                    </a:ext>
                  </a:extLst>
                </a:gridCol>
                <a:gridCol w="583720">
                  <a:extLst>
                    <a:ext uri="{9D8B030D-6E8A-4147-A177-3AD203B41FA5}">
                      <a16:colId xmlns:a16="http://schemas.microsoft.com/office/drawing/2014/main" val="2633024623"/>
                    </a:ext>
                  </a:extLst>
                </a:gridCol>
                <a:gridCol w="583720">
                  <a:extLst>
                    <a:ext uri="{9D8B030D-6E8A-4147-A177-3AD203B41FA5}">
                      <a16:colId xmlns:a16="http://schemas.microsoft.com/office/drawing/2014/main" val="1014485515"/>
                    </a:ext>
                  </a:extLst>
                </a:gridCol>
                <a:gridCol w="583720">
                  <a:extLst>
                    <a:ext uri="{9D8B030D-6E8A-4147-A177-3AD203B41FA5}">
                      <a16:colId xmlns:a16="http://schemas.microsoft.com/office/drawing/2014/main" val="2636842536"/>
                    </a:ext>
                  </a:extLst>
                </a:gridCol>
                <a:gridCol w="583720">
                  <a:extLst>
                    <a:ext uri="{9D8B030D-6E8A-4147-A177-3AD203B41FA5}">
                      <a16:colId xmlns:a16="http://schemas.microsoft.com/office/drawing/2014/main" val="373933663"/>
                    </a:ext>
                  </a:extLst>
                </a:gridCol>
                <a:gridCol w="583720">
                  <a:extLst>
                    <a:ext uri="{9D8B030D-6E8A-4147-A177-3AD203B41FA5}">
                      <a16:colId xmlns:a16="http://schemas.microsoft.com/office/drawing/2014/main" val="2615913886"/>
                    </a:ext>
                  </a:extLst>
                </a:gridCol>
                <a:gridCol w="583720">
                  <a:extLst>
                    <a:ext uri="{9D8B030D-6E8A-4147-A177-3AD203B41FA5}">
                      <a16:colId xmlns:a16="http://schemas.microsoft.com/office/drawing/2014/main" val="2205403050"/>
                    </a:ext>
                  </a:extLst>
                </a:gridCol>
                <a:gridCol w="585132">
                  <a:extLst>
                    <a:ext uri="{9D8B030D-6E8A-4147-A177-3AD203B41FA5}">
                      <a16:colId xmlns:a16="http://schemas.microsoft.com/office/drawing/2014/main" val="1605448480"/>
                    </a:ext>
                  </a:extLst>
                </a:gridCol>
                <a:gridCol w="585132">
                  <a:extLst>
                    <a:ext uri="{9D8B030D-6E8A-4147-A177-3AD203B41FA5}">
                      <a16:colId xmlns:a16="http://schemas.microsoft.com/office/drawing/2014/main" val="2068942958"/>
                    </a:ext>
                  </a:extLst>
                </a:gridCol>
              </a:tblGrid>
              <a:tr h="211892">
                <a:tc rowSpan="2">
                  <a:txBody>
                    <a:bodyPr/>
                    <a:lstStyle/>
                    <a:p>
                      <a:pPr marL="59055"/>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R</a:t>
                      </a:r>
                      <a:r>
                        <a:rPr lang="en-US" sz="9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vita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gridSpan="9">
                  <a:txBody>
                    <a:bodyPr/>
                    <a:lstStyle/>
                    <a:p>
                      <a:pPr marL="1742440" marR="1740535" algn="ctr">
                        <a:spcBef>
                          <a:spcPts val="24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Quota del compartimento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41794935"/>
                  </a:ext>
                </a:extLst>
              </a:tr>
              <a:tr h="213427">
                <a:tc vMerge="1">
                  <a:txBody>
                    <a:bodyPr/>
                    <a:lstStyle/>
                    <a:p>
                      <a:endParaRPr lang="it-IT"/>
                    </a:p>
                  </a:txBody>
                  <a:tcPr/>
                </a:tc>
                <a:tc>
                  <a:txBody>
                    <a:bodyPr/>
                    <a:lstStyle/>
                    <a:p>
                      <a:pPr marL="88265">
                        <a:spcBef>
                          <a:spcPts val="25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&lt; -15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L="89535">
                        <a:spcBef>
                          <a:spcPts val="25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&lt; -10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L="117475">
                        <a:spcBef>
                          <a:spcPts val="25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&lt; -5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L="116205">
                        <a:spcBef>
                          <a:spcPts val="25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&lt; -1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L="108585">
                        <a:spcBef>
                          <a:spcPts val="25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 12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L="108585">
                        <a:spcBef>
                          <a:spcPts val="25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 24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L="107315">
                        <a:spcBef>
                          <a:spcPts val="25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 32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L="108585">
                        <a:spcBef>
                          <a:spcPts val="25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 54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L="106045">
                        <a:spcBef>
                          <a:spcPts val="25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&gt; 54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extLst>
                  <a:ext uri="{0D108BD9-81ED-4DB2-BD59-A6C34878D82A}">
                    <a16:rowId xmlns:a16="http://schemas.microsoft.com/office/drawing/2014/main" val="2013190723"/>
                  </a:ext>
                </a:extLst>
              </a:tr>
              <a:tr h="211892">
                <a:tc>
                  <a:txBody>
                    <a:bodyPr/>
                    <a:lstStyle/>
                    <a:p>
                      <a:pPr marL="67945" marR="66040" algn="ctr">
                        <a:spcBef>
                          <a:spcPts val="245"/>
                        </a:spcBef>
                      </a:pPr>
                      <a:r>
                        <a:rPr lang="en-US" sz="900" b="1">
                          <a:effectLst/>
                          <a:latin typeface="Arial Narrow" panose="020B0606020202030204" pitchFamily="34" charset="0"/>
                          <a:ea typeface="Arial" panose="020B0604020202020204" pitchFamily="34" charset="0"/>
                          <a:cs typeface="Arial" panose="020B0604020202020204" pitchFamily="34" charset="0"/>
                        </a:rPr>
                        <a:t>A1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55"/>
                        </a:spcBef>
                      </a:pPr>
                      <a:r>
                        <a:rPr lang="en-US" sz="900" baseline="30000">
                          <a:effectLst/>
                          <a:latin typeface="Arial Narrow" panose="020B0606020202030204" pitchFamily="34" charset="0"/>
                          <a:ea typeface="Arial" panose="020B0604020202020204" pitchFamily="34" charset="0"/>
                          <a:cs typeface="Arial" panose="020B0604020202020204" pitchFamily="34" charset="0"/>
                        </a:rPr>
                        <a:t>[1]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32000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94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754640061"/>
                  </a:ext>
                </a:extLst>
              </a:tr>
              <a:tr h="152828">
                <a:tc>
                  <a:txBody>
                    <a:bodyPr/>
                    <a:lstStyle/>
                    <a:p>
                      <a:pPr marL="67945" marR="66040" algn="ctr">
                        <a:spcBef>
                          <a:spcPts val="255"/>
                        </a:spcBef>
                      </a:pPr>
                      <a:r>
                        <a:rPr lang="en-US" sz="900" b="1">
                          <a:solidFill>
                            <a:srgbClr val="FF0000"/>
                          </a:solidFill>
                          <a:effectLst/>
                          <a:latin typeface="Arial Narrow" panose="020B0606020202030204" pitchFamily="34" charset="0"/>
                          <a:ea typeface="Arial" panose="020B0604020202020204" pitchFamily="34" charset="0"/>
                          <a:cs typeface="Arial" panose="020B0604020202020204" pitchFamily="34" charset="0"/>
                        </a:rPr>
                        <a:t>A2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55"/>
                        </a:spcBef>
                      </a:pPr>
                      <a:r>
                        <a:rPr lang="en-US" sz="900">
                          <a:solidFill>
                            <a:srgbClr val="FF0000"/>
                          </a:solidFill>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55"/>
                        </a:spcBef>
                      </a:pPr>
                      <a:r>
                        <a:rPr lang="en-US" sz="900" baseline="30000">
                          <a:solidFill>
                            <a:srgbClr val="FF0000"/>
                          </a:solidFill>
                          <a:effectLst/>
                          <a:latin typeface="Arial Narrow" panose="020B0606020202030204" pitchFamily="34" charset="0"/>
                          <a:ea typeface="Arial" panose="020B0604020202020204" pitchFamily="34" charset="0"/>
                          <a:cs typeface="Arial" panose="020B0604020202020204" pitchFamily="34" charset="0"/>
                        </a:rPr>
                        <a:t>[1]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FBE4D5"/>
                    </a:solidFill>
                  </a:tcPr>
                </a:tc>
                <a:tc>
                  <a:txBody>
                    <a:bodyPr/>
                    <a:lstStyle/>
                    <a:p>
                      <a:pPr marR="2540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1877104951"/>
                  </a:ext>
                </a:extLst>
              </a:tr>
              <a:tr h="211892">
                <a:tc>
                  <a:txBody>
                    <a:bodyPr/>
                    <a:lstStyle/>
                    <a:p>
                      <a:pPr marL="67945" marR="66040" algn="ctr">
                        <a:spcBef>
                          <a:spcPts val="245"/>
                        </a:spcBef>
                      </a:pPr>
                      <a:r>
                        <a:rPr lang="en-US" sz="900" b="1">
                          <a:effectLst/>
                          <a:latin typeface="Arial Narrow" panose="020B0606020202030204" pitchFamily="34" charset="0"/>
                          <a:ea typeface="Arial" panose="020B0604020202020204" pitchFamily="34" charset="0"/>
                          <a:cs typeface="Arial" panose="020B0604020202020204" pitchFamily="34" charset="0"/>
                        </a:rPr>
                        <a:t>A3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476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32000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3095564058"/>
                  </a:ext>
                </a:extLst>
              </a:tr>
              <a:tr h="213427">
                <a:tc>
                  <a:txBody>
                    <a:bodyPr/>
                    <a:lstStyle/>
                    <a:p>
                      <a:pPr marL="67945" marR="66040" algn="ctr">
                        <a:spcBef>
                          <a:spcPts val="255"/>
                        </a:spcBef>
                      </a:pPr>
                      <a:r>
                        <a:rPr lang="en-US" sz="900" b="1">
                          <a:effectLst/>
                          <a:latin typeface="Arial Narrow" panose="020B0606020202030204" pitchFamily="34" charset="0"/>
                          <a:ea typeface="Arial" panose="020B0604020202020204" pitchFamily="34" charset="0"/>
                          <a:cs typeface="Arial" panose="020B0604020202020204" pitchFamily="34" charset="0"/>
                        </a:rPr>
                        <a:t>A4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476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349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349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476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476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1079847547"/>
                  </a:ext>
                </a:extLst>
              </a:tr>
              <a:tr h="211892">
                <a:tc>
                  <a:txBody>
                    <a:bodyPr/>
                    <a:lstStyle/>
                    <a:p>
                      <a:pPr marL="67945" marR="66040" algn="ctr">
                        <a:spcBef>
                          <a:spcPts val="24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B1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9D9D9"/>
                    </a:solidFill>
                  </a:tcPr>
                </a:tc>
                <a:tc>
                  <a:txBody>
                    <a:bodyPr/>
                    <a:lstStyle/>
                    <a:p>
                      <a:pPr marR="2476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670"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670"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9D9D9"/>
                    </a:solidFill>
                  </a:tcPr>
                </a:tc>
                <a:tc>
                  <a:txBody>
                    <a:bodyPr/>
                    <a:lstStyle/>
                    <a:p>
                      <a:pPr marR="25400"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9D9D9"/>
                    </a:solidFill>
                  </a:tcPr>
                </a:tc>
                <a:tc>
                  <a:txBody>
                    <a:bodyPr/>
                    <a:lstStyle/>
                    <a:p>
                      <a:pPr marR="26670" algn="r">
                        <a:spcBef>
                          <a:spcPts val="245"/>
                        </a:spcBef>
                      </a:pPr>
                      <a:r>
                        <a:rPr lang="en-US" sz="900" baseline="30000">
                          <a:solidFill>
                            <a:srgbClr val="000000"/>
                          </a:solidFill>
                          <a:effectLst/>
                          <a:latin typeface="Arial Narrow" panose="020B0606020202030204" pitchFamily="34" charset="0"/>
                          <a:ea typeface="Arial" panose="020B0604020202020204" pitchFamily="34" charset="0"/>
                          <a:cs typeface="Arial" panose="020B0604020202020204" pitchFamily="34" charset="0"/>
                        </a:rPr>
                        <a:t>[1]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9D9D9"/>
                    </a:solidFill>
                  </a:tcPr>
                </a:tc>
                <a:tc>
                  <a:txBody>
                    <a:bodyPr/>
                    <a:lstStyle/>
                    <a:p>
                      <a:pPr marR="25400"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9D9D9"/>
                    </a:solidFill>
                  </a:tcPr>
                </a:tc>
                <a:tc>
                  <a:txBody>
                    <a:bodyPr/>
                    <a:lstStyle/>
                    <a:p>
                      <a:pPr marR="2603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9D9D9"/>
                    </a:solidFill>
                  </a:tcPr>
                </a:tc>
                <a:tc>
                  <a:txBody>
                    <a:bodyPr/>
                    <a:lstStyle/>
                    <a:p>
                      <a:pPr marR="2730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9D9D9"/>
                    </a:solidFill>
                  </a:tcPr>
                </a:tc>
                <a:tc>
                  <a:txBody>
                    <a:bodyPr/>
                    <a:lstStyle/>
                    <a:p>
                      <a:pPr marR="2603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extLst>
                  <a:ext uri="{0D108BD9-81ED-4DB2-BD59-A6C34878D82A}">
                    <a16:rowId xmlns:a16="http://schemas.microsoft.com/office/drawing/2014/main" val="2973451780"/>
                  </a:ext>
                </a:extLst>
              </a:tr>
              <a:tr h="213427">
                <a:tc>
                  <a:txBody>
                    <a:bodyPr/>
                    <a:lstStyle/>
                    <a:p>
                      <a:pPr marL="67945" marR="66040" algn="ctr">
                        <a:spcBef>
                          <a:spcPts val="255"/>
                        </a:spcBef>
                      </a:pPr>
                      <a:r>
                        <a:rPr lang="en-US" sz="900" b="1">
                          <a:solidFill>
                            <a:srgbClr val="FF0000"/>
                          </a:solidFill>
                          <a:effectLst/>
                          <a:latin typeface="Arial Narrow" panose="020B0606020202030204" pitchFamily="34" charset="0"/>
                          <a:ea typeface="Arial" panose="020B0604020202020204" pitchFamily="34" charset="0"/>
                          <a:cs typeface="Arial" panose="020B0604020202020204" pitchFamily="34" charset="0"/>
                        </a:rPr>
                        <a:t>B2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476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670"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670"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5400"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5400" algn="r">
                        <a:spcBef>
                          <a:spcPts val="255"/>
                        </a:spcBef>
                      </a:pPr>
                      <a:r>
                        <a:rPr lang="en-US" sz="900">
                          <a:solidFill>
                            <a:srgbClr val="FF0000"/>
                          </a:solidFill>
                          <a:effectLst/>
                          <a:latin typeface="Arial Narrow" panose="020B0606020202030204" pitchFamily="34" charset="0"/>
                          <a:ea typeface="Arial" panose="020B0604020202020204" pitchFamily="34" charset="0"/>
                          <a:cs typeface="Arial" panose="020B0604020202020204" pitchFamily="34" charset="0"/>
                        </a:rPr>
                        <a:t>32000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FBE4D5"/>
                    </a:solidFill>
                  </a:tcPr>
                </a:tc>
                <a:tc>
                  <a:txBody>
                    <a:bodyPr/>
                    <a:lstStyle/>
                    <a:p>
                      <a:pPr marR="2730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9D9D9"/>
                    </a:solidFill>
                  </a:tcPr>
                </a:tc>
                <a:tc>
                  <a:txBody>
                    <a:bodyPr/>
                    <a:lstStyle/>
                    <a:p>
                      <a:pPr marR="2603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730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03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extLst>
                  <a:ext uri="{0D108BD9-81ED-4DB2-BD59-A6C34878D82A}">
                    <a16:rowId xmlns:a16="http://schemas.microsoft.com/office/drawing/2014/main" val="780654682"/>
                  </a:ext>
                </a:extLst>
              </a:tr>
              <a:tr h="211892">
                <a:tc>
                  <a:txBody>
                    <a:bodyPr/>
                    <a:lstStyle/>
                    <a:p>
                      <a:pPr marL="67945" marR="66040" algn="ctr">
                        <a:spcBef>
                          <a:spcPts val="24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B3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476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03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670"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5400"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5400"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730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03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730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5400"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extLst>
                  <a:ext uri="{0D108BD9-81ED-4DB2-BD59-A6C34878D82A}">
                    <a16:rowId xmlns:a16="http://schemas.microsoft.com/office/drawing/2014/main" val="2976743323"/>
                  </a:ext>
                </a:extLst>
              </a:tr>
              <a:tr h="213427">
                <a:tc>
                  <a:txBody>
                    <a:bodyPr/>
                    <a:lstStyle/>
                    <a:p>
                      <a:pPr marL="67945" marR="66040" algn="ctr">
                        <a:spcBef>
                          <a:spcPts val="255"/>
                        </a:spcBef>
                      </a:pPr>
                      <a:r>
                        <a:rPr lang="en-US" sz="900" b="1">
                          <a:effectLst/>
                          <a:latin typeface="Arial Narrow" panose="020B0606020202030204" pitchFamily="34" charset="0"/>
                          <a:ea typeface="Arial" panose="020B0604020202020204" pitchFamily="34" charset="0"/>
                          <a:cs typeface="Arial" panose="020B0604020202020204" pitchFamily="34" charset="0"/>
                        </a:rPr>
                        <a:t>C1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476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2926270482"/>
                  </a:ext>
                </a:extLst>
              </a:tr>
              <a:tr h="211892">
                <a:tc>
                  <a:txBody>
                    <a:bodyPr/>
                    <a:lstStyle/>
                    <a:p>
                      <a:pPr marL="67945" marR="66040" algn="ctr">
                        <a:spcBef>
                          <a:spcPts val="245"/>
                        </a:spcBef>
                      </a:pPr>
                      <a:r>
                        <a:rPr lang="en-US" sz="900" b="1">
                          <a:effectLst/>
                          <a:latin typeface="Arial Narrow" panose="020B0606020202030204" pitchFamily="34" charset="0"/>
                          <a:ea typeface="Arial" panose="020B0604020202020204" pitchFamily="34" charset="0"/>
                          <a:cs typeface="Arial" panose="020B0604020202020204" pitchFamily="34" charset="0"/>
                        </a:rPr>
                        <a:t>C2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476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85764391"/>
                  </a:ext>
                </a:extLst>
              </a:tr>
              <a:tr h="213427">
                <a:tc>
                  <a:txBody>
                    <a:bodyPr/>
                    <a:lstStyle/>
                    <a:p>
                      <a:pPr marL="67945" marR="66040" algn="ctr">
                        <a:spcBef>
                          <a:spcPts val="255"/>
                        </a:spcBef>
                      </a:pPr>
                      <a:r>
                        <a:rPr lang="en-US" sz="900" b="1">
                          <a:effectLst/>
                          <a:latin typeface="Arial Narrow" panose="020B0606020202030204" pitchFamily="34" charset="0"/>
                          <a:ea typeface="Arial" panose="020B0604020202020204" pitchFamily="34" charset="0"/>
                          <a:cs typeface="Arial" panose="020B0604020202020204" pitchFamily="34" charset="0"/>
                        </a:rPr>
                        <a:t>C3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476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349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2375215459"/>
                  </a:ext>
                </a:extLst>
              </a:tr>
              <a:tr h="211892">
                <a:tc>
                  <a:txBody>
                    <a:bodyPr/>
                    <a:lstStyle/>
                    <a:p>
                      <a:pPr marL="67945" marR="66040" algn="ctr">
                        <a:spcBef>
                          <a:spcPts val="245"/>
                        </a:spcBef>
                      </a:pPr>
                      <a:r>
                        <a:rPr lang="en-US" sz="900" b="1">
                          <a:solidFill>
                            <a:srgbClr val="000000"/>
                          </a:solidFill>
                          <a:effectLst/>
                          <a:latin typeface="Arial Narrow" panose="020B0606020202030204" pitchFamily="34" charset="0"/>
                          <a:ea typeface="Arial" panose="020B0604020202020204" pitchFamily="34" charset="0"/>
                          <a:cs typeface="Arial" panose="020B0604020202020204" pitchFamily="34" charset="0"/>
                        </a:rPr>
                        <a:t>D1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476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03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03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5400"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670"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730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03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730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035" algn="r">
                        <a:spcBef>
                          <a:spcPts val="24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extLst>
                  <a:ext uri="{0D108BD9-81ED-4DB2-BD59-A6C34878D82A}">
                    <a16:rowId xmlns:a16="http://schemas.microsoft.com/office/drawing/2014/main" val="3339901682"/>
                  </a:ext>
                </a:extLst>
              </a:tr>
              <a:tr h="213427">
                <a:tc>
                  <a:txBody>
                    <a:bodyPr/>
                    <a:lstStyle/>
                    <a:p>
                      <a:pPr marL="67945" marR="66040" algn="ctr">
                        <a:spcBef>
                          <a:spcPts val="255"/>
                        </a:spcBef>
                      </a:pPr>
                      <a:r>
                        <a:rPr lang="en-US" sz="900" b="1">
                          <a:solidFill>
                            <a:srgbClr val="FF0000"/>
                          </a:solidFill>
                          <a:effectLst/>
                          <a:latin typeface="Arial Narrow" panose="020B0606020202030204" pitchFamily="34" charset="0"/>
                          <a:ea typeface="Arial" panose="020B0604020202020204" pitchFamily="34" charset="0"/>
                          <a:cs typeface="Arial" panose="020B0604020202020204" pitchFamily="34" charset="0"/>
                        </a:rPr>
                        <a:t>D2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476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03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03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5400"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670" algn="r">
                        <a:spcBef>
                          <a:spcPts val="255"/>
                        </a:spcBef>
                      </a:pPr>
                      <a:r>
                        <a:rPr lang="en-US" sz="900">
                          <a:solidFill>
                            <a:srgbClr val="FF0000"/>
                          </a:solidFill>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FBE4D5"/>
                    </a:solidFill>
                  </a:tcPr>
                </a:tc>
                <a:tc>
                  <a:txBody>
                    <a:bodyPr/>
                    <a:lstStyle/>
                    <a:p>
                      <a:pPr marR="2730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603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7305"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tc>
                  <a:txBody>
                    <a:bodyPr/>
                    <a:lstStyle/>
                    <a:p>
                      <a:pPr marR="25400" algn="r">
                        <a:spcBef>
                          <a:spcPts val="255"/>
                        </a:spcBef>
                      </a:pPr>
                      <a:r>
                        <a:rPr lang="en-US" sz="900">
                          <a:solidFill>
                            <a:srgbClr val="000000"/>
                          </a:solidFill>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solidFill>
                      <a:srgbClr val="DADADA"/>
                    </a:solidFill>
                  </a:tcPr>
                </a:tc>
                <a:extLst>
                  <a:ext uri="{0D108BD9-81ED-4DB2-BD59-A6C34878D82A}">
                    <a16:rowId xmlns:a16="http://schemas.microsoft.com/office/drawing/2014/main" val="3545336785"/>
                  </a:ext>
                </a:extLst>
              </a:tr>
              <a:tr h="211892">
                <a:tc>
                  <a:txBody>
                    <a:bodyPr/>
                    <a:lstStyle/>
                    <a:p>
                      <a:pPr marL="67945" marR="65405" algn="ctr">
                        <a:spcBef>
                          <a:spcPts val="245"/>
                        </a:spcBef>
                      </a:pPr>
                      <a:r>
                        <a:rPr lang="en-US" sz="900" b="1">
                          <a:effectLst/>
                          <a:latin typeface="Arial Narrow" panose="020B0606020202030204" pitchFamily="34" charset="0"/>
                          <a:ea typeface="Arial" panose="020B0604020202020204" pitchFamily="34" charset="0"/>
                          <a:cs typeface="Arial" panose="020B0604020202020204" pitchFamily="34" charset="0"/>
                        </a:rPr>
                        <a:t>E1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32000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94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1381360666"/>
                  </a:ext>
                </a:extLst>
              </a:tr>
              <a:tr h="213427">
                <a:tc>
                  <a:txBody>
                    <a:bodyPr/>
                    <a:lstStyle/>
                    <a:p>
                      <a:pPr marL="67945" marR="65405" algn="ctr">
                        <a:spcBef>
                          <a:spcPts val="255"/>
                        </a:spcBef>
                      </a:pPr>
                      <a:r>
                        <a:rPr lang="en-US" sz="900" b="1">
                          <a:effectLst/>
                          <a:latin typeface="Arial Narrow" panose="020B0606020202030204" pitchFamily="34" charset="0"/>
                          <a:ea typeface="Arial" panose="020B0604020202020204" pitchFamily="34" charset="0"/>
                          <a:cs typeface="Arial" panose="020B0604020202020204" pitchFamily="34" charset="0"/>
                        </a:rPr>
                        <a:t>E2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1000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8000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5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1613341643"/>
                  </a:ext>
                </a:extLst>
              </a:tr>
              <a:tr h="211892">
                <a:tc>
                  <a:txBody>
                    <a:bodyPr/>
                    <a:lstStyle/>
                    <a:p>
                      <a:pPr marL="67945" marR="65405" algn="ctr">
                        <a:spcBef>
                          <a:spcPts val="245"/>
                        </a:spcBef>
                      </a:pPr>
                      <a:r>
                        <a:rPr lang="en-US" sz="900" b="1">
                          <a:effectLst/>
                          <a:latin typeface="Arial Narrow" panose="020B0606020202030204" pitchFamily="34" charset="0"/>
                          <a:ea typeface="Arial" panose="020B0604020202020204" pitchFamily="34" charset="0"/>
                          <a:cs typeface="Arial" panose="020B0604020202020204" pitchFamily="34" charset="0"/>
                        </a:rPr>
                        <a:t>E3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476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67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16000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730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4000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2000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6035"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a:txBody>
                    <a:bodyPr/>
                    <a:lstStyle/>
                    <a:p>
                      <a:pPr marR="25400" algn="r">
                        <a:spcBef>
                          <a:spcPts val="245"/>
                        </a:spcBef>
                      </a:pPr>
                      <a:r>
                        <a:rPr lang="en-US" sz="900">
                          <a:effectLst/>
                          <a:latin typeface="Arial Narrow" panose="020B0606020202030204" pitchFamily="34" charset="0"/>
                          <a:ea typeface="Arial" panose="020B0604020202020204" pitchFamily="34" charset="0"/>
                          <a:cs typeface="Arial" panose="020B0604020202020204" pitchFamily="34" charset="0"/>
                        </a:rPr>
                        <a:t>[na]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extLst>
                  <a:ext uri="{0D108BD9-81ED-4DB2-BD59-A6C34878D82A}">
                    <a16:rowId xmlns:a16="http://schemas.microsoft.com/office/drawing/2014/main" val="2343770156"/>
                  </a:ext>
                </a:extLst>
              </a:tr>
              <a:tr h="240298">
                <a:tc gridSpan="10">
                  <a:txBody>
                    <a:bodyPr/>
                    <a:lstStyle/>
                    <a:p>
                      <a:pPr marL="29845">
                        <a:spcBef>
                          <a:spcPts val="255"/>
                        </a:spcBef>
                        <a:tabLst>
                          <a:tab pos="1003935" algn="l"/>
                        </a:tabLst>
                      </a:pPr>
                      <a:r>
                        <a:rPr lang="it-IT" sz="900" i="1" dirty="0">
                          <a:effectLst/>
                          <a:latin typeface="Arial Narrow" panose="020B0606020202030204" pitchFamily="34" charset="0"/>
                          <a:ea typeface="Arial" panose="020B0604020202020204" pitchFamily="34" charset="0"/>
                          <a:cs typeface="Arial" panose="020B0604020202020204" pitchFamily="34" charset="0"/>
                        </a:rPr>
                        <a:t>[</a:t>
                      </a:r>
                      <a:r>
                        <a:rPr lang="it-IT" sz="900" i="1" dirty="0" err="1">
                          <a:effectLst/>
                          <a:latin typeface="Arial Narrow" panose="020B0606020202030204" pitchFamily="34" charset="0"/>
                          <a:ea typeface="Arial" panose="020B0604020202020204" pitchFamily="34" charset="0"/>
                          <a:cs typeface="Arial" panose="020B0604020202020204" pitchFamily="34" charset="0"/>
                        </a:rPr>
                        <a:t>na</a:t>
                      </a:r>
                      <a:r>
                        <a:rPr lang="it-IT" sz="900" i="1" dirty="0">
                          <a:effectLst/>
                          <a:latin typeface="Arial Narrow" panose="020B0606020202030204" pitchFamily="34" charset="0"/>
                          <a:ea typeface="Arial" panose="020B0604020202020204" pitchFamily="34" charset="0"/>
                          <a:cs typeface="Arial" panose="020B0604020202020204" pitchFamily="34" charset="0"/>
                        </a:rPr>
                        <a:t>]  Non ammesso	[1]  Nessun limite</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C0C0C"/>
                      </a:solidFill>
                      <a:prstDash val="solid"/>
                      <a:round/>
                      <a:headEnd type="none" w="med" len="med"/>
                      <a:tailEnd type="none" w="med" len="med"/>
                    </a:lnL>
                    <a:lnR w="12700" cap="flat" cmpd="sng" algn="ctr">
                      <a:solidFill>
                        <a:srgbClr val="0C0C0C"/>
                      </a:solidFill>
                      <a:prstDash val="solid"/>
                      <a:round/>
                      <a:headEnd type="none" w="med" len="med"/>
                      <a:tailEnd type="none" w="med" len="med"/>
                    </a:lnR>
                    <a:lnT w="12700" cap="flat" cmpd="sng" algn="ctr">
                      <a:solidFill>
                        <a:srgbClr val="0C0C0C"/>
                      </a:solidFill>
                      <a:prstDash val="solid"/>
                      <a:round/>
                      <a:headEnd type="none" w="med" len="med"/>
                      <a:tailEnd type="none" w="med" len="med"/>
                    </a:lnT>
                    <a:lnB w="12700" cap="flat" cmpd="sng" algn="ctr">
                      <a:solidFill>
                        <a:srgbClr val="0C0C0C"/>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38109920"/>
                  </a:ext>
                </a:extLst>
              </a:tr>
            </a:tbl>
          </a:graphicData>
        </a:graphic>
      </p:graphicFrame>
      <p:sp>
        <p:nvSpPr>
          <p:cNvPr id="3" name="CustomShape 1">
            <a:extLst>
              <a:ext uri="{FF2B5EF4-FFF2-40B4-BE49-F238E27FC236}">
                <a16:creationId xmlns:a16="http://schemas.microsoft.com/office/drawing/2014/main" id="{D95D8F62-A3FA-E8E8-60CD-5A8B74ECD9A3}"/>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9" name="Picture 2_49"/>
          <p:cNvPicPr/>
          <p:nvPr/>
        </p:nvPicPr>
        <p:blipFill>
          <a:blip r:embed="rId2"/>
          <a:srcRect b="16376"/>
          <a:stretch/>
        </p:blipFill>
        <p:spPr>
          <a:xfrm>
            <a:off x="150840" y="6222240"/>
            <a:ext cx="431280" cy="569880"/>
          </a:xfrm>
          <a:prstGeom prst="rect">
            <a:avLst/>
          </a:prstGeom>
          <a:ln>
            <a:noFill/>
          </a:ln>
        </p:spPr>
      </p:pic>
      <p:sp>
        <p:nvSpPr>
          <p:cNvPr id="700"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C2C8C07-5DB0-47C6-8CC5-6741CFCD34CE}" type="slidenum">
              <a:rPr lang="it-IT" sz="1000" b="0" strike="noStrike" spc="-1">
                <a:solidFill>
                  <a:srgbClr val="002060"/>
                </a:solidFill>
                <a:latin typeface="Arial"/>
                <a:ea typeface="DejaVu Sans"/>
              </a:rPr>
              <a:t>35</a:t>
            </a:fld>
            <a:endParaRPr lang="it-IT" sz="1000" b="0" strike="noStrike" spc="-1">
              <a:latin typeface="Arial"/>
            </a:endParaRPr>
          </a:p>
        </p:txBody>
      </p:sp>
      <p:sp>
        <p:nvSpPr>
          <p:cNvPr id="701"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02"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03"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04"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05"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07"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S4: Esodo</a:t>
            </a:r>
            <a:endParaRPr lang="it-IT" sz="2200" b="0" strike="noStrike" spc="-1">
              <a:latin typeface="Arial"/>
            </a:endParaRPr>
          </a:p>
          <a:p>
            <a:pPr algn="just">
              <a:lnSpc>
                <a:spcPct val="100000"/>
              </a:lnSpc>
            </a:pPr>
            <a:r>
              <a:rPr lang="it-IT" sz="1600" b="1" strike="noStrike" spc="-1">
                <a:solidFill>
                  <a:srgbClr val="000000"/>
                </a:solidFill>
                <a:latin typeface="Arial"/>
                <a:ea typeface="DejaVu Sans"/>
              </a:rPr>
              <a:t>Livelli di prestazione</a:t>
            </a:r>
            <a:r>
              <a:rPr lang="it-IT" sz="1600" b="0" strike="noStrike" spc="-1">
                <a:solidFill>
                  <a:srgbClr val="000000"/>
                </a:solidFill>
                <a:latin typeface="Arial"/>
                <a:ea typeface="DejaVu Sans"/>
              </a:rPr>
              <a:t> previsti:</a:t>
            </a: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just">
              <a:lnSpc>
                <a:spcPct val="100000"/>
              </a:lnSpc>
            </a:pPr>
            <a:endParaRPr lang="it-IT" sz="1600" b="0" strike="noStrike" spc="-1">
              <a:latin typeface="Arial"/>
            </a:endParaRPr>
          </a:p>
        </p:txBody>
      </p:sp>
      <p:sp>
        <p:nvSpPr>
          <p:cNvPr id="708"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09" name="Picture 2_50"/>
          <p:cNvPicPr/>
          <p:nvPr/>
        </p:nvPicPr>
        <p:blipFill>
          <a:blip r:embed="rId3"/>
          <a:srcRect r="66092"/>
          <a:stretch/>
        </p:blipFill>
        <p:spPr>
          <a:xfrm>
            <a:off x="58320" y="173880"/>
            <a:ext cx="863280" cy="1065960"/>
          </a:xfrm>
          <a:prstGeom prst="rect">
            <a:avLst/>
          </a:prstGeom>
          <a:ln>
            <a:noFill/>
          </a:ln>
        </p:spPr>
      </p:pic>
      <p:pic>
        <p:nvPicPr>
          <p:cNvPr id="710" name="Picture 2_51"/>
          <p:cNvPicPr/>
          <p:nvPr/>
        </p:nvPicPr>
        <p:blipFill>
          <a:blip r:embed="rId4"/>
          <a:stretch/>
        </p:blipFill>
        <p:spPr>
          <a:xfrm>
            <a:off x="2880" y="1587960"/>
            <a:ext cx="943200" cy="243360"/>
          </a:xfrm>
          <a:prstGeom prst="rect">
            <a:avLst/>
          </a:prstGeom>
          <a:ln>
            <a:noFill/>
          </a:ln>
        </p:spPr>
      </p:pic>
      <p:pic>
        <p:nvPicPr>
          <p:cNvPr id="711" name="Immagine 710"/>
          <p:cNvPicPr/>
          <p:nvPr/>
        </p:nvPicPr>
        <p:blipFill>
          <a:blip r:embed="rId5"/>
          <a:stretch/>
        </p:blipFill>
        <p:spPr>
          <a:xfrm>
            <a:off x="1277640" y="2421720"/>
            <a:ext cx="7675560" cy="1466280"/>
          </a:xfrm>
          <a:prstGeom prst="rect">
            <a:avLst/>
          </a:prstGeom>
          <a:ln>
            <a:noFill/>
          </a:ln>
        </p:spPr>
      </p:pic>
      <p:sp>
        <p:nvSpPr>
          <p:cNvPr id="2" name="CustomShape 1">
            <a:extLst>
              <a:ext uri="{FF2B5EF4-FFF2-40B4-BE49-F238E27FC236}">
                <a16:creationId xmlns:a16="http://schemas.microsoft.com/office/drawing/2014/main" id="{B96BB0AC-468A-105D-D752-E8CE9F7905B3}"/>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4" name="Picture 2_55"/>
          <p:cNvPicPr/>
          <p:nvPr/>
        </p:nvPicPr>
        <p:blipFill>
          <a:blip r:embed="rId2"/>
          <a:srcRect b="16376"/>
          <a:stretch/>
        </p:blipFill>
        <p:spPr>
          <a:xfrm>
            <a:off x="150840" y="6222240"/>
            <a:ext cx="431280" cy="569880"/>
          </a:xfrm>
          <a:prstGeom prst="rect">
            <a:avLst/>
          </a:prstGeom>
          <a:ln>
            <a:noFill/>
          </a:ln>
        </p:spPr>
      </p:pic>
      <p:sp>
        <p:nvSpPr>
          <p:cNvPr id="715"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6B8EE0E1-6ED8-410A-82D7-2015213305DD}" type="slidenum">
              <a:rPr lang="it-IT" sz="1000" b="0" strike="noStrike" spc="-1">
                <a:solidFill>
                  <a:srgbClr val="002060"/>
                </a:solidFill>
                <a:latin typeface="Arial"/>
                <a:ea typeface="DejaVu Sans"/>
              </a:rPr>
              <a:t>36</a:t>
            </a:fld>
            <a:endParaRPr lang="it-IT" sz="1000" b="0" strike="noStrike" spc="-1">
              <a:latin typeface="Arial"/>
            </a:endParaRPr>
          </a:p>
        </p:txBody>
      </p:sp>
      <p:sp>
        <p:nvSpPr>
          <p:cNvPr id="716"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17"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18"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19"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20"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22"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S4: Esodo</a:t>
            </a:r>
            <a:endParaRPr lang="it-IT" sz="2200" b="0" strike="noStrike" spc="-1">
              <a:latin typeface="Arial"/>
            </a:endParaRPr>
          </a:p>
          <a:p>
            <a:pPr algn="ctr">
              <a:lnSpc>
                <a:spcPct val="100000"/>
              </a:lnSpc>
            </a:pPr>
            <a:endParaRPr lang="it-IT" sz="2200" b="0" strike="noStrike" spc="-1">
              <a:latin typeface="Arial"/>
            </a:endParaRPr>
          </a:p>
          <a:p>
            <a:pPr algn="just">
              <a:lnSpc>
                <a:spcPct val="100000"/>
              </a:lnSpc>
            </a:pPr>
            <a:r>
              <a:rPr lang="it-IT" sz="1600" b="1" strike="noStrike" spc="-1">
                <a:solidFill>
                  <a:srgbClr val="000000"/>
                </a:solidFill>
                <a:latin typeface="Arial"/>
                <a:ea typeface="DejaVu Sans"/>
              </a:rPr>
              <a:t>Criteri di attribuzione</a:t>
            </a:r>
            <a:r>
              <a:rPr lang="it-IT" sz="1600" b="0" strike="noStrike" spc="-1">
                <a:solidFill>
                  <a:srgbClr val="000000"/>
                </a:solidFill>
                <a:latin typeface="Arial"/>
                <a:ea typeface="DejaVu Sans"/>
              </a:rPr>
              <a:t> previsti dalla RTO:</a:t>
            </a:r>
            <a:endParaRPr lang="it-IT" sz="1600" b="0" strike="noStrike" spc="-1">
              <a:latin typeface="Arial"/>
            </a:endParaRPr>
          </a:p>
        </p:txBody>
      </p:sp>
      <p:sp>
        <p:nvSpPr>
          <p:cNvPr id="723"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24" name="Picture 2_56"/>
          <p:cNvPicPr/>
          <p:nvPr/>
        </p:nvPicPr>
        <p:blipFill>
          <a:blip r:embed="rId3"/>
          <a:srcRect r="66092"/>
          <a:stretch/>
        </p:blipFill>
        <p:spPr>
          <a:xfrm>
            <a:off x="58320" y="173880"/>
            <a:ext cx="863280" cy="1065960"/>
          </a:xfrm>
          <a:prstGeom prst="rect">
            <a:avLst/>
          </a:prstGeom>
          <a:ln>
            <a:noFill/>
          </a:ln>
        </p:spPr>
      </p:pic>
      <p:pic>
        <p:nvPicPr>
          <p:cNvPr id="725" name="Picture 2_57"/>
          <p:cNvPicPr/>
          <p:nvPr/>
        </p:nvPicPr>
        <p:blipFill>
          <a:blip r:embed="rId4"/>
          <a:stretch/>
        </p:blipFill>
        <p:spPr>
          <a:xfrm>
            <a:off x="2880" y="1587960"/>
            <a:ext cx="943200" cy="243360"/>
          </a:xfrm>
          <a:prstGeom prst="rect">
            <a:avLst/>
          </a:prstGeom>
          <a:ln>
            <a:noFill/>
          </a:ln>
        </p:spPr>
      </p:pic>
      <p:pic>
        <p:nvPicPr>
          <p:cNvPr id="726" name="Immagine 725"/>
          <p:cNvPicPr/>
          <p:nvPr/>
        </p:nvPicPr>
        <p:blipFill>
          <a:blip r:embed="rId5"/>
          <a:stretch/>
        </p:blipFill>
        <p:spPr>
          <a:xfrm>
            <a:off x="1305360" y="2448000"/>
            <a:ext cx="7694640" cy="1637640"/>
          </a:xfrm>
          <a:prstGeom prst="rect">
            <a:avLst/>
          </a:prstGeom>
          <a:ln>
            <a:noFill/>
          </a:ln>
        </p:spPr>
      </p:pic>
      <p:sp>
        <p:nvSpPr>
          <p:cNvPr id="2" name="CustomShape 1">
            <a:extLst>
              <a:ext uri="{FF2B5EF4-FFF2-40B4-BE49-F238E27FC236}">
                <a16:creationId xmlns:a16="http://schemas.microsoft.com/office/drawing/2014/main" id="{768F73B3-E706-8CEE-AF48-102BAE2ABF88}"/>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9" name="Picture 2_58"/>
          <p:cNvPicPr/>
          <p:nvPr/>
        </p:nvPicPr>
        <p:blipFill>
          <a:blip r:embed="rId2"/>
          <a:srcRect b="16376"/>
          <a:stretch/>
        </p:blipFill>
        <p:spPr>
          <a:xfrm>
            <a:off x="150840" y="6222240"/>
            <a:ext cx="431280" cy="569880"/>
          </a:xfrm>
          <a:prstGeom prst="rect">
            <a:avLst/>
          </a:prstGeom>
          <a:ln>
            <a:noFill/>
          </a:ln>
        </p:spPr>
      </p:pic>
      <p:sp>
        <p:nvSpPr>
          <p:cNvPr id="730"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CED824FE-6AFC-481B-BD3E-9D7430740E31}" type="slidenum">
              <a:rPr lang="it-IT" sz="1000" b="0" strike="noStrike" spc="-1">
                <a:solidFill>
                  <a:srgbClr val="002060"/>
                </a:solidFill>
                <a:latin typeface="Arial"/>
                <a:ea typeface="DejaVu Sans"/>
              </a:rPr>
              <a:t>37</a:t>
            </a:fld>
            <a:endParaRPr lang="it-IT" sz="1000" b="0" strike="noStrike" spc="-1">
              <a:latin typeface="Arial"/>
            </a:endParaRPr>
          </a:p>
        </p:txBody>
      </p:sp>
      <p:sp>
        <p:nvSpPr>
          <p:cNvPr id="731"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32"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33"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34"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35"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37"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S4: Esodo</a:t>
            </a:r>
            <a:endParaRPr lang="it-IT" sz="2200" b="0" strike="noStrike" spc="-1" dirty="0">
              <a:latin typeface="Arial"/>
            </a:endParaRPr>
          </a:p>
          <a:p>
            <a:pPr algn="ctr">
              <a:lnSpc>
                <a:spcPct val="100000"/>
              </a:lnSpc>
            </a:pPr>
            <a:endParaRPr lang="it-IT" sz="2200" b="0" strike="noStrike" spc="-1" dirty="0">
              <a:latin typeface="Arial"/>
            </a:endParaRPr>
          </a:p>
          <a:p>
            <a:pPr algn="just">
              <a:lnSpc>
                <a:spcPct val="100000"/>
              </a:lnSpc>
            </a:pPr>
            <a:r>
              <a:rPr lang="it-IT" sz="1600" b="0" strike="noStrike" spc="-1" dirty="0">
                <a:solidFill>
                  <a:srgbClr val="000000"/>
                </a:solidFill>
                <a:latin typeface="Arial"/>
                <a:ea typeface="DejaVu Sans"/>
              </a:rPr>
              <a:t>Livello di prestazione valutato </a:t>
            </a:r>
            <a:r>
              <a:rPr lang="it-IT" sz="1600" b="1" u="sng" strike="noStrike" spc="-1" dirty="0">
                <a:solidFill>
                  <a:srgbClr val="000000"/>
                </a:solidFill>
                <a:uFillTx/>
                <a:latin typeface="Arial"/>
                <a:ea typeface="DejaVu Sans"/>
              </a:rPr>
              <a:t>secondo la RTO</a:t>
            </a:r>
            <a:r>
              <a:rPr lang="it-IT" sz="1600" b="0" strike="noStrike" spc="-1" dirty="0">
                <a:solidFill>
                  <a:srgbClr val="000000"/>
                </a:solidFill>
                <a:latin typeface="Arial"/>
                <a:ea typeface="DejaVu Sans"/>
              </a:rPr>
              <a:t>:</a:t>
            </a: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738"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39" name="Picture 2_59"/>
          <p:cNvPicPr/>
          <p:nvPr/>
        </p:nvPicPr>
        <p:blipFill>
          <a:blip r:embed="rId3"/>
          <a:srcRect r="66092"/>
          <a:stretch/>
        </p:blipFill>
        <p:spPr>
          <a:xfrm>
            <a:off x="58320" y="173880"/>
            <a:ext cx="863280" cy="1065960"/>
          </a:xfrm>
          <a:prstGeom prst="rect">
            <a:avLst/>
          </a:prstGeom>
          <a:ln>
            <a:noFill/>
          </a:ln>
        </p:spPr>
      </p:pic>
      <p:pic>
        <p:nvPicPr>
          <p:cNvPr id="740" name="Picture 2_60"/>
          <p:cNvPicPr/>
          <p:nvPr/>
        </p:nvPicPr>
        <p:blipFill>
          <a:blip r:embed="rId4"/>
          <a:stretch/>
        </p:blipFill>
        <p:spPr>
          <a:xfrm>
            <a:off x="2880" y="1587960"/>
            <a:ext cx="943200" cy="243360"/>
          </a:xfrm>
          <a:prstGeom prst="rect">
            <a:avLst/>
          </a:prstGeom>
          <a:ln>
            <a:noFill/>
          </a:ln>
        </p:spPr>
      </p:pic>
      <p:grpSp>
        <p:nvGrpSpPr>
          <p:cNvPr id="741" name="Group 12"/>
          <p:cNvGrpSpPr/>
          <p:nvPr/>
        </p:nvGrpSpPr>
        <p:grpSpPr>
          <a:xfrm>
            <a:off x="1305360" y="2394360"/>
            <a:ext cx="7694640" cy="1637640"/>
            <a:chOff x="1305360" y="2394360"/>
            <a:chExt cx="7694640" cy="1637640"/>
          </a:xfrm>
        </p:grpSpPr>
        <p:pic>
          <p:nvPicPr>
            <p:cNvPr id="742" name="Immagine 741"/>
            <p:cNvPicPr/>
            <p:nvPr/>
          </p:nvPicPr>
          <p:blipFill>
            <a:blip r:embed="rId5"/>
            <a:stretch/>
          </p:blipFill>
          <p:spPr>
            <a:xfrm>
              <a:off x="1305360" y="2394360"/>
              <a:ext cx="7694640" cy="1637640"/>
            </a:xfrm>
            <a:prstGeom prst="rect">
              <a:avLst/>
            </a:prstGeom>
            <a:ln>
              <a:noFill/>
            </a:ln>
          </p:spPr>
        </p:pic>
        <p:sp>
          <p:nvSpPr>
            <p:cNvPr id="743" name="CustomShape 13"/>
            <p:cNvSpPr/>
            <p:nvPr/>
          </p:nvSpPr>
          <p:spPr>
            <a:xfrm>
              <a:off x="1512000" y="2880000"/>
              <a:ext cx="864000" cy="216000"/>
            </a:xfrm>
            <a:prstGeom prst="ellipse">
              <a:avLst/>
            </a:prstGeom>
            <a:noFill/>
            <a:ln w="360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grpSp>
      <p:sp>
        <p:nvSpPr>
          <p:cNvPr id="2" name="CustomShape 1">
            <a:extLst>
              <a:ext uri="{FF2B5EF4-FFF2-40B4-BE49-F238E27FC236}">
                <a16:creationId xmlns:a16="http://schemas.microsoft.com/office/drawing/2014/main" id="{B5789781-7B74-E77E-7E49-63F19E57433E}"/>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6" name="Picture 2_61"/>
          <p:cNvPicPr/>
          <p:nvPr/>
        </p:nvPicPr>
        <p:blipFill>
          <a:blip r:embed="rId2"/>
          <a:srcRect b="16376"/>
          <a:stretch/>
        </p:blipFill>
        <p:spPr>
          <a:xfrm>
            <a:off x="150840" y="6222240"/>
            <a:ext cx="431280" cy="569880"/>
          </a:xfrm>
          <a:prstGeom prst="rect">
            <a:avLst/>
          </a:prstGeom>
          <a:ln>
            <a:noFill/>
          </a:ln>
        </p:spPr>
      </p:pic>
      <p:sp>
        <p:nvSpPr>
          <p:cNvPr id="747"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A23AEEA-8362-4BC3-AB16-97C0C4995968}" type="slidenum">
              <a:rPr lang="it-IT" sz="1000" b="0" strike="noStrike" spc="-1">
                <a:solidFill>
                  <a:srgbClr val="002060"/>
                </a:solidFill>
                <a:latin typeface="Arial"/>
                <a:ea typeface="DejaVu Sans"/>
              </a:rPr>
              <a:t>38</a:t>
            </a:fld>
            <a:endParaRPr lang="it-IT" sz="1000" b="0" strike="noStrike" spc="-1">
              <a:latin typeface="Arial"/>
            </a:endParaRPr>
          </a:p>
        </p:txBody>
      </p:sp>
      <p:sp>
        <p:nvSpPr>
          <p:cNvPr id="748"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49"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0"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1"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2"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4"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S4: Esodo</a:t>
            </a:r>
            <a:endParaRPr lang="it-IT" sz="2200" b="0" strike="noStrike" spc="-1" dirty="0">
              <a:latin typeface="Arial"/>
            </a:endParaRPr>
          </a:p>
          <a:p>
            <a:pPr algn="just"/>
            <a:r>
              <a:rPr lang="it-IT" sz="1300" b="1" dirty="0">
                <a:solidFill>
                  <a:srgbClr val="000000"/>
                </a:solidFill>
                <a:effectLst/>
                <a:latin typeface="Arial Narrow" panose="020B0606020202030204" pitchFamily="34" charset="0"/>
                <a:ea typeface="Times New Roman" panose="02020603050405020304" pitchFamily="18" charset="0"/>
                <a:cs typeface="Times New Roman" panose="02020603050405020304" pitchFamily="18" charset="0"/>
              </a:rPr>
              <a:t>LIVELLO DI PRESTAZIONE</a:t>
            </a:r>
            <a:endParaRPr lang="it-IT" sz="13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Le aree di tipo </a:t>
            </a:r>
            <a:r>
              <a:rPr lang="it-IT" sz="1300" b="1" dirty="0">
                <a:effectLst/>
                <a:latin typeface="Arial Narrow" panose="020B0606020202030204" pitchFamily="34" charset="0"/>
                <a:ea typeface="Times New Roman" panose="02020603050405020304" pitchFamily="18" charset="0"/>
                <a:cs typeface="Arial" panose="020B0604020202020204" pitchFamily="34" charset="0"/>
              </a:rPr>
              <a:t>TA</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devono consentire l’</a:t>
            </a:r>
            <a:r>
              <a:rPr lang="it-IT" sz="1300" u="sng" dirty="0">
                <a:effectLst/>
                <a:latin typeface="Arial Narrow" panose="020B0606020202030204" pitchFamily="34" charset="0"/>
                <a:ea typeface="Times New Roman" panose="02020603050405020304" pitchFamily="18" charset="0"/>
                <a:cs typeface="Arial" panose="020B0604020202020204" pitchFamily="34" charset="0"/>
              </a:rPr>
              <a:t>esodo orizzontale progressivo</a:t>
            </a:r>
            <a:r>
              <a:rPr lang="it-IT" sz="13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Le aree di tipo </a:t>
            </a:r>
            <a:r>
              <a:rPr lang="it-IT" sz="1300" b="1" dirty="0">
                <a:effectLst/>
                <a:latin typeface="Arial Narrow" panose="020B0606020202030204" pitchFamily="34" charset="0"/>
                <a:ea typeface="Times New Roman" panose="02020603050405020304" pitchFamily="18" charset="0"/>
                <a:cs typeface="Arial" panose="020B0604020202020204" pitchFamily="34" charset="0"/>
              </a:rPr>
              <a:t>TA2</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devono consentire l’</a:t>
            </a:r>
            <a:r>
              <a:rPr lang="it-IT" sz="1300" u="sng" dirty="0">
                <a:effectLst/>
                <a:latin typeface="Arial Narrow" panose="020B0606020202030204" pitchFamily="34" charset="0"/>
                <a:ea typeface="Times New Roman" panose="02020603050405020304" pitchFamily="18" charset="0"/>
                <a:cs typeface="Arial" panose="020B0604020202020204" pitchFamily="34" charset="0"/>
              </a:rPr>
              <a:t>esodo orizzontale progressivo nell’ambito delle stesse aree</a:t>
            </a:r>
            <a:r>
              <a:rPr lang="it-IT" sz="13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180340" indent="-180340" algn="just">
              <a:tabLst>
                <a:tab pos="180340" algn="l"/>
              </a:tabLst>
            </a:pPr>
            <a:r>
              <a:rPr lang="it-IT" sz="1300" b="1" dirty="0">
                <a:effectLst/>
                <a:latin typeface="Arial Narrow" panose="020B0606020202030204" pitchFamily="34" charset="0"/>
                <a:ea typeface="Times New Roman" panose="02020603050405020304" pitchFamily="18" charset="0"/>
                <a:cs typeface="Arial" panose="020B0604020202020204" pitchFamily="34" charset="0"/>
              </a:rPr>
              <a:t>Soluzioni adottate</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180340" indent="-180340" algn="just">
              <a:tabLst>
                <a:tab pos="180340" algn="l"/>
              </a:tabLst>
            </a:pPr>
            <a:r>
              <a:rPr lang="it-IT" sz="1300" u="sng" dirty="0">
                <a:effectLst/>
                <a:latin typeface="Arial Narrow" panose="020B0606020202030204" pitchFamily="34" charset="0"/>
                <a:ea typeface="Times New Roman" panose="02020603050405020304" pitchFamily="18" charset="0"/>
                <a:cs typeface="Arial" panose="020B0604020202020204" pitchFamily="34" charset="0"/>
              </a:rPr>
              <a:t>Esodo orizzontale progressivo</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L’evacuazione orizzontale progressiva per i malati è una modalità di esodo che prevede lo spostamento dei soggetti esposti in un compartimento adiacente, capace di contenerli e proteggerli fino a quando l’incendio non sia estinto o fino a che non si proceda ad una successiva evacuazione verso luogo sicuro o altre azioni di salvaguardia.</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Tutti i reparti di degenza sono suddivisi in compartimenti antincendio che si utilizzano quando le persone presenti nei piani sono allettate o soggette a trattamenti che limitano la propria mobilità.</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È prevista la gestione dell’evacuazione orizzontale progressiva secondo i seguenti principi base:</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Arial Narrow" panose="020B0606020202030204" pitchFamily="34" charset="0"/>
              <a:buChar char="-"/>
            </a:pP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Nel compartimento adiacente sarà possibile ospitare anche i letti che provengono dal compartimento dove è in corso l’incendio;</a:t>
            </a:r>
            <a:endParaRPr lang="it-IT" sz="13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buFont typeface="Arial Narrow" panose="020B0606020202030204" pitchFamily="34" charset="0"/>
              <a:buChar char="-"/>
            </a:pP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Le prime azioni sono svolte dal personale presente al momento dell’evento;</a:t>
            </a:r>
            <a:endParaRPr lang="it-IT" sz="13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buFont typeface="Arial Narrow" panose="020B0606020202030204" pitchFamily="34" charset="0"/>
              <a:buChar char="-"/>
            </a:pP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I pazienti coinvolti in una situazione di pericolo saranno subito allontanati dalla stanza;</a:t>
            </a:r>
            <a:endParaRPr lang="it-IT" sz="13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buFont typeface="Arial Narrow" panose="020B0606020202030204" pitchFamily="34" charset="0"/>
              <a:buChar char="-"/>
            </a:pP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L’avvio dell’esodo nel compatimento adiacente e la gestione successiva avverrà a seguito di allarme e valutazione del personale medico e/o personale di assistenza.</a:t>
            </a:r>
            <a:endParaRPr lang="it-IT" sz="13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r>
              <a:rPr lang="it-IT" sz="13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Le fasi di svolgimento saranno:</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Fase 0 – A seguito di conclamato incendio, il personale presente opportunamente formato provvederà all’allontanamento dei convolti (es. uscita dalla stanza).</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Fase 1 – esodo orizzontale progressivo in compartimento vicino a seguito di allarme, l’evacuazione dei pazienti dal compartimento interessato ad un comportamento vicino, sarà valutata dal personale sanitario presente coadiuvato dagli addetti antincendio.</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solidFill>
                  <a:srgbClr val="000000"/>
                </a:solidFill>
                <a:effectLst/>
                <a:latin typeface="Arial Narrow" panose="020B0606020202030204" pitchFamily="34" charset="0"/>
                <a:ea typeface="Times New Roman" panose="02020603050405020304" pitchFamily="18" charset="0"/>
                <a:cs typeface="Arial" panose="020B0604020202020204" pitchFamily="34" charset="0"/>
              </a:rPr>
              <a:t>Fase 2 – valutazione e gestione di ulteriori azioni in seguito della prima fase dell’esodo orizzontale progressivo (passaggio da un compartimento all’altro), le ulteriori azioni saranno valutate dal personale sanitario presente coadiuvato dagli addetti antincendio.</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180340" indent="-180340" algn="just">
              <a:tabLst>
                <a:tab pos="180340" algn="l"/>
              </a:tabLst>
            </a:pPr>
            <a:r>
              <a:rPr lang="it-IT" sz="13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ctr">
              <a:lnSpc>
                <a:spcPct val="100000"/>
              </a:lnSpc>
            </a:pPr>
            <a:endParaRPr lang="it-IT" sz="1600" b="0" strike="noStrike" spc="-1" dirty="0">
              <a:latin typeface="Arial"/>
            </a:endParaRPr>
          </a:p>
        </p:txBody>
      </p:sp>
      <p:sp>
        <p:nvSpPr>
          <p:cNvPr id="755"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56" name="Picture 2_62"/>
          <p:cNvPicPr/>
          <p:nvPr/>
        </p:nvPicPr>
        <p:blipFill>
          <a:blip r:embed="rId3"/>
          <a:srcRect r="66092"/>
          <a:stretch/>
        </p:blipFill>
        <p:spPr>
          <a:xfrm>
            <a:off x="58320" y="173880"/>
            <a:ext cx="863280" cy="1065960"/>
          </a:xfrm>
          <a:prstGeom prst="rect">
            <a:avLst/>
          </a:prstGeom>
          <a:ln>
            <a:noFill/>
          </a:ln>
        </p:spPr>
      </p:pic>
      <p:pic>
        <p:nvPicPr>
          <p:cNvPr id="757" name="Picture 2_63"/>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45B9F1D1-9E24-A97F-D695-876F056B6600}"/>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532B6-36AE-9034-D21F-D0280E78C6E2}"/>
            </a:ext>
          </a:extLst>
        </p:cNvPr>
        <p:cNvGrpSpPr/>
        <p:nvPr/>
      </p:nvGrpSpPr>
      <p:grpSpPr>
        <a:xfrm>
          <a:off x="0" y="0"/>
          <a:ext cx="0" cy="0"/>
          <a:chOff x="0" y="0"/>
          <a:chExt cx="0" cy="0"/>
        </a:xfrm>
      </p:grpSpPr>
      <p:pic>
        <p:nvPicPr>
          <p:cNvPr id="746" name="Picture 2_61">
            <a:extLst>
              <a:ext uri="{FF2B5EF4-FFF2-40B4-BE49-F238E27FC236}">
                <a16:creationId xmlns:a16="http://schemas.microsoft.com/office/drawing/2014/main" id="{0B622528-6C8B-FECD-AA3F-EC6ABE91ACEE}"/>
              </a:ext>
            </a:extLst>
          </p:cNvPr>
          <p:cNvPicPr/>
          <p:nvPr/>
        </p:nvPicPr>
        <p:blipFill>
          <a:blip r:embed="rId2"/>
          <a:srcRect b="16376"/>
          <a:stretch/>
        </p:blipFill>
        <p:spPr>
          <a:xfrm>
            <a:off x="150840" y="6222240"/>
            <a:ext cx="431280" cy="569880"/>
          </a:xfrm>
          <a:prstGeom prst="rect">
            <a:avLst/>
          </a:prstGeom>
          <a:ln>
            <a:noFill/>
          </a:ln>
        </p:spPr>
      </p:pic>
      <p:sp>
        <p:nvSpPr>
          <p:cNvPr id="747" name="CustomShape 3">
            <a:extLst>
              <a:ext uri="{FF2B5EF4-FFF2-40B4-BE49-F238E27FC236}">
                <a16:creationId xmlns:a16="http://schemas.microsoft.com/office/drawing/2014/main" id="{91990C1D-86AE-D321-7D03-B0143351BC51}"/>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A23AEEA-8362-4BC3-AB16-97C0C4995968}" type="slidenum">
              <a:rPr lang="it-IT" sz="1000" b="0" strike="noStrike" spc="-1">
                <a:solidFill>
                  <a:srgbClr val="002060"/>
                </a:solidFill>
                <a:latin typeface="Arial"/>
                <a:ea typeface="DejaVu Sans"/>
              </a:rPr>
              <a:t>39</a:t>
            </a:fld>
            <a:endParaRPr lang="it-IT" sz="1000" b="0" strike="noStrike" spc="-1">
              <a:latin typeface="Arial"/>
            </a:endParaRPr>
          </a:p>
        </p:txBody>
      </p:sp>
      <p:sp>
        <p:nvSpPr>
          <p:cNvPr id="748" name="CustomShape 4">
            <a:extLst>
              <a:ext uri="{FF2B5EF4-FFF2-40B4-BE49-F238E27FC236}">
                <a16:creationId xmlns:a16="http://schemas.microsoft.com/office/drawing/2014/main" id="{5316F98D-1F59-3121-487D-528994224A58}"/>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49" name="Line 5">
            <a:extLst>
              <a:ext uri="{FF2B5EF4-FFF2-40B4-BE49-F238E27FC236}">
                <a16:creationId xmlns:a16="http://schemas.microsoft.com/office/drawing/2014/main" id="{839184F8-B24D-FBFF-8BF0-88BB0DA2C854}"/>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0" name="Line 6">
            <a:extLst>
              <a:ext uri="{FF2B5EF4-FFF2-40B4-BE49-F238E27FC236}">
                <a16:creationId xmlns:a16="http://schemas.microsoft.com/office/drawing/2014/main" id="{2A272A16-24A7-E483-7229-86D78D12619B}"/>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1" name="Line 7">
            <a:extLst>
              <a:ext uri="{FF2B5EF4-FFF2-40B4-BE49-F238E27FC236}">
                <a16:creationId xmlns:a16="http://schemas.microsoft.com/office/drawing/2014/main" id="{BD648920-A53D-56A9-5C46-E27C0BB0FF94}"/>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2" name="Line 8">
            <a:extLst>
              <a:ext uri="{FF2B5EF4-FFF2-40B4-BE49-F238E27FC236}">
                <a16:creationId xmlns:a16="http://schemas.microsoft.com/office/drawing/2014/main" id="{45B4E99B-01B4-61D6-6A44-617B7043B6D2}"/>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4" name="CustomShape 10">
            <a:extLst>
              <a:ext uri="{FF2B5EF4-FFF2-40B4-BE49-F238E27FC236}">
                <a16:creationId xmlns:a16="http://schemas.microsoft.com/office/drawing/2014/main" id="{5FCF08FD-6672-6EF5-693B-E7CB97974F59}"/>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S4: Esodo</a:t>
            </a:r>
            <a:endParaRPr lang="it-IT" sz="2200" b="0" strike="noStrike" spc="-1" dirty="0">
              <a:latin typeface="Arial"/>
            </a:endParaRPr>
          </a:p>
          <a:p>
            <a:pPr algn="just">
              <a:lnSpc>
                <a:spcPct val="120000"/>
              </a:lnSpc>
              <a:spcBef>
                <a:spcPts val="600"/>
              </a:spcBef>
              <a:spcAft>
                <a:spcPts val="600"/>
              </a:spcAft>
            </a:pPr>
            <a:r>
              <a:rPr lang="it-IT" sz="1800" i="1" u="sng" dirty="0">
                <a:effectLst/>
                <a:latin typeface="Arial Narrow" panose="020B0606020202030204" pitchFamily="34" charset="0"/>
                <a:ea typeface="Times New Roman" panose="02020603050405020304" pitchFamily="18" charset="0"/>
                <a:cs typeface="Arial" panose="020B0604020202020204" pitchFamily="34" charset="0"/>
              </a:rPr>
              <a:t>Affollamento</a:t>
            </a: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a:p>
            <a:r>
              <a:rPr lang="it-IT" sz="1800" dirty="0">
                <a:effectLst/>
                <a:latin typeface="Arial Narrow" panose="020B0606020202030204" pitchFamily="34" charset="0"/>
                <a:ea typeface="Times New Roman" panose="02020603050405020304" pitchFamily="18" charset="0"/>
                <a:cs typeface="Arial" panose="020B0604020202020204" pitchFamily="34" charset="0"/>
              </a:rPr>
              <a:t>L'affollamento di ciascun compartimento è determinato o dalle persone presenti o moltiplicando la densità di affollamento per la superficie lorda del compartimento.</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r>
              <a:rPr lang="it-IT" sz="1200" i="1" dirty="0">
                <a:effectLst/>
                <a:latin typeface="Arial Narrow" panose="020B0606020202030204" pitchFamily="34" charset="0"/>
                <a:ea typeface="Times New Roman" panose="02020603050405020304" pitchFamily="18" charset="0"/>
                <a:cs typeface="Arial" panose="020B0604020202020204" pitchFamily="34" charset="0"/>
              </a:rPr>
              <a:t>Tabella S.4-13: Criteri per tipologia di attività</a:t>
            </a:r>
            <a:endParaRPr lang="it-IT" sz="1200" dirty="0">
              <a:effectLst/>
              <a:latin typeface="Calibri" panose="020F0502020204030204" pitchFamily="34" charset="0"/>
              <a:ea typeface="Times New Roman" panose="02020603050405020304" pitchFamily="18" charset="0"/>
              <a:cs typeface="Arial" panose="020B0604020202020204" pitchFamily="34" charset="0"/>
            </a:endParaRPr>
          </a:p>
          <a:p>
            <a:pPr algn="ctr">
              <a:lnSpc>
                <a:spcPct val="100000"/>
              </a:lnSpc>
            </a:pPr>
            <a:endParaRPr lang="it-IT" sz="1600" b="0" strike="noStrike" spc="-1" dirty="0">
              <a:latin typeface="Arial"/>
            </a:endParaRPr>
          </a:p>
        </p:txBody>
      </p:sp>
      <p:sp>
        <p:nvSpPr>
          <p:cNvPr id="755" name="CustomShape 11">
            <a:extLst>
              <a:ext uri="{FF2B5EF4-FFF2-40B4-BE49-F238E27FC236}">
                <a16:creationId xmlns:a16="http://schemas.microsoft.com/office/drawing/2014/main" id="{FC39BC11-E417-0330-3156-27D8119EE27B}"/>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56" name="Picture 2_62">
            <a:extLst>
              <a:ext uri="{FF2B5EF4-FFF2-40B4-BE49-F238E27FC236}">
                <a16:creationId xmlns:a16="http://schemas.microsoft.com/office/drawing/2014/main" id="{E98677C5-6663-615C-4F0B-BE5D7EC3859E}"/>
              </a:ext>
            </a:extLst>
          </p:cNvPr>
          <p:cNvPicPr/>
          <p:nvPr/>
        </p:nvPicPr>
        <p:blipFill>
          <a:blip r:embed="rId3"/>
          <a:srcRect r="66092"/>
          <a:stretch/>
        </p:blipFill>
        <p:spPr>
          <a:xfrm>
            <a:off x="58320" y="173880"/>
            <a:ext cx="863280" cy="1065960"/>
          </a:xfrm>
          <a:prstGeom prst="rect">
            <a:avLst/>
          </a:prstGeom>
          <a:ln>
            <a:noFill/>
          </a:ln>
        </p:spPr>
      </p:pic>
      <p:pic>
        <p:nvPicPr>
          <p:cNvPr id="757" name="Picture 2_63">
            <a:extLst>
              <a:ext uri="{FF2B5EF4-FFF2-40B4-BE49-F238E27FC236}">
                <a16:creationId xmlns:a16="http://schemas.microsoft.com/office/drawing/2014/main" id="{59C93AD9-40ED-EA69-997F-52B39939C936}"/>
              </a:ext>
            </a:extLst>
          </p:cNvPr>
          <p:cNvPicPr/>
          <p:nvPr/>
        </p:nvPicPr>
        <p:blipFill>
          <a:blip r:embed="rId4"/>
          <a:stretch/>
        </p:blipFill>
        <p:spPr>
          <a:xfrm>
            <a:off x="2880" y="1587960"/>
            <a:ext cx="943200" cy="243360"/>
          </a:xfrm>
          <a:prstGeom prst="rect">
            <a:avLst/>
          </a:prstGeom>
          <a:ln>
            <a:noFill/>
          </a:ln>
        </p:spPr>
      </p:pic>
      <p:graphicFrame>
        <p:nvGraphicFramePr>
          <p:cNvPr id="2" name="Tabella 1">
            <a:extLst>
              <a:ext uri="{FF2B5EF4-FFF2-40B4-BE49-F238E27FC236}">
                <a16:creationId xmlns:a16="http://schemas.microsoft.com/office/drawing/2014/main" id="{571ADAB2-BB31-363F-427D-20FC0176E7B1}"/>
              </a:ext>
            </a:extLst>
          </p:cNvPr>
          <p:cNvGraphicFramePr>
            <a:graphicFrameLocks noGrp="1"/>
          </p:cNvGraphicFramePr>
          <p:nvPr>
            <p:extLst>
              <p:ext uri="{D42A27DB-BD31-4B8C-83A1-F6EECF244321}">
                <p14:modId xmlns:p14="http://schemas.microsoft.com/office/powerpoint/2010/main" val="2719898385"/>
              </p:ext>
            </p:extLst>
          </p:nvPr>
        </p:nvGraphicFramePr>
        <p:xfrm>
          <a:off x="1277640" y="2349306"/>
          <a:ext cx="7212257" cy="1861930"/>
        </p:xfrm>
        <a:graphic>
          <a:graphicData uri="http://schemas.openxmlformats.org/drawingml/2006/table">
            <a:tbl>
              <a:tblPr firstRow="1" firstCol="1" lastRow="1" lastCol="1" bandRow="1" bandCol="1"/>
              <a:tblGrid>
                <a:gridCol w="4879254">
                  <a:extLst>
                    <a:ext uri="{9D8B030D-6E8A-4147-A177-3AD203B41FA5}">
                      <a16:colId xmlns:a16="http://schemas.microsoft.com/office/drawing/2014/main" val="132312030"/>
                    </a:ext>
                  </a:extLst>
                </a:gridCol>
                <a:gridCol w="2333003">
                  <a:extLst>
                    <a:ext uri="{9D8B030D-6E8A-4147-A177-3AD203B41FA5}">
                      <a16:colId xmlns:a16="http://schemas.microsoft.com/office/drawing/2014/main" val="2088054277"/>
                    </a:ext>
                  </a:extLst>
                </a:gridCol>
              </a:tblGrid>
              <a:tr h="209616">
                <a:tc>
                  <a:txBody>
                    <a:bodyPr/>
                    <a:lstStyle/>
                    <a:p>
                      <a:pPr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Tipologia di attività</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1905"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Criteri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extLst>
                  <a:ext uri="{0D108BD9-81ED-4DB2-BD59-A6C34878D82A}">
                    <a16:rowId xmlns:a16="http://schemas.microsoft.com/office/drawing/2014/main" val="899307222"/>
                  </a:ext>
                </a:extLst>
              </a:tr>
              <a:tr h="269960">
                <a:tc>
                  <a:txBody>
                    <a:bodyPr/>
                    <a:lstStyle/>
                    <a:p>
                      <a:pPr marL="33655"/>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Autorimesse pubbliche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905"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2 persone per veicolo parcato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32390669"/>
                  </a:ext>
                </a:extLst>
              </a:tr>
              <a:tr h="269960">
                <a:tc>
                  <a:txBody>
                    <a:bodyPr/>
                    <a:lstStyle/>
                    <a:p>
                      <a:pPr marL="33655"/>
                      <a:r>
                        <a:rPr lang="en-US" sz="1000">
                          <a:effectLst/>
                          <a:latin typeface="Arial Narrow" panose="020B0606020202030204" pitchFamily="34" charset="0"/>
                          <a:ea typeface="Arial" panose="020B0604020202020204" pitchFamily="34" charset="0"/>
                          <a:cs typeface="Arial" panose="020B0604020202020204" pitchFamily="34" charset="0"/>
                        </a:rPr>
                        <a:t>Autorimesse private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905" algn="ctr"/>
                      <a:r>
                        <a:rPr lang="en-US" sz="1000">
                          <a:effectLst/>
                          <a:latin typeface="Arial Narrow" panose="020B0606020202030204" pitchFamily="34" charset="0"/>
                          <a:ea typeface="Arial" panose="020B0604020202020204" pitchFamily="34" charset="0"/>
                          <a:cs typeface="Arial" panose="020B0604020202020204" pitchFamily="34" charset="0"/>
                        </a:rPr>
                        <a:t>1 persona per veicolo parcato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4389175"/>
                  </a:ext>
                </a:extLst>
              </a:tr>
              <a:tr h="420820">
                <a:tc>
                  <a:txBody>
                    <a:bodyPr/>
                    <a:lstStyle/>
                    <a:p>
                      <a:pPr marL="33655"/>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Degenza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905" algn="ct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1 degente e 2 accompagnatori per posto letto + addetti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19269710"/>
                  </a:ext>
                </a:extLst>
              </a:tr>
              <a:tr h="270754">
                <a:tc>
                  <a:txBody>
                    <a:bodyPr/>
                    <a:lstStyle/>
                    <a:p>
                      <a:pPr marL="33655"/>
                      <a:r>
                        <a:rPr lang="it-IT" sz="1000">
                          <a:effectLst/>
                          <a:latin typeface="Arial Narrow" panose="020B0606020202030204" pitchFamily="34" charset="0"/>
                          <a:ea typeface="Arial" panose="020B0604020202020204" pitchFamily="34" charset="0"/>
                          <a:cs typeface="Arial" panose="020B0604020202020204" pitchFamily="34" charset="0"/>
                        </a:rPr>
                        <a:t>Ambiti con posti a sedere o posti letto (es. sale riunioni, aule scolastiche, dormitori, …)</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905"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numero posti + addetti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187951"/>
                  </a:ext>
                </a:extLst>
              </a:tr>
              <a:tr h="420820">
                <a:tc>
                  <a:txBody>
                    <a:bodyPr/>
                    <a:lstStyle/>
                    <a:p>
                      <a:pPr marL="33655"/>
                      <a:r>
                        <a:rPr lang="en-US" sz="1000" dirty="0" err="1">
                          <a:effectLst/>
                          <a:latin typeface="Arial Narrow" panose="020B0606020202030204" pitchFamily="34" charset="0"/>
                          <a:ea typeface="Arial" panose="020B0604020202020204" pitchFamily="34" charset="0"/>
                          <a:cs typeface="Arial" panose="020B0604020202020204" pitchFamily="34" charset="0"/>
                        </a:rPr>
                        <a:t>Altri</a:t>
                      </a:r>
                      <a:r>
                        <a:rPr lang="en-US" sz="1000" dirty="0">
                          <a:effectLst/>
                          <a:latin typeface="Arial Narrow" panose="020B0606020202030204" pitchFamily="34" charset="0"/>
                          <a:ea typeface="Arial" panose="020B0604020202020204" pitchFamily="34" charset="0"/>
                          <a:cs typeface="Arial" panose="020B0604020202020204" pitchFamily="34" charset="0"/>
                        </a:rPr>
                        <a:t> </a:t>
                      </a:r>
                      <a:r>
                        <a:rPr lang="en-US" sz="1000" dirty="0" err="1">
                          <a:effectLst/>
                          <a:latin typeface="Arial Narrow" panose="020B0606020202030204" pitchFamily="34" charset="0"/>
                          <a:ea typeface="Arial" panose="020B0604020202020204" pitchFamily="34" charset="0"/>
                          <a:cs typeface="Arial" panose="020B0604020202020204" pitchFamily="34" charset="0"/>
                        </a:rPr>
                        <a:t>ambiti</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905" algn="ctr"/>
                      <a:r>
                        <a:rPr lang="it-IT" sz="10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numero massimo presenti (addetti + pubblico)</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3639103"/>
                  </a:ext>
                </a:extLst>
              </a:tr>
            </a:tbl>
          </a:graphicData>
        </a:graphic>
      </p:graphicFrame>
      <p:sp>
        <p:nvSpPr>
          <p:cNvPr id="3" name="CustomShape 1">
            <a:extLst>
              <a:ext uri="{FF2B5EF4-FFF2-40B4-BE49-F238E27FC236}">
                <a16:creationId xmlns:a16="http://schemas.microsoft.com/office/drawing/2014/main" id="{DBA49B2F-7051-C71F-54F5-A02D221156B0}"/>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3533084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CustomShape 3"/>
          <p:cNvSpPr/>
          <p:nvPr/>
        </p:nvSpPr>
        <p:spPr>
          <a:xfrm>
            <a:off x="1116720" y="108000"/>
            <a:ext cx="7647452" cy="42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1800" b="1" strike="noStrike" spc="-1" dirty="0">
                <a:solidFill>
                  <a:srgbClr val="002060"/>
                </a:solidFill>
                <a:latin typeface="Arial"/>
                <a:ea typeface="DejaVu Sans"/>
              </a:rPr>
              <a:t>Descrizione del progetto (Att. n. 68.5.C – strutture sanitarie)</a:t>
            </a:r>
            <a:endParaRPr lang="it-IT" sz="1800" b="0" strike="noStrike" spc="-1" dirty="0">
              <a:latin typeface="Arial"/>
            </a:endParaRPr>
          </a:p>
        </p:txBody>
      </p:sp>
      <p:pic>
        <p:nvPicPr>
          <p:cNvPr id="160" name="Picture 2"/>
          <p:cNvPicPr/>
          <p:nvPr/>
        </p:nvPicPr>
        <p:blipFill>
          <a:blip r:embed="rId2"/>
          <a:srcRect b="16376"/>
          <a:stretch/>
        </p:blipFill>
        <p:spPr>
          <a:xfrm>
            <a:off x="150840" y="6233400"/>
            <a:ext cx="431280" cy="569880"/>
          </a:xfrm>
          <a:prstGeom prst="rect">
            <a:avLst/>
          </a:prstGeom>
          <a:ln>
            <a:noFill/>
          </a:ln>
        </p:spPr>
      </p:pic>
      <p:sp>
        <p:nvSpPr>
          <p:cNvPr id="161"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A0DC1BDA-7D83-43A7-804F-07385160B643}" type="slidenum">
              <a:rPr lang="it-IT" sz="1000" b="0" strike="noStrike" spc="-1">
                <a:solidFill>
                  <a:srgbClr val="002060"/>
                </a:solidFill>
                <a:latin typeface="Arial"/>
                <a:ea typeface="DejaVu Sans"/>
              </a:rPr>
              <a:t>4</a:t>
            </a:fld>
            <a:endParaRPr lang="it-IT" sz="1000" b="0" strike="noStrike" spc="-1">
              <a:latin typeface="Arial"/>
            </a:endParaRPr>
          </a:p>
        </p:txBody>
      </p:sp>
      <p:sp>
        <p:nvSpPr>
          <p:cNvPr id="162" name="CustomShape 5"/>
          <p:cNvSpPr/>
          <p:nvPr/>
        </p:nvSpPr>
        <p:spPr>
          <a:xfrm>
            <a:off x="1440360" y="641484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a:p>
            <a:pPr algn="ctr">
              <a:lnSpc>
                <a:spcPct val="100000"/>
              </a:lnSpc>
            </a:pPr>
            <a:endParaRPr lang="it-IT" sz="1200" b="0" strike="noStrike" spc="-1">
              <a:latin typeface="Arial"/>
            </a:endParaRPr>
          </a:p>
        </p:txBody>
      </p:sp>
      <p:sp>
        <p:nvSpPr>
          <p:cNvPr id="163"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4"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5"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6"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8"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69" name="Picture 2"/>
          <p:cNvPicPr/>
          <p:nvPr/>
        </p:nvPicPr>
        <p:blipFill>
          <a:blip r:embed="rId3"/>
          <a:srcRect r="66092"/>
          <a:stretch/>
        </p:blipFill>
        <p:spPr>
          <a:xfrm>
            <a:off x="58320" y="173880"/>
            <a:ext cx="863280" cy="1065960"/>
          </a:xfrm>
          <a:prstGeom prst="rect">
            <a:avLst/>
          </a:prstGeom>
          <a:ln>
            <a:noFill/>
          </a:ln>
        </p:spPr>
      </p:pic>
      <p:pic>
        <p:nvPicPr>
          <p:cNvPr id="170" name="Picture 2"/>
          <p:cNvPicPr/>
          <p:nvPr/>
        </p:nvPicPr>
        <p:blipFill>
          <a:blip r:embed="rId4"/>
          <a:stretch/>
        </p:blipFill>
        <p:spPr>
          <a:xfrm>
            <a:off x="2880" y="1587960"/>
            <a:ext cx="943200" cy="243360"/>
          </a:xfrm>
          <a:prstGeom prst="rect">
            <a:avLst/>
          </a:prstGeom>
          <a:ln>
            <a:noFill/>
          </a:ln>
        </p:spPr>
      </p:pic>
      <p:sp>
        <p:nvSpPr>
          <p:cNvPr id="171" name="CustomShape 12"/>
          <p:cNvSpPr/>
          <p:nvPr/>
        </p:nvSpPr>
        <p:spPr>
          <a:xfrm>
            <a:off x="4147602" y="5774317"/>
            <a:ext cx="128916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it-IT" sz="1800" b="1" strike="noStrike" spc="-1" dirty="0">
                <a:solidFill>
                  <a:srgbClr val="002060"/>
                </a:solidFill>
                <a:latin typeface="Arial"/>
                <a:ea typeface="DejaVu Sans"/>
              </a:rPr>
              <a:t>Piano tipo</a:t>
            </a:r>
            <a:endParaRPr lang="it-IT" sz="1800" b="0" strike="noStrike" spc="-1" dirty="0">
              <a:latin typeface="Arial"/>
            </a:endParaRPr>
          </a:p>
        </p:txBody>
      </p:sp>
      <p:pic>
        <p:nvPicPr>
          <p:cNvPr id="3" name="Immagine 2">
            <a:extLst>
              <a:ext uri="{FF2B5EF4-FFF2-40B4-BE49-F238E27FC236}">
                <a16:creationId xmlns:a16="http://schemas.microsoft.com/office/drawing/2014/main" id="{574A0EA4-7CE0-EF3C-ED51-8F0EBE622A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2301826" y="-600639"/>
            <a:ext cx="5277240" cy="7463311"/>
          </a:xfrm>
          <a:prstGeom prst="rect">
            <a:avLst/>
          </a:prstGeom>
        </p:spPr>
      </p:pic>
      <p:sp>
        <p:nvSpPr>
          <p:cNvPr id="2" name="CustomShape 1">
            <a:extLst>
              <a:ext uri="{FF2B5EF4-FFF2-40B4-BE49-F238E27FC236}">
                <a16:creationId xmlns:a16="http://schemas.microsoft.com/office/drawing/2014/main" id="{8CE4CF13-BF44-2A73-1210-2030B9665C41}"/>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4D6554-21FA-AB7D-CF1D-5807805B2097}"/>
            </a:ext>
          </a:extLst>
        </p:cNvPr>
        <p:cNvGrpSpPr/>
        <p:nvPr/>
      </p:nvGrpSpPr>
      <p:grpSpPr>
        <a:xfrm>
          <a:off x="0" y="0"/>
          <a:ext cx="0" cy="0"/>
          <a:chOff x="0" y="0"/>
          <a:chExt cx="0" cy="0"/>
        </a:xfrm>
      </p:grpSpPr>
      <p:pic>
        <p:nvPicPr>
          <p:cNvPr id="746" name="Picture 2_61">
            <a:extLst>
              <a:ext uri="{FF2B5EF4-FFF2-40B4-BE49-F238E27FC236}">
                <a16:creationId xmlns:a16="http://schemas.microsoft.com/office/drawing/2014/main" id="{D283FDD7-15BC-61D1-0B10-F24CD40010BA}"/>
              </a:ext>
            </a:extLst>
          </p:cNvPr>
          <p:cNvPicPr/>
          <p:nvPr/>
        </p:nvPicPr>
        <p:blipFill>
          <a:blip r:embed="rId2"/>
          <a:srcRect b="16376"/>
          <a:stretch/>
        </p:blipFill>
        <p:spPr>
          <a:xfrm>
            <a:off x="150840" y="6222240"/>
            <a:ext cx="431280" cy="569880"/>
          </a:xfrm>
          <a:prstGeom prst="rect">
            <a:avLst/>
          </a:prstGeom>
          <a:ln>
            <a:noFill/>
          </a:ln>
        </p:spPr>
      </p:pic>
      <p:sp>
        <p:nvSpPr>
          <p:cNvPr id="747" name="CustomShape 3">
            <a:extLst>
              <a:ext uri="{FF2B5EF4-FFF2-40B4-BE49-F238E27FC236}">
                <a16:creationId xmlns:a16="http://schemas.microsoft.com/office/drawing/2014/main" id="{51601DBE-8FDB-159B-88EE-AC4B847BD5A2}"/>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A23AEEA-8362-4BC3-AB16-97C0C4995968}" type="slidenum">
              <a:rPr lang="it-IT" sz="1000" b="0" strike="noStrike" spc="-1">
                <a:solidFill>
                  <a:srgbClr val="002060"/>
                </a:solidFill>
                <a:latin typeface="Arial"/>
                <a:ea typeface="DejaVu Sans"/>
              </a:rPr>
              <a:t>40</a:t>
            </a:fld>
            <a:endParaRPr lang="it-IT" sz="1000" b="0" strike="noStrike" spc="-1">
              <a:latin typeface="Arial"/>
            </a:endParaRPr>
          </a:p>
        </p:txBody>
      </p:sp>
      <p:sp>
        <p:nvSpPr>
          <p:cNvPr id="748" name="CustomShape 4">
            <a:extLst>
              <a:ext uri="{FF2B5EF4-FFF2-40B4-BE49-F238E27FC236}">
                <a16:creationId xmlns:a16="http://schemas.microsoft.com/office/drawing/2014/main" id="{CA0DA79A-5482-AC31-56CB-63A22F84D8A1}"/>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dirty="0">
                <a:solidFill>
                  <a:srgbClr val="002060"/>
                </a:solidFill>
                <a:latin typeface="Arial"/>
                <a:ea typeface="DejaVu Sans"/>
              </a:rPr>
              <a:t>Corso di aggiornamento in prevenzione incendi</a:t>
            </a:r>
            <a:endParaRPr lang="it-IT" sz="1200" b="0" strike="noStrike" spc="-1" dirty="0">
              <a:latin typeface="Arial"/>
            </a:endParaRPr>
          </a:p>
        </p:txBody>
      </p:sp>
      <p:sp>
        <p:nvSpPr>
          <p:cNvPr id="749" name="Line 5">
            <a:extLst>
              <a:ext uri="{FF2B5EF4-FFF2-40B4-BE49-F238E27FC236}">
                <a16:creationId xmlns:a16="http://schemas.microsoft.com/office/drawing/2014/main" id="{DB5616A9-E7D7-BE98-AA5D-45ED34805B39}"/>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0" name="Line 6">
            <a:extLst>
              <a:ext uri="{FF2B5EF4-FFF2-40B4-BE49-F238E27FC236}">
                <a16:creationId xmlns:a16="http://schemas.microsoft.com/office/drawing/2014/main" id="{DB171E91-F1CE-4483-4F9D-70A182079DC5}"/>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1" name="Line 7">
            <a:extLst>
              <a:ext uri="{FF2B5EF4-FFF2-40B4-BE49-F238E27FC236}">
                <a16:creationId xmlns:a16="http://schemas.microsoft.com/office/drawing/2014/main" id="{68CE7DF7-A96E-26DE-BABA-74D09C6712BB}"/>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2" name="Line 8">
            <a:extLst>
              <a:ext uri="{FF2B5EF4-FFF2-40B4-BE49-F238E27FC236}">
                <a16:creationId xmlns:a16="http://schemas.microsoft.com/office/drawing/2014/main" id="{FAE666FD-A734-9803-5F86-D3A9C3A5797A}"/>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54" name="CustomShape 10">
            <a:extLst>
              <a:ext uri="{FF2B5EF4-FFF2-40B4-BE49-F238E27FC236}">
                <a16:creationId xmlns:a16="http://schemas.microsoft.com/office/drawing/2014/main" id="{69557F08-367C-9DEB-D6D7-0CDD0D6BC123}"/>
              </a:ext>
            </a:extLst>
          </p:cNvPr>
          <p:cNvSpPr/>
          <p:nvPr/>
        </p:nvSpPr>
        <p:spPr>
          <a:xfrm>
            <a:off x="1277640" y="11880"/>
            <a:ext cx="7559640" cy="6095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r>
              <a:rPr lang="it-IT" sz="2200" spc="-1" dirty="0">
                <a:latin typeface="Arial"/>
              </a:rPr>
              <a:t> </a:t>
            </a:r>
            <a:r>
              <a:rPr lang="it-IT" sz="2200" b="0" strike="noStrike" spc="-1" dirty="0">
                <a:solidFill>
                  <a:srgbClr val="002060"/>
                </a:solidFill>
                <a:latin typeface="Arial"/>
                <a:ea typeface="DejaVu Sans"/>
              </a:rPr>
              <a:t>S4: Esodo – Uscite Sicurezza</a:t>
            </a:r>
            <a:endParaRPr lang="it-IT" sz="2200" b="0" strike="noStrike" spc="-1" dirty="0">
              <a:latin typeface="Arial"/>
            </a:endParaRPr>
          </a:p>
          <a:p>
            <a:pPr algn="ctr">
              <a:lnSpc>
                <a:spcPct val="100000"/>
              </a:lnSpc>
            </a:pPr>
            <a:endParaRPr lang="it-IT" sz="1600" b="0" strike="noStrike" spc="-1" dirty="0">
              <a:latin typeface="Arial"/>
            </a:endParaRPr>
          </a:p>
        </p:txBody>
      </p:sp>
      <p:sp>
        <p:nvSpPr>
          <p:cNvPr id="755" name="CustomShape 11">
            <a:extLst>
              <a:ext uri="{FF2B5EF4-FFF2-40B4-BE49-F238E27FC236}">
                <a16:creationId xmlns:a16="http://schemas.microsoft.com/office/drawing/2014/main" id="{A82A0AA6-C22C-122A-CAD5-27543C1BEBE7}"/>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56" name="Picture 2_62">
            <a:extLst>
              <a:ext uri="{FF2B5EF4-FFF2-40B4-BE49-F238E27FC236}">
                <a16:creationId xmlns:a16="http://schemas.microsoft.com/office/drawing/2014/main" id="{6135EB63-AE95-00A6-05BA-53CAFEF0CD09}"/>
              </a:ext>
            </a:extLst>
          </p:cNvPr>
          <p:cNvPicPr/>
          <p:nvPr/>
        </p:nvPicPr>
        <p:blipFill>
          <a:blip r:embed="rId3"/>
          <a:srcRect r="66092"/>
          <a:stretch/>
        </p:blipFill>
        <p:spPr>
          <a:xfrm>
            <a:off x="58320" y="173880"/>
            <a:ext cx="863280" cy="1065960"/>
          </a:xfrm>
          <a:prstGeom prst="rect">
            <a:avLst/>
          </a:prstGeom>
          <a:ln>
            <a:noFill/>
          </a:ln>
        </p:spPr>
      </p:pic>
      <p:pic>
        <p:nvPicPr>
          <p:cNvPr id="757" name="Picture 2_63">
            <a:extLst>
              <a:ext uri="{FF2B5EF4-FFF2-40B4-BE49-F238E27FC236}">
                <a16:creationId xmlns:a16="http://schemas.microsoft.com/office/drawing/2014/main" id="{FE1818DD-FFB0-5A55-4A83-2CEA4137EC06}"/>
              </a:ext>
            </a:extLst>
          </p:cNvPr>
          <p:cNvPicPr/>
          <p:nvPr/>
        </p:nvPicPr>
        <p:blipFill>
          <a:blip r:embed="rId4"/>
          <a:stretch/>
        </p:blipFill>
        <p:spPr>
          <a:xfrm>
            <a:off x="2880" y="1587960"/>
            <a:ext cx="943200" cy="243360"/>
          </a:xfrm>
          <a:prstGeom prst="rect">
            <a:avLst/>
          </a:prstGeom>
          <a:ln>
            <a:noFill/>
          </a:ln>
        </p:spPr>
      </p:pic>
      <p:graphicFrame>
        <p:nvGraphicFramePr>
          <p:cNvPr id="5" name="Tabella 4">
            <a:extLst>
              <a:ext uri="{FF2B5EF4-FFF2-40B4-BE49-F238E27FC236}">
                <a16:creationId xmlns:a16="http://schemas.microsoft.com/office/drawing/2014/main" id="{10D20F3E-BEB9-6306-4533-65CD7A6F3EDF}"/>
              </a:ext>
            </a:extLst>
          </p:cNvPr>
          <p:cNvGraphicFramePr>
            <a:graphicFrameLocks noGrp="1"/>
          </p:cNvGraphicFramePr>
          <p:nvPr>
            <p:extLst>
              <p:ext uri="{D42A27DB-BD31-4B8C-83A1-F6EECF244321}">
                <p14:modId xmlns:p14="http://schemas.microsoft.com/office/powerpoint/2010/main" val="3046222944"/>
              </p:ext>
            </p:extLst>
          </p:nvPr>
        </p:nvGraphicFramePr>
        <p:xfrm>
          <a:off x="1726201" y="506437"/>
          <a:ext cx="6531532" cy="5396762"/>
        </p:xfrm>
        <a:graphic>
          <a:graphicData uri="http://schemas.openxmlformats.org/drawingml/2006/table">
            <a:tbl>
              <a:tblPr firstRow="1" firstCol="1" bandRow="1">
                <a:tableStyleId>{5C22544A-7EE6-4342-B048-85BDC9FD1C3A}</a:tableStyleId>
              </a:tblPr>
              <a:tblGrid>
                <a:gridCol w="455231">
                  <a:extLst>
                    <a:ext uri="{9D8B030D-6E8A-4147-A177-3AD203B41FA5}">
                      <a16:colId xmlns:a16="http://schemas.microsoft.com/office/drawing/2014/main" val="346568120"/>
                    </a:ext>
                  </a:extLst>
                </a:gridCol>
                <a:gridCol w="455231">
                  <a:extLst>
                    <a:ext uri="{9D8B030D-6E8A-4147-A177-3AD203B41FA5}">
                      <a16:colId xmlns:a16="http://schemas.microsoft.com/office/drawing/2014/main" val="2090229063"/>
                    </a:ext>
                  </a:extLst>
                </a:gridCol>
                <a:gridCol w="848236">
                  <a:extLst>
                    <a:ext uri="{9D8B030D-6E8A-4147-A177-3AD203B41FA5}">
                      <a16:colId xmlns:a16="http://schemas.microsoft.com/office/drawing/2014/main" val="785281382"/>
                    </a:ext>
                  </a:extLst>
                </a:gridCol>
                <a:gridCol w="848236">
                  <a:extLst>
                    <a:ext uri="{9D8B030D-6E8A-4147-A177-3AD203B41FA5}">
                      <a16:colId xmlns:a16="http://schemas.microsoft.com/office/drawing/2014/main" val="1860975901"/>
                    </a:ext>
                  </a:extLst>
                </a:gridCol>
                <a:gridCol w="444861">
                  <a:extLst>
                    <a:ext uri="{9D8B030D-6E8A-4147-A177-3AD203B41FA5}">
                      <a16:colId xmlns:a16="http://schemas.microsoft.com/office/drawing/2014/main" val="3172156976"/>
                    </a:ext>
                  </a:extLst>
                </a:gridCol>
                <a:gridCol w="434490">
                  <a:extLst>
                    <a:ext uri="{9D8B030D-6E8A-4147-A177-3AD203B41FA5}">
                      <a16:colId xmlns:a16="http://schemas.microsoft.com/office/drawing/2014/main" val="1977537686"/>
                    </a:ext>
                  </a:extLst>
                </a:gridCol>
                <a:gridCol w="471062">
                  <a:extLst>
                    <a:ext uri="{9D8B030D-6E8A-4147-A177-3AD203B41FA5}">
                      <a16:colId xmlns:a16="http://schemas.microsoft.com/office/drawing/2014/main" val="407350458"/>
                    </a:ext>
                  </a:extLst>
                </a:gridCol>
                <a:gridCol w="718326">
                  <a:extLst>
                    <a:ext uri="{9D8B030D-6E8A-4147-A177-3AD203B41FA5}">
                      <a16:colId xmlns:a16="http://schemas.microsoft.com/office/drawing/2014/main" val="2300865096"/>
                    </a:ext>
                  </a:extLst>
                </a:gridCol>
                <a:gridCol w="718326">
                  <a:extLst>
                    <a:ext uri="{9D8B030D-6E8A-4147-A177-3AD203B41FA5}">
                      <a16:colId xmlns:a16="http://schemas.microsoft.com/office/drawing/2014/main" val="1054615688"/>
                    </a:ext>
                  </a:extLst>
                </a:gridCol>
                <a:gridCol w="486344">
                  <a:extLst>
                    <a:ext uri="{9D8B030D-6E8A-4147-A177-3AD203B41FA5}">
                      <a16:colId xmlns:a16="http://schemas.microsoft.com/office/drawing/2014/main" val="712520109"/>
                    </a:ext>
                  </a:extLst>
                </a:gridCol>
                <a:gridCol w="443768">
                  <a:extLst>
                    <a:ext uri="{9D8B030D-6E8A-4147-A177-3AD203B41FA5}">
                      <a16:colId xmlns:a16="http://schemas.microsoft.com/office/drawing/2014/main" val="549429205"/>
                    </a:ext>
                  </a:extLst>
                </a:gridCol>
                <a:gridCol w="207421">
                  <a:extLst>
                    <a:ext uri="{9D8B030D-6E8A-4147-A177-3AD203B41FA5}">
                      <a16:colId xmlns:a16="http://schemas.microsoft.com/office/drawing/2014/main" val="3270080275"/>
                    </a:ext>
                  </a:extLst>
                </a:gridCol>
              </a:tblGrid>
              <a:tr h="436111">
                <a:tc rowSpan="26">
                  <a:txBody>
                    <a:bodyPr/>
                    <a:lstStyle/>
                    <a:p>
                      <a:pPr algn="ctr">
                        <a:lnSpc>
                          <a:spcPct val="120000"/>
                        </a:lnSpc>
                        <a:spcAft>
                          <a:spcPts val="1000"/>
                        </a:spcAft>
                      </a:pPr>
                      <a:r>
                        <a:rPr lang="it-IT" sz="1000" kern="100" dirty="0">
                          <a:effectLst/>
                        </a:rPr>
                        <a:t>Lo</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piano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blocco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destinazione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sup.lorda (mq)</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posti letto</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pubblico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personale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aff. tot. Max (pp)</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R</a:t>
                      </a:r>
                      <a:r>
                        <a:rPr lang="it-IT" sz="500" kern="100" baseline="-25000">
                          <a:effectLst/>
                        </a:rPr>
                        <a:t>vita</a:t>
                      </a:r>
                      <a:r>
                        <a:rPr lang="it-IT" sz="500" kern="100">
                          <a:effectLst/>
                        </a:rPr>
                        <a:t>   prevalente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US presenti (n°)</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774" marR="22774" marT="0" marB="0" anchor="ctr"/>
                </a:tc>
                <a:extLst>
                  <a:ext uri="{0D108BD9-81ED-4DB2-BD59-A6C34878D82A}">
                    <a16:rowId xmlns:a16="http://schemas.microsoft.com/office/drawing/2014/main" val="1438953727"/>
                  </a:ext>
                </a:extLst>
              </a:tr>
              <a:tr h="124529">
                <a:tc vMerge="1">
                  <a:txBody>
                    <a:bodyPr/>
                    <a:lstStyle/>
                    <a:p>
                      <a:endParaRPr lang="it-IT"/>
                    </a:p>
                  </a:txBody>
                  <a:tcP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locali tecnici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1867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A2</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647653505"/>
                  </a:ext>
                </a:extLst>
              </a:tr>
              <a:tr h="124529">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rowSpan="4">
                  <a:txBody>
                    <a:bodyPr/>
                    <a:lstStyle/>
                    <a:p>
                      <a:pPr algn="ctr">
                        <a:lnSpc>
                          <a:spcPct val="120000"/>
                        </a:lnSpc>
                        <a:spcAft>
                          <a:spcPts val="1000"/>
                        </a:spcAft>
                      </a:pPr>
                      <a:r>
                        <a:rPr lang="it-IT" sz="500" kern="100">
                          <a:effectLst/>
                        </a:rPr>
                        <a:t>4365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154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1437027360"/>
                  </a:ext>
                </a:extLst>
              </a:tr>
              <a:tr h="124529">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153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1177160749"/>
                  </a:ext>
                </a:extLst>
              </a:tr>
              <a:tr h="124529">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25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4126341519"/>
                  </a:ext>
                </a:extLst>
              </a:tr>
              <a:tr h="124529">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blocco operatorio</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22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105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1710829970"/>
                  </a:ext>
                </a:extLst>
              </a:tr>
              <a:tr h="124529">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rowSpan="4">
                  <a:txBody>
                    <a:bodyPr/>
                    <a:lstStyle/>
                    <a:p>
                      <a:pPr algn="ctr">
                        <a:lnSpc>
                          <a:spcPct val="120000"/>
                        </a:lnSpc>
                        <a:spcAft>
                          <a:spcPts val="1000"/>
                        </a:spcAft>
                      </a:pPr>
                      <a:r>
                        <a:rPr lang="it-IT" sz="500" kern="100">
                          <a:effectLst/>
                        </a:rPr>
                        <a:t>4412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46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142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2532094019"/>
                  </a:ext>
                </a:extLst>
              </a:tr>
              <a:tr h="124529">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43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136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2134805192"/>
                  </a:ext>
                </a:extLst>
              </a:tr>
              <a:tr h="124529">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uffici</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4280901925"/>
                  </a:ext>
                </a:extLst>
              </a:tr>
              <a:tr h="219447">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blocco operatorio + uffici</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18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99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1888051551"/>
                  </a:ext>
                </a:extLst>
              </a:tr>
              <a:tr h="214198">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rowSpan="7">
                  <a:txBody>
                    <a:bodyPr/>
                    <a:lstStyle/>
                    <a:p>
                      <a:pPr algn="ctr">
                        <a:lnSpc>
                          <a:spcPct val="120000"/>
                        </a:lnSpc>
                        <a:spcAft>
                          <a:spcPts val="1000"/>
                        </a:spcAft>
                      </a:pPr>
                      <a:r>
                        <a:rPr lang="it-IT" sz="500" kern="100">
                          <a:effectLst/>
                        </a:rPr>
                        <a:t>3465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24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79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614541305"/>
                  </a:ext>
                </a:extLst>
              </a:tr>
              <a:tr h="214198">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48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148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2449750801"/>
                  </a:ext>
                </a:extLst>
              </a:tr>
              <a:tr h="214198">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uffici</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1436268319"/>
                  </a:ext>
                </a:extLst>
              </a:tr>
              <a:tr h="214198">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osservazione breve</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16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1883622780"/>
                  </a:ext>
                </a:extLst>
              </a:tr>
              <a:tr h="214198">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uffici</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3360449580"/>
                  </a:ext>
                </a:extLst>
              </a:tr>
              <a:tr h="214198">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culto e bar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1387696573"/>
                  </a:ext>
                </a:extLst>
              </a:tr>
              <a:tr h="219447">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attesa/accettazione</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60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3135305316"/>
                  </a:ext>
                </a:extLst>
              </a:tr>
              <a:tr h="267788">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parcheggio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1183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capitolo dedicato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846808436"/>
                  </a:ext>
                </a:extLst>
              </a:tr>
              <a:tr h="219447">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sanitaria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rowSpan="8">
                  <a:txBody>
                    <a:bodyPr/>
                    <a:lstStyle/>
                    <a:p>
                      <a:pPr algn="ctr">
                        <a:lnSpc>
                          <a:spcPct val="120000"/>
                        </a:lnSpc>
                        <a:spcAft>
                          <a:spcPts val="1000"/>
                        </a:spcAft>
                      </a:pPr>
                      <a:r>
                        <a:rPr lang="it-IT" sz="500" kern="100" dirty="0">
                          <a:effectLst/>
                        </a:rPr>
                        <a:t>4494</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22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24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103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1301594690"/>
                  </a:ext>
                </a:extLst>
              </a:tr>
              <a:tr h="219447">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personale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2121951219"/>
                  </a:ext>
                </a:extLst>
              </a:tr>
              <a:tr h="219447">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sala convegni</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200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200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2197855062"/>
                  </a:ext>
                </a:extLst>
              </a:tr>
              <a:tr h="219447">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sanitaria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3646740504"/>
                  </a:ext>
                </a:extLst>
              </a:tr>
              <a:tr h="219447">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Pronto Soccorso</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11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755465887"/>
                  </a:ext>
                </a:extLst>
              </a:tr>
              <a:tr h="219447">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dialisi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17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904964369"/>
                  </a:ext>
                </a:extLst>
              </a:tr>
              <a:tr h="219447">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attesa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102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109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extLst>
                  <a:ext uri="{0D108BD9-81ED-4DB2-BD59-A6C34878D82A}">
                    <a16:rowId xmlns:a16="http://schemas.microsoft.com/office/drawing/2014/main" val="3051290745"/>
                  </a:ext>
                </a:extLst>
              </a:tr>
              <a:tr h="436420">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locali tecnici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vMerge="1">
                  <a:txBody>
                    <a:bodyPr/>
                    <a:lstStyle/>
                    <a:p>
                      <a:endParaRPr lang="it-IT"/>
                    </a:p>
                  </a:txBody>
                  <a:tcP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dirty="0">
                          <a:effectLst/>
                        </a:rPr>
                        <a:t>5</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gn="ctr">
                        <a:lnSpc>
                          <a:spcPct val="120000"/>
                        </a:lnSpc>
                        <a:spcAft>
                          <a:spcPts val="1000"/>
                        </a:spcAft>
                      </a:pPr>
                      <a:r>
                        <a:rPr lang="it-IT" sz="500" kern="100">
                          <a:effectLst/>
                        </a:rPr>
                        <a:t>esterni l'attività</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774" marR="22774" marT="0" marB="0" anchor="ctr"/>
                </a:tc>
                <a:tc>
                  <a:txBody>
                    <a:bodyPr/>
                    <a:lstStyle/>
                    <a:p>
                      <a:pPr>
                        <a:lnSpc>
                          <a:spcPct val="120000"/>
                        </a:lnSpc>
                        <a:spcAft>
                          <a:spcPts val="1000"/>
                        </a:spcAft>
                      </a:pPr>
                      <a:r>
                        <a:rPr lang="it-IT" sz="500" kern="100" dirty="0">
                          <a:effectLst/>
                        </a:rPr>
                        <a:t> </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841878009"/>
                  </a:ext>
                </a:extLst>
              </a:tr>
            </a:tbl>
          </a:graphicData>
        </a:graphic>
      </p:graphicFrame>
      <p:sp>
        <p:nvSpPr>
          <p:cNvPr id="2" name="CustomShape 1">
            <a:extLst>
              <a:ext uri="{FF2B5EF4-FFF2-40B4-BE49-F238E27FC236}">
                <a16:creationId xmlns:a16="http://schemas.microsoft.com/office/drawing/2014/main" id="{CFCD5237-5F69-C5AF-A2BC-F34BE2584C75}"/>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6948357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0" name="Picture 2_52"/>
          <p:cNvPicPr/>
          <p:nvPr/>
        </p:nvPicPr>
        <p:blipFill>
          <a:blip r:embed="rId2"/>
          <a:srcRect b="16376"/>
          <a:stretch/>
        </p:blipFill>
        <p:spPr>
          <a:xfrm>
            <a:off x="150840" y="6222240"/>
            <a:ext cx="431280" cy="569880"/>
          </a:xfrm>
          <a:prstGeom prst="rect">
            <a:avLst/>
          </a:prstGeom>
          <a:ln>
            <a:noFill/>
          </a:ln>
        </p:spPr>
      </p:pic>
      <p:sp>
        <p:nvSpPr>
          <p:cNvPr id="761"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34B15-6CC8-492F-AC8E-C7DEF90727FE}" type="slidenum">
              <a:rPr lang="it-IT" sz="1000" b="0" strike="noStrike" spc="-1">
                <a:solidFill>
                  <a:srgbClr val="002060"/>
                </a:solidFill>
                <a:latin typeface="Arial"/>
                <a:ea typeface="DejaVu Sans"/>
              </a:rPr>
              <a:t>41</a:t>
            </a:fld>
            <a:endParaRPr lang="it-IT" sz="1000" b="0" strike="noStrike" spc="-1">
              <a:latin typeface="Arial"/>
            </a:endParaRPr>
          </a:p>
        </p:txBody>
      </p:sp>
      <p:sp>
        <p:nvSpPr>
          <p:cNvPr id="762"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63"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4"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5"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6"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9"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70" name="Picture 2_53"/>
          <p:cNvPicPr/>
          <p:nvPr/>
        </p:nvPicPr>
        <p:blipFill>
          <a:blip r:embed="rId3"/>
          <a:srcRect r="66092"/>
          <a:stretch/>
        </p:blipFill>
        <p:spPr>
          <a:xfrm>
            <a:off x="58320" y="173880"/>
            <a:ext cx="863280" cy="1065960"/>
          </a:xfrm>
          <a:prstGeom prst="rect">
            <a:avLst/>
          </a:prstGeom>
          <a:ln>
            <a:noFill/>
          </a:ln>
        </p:spPr>
      </p:pic>
      <p:pic>
        <p:nvPicPr>
          <p:cNvPr id="771" name="Picture 2_54"/>
          <p:cNvPicPr/>
          <p:nvPr/>
        </p:nvPicPr>
        <p:blipFill>
          <a:blip r:embed="rId4"/>
          <a:stretch/>
        </p:blipFill>
        <p:spPr>
          <a:xfrm>
            <a:off x="2880" y="1587960"/>
            <a:ext cx="943200" cy="243360"/>
          </a:xfrm>
          <a:prstGeom prst="rect">
            <a:avLst/>
          </a:prstGeom>
          <a:ln>
            <a:noFill/>
          </a:ln>
        </p:spPr>
      </p:pic>
      <p:sp>
        <p:nvSpPr>
          <p:cNvPr id="14" name="CustomShape 10">
            <a:extLst>
              <a:ext uri="{FF2B5EF4-FFF2-40B4-BE49-F238E27FC236}">
                <a16:creationId xmlns:a16="http://schemas.microsoft.com/office/drawing/2014/main" id="{09970A74-0D06-434F-8554-89BDC68EDD5C}"/>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S4: Esodo</a:t>
            </a:r>
            <a:endParaRPr lang="it-IT" sz="1400" b="0" strike="noStrike" spc="-1" dirty="0">
              <a:latin typeface="Arial"/>
            </a:endParaRPr>
          </a:p>
          <a:p>
            <a:pPr algn="just">
              <a:lnSpc>
                <a:spcPct val="120000"/>
              </a:lnSpc>
              <a:spcBef>
                <a:spcPts val="600"/>
              </a:spcBef>
              <a:spcAft>
                <a:spcPts val="600"/>
              </a:spcAft>
            </a:pPr>
            <a:r>
              <a:rPr lang="it-IT" sz="1400" i="1" u="sng" dirty="0">
                <a:effectLst/>
                <a:latin typeface="Arial Narrow" panose="020B0606020202030204" pitchFamily="34" charset="0"/>
                <a:ea typeface="Times New Roman" panose="02020603050405020304" pitchFamily="18" charset="0"/>
                <a:cs typeface="Arial" panose="020B0604020202020204" pitchFamily="34" charset="0"/>
              </a:rPr>
              <a:t>Lunghezze dei corridoi ciechi</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20000"/>
              </a:lnSpc>
              <a:spcBef>
                <a:spcPts val="600"/>
              </a:spcBef>
              <a:spcAft>
                <a:spcPts val="10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Per ogni corridoio cieco sono verificate le seguenti condizioni, in funzione del profilo di rischio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R</a:t>
            </a:r>
            <a:r>
              <a:rPr lang="it-IT" sz="1400" baseline="-25000" dirty="0" err="1">
                <a:effectLst/>
                <a:latin typeface="Arial Narrow" panose="020B0606020202030204" pitchFamily="34" charset="0"/>
                <a:ea typeface="Times New Roman" panose="02020603050405020304" pitchFamily="18" charset="0"/>
                <a:cs typeface="Arial" panose="020B0604020202020204" pitchFamily="34" charset="0"/>
              </a:rPr>
              <a:t>vita</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di riferimento:</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20000"/>
              </a:lnSpc>
              <a:spcBef>
                <a:spcPts val="600"/>
              </a:spcBef>
              <a:spcAft>
                <a:spcPts val="600"/>
              </a:spcAft>
              <a:buFont typeface="Arial Narrow" panose="020B0606020202030204" pitchFamily="34" charset="0"/>
              <a:buChar char="-"/>
            </a:pPr>
            <a:r>
              <a:rPr lang="it-IT" sz="1400" dirty="0">
                <a:effectLst/>
                <a:latin typeface="Arial Narrow" panose="020B0606020202030204" pitchFamily="34" charset="0"/>
                <a:ea typeface="Times New Roman" panose="02020603050405020304" pitchFamily="18" charset="0"/>
                <a:cs typeface="Times New Roman" panose="02020603050405020304" pitchFamily="18" charset="0"/>
              </a:rPr>
              <a:t>per limitare il numero degli occupanti eventualmente bloccati dall'incendio, l'affollamento complessivo degli ambiti serviti dal corridoio cieco non supererà i valori massimi previsti nella tabella S.4-12;</a:t>
            </a:r>
            <a:endParaRPr lang="it-IT" sz="1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600"/>
              </a:spcAft>
              <a:buFont typeface="Arial Narrow" panose="020B0606020202030204" pitchFamily="34" charset="0"/>
              <a:buChar char="-"/>
            </a:pPr>
            <a:r>
              <a:rPr lang="it-IT" sz="1400" dirty="0">
                <a:effectLst/>
                <a:latin typeface="Arial Narrow" panose="020B0606020202030204" pitchFamily="34" charset="0"/>
                <a:ea typeface="Times New Roman" panose="02020603050405020304" pitchFamily="18" charset="0"/>
                <a:cs typeface="Times New Roman" panose="02020603050405020304" pitchFamily="18" charset="0"/>
              </a:rPr>
              <a:t>per limitare la probabilità che gli occupanti siano bloccati dall'incendio, la lunghezza del corridoio cieco non supererà valori massimi </a:t>
            </a:r>
            <a:r>
              <a:rPr lang="it-IT" sz="1400" dirty="0" err="1">
                <a:effectLst/>
                <a:latin typeface="Arial Narrow" panose="020B0606020202030204" pitchFamily="34" charset="0"/>
                <a:ea typeface="Times New Roman" panose="02020603050405020304" pitchFamily="18" charset="0"/>
                <a:cs typeface="Times New Roman" panose="02020603050405020304" pitchFamily="18" charset="0"/>
              </a:rPr>
              <a:t>Lcc</a:t>
            </a:r>
            <a:r>
              <a:rPr lang="it-IT" sz="1400" dirty="0">
                <a:effectLst/>
                <a:latin typeface="Arial Narrow" panose="020B0606020202030204" pitchFamily="34" charset="0"/>
                <a:ea typeface="Times New Roman" panose="02020603050405020304" pitchFamily="18" charset="0"/>
                <a:cs typeface="Times New Roman" panose="02020603050405020304" pitchFamily="18" charset="0"/>
              </a:rPr>
              <a:t> della tabella S.4-18.</a:t>
            </a:r>
          </a:p>
          <a:p>
            <a:pPr lvl="0" algn="just">
              <a:lnSpc>
                <a:spcPct val="120000"/>
              </a:lnSpc>
              <a:spcBef>
                <a:spcPts val="600"/>
              </a:spcBef>
              <a:spcAft>
                <a:spcPts val="600"/>
              </a:spcAft>
            </a:pPr>
            <a:endParaRPr lang="it-IT" sz="1400" dirty="0">
              <a:effectLst/>
              <a:latin typeface="Arial Narrow" panose="020B0606020202030204" pitchFamily="34" charset="0"/>
              <a:ea typeface="Times New Roman" panose="02020603050405020304" pitchFamily="18" charset="0"/>
              <a:cs typeface="Times New Roman" panose="02020603050405020304" pitchFamily="18" charset="0"/>
            </a:endParaRPr>
          </a:p>
          <a:p>
            <a:pPr lvl="0" algn="just">
              <a:lnSpc>
                <a:spcPct val="120000"/>
              </a:lnSpc>
              <a:spcBef>
                <a:spcPts val="600"/>
              </a:spcBef>
              <a:spcAft>
                <a:spcPts val="600"/>
              </a:spcAft>
            </a:pPr>
            <a:endParaRPr lang="it-IT" sz="14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1400" b="0" strike="noStrike" spc="-1" dirty="0">
              <a:latin typeface="Arial"/>
            </a:endParaRPr>
          </a:p>
          <a:p>
            <a:pPr algn="just"/>
            <a:r>
              <a:rPr lang="it-IT" sz="1200" i="1" dirty="0">
                <a:effectLst/>
                <a:latin typeface="Arial Narrow" panose="020B0606020202030204" pitchFamily="34" charset="0"/>
                <a:ea typeface="Times New Roman" panose="02020603050405020304" pitchFamily="18" charset="0"/>
                <a:cs typeface="Arial" panose="020B0604020202020204" pitchFamily="34" charset="0"/>
              </a:rPr>
              <a:t>Tabella S.4-18: Condizioni per il </a:t>
            </a:r>
            <a:r>
              <a:rPr lang="it-IT" sz="1200" b="1" i="1" dirty="0">
                <a:effectLst/>
                <a:latin typeface="Arial Narrow" panose="020B0606020202030204" pitchFamily="34" charset="0"/>
                <a:ea typeface="Times New Roman" panose="02020603050405020304" pitchFamily="18" charset="0"/>
                <a:cs typeface="Arial" panose="020B0604020202020204" pitchFamily="34" charset="0"/>
              </a:rPr>
              <a:t>corridoio cieco</a:t>
            </a:r>
            <a:r>
              <a:rPr lang="it-IT" sz="1400" i="1"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r>
              <a:rPr lang="it-IT" sz="2000" b="1" strike="noStrike" spc="-1" dirty="0">
                <a:solidFill>
                  <a:srgbClr val="000000"/>
                </a:solidFill>
                <a:latin typeface="Arial"/>
                <a:ea typeface="DejaVu Sans"/>
              </a:rPr>
              <a:t> </a:t>
            </a:r>
            <a:endParaRPr lang="it-IT" sz="2000" b="0" strike="noStrike" spc="-1" dirty="0">
              <a:latin typeface="Arial"/>
            </a:endParaRPr>
          </a:p>
          <a:p>
            <a:pPr algn="ctr">
              <a:lnSpc>
                <a:spcPct val="100000"/>
              </a:lnSpc>
            </a:pPr>
            <a:endParaRPr lang="it-IT" sz="2000" b="0" strike="noStrike" spc="-1" dirty="0">
              <a:latin typeface="Arial"/>
            </a:endParaRPr>
          </a:p>
        </p:txBody>
      </p:sp>
      <p:graphicFrame>
        <p:nvGraphicFramePr>
          <p:cNvPr id="6" name="Tabella 5">
            <a:extLst>
              <a:ext uri="{FF2B5EF4-FFF2-40B4-BE49-F238E27FC236}">
                <a16:creationId xmlns:a16="http://schemas.microsoft.com/office/drawing/2014/main" id="{502D98F9-6259-81C2-5A12-E3459FC99EA7}"/>
              </a:ext>
            </a:extLst>
          </p:cNvPr>
          <p:cNvGraphicFramePr>
            <a:graphicFrameLocks noGrp="1"/>
          </p:cNvGraphicFramePr>
          <p:nvPr>
            <p:extLst>
              <p:ext uri="{D42A27DB-BD31-4B8C-83A1-F6EECF244321}">
                <p14:modId xmlns:p14="http://schemas.microsoft.com/office/powerpoint/2010/main" val="3241761225"/>
              </p:ext>
            </p:extLst>
          </p:nvPr>
        </p:nvGraphicFramePr>
        <p:xfrm>
          <a:off x="1441800" y="3236930"/>
          <a:ext cx="6115049" cy="1511300"/>
        </p:xfrm>
        <a:graphic>
          <a:graphicData uri="http://schemas.openxmlformats.org/drawingml/2006/table">
            <a:tbl>
              <a:tblPr firstRow="1" firstCol="1" lastRow="1" lastCol="1" bandRow="1" bandCol="1"/>
              <a:tblGrid>
                <a:gridCol w="719679">
                  <a:extLst>
                    <a:ext uri="{9D8B030D-6E8A-4147-A177-3AD203B41FA5}">
                      <a16:colId xmlns:a16="http://schemas.microsoft.com/office/drawing/2014/main" val="3620246072"/>
                    </a:ext>
                  </a:extLst>
                </a:gridCol>
                <a:gridCol w="1260233">
                  <a:extLst>
                    <a:ext uri="{9D8B030D-6E8A-4147-A177-3AD203B41FA5}">
                      <a16:colId xmlns:a16="http://schemas.microsoft.com/office/drawing/2014/main" val="1029178135"/>
                    </a:ext>
                  </a:extLst>
                </a:gridCol>
                <a:gridCol w="1170034">
                  <a:extLst>
                    <a:ext uri="{9D8B030D-6E8A-4147-A177-3AD203B41FA5}">
                      <a16:colId xmlns:a16="http://schemas.microsoft.com/office/drawing/2014/main" val="2892826178"/>
                    </a:ext>
                  </a:extLst>
                </a:gridCol>
                <a:gridCol w="91468">
                  <a:extLst>
                    <a:ext uri="{9D8B030D-6E8A-4147-A177-3AD203B41FA5}">
                      <a16:colId xmlns:a16="http://schemas.microsoft.com/office/drawing/2014/main" val="2110648557"/>
                    </a:ext>
                  </a:extLst>
                </a:gridCol>
                <a:gridCol w="511334">
                  <a:extLst>
                    <a:ext uri="{9D8B030D-6E8A-4147-A177-3AD203B41FA5}">
                      <a16:colId xmlns:a16="http://schemas.microsoft.com/office/drawing/2014/main" val="1221827184"/>
                    </a:ext>
                  </a:extLst>
                </a:gridCol>
                <a:gridCol w="1151614">
                  <a:extLst>
                    <a:ext uri="{9D8B030D-6E8A-4147-A177-3AD203B41FA5}">
                      <a16:colId xmlns:a16="http://schemas.microsoft.com/office/drawing/2014/main" val="652173362"/>
                    </a:ext>
                  </a:extLst>
                </a:gridCol>
                <a:gridCol w="1210687">
                  <a:extLst>
                    <a:ext uri="{9D8B030D-6E8A-4147-A177-3AD203B41FA5}">
                      <a16:colId xmlns:a16="http://schemas.microsoft.com/office/drawing/2014/main" val="3086797676"/>
                    </a:ext>
                  </a:extLst>
                </a:gridCol>
              </a:tblGrid>
              <a:tr h="215900">
                <a:tc>
                  <a:txBody>
                    <a:bodyPr/>
                    <a:lstStyle/>
                    <a:p>
                      <a:pPr marL="90170" marR="45085"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R</a:t>
                      </a:r>
                      <a:r>
                        <a:rPr lang="en-US" sz="10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vita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64135"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Max affollamento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46355" marR="4064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Max lunghezza L</a:t>
                      </a:r>
                      <a:r>
                        <a:rPr lang="en-US" sz="10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cc</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rowSpan="7">
                  <a:txBody>
                    <a:bodyPr/>
                    <a:lstStyle/>
                    <a:p>
                      <a:r>
                        <a:rPr lang="en-US" sz="1000">
                          <a:effectLst/>
                          <a:latin typeface="Arial Narrow" panose="020B0606020202030204" pitchFamily="34" charset="0"/>
                          <a:ea typeface="Arial" panose="020B0604020202020204" pitchFamily="34" charset="0"/>
                          <a:cs typeface="Arial" panose="020B0604020202020204" pitchFamily="34" charset="0"/>
                        </a:rPr>
                        <a:t> </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marL="71755" marR="62865"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R</a:t>
                      </a:r>
                      <a:r>
                        <a:rPr lang="en-US" sz="10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vita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66675"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Max affollamento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50800" marR="37465"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Max lunghezza L</a:t>
                      </a:r>
                      <a:r>
                        <a:rPr lang="en-US" sz="10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cc</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extLst>
                  <a:ext uri="{0D108BD9-81ED-4DB2-BD59-A6C34878D82A}">
                    <a16:rowId xmlns:a16="http://schemas.microsoft.com/office/drawing/2014/main" val="1898924889"/>
                  </a:ext>
                </a:extLst>
              </a:tr>
              <a:tr h="215900">
                <a:tc>
                  <a:txBody>
                    <a:bodyPr/>
                    <a:lstStyle/>
                    <a:p>
                      <a:pPr marL="90170" marR="45085" algn="ctr"/>
                      <a:r>
                        <a:rPr lang="en-US" sz="1000">
                          <a:effectLst/>
                          <a:latin typeface="Arial Narrow" panose="020B0606020202030204" pitchFamily="34" charset="0"/>
                          <a:ea typeface="Arial" panose="020B0604020202020204" pitchFamily="34" charset="0"/>
                          <a:cs typeface="Arial" panose="020B0604020202020204" pitchFamily="34" charset="0"/>
                        </a:rPr>
                        <a:t>A1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pPr marL="64135"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Arial" panose="020B0604020202020204" pitchFamily="34" charset="0"/>
                          <a:cs typeface="Arial" panose="020B0604020202020204" pitchFamily="34" charset="0"/>
                        </a:rPr>
                        <a:t> 100 occupanti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6355" marR="40005"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45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algn="ctr"/>
                      <a:r>
                        <a:rPr lang="en-US" sz="1000">
                          <a:effectLst/>
                          <a:latin typeface="Arial Narrow" panose="020B0606020202030204" pitchFamily="34" charset="0"/>
                          <a:ea typeface="Arial" panose="020B0604020202020204" pitchFamily="34" charset="0"/>
                          <a:cs typeface="Arial" panose="020B0604020202020204" pitchFamily="34" charset="0"/>
                        </a:rPr>
                        <a:t>B1, E1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6">
                  <a:txBody>
                    <a:bodyPr/>
                    <a:lstStyle/>
                    <a:p>
                      <a:pPr marL="148590"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Arial" panose="020B0604020202020204" pitchFamily="34" charset="0"/>
                          <a:cs typeface="Arial" panose="020B0604020202020204" pitchFamily="34" charset="0"/>
                        </a:rPr>
                        <a:t> 50 occupanti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9530" marR="37465"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25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67449267"/>
                  </a:ext>
                </a:extLst>
              </a:tr>
              <a:tr h="215900">
                <a:tc>
                  <a:txBody>
                    <a:bodyPr/>
                    <a:lstStyle/>
                    <a:p>
                      <a:pPr marL="90170" marR="45085"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A2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46355" marR="40005" algn="ctr"/>
                      <a:r>
                        <a:rPr lang="en-US" sz="1000">
                          <a:solidFill>
                            <a:srgbClr val="FF0000"/>
                          </a:solidFill>
                          <a:effectLst/>
                          <a:latin typeface="Arial Narrow" panose="020B0606020202030204" pitchFamily="34" charset="0"/>
                          <a:ea typeface="Arial" panose="020B0604020202020204" pitchFamily="34" charset="0"/>
                          <a:cs typeface="Tahoma" panose="020B0604030504040204" pitchFamily="34" charset="0"/>
                        </a:rPr>
                        <a:t>≤</a:t>
                      </a:r>
                      <a:r>
                        <a:rPr lang="en-US" sz="100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30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B2</a:t>
                      </a:r>
                      <a:r>
                        <a:rPr lang="en-US" sz="1000">
                          <a:effectLst/>
                          <a:latin typeface="Arial Narrow" panose="020B0606020202030204" pitchFamily="34" charset="0"/>
                          <a:ea typeface="Arial" panose="020B0604020202020204" pitchFamily="34" charset="0"/>
                          <a:cs typeface="Arial" panose="020B0604020202020204" pitchFamily="34" charset="0"/>
                        </a:rPr>
                        <a:t>, E2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49530" marR="37465" algn="ctr"/>
                      <a:r>
                        <a:rPr lang="en-US" sz="1000">
                          <a:solidFill>
                            <a:srgbClr val="FF0000"/>
                          </a:solidFill>
                          <a:effectLst/>
                          <a:latin typeface="Arial Narrow" panose="020B0606020202030204" pitchFamily="34" charset="0"/>
                          <a:ea typeface="Arial" panose="020B0604020202020204" pitchFamily="34" charset="0"/>
                          <a:cs typeface="Tahoma" panose="020B0604030504040204" pitchFamily="34" charset="0"/>
                        </a:rPr>
                        <a:t>≤</a:t>
                      </a:r>
                      <a:r>
                        <a:rPr lang="en-US" sz="100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20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48858331"/>
                  </a:ext>
                </a:extLst>
              </a:tr>
              <a:tr h="215900">
                <a:tc>
                  <a:txBody>
                    <a:bodyPr/>
                    <a:lstStyle/>
                    <a:p>
                      <a:pPr marL="90170" marR="45085" algn="ctr"/>
                      <a:r>
                        <a:rPr lang="en-US" sz="1000">
                          <a:effectLst/>
                          <a:latin typeface="Arial Narrow" panose="020B0606020202030204" pitchFamily="34" charset="0"/>
                          <a:ea typeface="Arial" panose="020B0604020202020204" pitchFamily="34" charset="0"/>
                          <a:cs typeface="Arial" panose="020B0604020202020204" pitchFamily="34" charset="0"/>
                        </a:rPr>
                        <a:t>A3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46355" marR="40005"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15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algn="ctr"/>
                      <a:r>
                        <a:rPr lang="en-US" sz="1000">
                          <a:effectLst/>
                          <a:latin typeface="Arial Narrow" panose="020B0606020202030204" pitchFamily="34" charset="0"/>
                          <a:ea typeface="Arial" panose="020B0604020202020204" pitchFamily="34" charset="0"/>
                          <a:cs typeface="Arial" panose="020B0604020202020204" pitchFamily="34" charset="0"/>
                        </a:rPr>
                        <a:t>B3, E3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49530" marR="37465"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15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77338519"/>
                  </a:ext>
                </a:extLst>
              </a:tr>
              <a:tr h="215900">
                <a:tc>
                  <a:txBody>
                    <a:bodyPr/>
                    <a:lstStyle/>
                    <a:p>
                      <a:pPr marL="90170" marR="45085" algn="ctr"/>
                      <a:r>
                        <a:rPr lang="en-US" sz="1000">
                          <a:effectLst/>
                          <a:latin typeface="Arial Narrow" panose="020B0606020202030204" pitchFamily="34" charset="0"/>
                          <a:ea typeface="Arial" panose="020B0604020202020204" pitchFamily="34" charset="0"/>
                          <a:cs typeface="Arial" panose="020B0604020202020204" pitchFamily="34" charset="0"/>
                        </a:rPr>
                        <a:t>A4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pPr marL="64135"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Arial" panose="020B0604020202020204" pitchFamily="34" charset="0"/>
                          <a:cs typeface="Arial" panose="020B0604020202020204" pitchFamily="34" charset="0"/>
                        </a:rPr>
                        <a:t> 50 occupanti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6355" marR="40005"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10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algn="ctr"/>
                      <a:r>
                        <a:rPr lang="en-US" sz="1000">
                          <a:effectLst/>
                          <a:latin typeface="Arial Narrow" panose="020B0606020202030204" pitchFamily="34" charset="0"/>
                          <a:ea typeface="Arial" panose="020B0604020202020204" pitchFamily="34" charset="0"/>
                          <a:cs typeface="Arial" panose="020B0604020202020204" pitchFamily="34" charset="0"/>
                        </a:rPr>
                        <a:t>Cii1, Ciii1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49530" marR="37465"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20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69090057"/>
                  </a:ext>
                </a:extLst>
              </a:tr>
              <a:tr h="215900">
                <a:tc>
                  <a:txBody>
                    <a:bodyPr/>
                    <a:lstStyle/>
                    <a:p>
                      <a:pPr marL="90170" marR="45085" algn="ctr"/>
                      <a:r>
                        <a:rPr lang="en-US" sz="1000">
                          <a:effectLst/>
                          <a:latin typeface="Arial Narrow" panose="020B0606020202030204" pitchFamily="34" charset="0"/>
                          <a:ea typeface="Arial" panose="020B0604020202020204" pitchFamily="34" charset="0"/>
                          <a:cs typeface="Arial" panose="020B0604020202020204" pitchFamily="34" charset="0"/>
                        </a:rPr>
                        <a:t>D1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46355" marR="40005"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20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algn="ctr"/>
                      <a:r>
                        <a:rPr lang="en-US" sz="1000">
                          <a:effectLst/>
                          <a:latin typeface="Arial Narrow" panose="020B0606020202030204" pitchFamily="34" charset="0"/>
                          <a:ea typeface="Arial" panose="020B0604020202020204" pitchFamily="34" charset="0"/>
                          <a:cs typeface="Arial" panose="020B0604020202020204" pitchFamily="34" charset="0"/>
                        </a:rPr>
                        <a:t>Cii2, Ciii2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49530" marR="37465" algn="ctr"/>
                      <a:r>
                        <a:rPr lang="en-US" sz="1000">
                          <a:effectLst/>
                          <a:latin typeface="Arial Narrow" panose="020B0606020202030204" pitchFamily="34" charset="0"/>
                          <a:ea typeface="Arial" panose="020B0604020202020204" pitchFamily="34"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15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16820224"/>
                  </a:ext>
                </a:extLst>
              </a:tr>
              <a:tr h="215900">
                <a:tc>
                  <a:txBody>
                    <a:bodyPr/>
                    <a:lstStyle/>
                    <a:p>
                      <a:pPr marL="90170" marR="45085" algn="ctr"/>
                      <a:r>
                        <a:rPr lang="en-US" sz="1000" b="1">
                          <a:solidFill>
                            <a:srgbClr val="FF0000"/>
                          </a:solidFill>
                          <a:effectLst/>
                          <a:latin typeface="Arial Narrow" panose="020B0606020202030204" pitchFamily="34" charset="0"/>
                          <a:ea typeface="Arial" panose="020B0604020202020204" pitchFamily="34" charset="0"/>
                          <a:cs typeface="Arial" panose="020B0604020202020204" pitchFamily="34" charset="0"/>
                        </a:rPr>
                        <a:t>D2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46355" marR="40005" algn="ctr"/>
                      <a:r>
                        <a:rPr lang="en-US" sz="1000">
                          <a:solidFill>
                            <a:srgbClr val="FF0000"/>
                          </a:solidFill>
                          <a:effectLst/>
                          <a:latin typeface="Arial Narrow" panose="020B0606020202030204" pitchFamily="34" charset="0"/>
                          <a:ea typeface="Arial" panose="020B0604020202020204" pitchFamily="34" charset="0"/>
                          <a:cs typeface="Tahoma" panose="020B0604030504040204" pitchFamily="34" charset="0"/>
                        </a:rPr>
                        <a:t>≤</a:t>
                      </a:r>
                      <a:r>
                        <a:rPr lang="en-US" sz="100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15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vMerge="1">
                  <a:txBody>
                    <a:bodyPr/>
                    <a:lstStyle/>
                    <a:p>
                      <a:endParaRPr lang="it-IT"/>
                    </a:p>
                  </a:txBody>
                  <a:tcPr/>
                </a:tc>
                <a:tc>
                  <a:txBody>
                    <a:bodyPr/>
                    <a:lstStyle/>
                    <a:p>
                      <a:pPr algn="ctr"/>
                      <a:r>
                        <a:rPr lang="en-US" sz="1000">
                          <a:effectLst/>
                          <a:latin typeface="Arial Narrow" panose="020B0606020202030204" pitchFamily="34" charset="0"/>
                          <a:ea typeface="Arial" panose="020B0604020202020204" pitchFamily="34" charset="0"/>
                          <a:cs typeface="Arial" panose="020B0604020202020204" pitchFamily="34" charset="0"/>
                        </a:rPr>
                        <a:t>Cii3, Ciii3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49530" marR="37465" algn="ctr"/>
                      <a:r>
                        <a:rPr lang="en-US" sz="1000" dirty="0">
                          <a:effectLst/>
                          <a:latin typeface="Arial Narrow" panose="020B0606020202030204" pitchFamily="34" charset="0"/>
                          <a:ea typeface="Arial" panose="020B0604020202020204" pitchFamily="34" charset="0"/>
                          <a:cs typeface="Tahoma" panose="020B0604030504040204" pitchFamily="34" charset="0"/>
                        </a:rPr>
                        <a:t>≤</a:t>
                      </a:r>
                      <a:r>
                        <a:rPr lang="en-US" sz="1000" dirty="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dirty="0">
                          <a:effectLst/>
                          <a:latin typeface="Arial Narrow" panose="020B0606020202030204" pitchFamily="34" charset="0"/>
                          <a:ea typeface="Arial" panose="020B0604020202020204" pitchFamily="34" charset="0"/>
                          <a:cs typeface="Arial" panose="020B0604020202020204" pitchFamily="34" charset="0"/>
                        </a:rPr>
                        <a:t>10 m</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91115567"/>
                  </a:ext>
                </a:extLst>
              </a:tr>
            </a:tbl>
          </a:graphicData>
        </a:graphic>
      </p:graphicFrame>
      <p:sp>
        <p:nvSpPr>
          <p:cNvPr id="2" name="CustomShape 1">
            <a:extLst>
              <a:ext uri="{FF2B5EF4-FFF2-40B4-BE49-F238E27FC236}">
                <a16:creationId xmlns:a16="http://schemas.microsoft.com/office/drawing/2014/main" id="{2E0F2F39-E8EF-F33B-7A65-7AA33447F108}"/>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7700670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F9DE0B-0610-FFEF-0FFC-7F37D556D57E}"/>
            </a:ext>
          </a:extLst>
        </p:cNvPr>
        <p:cNvGrpSpPr/>
        <p:nvPr/>
      </p:nvGrpSpPr>
      <p:grpSpPr>
        <a:xfrm>
          <a:off x="0" y="0"/>
          <a:ext cx="0" cy="0"/>
          <a:chOff x="0" y="0"/>
          <a:chExt cx="0" cy="0"/>
        </a:xfrm>
      </p:grpSpPr>
      <p:pic>
        <p:nvPicPr>
          <p:cNvPr id="760" name="Picture 2_52">
            <a:extLst>
              <a:ext uri="{FF2B5EF4-FFF2-40B4-BE49-F238E27FC236}">
                <a16:creationId xmlns:a16="http://schemas.microsoft.com/office/drawing/2014/main" id="{478AA714-AF15-D8AA-1012-2C4A7A5F0976}"/>
              </a:ext>
            </a:extLst>
          </p:cNvPr>
          <p:cNvPicPr/>
          <p:nvPr/>
        </p:nvPicPr>
        <p:blipFill>
          <a:blip r:embed="rId2"/>
          <a:srcRect b="16376"/>
          <a:stretch/>
        </p:blipFill>
        <p:spPr>
          <a:xfrm>
            <a:off x="150840" y="6222240"/>
            <a:ext cx="431280" cy="569880"/>
          </a:xfrm>
          <a:prstGeom prst="rect">
            <a:avLst/>
          </a:prstGeom>
          <a:ln>
            <a:noFill/>
          </a:ln>
        </p:spPr>
      </p:pic>
      <p:sp>
        <p:nvSpPr>
          <p:cNvPr id="761" name="CustomShape 3">
            <a:extLst>
              <a:ext uri="{FF2B5EF4-FFF2-40B4-BE49-F238E27FC236}">
                <a16:creationId xmlns:a16="http://schemas.microsoft.com/office/drawing/2014/main" id="{67787C12-90CA-CBBD-0AE6-BA193E1A30F4}"/>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34B15-6CC8-492F-AC8E-C7DEF90727FE}" type="slidenum">
              <a:rPr lang="it-IT" sz="1000" b="0" strike="noStrike" spc="-1">
                <a:solidFill>
                  <a:srgbClr val="002060"/>
                </a:solidFill>
                <a:latin typeface="Arial"/>
                <a:ea typeface="DejaVu Sans"/>
              </a:rPr>
              <a:t>42</a:t>
            </a:fld>
            <a:endParaRPr lang="it-IT" sz="1000" b="0" strike="noStrike" spc="-1">
              <a:latin typeface="Arial"/>
            </a:endParaRPr>
          </a:p>
        </p:txBody>
      </p:sp>
      <p:sp>
        <p:nvSpPr>
          <p:cNvPr id="762" name="CustomShape 4">
            <a:extLst>
              <a:ext uri="{FF2B5EF4-FFF2-40B4-BE49-F238E27FC236}">
                <a16:creationId xmlns:a16="http://schemas.microsoft.com/office/drawing/2014/main" id="{E389635E-6AB9-927E-D4A0-B6920554A814}"/>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63" name="Line 5">
            <a:extLst>
              <a:ext uri="{FF2B5EF4-FFF2-40B4-BE49-F238E27FC236}">
                <a16:creationId xmlns:a16="http://schemas.microsoft.com/office/drawing/2014/main" id="{83AB74F1-D25A-E9F7-2291-29DC7ED0A45F}"/>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4" name="Line 6">
            <a:extLst>
              <a:ext uri="{FF2B5EF4-FFF2-40B4-BE49-F238E27FC236}">
                <a16:creationId xmlns:a16="http://schemas.microsoft.com/office/drawing/2014/main" id="{3B1EC90F-2478-974F-F406-BA141342EB50}"/>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5" name="Line 7">
            <a:extLst>
              <a:ext uri="{FF2B5EF4-FFF2-40B4-BE49-F238E27FC236}">
                <a16:creationId xmlns:a16="http://schemas.microsoft.com/office/drawing/2014/main" id="{EB9AC038-3F7D-CAB9-80AF-4BF73A660863}"/>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6" name="Line 8">
            <a:extLst>
              <a:ext uri="{FF2B5EF4-FFF2-40B4-BE49-F238E27FC236}">
                <a16:creationId xmlns:a16="http://schemas.microsoft.com/office/drawing/2014/main" id="{44E83E58-62B2-D860-F863-423D7DAC354E}"/>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9" name="CustomShape 11">
            <a:extLst>
              <a:ext uri="{FF2B5EF4-FFF2-40B4-BE49-F238E27FC236}">
                <a16:creationId xmlns:a16="http://schemas.microsoft.com/office/drawing/2014/main" id="{93D7950C-E1DB-7FE1-22D5-D2DB1564DE92}"/>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70" name="Picture 2_53">
            <a:extLst>
              <a:ext uri="{FF2B5EF4-FFF2-40B4-BE49-F238E27FC236}">
                <a16:creationId xmlns:a16="http://schemas.microsoft.com/office/drawing/2014/main" id="{9641E07D-F7CC-9009-4EF0-088EADD0C222}"/>
              </a:ext>
            </a:extLst>
          </p:cNvPr>
          <p:cNvPicPr/>
          <p:nvPr/>
        </p:nvPicPr>
        <p:blipFill>
          <a:blip r:embed="rId3"/>
          <a:srcRect r="66092"/>
          <a:stretch/>
        </p:blipFill>
        <p:spPr>
          <a:xfrm>
            <a:off x="58320" y="173880"/>
            <a:ext cx="863280" cy="1065960"/>
          </a:xfrm>
          <a:prstGeom prst="rect">
            <a:avLst/>
          </a:prstGeom>
          <a:ln>
            <a:noFill/>
          </a:ln>
        </p:spPr>
      </p:pic>
      <p:pic>
        <p:nvPicPr>
          <p:cNvPr id="771" name="Picture 2_54">
            <a:extLst>
              <a:ext uri="{FF2B5EF4-FFF2-40B4-BE49-F238E27FC236}">
                <a16:creationId xmlns:a16="http://schemas.microsoft.com/office/drawing/2014/main" id="{51447EDA-3403-7EC3-7388-31EA4649EF8E}"/>
              </a:ext>
            </a:extLst>
          </p:cNvPr>
          <p:cNvPicPr/>
          <p:nvPr/>
        </p:nvPicPr>
        <p:blipFill>
          <a:blip r:embed="rId4"/>
          <a:stretch/>
        </p:blipFill>
        <p:spPr>
          <a:xfrm>
            <a:off x="2880" y="1587960"/>
            <a:ext cx="943200" cy="243360"/>
          </a:xfrm>
          <a:prstGeom prst="rect">
            <a:avLst/>
          </a:prstGeom>
          <a:ln>
            <a:noFill/>
          </a:ln>
        </p:spPr>
      </p:pic>
      <p:sp>
        <p:nvSpPr>
          <p:cNvPr id="14" name="CustomShape 10">
            <a:extLst>
              <a:ext uri="{FF2B5EF4-FFF2-40B4-BE49-F238E27FC236}">
                <a16:creationId xmlns:a16="http://schemas.microsoft.com/office/drawing/2014/main" id="{C0F3B090-B001-EEB9-0E23-CBD3DBB84377}"/>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S4: Esodo</a:t>
            </a:r>
            <a:endParaRPr lang="it-IT" sz="1400" b="0" strike="noStrike" spc="-1" dirty="0">
              <a:latin typeface="Arial"/>
            </a:endParaRPr>
          </a:p>
          <a:p>
            <a:pPr algn="just"/>
            <a:r>
              <a:rPr lang="it-IT" sz="1400" dirty="0">
                <a:effectLst/>
                <a:latin typeface="Arial Narrow" panose="020B0606020202030204" pitchFamily="34" charset="0"/>
                <a:ea typeface="Times New Roman" panose="02020603050405020304" pitchFamily="18" charset="0"/>
                <a:cs typeface="Arial" panose="020B0604020202020204" pitchFamily="34" charset="0"/>
              </a:rPr>
              <a:t>E’ possibile incrementare la massima lunghezza di </a:t>
            </a:r>
            <a:r>
              <a:rPr lang="it-IT" sz="1400" u="sng" dirty="0">
                <a:effectLst/>
                <a:latin typeface="Arial Narrow" panose="020B0606020202030204" pitchFamily="34" charset="0"/>
                <a:ea typeface="Times New Roman" panose="02020603050405020304" pitchFamily="18" charset="0"/>
                <a:cs typeface="Arial" panose="020B0604020202020204" pitchFamily="34" charset="0"/>
              </a:rPr>
              <a:t>corridoio cieco</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di riferimento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L</a:t>
            </a:r>
            <a:r>
              <a:rPr lang="it-IT" sz="1400" i="1" baseline="-25000" dirty="0" err="1">
                <a:effectLst/>
                <a:latin typeface="Arial Narrow" panose="020B0606020202030204" pitchFamily="34" charset="0"/>
                <a:ea typeface="Times New Roman" panose="02020603050405020304" pitchFamily="18" charset="0"/>
                <a:cs typeface="Arial" panose="020B0604020202020204" pitchFamily="34" charset="0"/>
              </a:rPr>
              <a:t>cc</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al verificarsi di almeno una condizione presente nella tabella </a:t>
            </a:r>
            <a:r>
              <a:rPr lang="it-IT" sz="1400" i="1" dirty="0">
                <a:effectLst/>
                <a:latin typeface="Arial Narrow" panose="020B0606020202030204" pitchFamily="34" charset="0"/>
                <a:ea typeface="Times New Roman" panose="02020603050405020304" pitchFamily="18" charset="0"/>
                <a:cs typeface="Arial" panose="020B0604020202020204" pitchFamily="34" charset="0"/>
              </a:rPr>
              <a:t>S.4-38, con una massima percentuale totale del 36%</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r>
              <a:rPr lang="it-IT" sz="2000" b="1" strike="noStrike" spc="-1" dirty="0">
                <a:solidFill>
                  <a:srgbClr val="000000"/>
                </a:solidFill>
                <a:latin typeface="Arial"/>
                <a:ea typeface="DejaVu Sans"/>
              </a:rPr>
              <a:t> </a:t>
            </a:r>
            <a:endParaRPr lang="it-IT" sz="2000" b="0" strike="noStrike" spc="-1" dirty="0">
              <a:latin typeface="Arial"/>
            </a:endParaRPr>
          </a:p>
          <a:p>
            <a:pPr algn="ctr">
              <a:lnSpc>
                <a:spcPct val="100000"/>
              </a:lnSpc>
            </a:pPr>
            <a:endParaRPr lang="it-IT" sz="2000" b="0" strike="noStrike" spc="-1" dirty="0">
              <a:latin typeface="Arial"/>
            </a:endParaRPr>
          </a:p>
        </p:txBody>
      </p:sp>
      <p:graphicFrame>
        <p:nvGraphicFramePr>
          <p:cNvPr id="2" name="Tabella 1">
            <a:extLst>
              <a:ext uri="{FF2B5EF4-FFF2-40B4-BE49-F238E27FC236}">
                <a16:creationId xmlns:a16="http://schemas.microsoft.com/office/drawing/2014/main" id="{07646F59-5A0E-C447-A1C9-F329934E8A0C}"/>
              </a:ext>
            </a:extLst>
          </p:cNvPr>
          <p:cNvGraphicFramePr>
            <a:graphicFrameLocks noGrp="1"/>
          </p:cNvGraphicFramePr>
          <p:nvPr>
            <p:extLst>
              <p:ext uri="{D42A27DB-BD31-4B8C-83A1-F6EECF244321}">
                <p14:modId xmlns:p14="http://schemas.microsoft.com/office/powerpoint/2010/main" val="1915589967"/>
              </p:ext>
            </p:extLst>
          </p:nvPr>
        </p:nvGraphicFramePr>
        <p:xfrm>
          <a:off x="1466850" y="1587960"/>
          <a:ext cx="6210300" cy="2806700"/>
        </p:xfrm>
        <a:graphic>
          <a:graphicData uri="http://schemas.openxmlformats.org/drawingml/2006/table">
            <a:tbl>
              <a:tblPr firstRow="1" firstCol="1" lastRow="1" lastCol="1" bandRow="1" bandCol="1"/>
              <a:tblGrid>
                <a:gridCol w="3548922">
                  <a:extLst>
                    <a:ext uri="{9D8B030D-6E8A-4147-A177-3AD203B41FA5}">
                      <a16:colId xmlns:a16="http://schemas.microsoft.com/office/drawing/2014/main" val="3545394517"/>
                    </a:ext>
                  </a:extLst>
                </a:gridCol>
                <a:gridCol w="1330689">
                  <a:extLst>
                    <a:ext uri="{9D8B030D-6E8A-4147-A177-3AD203B41FA5}">
                      <a16:colId xmlns:a16="http://schemas.microsoft.com/office/drawing/2014/main" val="181668838"/>
                    </a:ext>
                  </a:extLst>
                </a:gridCol>
                <a:gridCol w="1330689">
                  <a:extLst>
                    <a:ext uri="{9D8B030D-6E8A-4147-A177-3AD203B41FA5}">
                      <a16:colId xmlns:a16="http://schemas.microsoft.com/office/drawing/2014/main" val="1131825035"/>
                    </a:ext>
                  </a:extLst>
                </a:gridCol>
              </a:tblGrid>
              <a:tr h="215900">
                <a:tc gridSpan="2">
                  <a:txBody>
                    <a:bodyPr/>
                    <a:lstStyle/>
                    <a:p>
                      <a:pPr marL="90170"/>
                      <a:r>
                        <a:rPr lang="en-US" sz="1000" b="1"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Requisiti</a:t>
                      </a:r>
                      <a:r>
                        <a:rPr lang="en-US" sz="1000" b="1"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en-US" sz="1000" b="1"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antincendio</a:t>
                      </a:r>
                      <a:r>
                        <a:rPr lang="en-US" sz="1000" b="1"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en-US" sz="1000" b="1"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aggiuntivi</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hMerge="1">
                  <a:txBody>
                    <a:bodyPr/>
                    <a:lstStyle/>
                    <a:p>
                      <a:endParaRPr lang="it-IT"/>
                    </a:p>
                  </a:txBody>
                  <a:tcPr/>
                </a:tc>
                <a:tc>
                  <a:txBody>
                    <a:bodyPr/>
                    <a:lstStyle/>
                    <a:p>
                      <a:pPr marL="127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δm,i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extLst>
                  <a:ext uri="{0D108BD9-81ED-4DB2-BD59-A6C34878D82A}">
                    <a16:rowId xmlns:a16="http://schemas.microsoft.com/office/drawing/2014/main" val="3865946662"/>
                  </a:ext>
                </a:extLst>
              </a:tr>
              <a:tr h="215900">
                <a:tc gridSpan="2">
                  <a:txBody>
                    <a:bodyPr/>
                    <a:lstStyle/>
                    <a:p>
                      <a:pPr marL="90170"/>
                      <a:r>
                        <a:rPr lang="it-IT" sz="1000">
                          <a:effectLst/>
                          <a:latin typeface="Arial Narrow" panose="020B0606020202030204" pitchFamily="34" charset="0"/>
                          <a:ea typeface="Arial" panose="020B0604020202020204" pitchFamily="34" charset="0"/>
                          <a:cs typeface="Arial" panose="020B0604020202020204" pitchFamily="34" charset="0"/>
                        </a:rPr>
                        <a:t>Rivelazione ed allarme di livello di prestazione </a:t>
                      </a: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IV</a:t>
                      </a:r>
                      <a:r>
                        <a:rPr lang="it-IT" sz="1000">
                          <a:effectLst/>
                          <a:latin typeface="Arial Narrow" panose="020B0606020202030204" pitchFamily="34" charset="0"/>
                          <a:ea typeface="Arial" panose="020B0604020202020204" pitchFamily="34" charset="0"/>
                          <a:cs typeface="Arial" panose="020B0604020202020204" pitchFamily="34" charset="0"/>
                        </a:rPr>
                        <a:t> (capitolo </a:t>
                      </a:r>
                      <a:r>
                        <a:rPr lang="it-IT" sz="1000" u="none" strike="noStrike">
                          <a:solidFill>
                            <a:srgbClr val="0563C1"/>
                          </a:solidFill>
                          <a:effectLst/>
                          <a:latin typeface="Arial Narrow" panose="020B0606020202030204" pitchFamily="34" charset="0"/>
                          <a:ea typeface="Arial" panose="020B0604020202020204" pitchFamily="34" charset="0"/>
                          <a:cs typeface="Arial" panose="020B0604020202020204" pitchFamily="34" charset="0"/>
                          <a:hlinkClick r:id="rId5" action="ppaction://hlinkfile"/>
                        </a:rPr>
                        <a:t>S.7</a:t>
                      </a:r>
                      <a:r>
                        <a:rPr lang="it-IT" sz="1000">
                          <a:effectLst/>
                          <a:latin typeface="Arial Narrow" panose="020B0606020202030204" pitchFamily="34" charset="0"/>
                          <a:ea typeface="Arial" panose="020B0604020202020204" pitchFamily="34" charset="0"/>
                          <a:cs typeface="Arial" panose="020B0604020202020204" pitchFamily="34" charset="0"/>
                        </a:rPr>
                        <a:t>)</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a:txBody>
                    <a:bodyPr/>
                    <a:lstStyle/>
                    <a:p>
                      <a:pPr marL="3810"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15%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3960323335"/>
                  </a:ext>
                </a:extLst>
              </a:tr>
              <a:tr h="215900">
                <a:tc gridSpan="2">
                  <a:txBody>
                    <a:bodyPr/>
                    <a:lstStyle/>
                    <a:p>
                      <a:pPr marL="90170"/>
                      <a:r>
                        <a:rPr lang="it-IT" sz="1000">
                          <a:effectLst/>
                          <a:latin typeface="Arial Narrow" panose="020B0606020202030204" pitchFamily="34" charset="0"/>
                          <a:ea typeface="Arial" panose="020B0604020202020204" pitchFamily="34" charset="0"/>
                          <a:cs typeface="Arial" panose="020B0604020202020204" pitchFamily="34" charset="0"/>
                        </a:rPr>
                        <a:t>Controllo di fumi e calore di livello di prestazione III (capitolo </a:t>
                      </a:r>
                      <a:r>
                        <a:rPr lang="it-IT" sz="1000" u="none" strike="noStrike">
                          <a:solidFill>
                            <a:srgbClr val="0563C1"/>
                          </a:solidFill>
                          <a:effectLst/>
                          <a:latin typeface="Arial Narrow" panose="020B0606020202030204" pitchFamily="34" charset="0"/>
                          <a:ea typeface="Arial" panose="020B0604020202020204" pitchFamily="34" charset="0"/>
                          <a:cs typeface="Arial" panose="020B0604020202020204" pitchFamily="34" charset="0"/>
                          <a:hlinkClick r:id="rId6" action="ppaction://hlinkfile"/>
                        </a:rPr>
                        <a:t>S.8</a:t>
                      </a:r>
                      <a:r>
                        <a:rPr lang="it-IT" sz="1000">
                          <a:effectLst/>
                          <a:latin typeface="Arial Narrow" panose="020B0606020202030204" pitchFamily="34" charset="0"/>
                          <a:ea typeface="Arial" panose="020B0604020202020204" pitchFamily="34" charset="0"/>
                          <a:cs typeface="Arial" panose="020B0604020202020204" pitchFamily="34" charset="0"/>
                        </a:rPr>
                        <a:t>)</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a:txBody>
                    <a:bodyPr/>
                    <a:lstStyle/>
                    <a:p>
                      <a:pPr marL="3810" algn="ctr"/>
                      <a:r>
                        <a:rPr lang="en-US" sz="1000">
                          <a:effectLst/>
                          <a:latin typeface="Arial Narrow" panose="020B0606020202030204" pitchFamily="34" charset="0"/>
                          <a:ea typeface="Arial" panose="020B0604020202020204" pitchFamily="34" charset="0"/>
                          <a:cs typeface="Arial" panose="020B0604020202020204" pitchFamily="34" charset="0"/>
                        </a:rPr>
                        <a:t>20%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9162462"/>
                  </a:ext>
                </a:extLst>
              </a:tr>
              <a:tr h="215900">
                <a:tc rowSpan="9">
                  <a:txBody>
                    <a:bodyPr/>
                    <a:lstStyle/>
                    <a:p>
                      <a:pPr marL="90170" marR="180975">
                        <a:tabLst>
                          <a:tab pos="2250440" algn="l"/>
                        </a:tabLst>
                      </a:pPr>
                      <a:r>
                        <a:rPr lang="it-IT" sz="1000">
                          <a:effectLst/>
                          <a:latin typeface="Arial Narrow" panose="020B0606020202030204" pitchFamily="34" charset="0"/>
                          <a:ea typeface="Arial" panose="020B0604020202020204" pitchFamily="34" charset="0"/>
                          <a:cs typeface="Arial" panose="020B0604020202020204" pitchFamily="34" charset="0"/>
                        </a:rPr>
                        <a:t>Altezza media del locale servito dalla via d’esodo, h</a:t>
                      </a:r>
                      <a:r>
                        <a:rPr lang="it-IT" sz="1000" baseline="-25000">
                          <a:effectLst/>
                          <a:latin typeface="Arial Narrow" panose="020B0606020202030204" pitchFamily="34" charset="0"/>
                          <a:ea typeface="Arial" panose="020B0604020202020204" pitchFamily="34" charset="0"/>
                          <a:cs typeface="Arial" panose="020B0604020202020204" pitchFamily="34" charset="0"/>
                        </a:rPr>
                        <a:t>m</a:t>
                      </a:r>
                      <a:r>
                        <a:rPr lang="it-IT" sz="1000">
                          <a:effectLst/>
                          <a:latin typeface="Arial Narrow" panose="020B0606020202030204" pitchFamily="34" charset="0"/>
                          <a:ea typeface="Arial" panose="020B0604020202020204" pitchFamily="34" charset="0"/>
                          <a:cs typeface="Arial" panose="020B0604020202020204" pitchFamily="34" charset="0"/>
                        </a:rPr>
                        <a:t>  in metri </a:t>
                      </a:r>
                      <a:r>
                        <a:rPr lang="it-IT" sz="1000" baseline="30000">
                          <a:effectLst/>
                          <a:latin typeface="Arial Narrow" panose="020B0606020202030204" pitchFamily="34" charset="0"/>
                          <a:ea typeface="Arial" panose="020B0604020202020204" pitchFamily="34" charset="0"/>
                          <a:cs typeface="Arial" panose="020B0604020202020204" pitchFamily="34" charset="0"/>
                        </a:rPr>
                        <a:t>[1]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170"/>
                      <a:r>
                        <a:rPr lang="en-US" sz="1000">
                          <a:effectLst/>
                          <a:latin typeface="Arial Narrow" panose="020B0606020202030204" pitchFamily="34" charset="0"/>
                          <a:ea typeface="Arial" panose="020B0604020202020204" pitchFamily="34" charset="0"/>
                          <a:cs typeface="Arial" panose="020B0604020202020204" pitchFamily="34" charset="0"/>
                        </a:rPr>
                        <a:t>≤ 3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810" algn="ctr"/>
                      <a:r>
                        <a:rPr lang="en-US" sz="1000">
                          <a:effectLst/>
                          <a:latin typeface="Arial Narrow" panose="020B0606020202030204" pitchFamily="34" charset="0"/>
                          <a:ea typeface="Arial" panose="020B0604020202020204" pitchFamily="34" charset="0"/>
                          <a:cs typeface="Arial" panose="020B0604020202020204" pitchFamily="34" charset="0"/>
                        </a:rPr>
                        <a:t>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1451129"/>
                  </a:ext>
                </a:extLst>
              </a:tr>
              <a:tr h="215900">
                <a:tc vMerge="1">
                  <a:txBody>
                    <a:bodyPr/>
                    <a:lstStyle/>
                    <a:p>
                      <a:endParaRPr lang="it-IT"/>
                    </a:p>
                  </a:txBody>
                  <a:tcPr/>
                </a:tc>
                <a:tc>
                  <a:txBody>
                    <a:bodyPr/>
                    <a:lstStyle/>
                    <a:p>
                      <a:pPr marL="90170"/>
                      <a:r>
                        <a:rPr lang="en-US" sz="1000">
                          <a:effectLst/>
                          <a:latin typeface="Arial Narrow" panose="020B0606020202030204" pitchFamily="34" charset="0"/>
                          <a:ea typeface="Arial" panose="020B0604020202020204" pitchFamily="34" charset="0"/>
                          <a:cs typeface="Arial" panose="020B0604020202020204" pitchFamily="34" charset="0"/>
                        </a:rPr>
                        <a:t>&gt; 3 m, ≤ 4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810" algn="ctr"/>
                      <a:r>
                        <a:rPr lang="en-US" sz="1000">
                          <a:effectLst/>
                          <a:latin typeface="Arial Narrow" panose="020B0606020202030204" pitchFamily="34" charset="0"/>
                          <a:ea typeface="Arial" panose="020B0604020202020204" pitchFamily="34" charset="0"/>
                          <a:cs typeface="Arial" panose="020B0604020202020204" pitchFamily="34" charset="0"/>
                        </a:rPr>
                        <a:t>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84527960"/>
                  </a:ext>
                </a:extLst>
              </a:tr>
              <a:tr h="215900">
                <a:tc vMerge="1">
                  <a:txBody>
                    <a:bodyPr/>
                    <a:lstStyle/>
                    <a:p>
                      <a:endParaRPr lang="it-IT"/>
                    </a:p>
                  </a:txBody>
                  <a:tcPr/>
                </a:tc>
                <a:tc>
                  <a:txBody>
                    <a:bodyPr/>
                    <a:lstStyle/>
                    <a:p>
                      <a:pPr marL="90170"/>
                      <a:r>
                        <a:rPr lang="en-US" sz="1000">
                          <a:effectLst/>
                          <a:latin typeface="Arial Narrow" panose="020B0606020202030204" pitchFamily="34" charset="0"/>
                          <a:ea typeface="Arial" panose="020B0604020202020204" pitchFamily="34" charset="0"/>
                          <a:cs typeface="Arial" panose="020B0604020202020204" pitchFamily="34" charset="0"/>
                        </a:rPr>
                        <a:t>&gt; 4 m, ≤ 5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810" algn="ctr"/>
                      <a:r>
                        <a:rPr lang="en-US" sz="1000">
                          <a:effectLst/>
                          <a:latin typeface="Arial Narrow" panose="020B0606020202030204" pitchFamily="34" charset="0"/>
                          <a:ea typeface="Arial" panose="020B0604020202020204" pitchFamily="34" charset="0"/>
                          <a:cs typeface="Arial" panose="020B0604020202020204" pitchFamily="34" charset="0"/>
                        </a:rPr>
                        <a:t>10%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4357126"/>
                  </a:ext>
                </a:extLst>
              </a:tr>
              <a:tr h="215900">
                <a:tc vMerge="1">
                  <a:txBody>
                    <a:bodyPr/>
                    <a:lstStyle/>
                    <a:p>
                      <a:endParaRPr lang="it-IT"/>
                    </a:p>
                  </a:txBody>
                  <a:tcPr/>
                </a:tc>
                <a:tc>
                  <a:txBody>
                    <a:bodyPr/>
                    <a:lstStyle/>
                    <a:p>
                      <a:pPr marL="90170"/>
                      <a:r>
                        <a:rPr lang="en-US" sz="1000">
                          <a:effectLst/>
                          <a:latin typeface="Arial Narrow" panose="020B0606020202030204" pitchFamily="34" charset="0"/>
                          <a:ea typeface="Arial" panose="020B0604020202020204" pitchFamily="34" charset="0"/>
                          <a:cs typeface="Arial" panose="020B0604020202020204" pitchFamily="34" charset="0"/>
                        </a:rPr>
                        <a:t>&gt; 5 m, ≤ 6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810" algn="ctr"/>
                      <a:r>
                        <a:rPr lang="en-US" sz="1000">
                          <a:effectLst/>
                          <a:latin typeface="Arial Narrow" panose="020B0606020202030204" pitchFamily="34" charset="0"/>
                          <a:ea typeface="Arial" panose="020B0604020202020204" pitchFamily="34" charset="0"/>
                          <a:cs typeface="Arial" panose="020B0604020202020204" pitchFamily="34" charset="0"/>
                        </a:rPr>
                        <a:t>15%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30975958"/>
                  </a:ext>
                </a:extLst>
              </a:tr>
              <a:tr h="215900">
                <a:tc vMerge="1">
                  <a:txBody>
                    <a:bodyPr/>
                    <a:lstStyle/>
                    <a:p>
                      <a:endParaRPr lang="it-IT"/>
                    </a:p>
                  </a:txBody>
                  <a:tcPr/>
                </a:tc>
                <a:tc>
                  <a:txBody>
                    <a:bodyPr/>
                    <a:lstStyle/>
                    <a:p>
                      <a:pPr marL="90170"/>
                      <a:r>
                        <a:rPr lang="en-US" sz="1000">
                          <a:effectLst/>
                          <a:latin typeface="Arial Narrow" panose="020B0606020202030204" pitchFamily="34" charset="0"/>
                          <a:ea typeface="Arial" panose="020B0604020202020204" pitchFamily="34" charset="0"/>
                          <a:cs typeface="Arial" panose="020B0604020202020204" pitchFamily="34" charset="0"/>
                        </a:rPr>
                        <a:t>&gt; 6 m, ≤ 7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810" algn="ctr"/>
                      <a:r>
                        <a:rPr lang="en-US" sz="1000">
                          <a:effectLst/>
                          <a:latin typeface="Arial Narrow" panose="020B0606020202030204" pitchFamily="34" charset="0"/>
                          <a:ea typeface="Arial" panose="020B0604020202020204" pitchFamily="34" charset="0"/>
                          <a:cs typeface="Arial" panose="020B0604020202020204" pitchFamily="34" charset="0"/>
                        </a:rPr>
                        <a:t>18%</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27373411"/>
                  </a:ext>
                </a:extLst>
              </a:tr>
              <a:tr h="215900">
                <a:tc vMerge="1">
                  <a:txBody>
                    <a:bodyPr/>
                    <a:lstStyle/>
                    <a:p>
                      <a:endParaRPr lang="it-IT"/>
                    </a:p>
                  </a:txBody>
                  <a:tcPr/>
                </a:tc>
                <a:tc>
                  <a:txBody>
                    <a:bodyPr/>
                    <a:lstStyle/>
                    <a:p>
                      <a:pPr marL="90170"/>
                      <a:r>
                        <a:rPr lang="en-US" sz="1000">
                          <a:effectLst/>
                          <a:latin typeface="Arial Narrow" panose="020B0606020202030204" pitchFamily="34" charset="0"/>
                          <a:ea typeface="Arial" panose="020B0604020202020204" pitchFamily="34" charset="0"/>
                          <a:cs typeface="Arial" panose="020B0604020202020204" pitchFamily="34" charset="0"/>
                        </a:rPr>
                        <a:t>&gt; 7 m, ≤ 8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810" algn="ctr"/>
                      <a:r>
                        <a:rPr lang="en-US" sz="1000">
                          <a:effectLst/>
                          <a:latin typeface="Arial Narrow" panose="020B0606020202030204" pitchFamily="34" charset="0"/>
                          <a:ea typeface="Arial" panose="020B0604020202020204" pitchFamily="34" charset="0"/>
                          <a:cs typeface="Arial" panose="020B0604020202020204" pitchFamily="34" charset="0"/>
                        </a:rPr>
                        <a:t>21%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1613697"/>
                  </a:ext>
                </a:extLst>
              </a:tr>
              <a:tr h="215900">
                <a:tc vMerge="1">
                  <a:txBody>
                    <a:bodyPr/>
                    <a:lstStyle/>
                    <a:p>
                      <a:endParaRPr lang="it-IT"/>
                    </a:p>
                  </a:txBody>
                  <a:tcPr/>
                </a:tc>
                <a:tc>
                  <a:txBody>
                    <a:bodyPr/>
                    <a:lstStyle/>
                    <a:p>
                      <a:pPr marL="90170"/>
                      <a:r>
                        <a:rPr lang="en-US" sz="1000">
                          <a:effectLst/>
                          <a:latin typeface="Arial Narrow" panose="020B0606020202030204" pitchFamily="34" charset="0"/>
                          <a:ea typeface="Arial" panose="020B0604020202020204" pitchFamily="34" charset="0"/>
                          <a:cs typeface="Arial" panose="020B0604020202020204" pitchFamily="34" charset="0"/>
                        </a:rPr>
                        <a:t>&gt; 8 m, ≤ 9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810" algn="ctr"/>
                      <a:r>
                        <a:rPr lang="en-US" sz="1000">
                          <a:effectLst/>
                          <a:latin typeface="Arial Narrow" panose="020B0606020202030204" pitchFamily="34" charset="0"/>
                          <a:ea typeface="Arial" panose="020B0604020202020204" pitchFamily="34" charset="0"/>
                          <a:cs typeface="Arial" panose="020B0604020202020204" pitchFamily="34" charset="0"/>
                        </a:rPr>
                        <a:t>24%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30532671"/>
                  </a:ext>
                </a:extLst>
              </a:tr>
              <a:tr h="215900">
                <a:tc vMerge="1">
                  <a:txBody>
                    <a:bodyPr/>
                    <a:lstStyle/>
                    <a:p>
                      <a:endParaRPr lang="it-IT"/>
                    </a:p>
                  </a:txBody>
                  <a:tcPr/>
                </a:tc>
                <a:tc>
                  <a:txBody>
                    <a:bodyPr/>
                    <a:lstStyle/>
                    <a:p>
                      <a:pPr marL="90170"/>
                      <a:r>
                        <a:rPr lang="en-US" sz="1000">
                          <a:effectLst/>
                          <a:latin typeface="Arial Narrow" panose="020B0606020202030204" pitchFamily="34" charset="0"/>
                          <a:ea typeface="Arial" panose="020B0604020202020204" pitchFamily="34" charset="0"/>
                          <a:cs typeface="Arial" panose="020B0604020202020204" pitchFamily="34" charset="0"/>
                        </a:rPr>
                        <a:t>&gt; 9 m, ≤ 10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810" algn="ctr"/>
                      <a:r>
                        <a:rPr lang="en-US" sz="1000">
                          <a:effectLst/>
                          <a:latin typeface="Arial Narrow" panose="020B0606020202030204" pitchFamily="34" charset="0"/>
                          <a:ea typeface="Arial" panose="020B0604020202020204" pitchFamily="34" charset="0"/>
                          <a:cs typeface="Arial" panose="020B0604020202020204" pitchFamily="34" charset="0"/>
                        </a:rPr>
                        <a:t>27%</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87545444"/>
                  </a:ext>
                </a:extLst>
              </a:tr>
              <a:tr h="215900">
                <a:tc vMerge="1">
                  <a:txBody>
                    <a:bodyPr/>
                    <a:lstStyle/>
                    <a:p>
                      <a:endParaRPr lang="it-IT"/>
                    </a:p>
                  </a:txBody>
                  <a:tcPr/>
                </a:tc>
                <a:tc>
                  <a:txBody>
                    <a:bodyPr/>
                    <a:lstStyle/>
                    <a:p>
                      <a:pPr marL="90170"/>
                      <a:r>
                        <a:rPr lang="en-US" sz="1000">
                          <a:effectLst/>
                          <a:latin typeface="Arial Narrow" panose="020B0606020202030204" pitchFamily="34" charset="0"/>
                          <a:ea typeface="Arial" panose="020B0604020202020204" pitchFamily="34" charset="0"/>
                          <a:cs typeface="Arial" panose="020B0604020202020204" pitchFamily="34" charset="0"/>
                        </a:rPr>
                        <a:t>&gt; 10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810" algn="ctr"/>
                      <a:r>
                        <a:rPr lang="en-US" sz="1000">
                          <a:effectLst/>
                          <a:latin typeface="Arial Narrow" panose="020B0606020202030204" pitchFamily="34" charset="0"/>
                          <a:ea typeface="Arial" panose="020B0604020202020204" pitchFamily="34" charset="0"/>
                          <a:cs typeface="Arial" panose="020B0604020202020204" pitchFamily="34" charset="0"/>
                        </a:rPr>
                        <a:t>30%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10754039"/>
                  </a:ext>
                </a:extLst>
              </a:tr>
              <a:tr h="215900">
                <a:tc gridSpan="3">
                  <a:txBody>
                    <a:bodyPr/>
                    <a:lstStyle/>
                    <a:p>
                      <a:pPr marL="90170"/>
                      <a:r>
                        <a:rPr lang="it-IT" sz="1000" i="1" baseline="30000" dirty="0">
                          <a:effectLst/>
                          <a:latin typeface="Arial Narrow" panose="020B0606020202030204" pitchFamily="34" charset="0"/>
                          <a:ea typeface="Arial" panose="020B0604020202020204" pitchFamily="34" charset="0"/>
                          <a:cs typeface="Arial" panose="020B0604020202020204" pitchFamily="34" charset="0"/>
                        </a:rPr>
                        <a:t>[1]</a:t>
                      </a:r>
                      <a:r>
                        <a:rPr lang="it-IT" sz="1000" i="1" dirty="0">
                          <a:effectLst/>
                          <a:latin typeface="Arial Narrow" panose="020B0606020202030204" pitchFamily="34" charset="0"/>
                          <a:ea typeface="Arial" panose="020B0604020202020204" pitchFamily="34" charset="0"/>
                          <a:cs typeface="Arial" panose="020B0604020202020204" pitchFamily="34" charset="0"/>
                        </a:rPr>
                        <a:t> Qualora la via d’esodo serva più locali, si assume la minore tra le altezze medie.</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336794922"/>
                  </a:ext>
                </a:extLst>
              </a:tr>
            </a:tbl>
          </a:graphicData>
        </a:graphic>
      </p:graphicFrame>
      <p:sp>
        <p:nvSpPr>
          <p:cNvPr id="4" name="CasellaDiTesto 3">
            <a:extLst>
              <a:ext uri="{FF2B5EF4-FFF2-40B4-BE49-F238E27FC236}">
                <a16:creationId xmlns:a16="http://schemas.microsoft.com/office/drawing/2014/main" id="{0E627A2E-E06B-E312-376C-59A029D6937D}"/>
              </a:ext>
            </a:extLst>
          </p:cNvPr>
          <p:cNvSpPr txBox="1"/>
          <p:nvPr/>
        </p:nvSpPr>
        <p:spPr>
          <a:xfrm>
            <a:off x="1277640" y="4394660"/>
            <a:ext cx="4579034" cy="1520096"/>
          </a:xfrm>
          <a:prstGeom prst="rect">
            <a:avLst/>
          </a:prstGeom>
          <a:noFill/>
        </p:spPr>
        <p:txBody>
          <a:bodyPr wrap="square">
            <a:spAutoFit/>
          </a:bodyPr>
          <a:lstStyle/>
          <a:p>
            <a:pPr algn="just">
              <a:lnSpc>
                <a:spcPct val="120000"/>
              </a:lnSpc>
              <a:spcBef>
                <a:spcPts val="200"/>
              </a:spcBef>
              <a:spcAft>
                <a:spcPts val="2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Da cui, per l’attività in oggetto, le lunghezze d’esodo possono essere incrementate:</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20000"/>
              </a:lnSpc>
              <a:spcBef>
                <a:spcPts val="200"/>
              </a:spcBef>
              <a:spcAft>
                <a:spcPts val="200"/>
              </a:spcAft>
            </a:pPr>
            <a:r>
              <a:rPr lang="en-US" sz="1400" dirty="0">
                <a:effectLst/>
                <a:latin typeface="Arial Narrow" panose="020B0606020202030204" pitchFamily="34" charset="0"/>
                <a:ea typeface="Times New Roman" panose="02020603050405020304" pitchFamily="18" charset="0"/>
                <a:cs typeface="Arial" panose="020B0604020202020204" pitchFamily="34" charset="0"/>
              </a:rPr>
              <a:t>Lcc,A2	 	= 30 x 1.15 = 34.50 mt.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20000"/>
              </a:lnSpc>
              <a:spcBef>
                <a:spcPts val="200"/>
              </a:spcBef>
              <a:spcAft>
                <a:spcPts val="200"/>
              </a:spcAft>
            </a:pPr>
            <a:r>
              <a:rPr lang="en-US" sz="1400" dirty="0">
                <a:effectLst/>
                <a:latin typeface="Arial Narrow" panose="020B0606020202030204" pitchFamily="34" charset="0"/>
                <a:ea typeface="Times New Roman" panose="02020603050405020304" pitchFamily="18" charset="0"/>
                <a:cs typeface="Arial" panose="020B0604020202020204" pitchFamily="34" charset="0"/>
              </a:rPr>
              <a:t>Lcc,B2 		= 20 x 1.15 = 23.00 mt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20000"/>
              </a:lnSpc>
              <a:spcBef>
                <a:spcPts val="200"/>
              </a:spcBef>
              <a:spcAft>
                <a:spcPts val="2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Lcc,D2 		= 15 x 1.15 = 17.25 mt.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3" name="CustomShape 1">
            <a:extLst>
              <a:ext uri="{FF2B5EF4-FFF2-40B4-BE49-F238E27FC236}">
                <a16:creationId xmlns:a16="http://schemas.microsoft.com/office/drawing/2014/main" id="{3F784FE9-2D08-3E87-45A6-0FCFD8D8DF73}"/>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37892947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259EE-C662-C76D-3BA6-198B7573EDED}"/>
            </a:ext>
          </a:extLst>
        </p:cNvPr>
        <p:cNvGrpSpPr/>
        <p:nvPr/>
      </p:nvGrpSpPr>
      <p:grpSpPr>
        <a:xfrm>
          <a:off x="0" y="0"/>
          <a:ext cx="0" cy="0"/>
          <a:chOff x="0" y="0"/>
          <a:chExt cx="0" cy="0"/>
        </a:xfrm>
      </p:grpSpPr>
      <p:pic>
        <p:nvPicPr>
          <p:cNvPr id="760" name="Picture 2_52">
            <a:extLst>
              <a:ext uri="{FF2B5EF4-FFF2-40B4-BE49-F238E27FC236}">
                <a16:creationId xmlns:a16="http://schemas.microsoft.com/office/drawing/2014/main" id="{7486E138-FF0F-754E-47B6-B4E7126627C2}"/>
              </a:ext>
            </a:extLst>
          </p:cNvPr>
          <p:cNvPicPr/>
          <p:nvPr/>
        </p:nvPicPr>
        <p:blipFill>
          <a:blip r:embed="rId2"/>
          <a:srcRect b="16376"/>
          <a:stretch/>
        </p:blipFill>
        <p:spPr>
          <a:xfrm>
            <a:off x="150840" y="6222240"/>
            <a:ext cx="431280" cy="569880"/>
          </a:xfrm>
          <a:prstGeom prst="rect">
            <a:avLst/>
          </a:prstGeom>
          <a:ln>
            <a:noFill/>
          </a:ln>
        </p:spPr>
      </p:pic>
      <p:sp>
        <p:nvSpPr>
          <p:cNvPr id="761" name="CustomShape 3">
            <a:extLst>
              <a:ext uri="{FF2B5EF4-FFF2-40B4-BE49-F238E27FC236}">
                <a16:creationId xmlns:a16="http://schemas.microsoft.com/office/drawing/2014/main" id="{12D59529-8EC4-B141-F5BE-0455E62271D3}"/>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34B15-6CC8-492F-AC8E-C7DEF90727FE}" type="slidenum">
              <a:rPr lang="it-IT" sz="1000" b="0" strike="noStrike" spc="-1">
                <a:solidFill>
                  <a:srgbClr val="002060"/>
                </a:solidFill>
                <a:latin typeface="Arial"/>
                <a:ea typeface="DejaVu Sans"/>
              </a:rPr>
              <a:t>43</a:t>
            </a:fld>
            <a:endParaRPr lang="it-IT" sz="1000" b="0" strike="noStrike" spc="-1">
              <a:latin typeface="Arial"/>
            </a:endParaRPr>
          </a:p>
        </p:txBody>
      </p:sp>
      <p:sp>
        <p:nvSpPr>
          <p:cNvPr id="762" name="CustomShape 4">
            <a:extLst>
              <a:ext uri="{FF2B5EF4-FFF2-40B4-BE49-F238E27FC236}">
                <a16:creationId xmlns:a16="http://schemas.microsoft.com/office/drawing/2014/main" id="{40AB0C04-BA3D-EB48-5E8B-4639C0E375E6}"/>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63" name="Line 5">
            <a:extLst>
              <a:ext uri="{FF2B5EF4-FFF2-40B4-BE49-F238E27FC236}">
                <a16:creationId xmlns:a16="http://schemas.microsoft.com/office/drawing/2014/main" id="{1CAE48E8-3524-A301-9B63-3EF65A5C59C1}"/>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4" name="Line 6">
            <a:extLst>
              <a:ext uri="{FF2B5EF4-FFF2-40B4-BE49-F238E27FC236}">
                <a16:creationId xmlns:a16="http://schemas.microsoft.com/office/drawing/2014/main" id="{6F0E0C6E-8125-6AE0-80A7-7053961BFC28}"/>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5" name="Line 7">
            <a:extLst>
              <a:ext uri="{FF2B5EF4-FFF2-40B4-BE49-F238E27FC236}">
                <a16:creationId xmlns:a16="http://schemas.microsoft.com/office/drawing/2014/main" id="{12D1227C-5207-558A-371D-25186434A9EA}"/>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6" name="Line 8">
            <a:extLst>
              <a:ext uri="{FF2B5EF4-FFF2-40B4-BE49-F238E27FC236}">
                <a16:creationId xmlns:a16="http://schemas.microsoft.com/office/drawing/2014/main" id="{B9090032-F979-036A-C640-D4394674AC5A}"/>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9" name="CustomShape 11">
            <a:extLst>
              <a:ext uri="{FF2B5EF4-FFF2-40B4-BE49-F238E27FC236}">
                <a16:creationId xmlns:a16="http://schemas.microsoft.com/office/drawing/2014/main" id="{C1FA316A-C64A-F9BF-3D18-71FC17CA275D}"/>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70" name="Picture 2_53">
            <a:extLst>
              <a:ext uri="{FF2B5EF4-FFF2-40B4-BE49-F238E27FC236}">
                <a16:creationId xmlns:a16="http://schemas.microsoft.com/office/drawing/2014/main" id="{594A812D-720C-1509-6EFC-B636AC2CA398}"/>
              </a:ext>
            </a:extLst>
          </p:cNvPr>
          <p:cNvPicPr/>
          <p:nvPr/>
        </p:nvPicPr>
        <p:blipFill>
          <a:blip r:embed="rId3"/>
          <a:srcRect r="66092"/>
          <a:stretch/>
        </p:blipFill>
        <p:spPr>
          <a:xfrm>
            <a:off x="58320" y="173880"/>
            <a:ext cx="863280" cy="1065960"/>
          </a:xfrm>
          <a:prstGeom prst="rect">
            <a:avLst/>
          </a:prstGeom>
          <a:ln>
            <a:noFill/>
          </a:ln>
        </p:spPr>
      </p:pic>
      <p:pic>
        <p:nvPicPr>
          <p:cNvPr id="771" name="Picture 2_54">
            <a:extLst>
              <a:ext uri="{FF2B5EF4-FFF2-40B4-BE49-F238E27FC236}">
                <a16:creationId xmlns:a16="http://schemas.microsoft.com/office/drawing/2014/main" id="{C5F301F7-AEE7-319F-9ECA-EE144E2CE73B}"/>
              </a:ext>
            </a:extLst>
          </p:cNvPr>
          <p:cNvPicPr/>
          <p:nvPr/>
        </p:nvPicPr>
        <p:blipFill>
          <a:blip r:embed="rId4"/>
          <a:stretch/>
        </p:blipFill>
        <p:spPr>
          <a:xfrm>
            <a:off x="2880" y="1587960"/>
            <a:ext cx="943200" cy="243360"/>
          </a:xfrm>
          <a:prstGeom prst="rect">
            <a:avLst/>
          </a:prstGeom>
          <a:ln>
            <a:noFill/>
          </a:ln>
        </p:spPr>
      </p:pic>
      <p:sp>
        <p:nvSpPr>
          <p:cNvPr id="14" name="CustomShape 10">
            <a:extLst>
              <a:ext uri="{FF2B5EF4-FFF2-40B4-BE49-F238E27FC236}">
                <a16:creationId xmlns:a16="http://schemas.microsoft.com/office/drawing/2014/main" id="{92D2455C-DCEA-31E9-1151-DA903EDE812C}"/>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S4: Esodo</a:t>
            </a:r>
            <a:endParaRPr lang="it-IT" sz="1400" b="0" strike="noStrike" spc="-1" dirty="0">
              <a:latin typeface="Arial"/>
            </a:endParaRPr>
          </a:p>
          <a:p>
            <a:pPr algn="just">
              <a:spcAft>
                <a:spcPts val="600"/>
              </a:spcAft>
            </a:pPr>
            <a:r>
              <a:rPr lang="it-IT" sz="1400" b="1" strike="noStrike" spc="-1" dirty="0">
                <a:solidFill>
                  <a:srgbClr val="000000"/>
                </a:solidFill>
                <a:latin typeface="Arial"/>
                <a:ea typeface="DejaVu Sans"/>
              </a:rPr>
              <a:t> </a:t>
            </a:r>
            <a:r>
              <a:rPr lang="it-IT" sz="1400" i="1" u="sng" dirty="0">
                <a:effectLst/>
                <a:latin typeface="Arial Narrow" panose="020B0606020202030204" pitchFamily="34" charset="0"/>
                <a:ea typeface="Times New Roman" panose="02020603050405020304" pitchFamily="18" charset="0"/>
                <a:cs typeface="Arial" panose="020B0604020202020204" pitchFamily="34" charset="0"/>
              </a:rPr>
              <a:t>Lunghezze d'esodo</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1000"/>
              </a:spcAft>
              <a:tabLst>
                <a:tab pos="1653540" algn="l"/>
              </a:tabLs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Al fine di limitare il tempo necessario agli occupanti per abbandonare il compartimento di primo innesco dell'incendio, almeno una delle lunghezze d'esodo determinate da qualsiasi punto dell'attività non supererà i valori massimi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L</a:t>
            </a:r>
            <a:r>
              <a:rPr lang="it-IT" sz="1400" baseline="-25000" dirty="0" err="1">
                <a:effectLst/>
                <a:latin typeface="Arial Narrow" panose="020B0606020202030204" pitchFamily="34" charset="0"/>
                <a:ea typeface="Times New Roman" panose="02020603050405020304" pitchFamily="18" charset="0"/>
                <a:cs typeface="Arial" panose="020B0604020202020204" pitchFamily="34" charset="0"/>
              </a:rPr>
              <a:t>es</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della tabella S.4-25 in funzione del profilo di rischio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R</a:t>
            </a:r>
            <a:r>
              <a:rPr lang="it-IT" sz="1400" baseline="-25000" dirty="0" err="1">
                <a:effectLst/>
                <a:latin typeface="Arial Narrow" panose="020B0606020202030204" pitchFamily="34" charset="0"/>
                <a:ea typeface="Times New Roman" panose="02020603050405020304" pitchFamily="18" charset="0"/>
                <a:cs typeface="Arial" panose="020B0604020202020204" pitchFamily="34" charset="0"/>
              </a:rPr>
              <a:t>vita</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di riferimento.</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1000"/>
              </a:spcAft>
              <a:tabLst>
                <a:tab pos="1653540" algn="l"/>
              </a:tabLs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Quando la prima porzione della via d'esodo è costituita da corridoio cieco, sono state verificate le limitazioni relative alla lunghezza d'esodo, comprensiva del percorso effettuato in corridoio cieco, e le condizioni del paragrafo S.4.8.2 per i corridoi ciechi.</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2000" b="0" strike="noStrike" spc="-1" dirty="0">
              <a:latin typeface="Arial"/>
            </a:endParaRPr>
          </a:p>
          <a:p>
            <a:pPr algn="ctr">
              <a:lnSpc>
                <a:spcPct val="100000"/>
              </a:lnSpc>
            </a:pPr>
            <a:endParaRPr lang="it-IT" sz="2000" b="0" strike="noStrike" spc="-1" dirty="0">
              <a:latin typeface="Arial"/>
            </a:endParaRPr>
          </a:p>
        </p:txBody>
      </p:sp>
      <p:graphicFrame>
        <p:nvGraphicFramePr>
          <p:cNvPr id="5" name="Tabella 4">
            <a:extLst>
              <a:ext uri="{FF2B5EF4-FFF2-40B4-BE49-F238E27FC236}">
                <a16:creationId xmlns:a16="http://schemas.microsoft.com/office/drawing/2014/main" id="{1083B94A-3525-07D2-91EC-97A3DA826015}"/>
              </a:ext>
            </a:extLst>
          </p:cNvPr>
          <p:cNvGraphicFramePr>
            <a:graphicFrameLocks noGrp="1"/>
          </p:cNvGraphicFramePr>
          <p:nvPr/>
        </p:nvGraphicFramePr>
        <p:xfrm>
          <a:off x="1466850" y="2673509"/>
          <a:ext cx="6210300" cy="1839595"/>
        </p:xfrm>
        <a:graphic>
          <a:graphicData uri="http://schemas.openxmlformats.org/drawingml/2006/table">
            <a:tbl>
              <a:tblPr firstRow="1" firstCol="1" lastRow="1" lastCol="1" bandRow="1" bandCol="1"/>
              <a:tblGrid>
                <a:gridCol w="809929">
                  <a:extLst>
                    <a:ext uri="{9D8B030D-6E8A-4147-A177-3AD203B41FA5}">
                      <a16:colId xmlns:a16="http://schemas.microsoft.com/office/drawing/2014/main" val="2301137445"/>
                    </a:ext>
                  </a:extLst>
                </a:gridCol>
                <a:gridCol w="2249520">
                  <a:extLst>
                    <a:ext uri="{9D8B030D-6E8A-4147-A177-3AD203B41FA5}">
                      <a16:colId xmlns:a16="http://schemas.microsoft.com/office/drawing/2014/main" val="2784997898"/>
                    </a:ext>
                  </a:extLst>
                </a:gridCol>
                <a:gridCol w="90133">
                  <a:extLst>
                    <a:ext uri="{9D8B030D-6E8A-4147-A177-3AD203B41FA5}">
                      <a16:colId xmlns:a16="http://schemas.microsoft.com/office/drawing/2014/main" val="4160850028"/>
                    </a:ext>
                  </a:extLst>
                </a:gridCol>
                <a:gridCol w="899427">
                  <a:extLst>
                    <a:ext uri="{9D8B030D-6E8A-4147-A177-3AD203B41FA5}">
                      <a16:colId xmlns:a16="http://schemas.microsoft.com/office/drawing/2014/main" val="3773953315"/>
                    </a:ext>
                  </a:extLst>
                </a:gridCol>
                <a:gridCol w="2161291">
                  <a:extLst>
                    <a:ext uri="{9D8B030D-6E8A-4147-A177-3AD203B41FA5}">
                      <a16:colId xmlns:a16="http://schemas.microsoft.com/office/drawing/2014/main" val="2735352797"/>
                    </a:ext>
                  </a:extLst>
                </a:gridCol>
              </a:tblGrid>
              <a:tr h="215900">
                <a:tc>
                  <a:txBody>
                    <a:bodyPr/>
                    <a:lstStyle/>
                    <a:p>
                      <a:pPr marL="52705" algn="ctr"/>
                      <a:r>
                        <a:rPr lang="en-US" sz="1000" b="1"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R</a:t>
                      </a:r>
                      <a:r>
                        <a:rPr lang="en-US" sz="1000" b="1" baseline="-25000"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vita</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157480" marR="137795"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Max lunghezza d'esodo L</a:t>
                      </a:r>
                      <a:r>
                        <a:rPr lang="en-US" sz="10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es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rowSpan="7">
                  <a:txBody>
                    <a:bodyPr/>
                    <a:lstStyle/>
                    <a:p>
                      <a:r>
                        <a:rPr lang="en-US" sz="1000">
                          <a:effectLst/>
                          <a:latin typeface="Arial Narrow" panose="020B0606020202030204" pitchFamily="34" charset="0"/>
                          <a:ea typeface="Arial" panose="020B0604020202020204" pitchFamily="34" charset="0"/>
                          <a:cs typeface="Arial" panose="020B0604020202020204" pitchFamily="34" charset="0"/>
                        </a:rPr>
                        <a:t> </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marL="39370" marR="3429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R</a:t>
                      </a:r>
                      <a:r>
                        <a:rPr lang="en-US" sz="10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vita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76200" marR="13081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Max lunghezza d'esodo L</a:t>
                      </a:r>
                      <a:r>
                        <a:rPr lang="en-US" sz="10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es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extLst>
                  <a:ext uri="{0D108BD9-81ED-4DB2-BD59-A6C34878D82A}">
                    <a16:rowId xmlns:a16="http://schemas.microsoft.com/office/drawing/2014/main" val="1817050974"/>
                  </a:ext>
                </a:extLst>
              </a:tr>
              <a:tr h="215900">
                <a:tc>
                  <a:txBody>
                    <a:bodyPr/>
                    <a:lstStyle/>
                    <a:p>
                      <a:pPr marL="166370" marR="160655" algn="ctr"/>
                      <a:r>
                        <a:rPr lang="en-US" sz="1000">
                          <a:effectLst/>
                          <a:latin typeface="Arial Narrow" panose="020B0606020202030204" pitchFamily="34" charset="0"/>
                          <a:ea typeface="Arial" panose="020B0604020202020204" pitchFamily="34" charset="0"/>
                          <a:cs typeface="Arial" panose="020B0604020202020204" pitchFamily="34" charset="0"/>
                        </a:rPr>
                        <a:t>A1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090" marR="334010" algn="ctr"/>
                      <a:r>
                        <a:rPr lang="en-US" sz="1000">
                          <a:effectLst/>
                          <a:latin typeface="Arial Narrow" panose="020B0606020202030204" pitchFamily="34" charset="0"/>
                          <a:ea typeface="Times New Roman" panose="02020603050405020304" pitchFamily="18"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70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39370" marR="34290" algn="ctr"/>
                      <a:r>
                        <a:rPr lang="en-US" sz="1000">
                          <a:effectLst/>
                          <a:latin typeface="Arial Narrow" panose="020B0606020202030204" pitchFamily="34" charset="0"/>
                          <a:ea typeface="Arial" panose="020B0604020202020204" pitchFamily="34" charset="0"/>
                          <a:cs typeface="Arial" panose="020B0604020202020204" pitchFamily="34" charset="0"/>
                        </a:rPr>
                        <a:t>B1, E1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725" marR="333375" algn="ctr"/>
                      <a:r>
                        <a:rPr lang="en-US" sz="1000">
                          <a:effectLst/>
                          <a:latin typeface="Arial Narrow" panose="020B0606020202030204" pitchFamily="34" charset="0"/>
                          <a:ea typeface="Times New Roman" panose="02020603050405020304" pitchFamily="18"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60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8570473"/>
                  </a:ext>
                </a:extLst>
              </a:tr>
              <a:tr h="215900">
                <a:tc>
                  <a:txBody>
                    <a:bodyPr/>
                    <a:lstStyle/>
                    <a:p>
                      <a:pPr marL="166370" marR="160655"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A2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090" marR="334010" algn="ctr"/>
                      <a:r>
                        <a:rPr lang="en-US" sz="1000">
                          <a:solidFill>
                            <a:srgbClr val="FF0000"/>
                          </a:solidFill>
                          <a:effectLst/>
                          <a:latin typeface="Arial Narrow" panose="020B0606020202030204" pitchFamily="34" charset="0"/>
                          <a:ea typeface="Times New Roman" panose="02020603050405020304" pitchFamily="18" charset="0"/>
                          <a:cs typeface="Tahoma" panose="020B0604030504040204" pitchFamily="34" charset="0"/>
                        </a:rPr>
                        <a:t>≤</a:t>
                      </a:r>
                      <a:r>
                        <a:rPr lang="en-US" sz="100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60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39370" marR="34290"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B2</a:t>
                      </a:r>
                      <a:r>
                        <a:rPr lang="en-US" sz="1000">
                          <a:effectLst/>
                          <a:latin typeface="Arial Narrow" panose="020B0606020202030204" pitchFamily="34" charset="0"/>
                          <a:ea typeface="Arial" panose="020B0604020202020204" pitchFamily="34" charset="0"/>
                          <a:cs typeface="Arial" panose="020B0604020202020204" pitchFamily="34" charset="0"/>
                        </a:rPr>
                        <a:t>, E2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725" marR="333375" algn="ctr"/>
                      <a:r>
                        <a:rPr lang="en-US" sz="1000">
                          <a:solidFill>
                            <a:srgbClr val="FF0000"/>
                          </a:solidFill>
                          <a:effectLst/>
                          <a:latin typeface="Arial Narrow" panose="020B0606020202030204" pitchFamily="34" charset="0"/>
                          <a:ea typeface="Times New Roman" panose="02020603050405020304" pitchFamily="18" charset="0"/>
                          <a:cs typeface="Tahoma" panose="020B0604030504040204" pitchFamily="34" charset="0"/>
                        </a:rPr>
                        <a:t>≤</a:t>
                      </a:r>
                      <a:r>
                        <a:rPr lang="en-US" sz="100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50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10677976"/>
                  </a:ext>
                </a:extLst>
              </a:tr>
              <a:tr h="215900">
                <a:tc>
                  <a:txBody>
                    <a:bodyPr/>
                    <a:lstStyle/>
                    <a:p>
                      <a:pPr marL="166370" marR="160655" algn="ctr"/>
                      <a:r>
                        <a:rPr lang="en-US" sz="1000">
                          <a:effectLst/>
                          <a:latin typeface="Arial Narrow" panose="020B0606020202030204" pitchFamily="34" charset="0"/>
                          <a:ea typeface="Arial" panose="020B0604020202020204" pitchFamily="34" charset="0"/>
                          <a:cs typeface="Arial" panose="020B0604020202020204" pitchFamily="34" charset="0"/>
                        </a:rPr>
                        <a:t>A3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090" marR="334010" algn="ctr"/>
                      <a:r>
                        <a:rPr lang="en-US" sz="1000">
                          <a:effectLst/>
                          <a:latin typeface="Arial Narrow" panose="020B0606020202030204" pitchFamily="34" charset="0"/>
                          <a:ea typeface="Times New Roman" panose="02020603050405020304" pitchFamily="18"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45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39370" marR="34290" algn="ctr"/>
                      <a:r>
                        <a:rPr lang="en-US" sz="1000">
                          <a:effectLst/>
                          <a:latin typeface="Arial Narrow" panose="020B0606020202030204" pitchFamily="34" charset="0"/>
                          <a:ea typeface="Arial" panose="020B0604020202020204" pitchFamily="34" charset="0"/>
                          <a:cs typeface="Arial" panose="020B0604020202020204" pitchFamily="34" charset="0"/>
                        </a:rPr>
                        <a:t>B3, E3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725" marR="333375" algn="ctr"/>
                      <a:r>
                        <a:rPr lang="en-US" sz="1000">
                          <a:effectLst/>
                          <a:latin typeface="Arial Narrow" panose="020B0606020202030204" pitchFamily="34" charset="0"/>
                          <a:ea typeface="Times New Roman" panose="02020603050405020304" pitchFamily="18"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40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09569287"/>
                  </a:ext>
                </a:extLst>
              </a:tr>
              <a:tr h="215900">
                <a:tc>
                  <a:txBody>
                    <a:bodyPr/>
                    <a:lstStyle/>
                    <a:p>
                      <a:pPr marL="166370" marR="160655" algn="ctr"/>
                      <a:r>
                        <a:rPr lang="en-US" sz="1000">
                          <a:effectLst/>
                          <a:latin typeface="Arial Narrow" panose="020B0606020202030204" pitchFamily="34" charset="0"/>
                          <a:ea typeface="Arial" panose="020B0604020202020204" pitchFamily="34" charset="0"/>
                          <a:cs typeface="Arial" panose="020B0604020202020204" pitchFamily="34" charset="0"/>
                        </a:rPr>
                        <a:t>A4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090" marR="334010" algn="ctr"/>
                      <a:r>
                        <a:rPr lang="en-US" sz="1000">
                          <a:effectLst/>
                          <a:latin typeface="Arial Narrow" panose="020B0606020202030204" pitchFamily="34" charset="0"/>
                          <a:ea typeface="Times New Roman" panose="02020603050405020304" pitchFamily="18"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30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39370" marR="34925" algn="ctr"/>
                      <a:r>
                        <a:rPr lang="en-US" sz="1000">
                          <a:effectLst/>
                          <a:latin typeface="Arial Narrow" panose="020B0606020202030204" pitchFamily="34" charset="0"/>
                          <a:ea typeface="Arial" panose="020B0604020202020204" pitchFamily="34" charset="0"/>
                          <a:cs typeface="Arial" panose="020B0604020202020204" pitchFamily="34" charset="0"/>
                        </a:rPr>
                        <a:t>Cii1, Ciii1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725" marR="333375" algn="ctr"/>
                      <a:r>
                        <a:rPr lang="en-US" sz="1000">
                          <a:effectLst/>
                          <a:latin typeface="Arial Narrow" panose="020B0606020202030204" pitchFamily="34" charset="0"/>
                          <a:ea typeface="Times New Roman" panose="02020603050405020304" pitchFamily="18"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40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75524860"/>
                  </a:ext>
                </a:extLst>
              </a:tr>
              <a:tr h="215900">
                <a:tc>
                  <a:txBody>
                    <a:bodyPr/>
                    <a:lstStyle/>
                    <a:p>
                      <a:pPr marL="166370" marR="161925" algn="ctr"/>
                      <a:r>
                        <a:rPr lang="en-US" sz="1000">
                          <a:effectLst/>
                          <a:latin typeface="Arial Narrow" panose="020B0606020202030204" pitchFamily="34" charset="0"/>
                          <a:ea typeface="Arial" panose="020B0604020202020204" pitchFamily="34" charset="0"/>
                          <a:cs typeface="Arial" panose="020B0604020202020204" pitchFamily="34" charset="0"/>
                        </a:rPr>
                        <a:t>D1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090" marR="334010" algn="ctr"/>
                      <a:r>
                        <a:rPr lang="en-US" sz="1000">
                          <a:effectLst/>
                          <a:latin typeface="Arial Narrow" panose="020B0606020202030204" pitchFamily="34" charset="0"/>
                          <a:ea typeface="Times New Roman" panose="02020603050405020304" pitchFamily="18"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30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39370" marR="34925" algn="ctr"/>
                      <a:r>
                        <a:rPr lang="en-US" sz="1000">
                          <a:effectLst/>
                          <a:latin typeface="Arial Narrow" panose="020B0606020202030204" pitchFamily="34" charset="0"/>
                          <a:ea typeface="Arial" panose="020B0604020202020204" pitchFamily="34" charset="0"/>
                          <a:cs typeface="Arial" panose="020B0604020202020204" pitchFamily="34" charset="0"/>
                        </a:rPr>
                        <a:t>Cii2, Ciii2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725" marR="333375" algn="ctr"/>
                      <a:r>
                        <a:rPr lang="en-US" sz="1000">
                          <a:effectLst/>
                          <a:latin typeface="Arial Narrow" panose="020B0606020202030204" pitchFamily="34" charset="0"/>
                          <a:ea typeface="Times New Roman" panose="02020603050405020304" pitchFamily="18"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30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9380026"/>
                  </a:ext>
                </a:extLst>
              </a:tr>
              <a:tr h="215900">
                <a:tc>
                  <a:txBody>
                    <a:bodyPr/>
                    <a:lstStyle/>
                    <a:p>
                      <a:pPr marL="166370" marR="161925" algn="ctr"/>
                      <a:r>
                        <a:rPr lang="en-US" sz="1000" b="1">
                          <a:solidFill>
                            <a:srgbClr val="FF0000"/>
                          </a:solidFill>
                          <a:effectLst/>
                          <a:latin typeface="Arial Narrow" panose="020B0606020202030204" pitchFamily="34" charset="0"/>
                          <a:ea typeface="Arial" panose="020B0604020202020204" pitchFamily="34" charset="0"/>
                          <a:cs typeface="Arial" panose="020B0604020202020204" pitchFamily="34" charset="0"/>
                        </a:rPr>
                        <a:t>D2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090" marR="334010" algn="ctr"/>
                      <a:r>
                        <a:rPr lang="en-US" sz="1000">
                          <a:solidFill>
                            <a:srgbClr val="FF0000"/>
                          </a:solidFill>
                          <a:effectLst/>
                          <a:latin typeface="Arial Narrow" panose="020B0606020202030204" pitchFamily="34" charset="0"/>
                          <a:ea typeface="Times New Roman" panose="02020603050405020304" pitchFamily="18" charset="0"/>
                          <a:cs typeface="Tahoma" panose="020B0604030504040204" pitchFamily="34" charset="0"/>
                        </a:rPr>
                        <a:t>≤</a:t>
                      </a:r>
                      <a:r>
                        <a:rPr lang="en-US" sz="100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20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vMerge="1">
                  <a:txBody>
                    <a:bodyPr/>
                    <a:lstStyle/>
                    <a:p>
                      <a:endParaRPr lang="it-IT"/>
                    </a:p>
                  </a:txBody>
                  <a:tcPr/>
                </a:tc>
                <a:tc>
                  <a:txBody>
                    <a:bodyPr/>
                    <a:lstStyle/>
                    <a:p>
                      <a:pPr marL="39370" marR="34925" algn="ctr"/>
                      <a:r>
                        <a:rPr lang="en-US" sz="1000">
                          <a:effectLst/>
                          <a:latin typeface="Arial Narrow" panose="020B0606020202030204" pitchFamily="34" charset="0"/>
                          <a:ea typeface="Arial" panose="020B0604020202020204" pitchFamily="34" charset="0"/>
                          <a:cs typeface="Arial" panose="020B0604020202020204" pitchFamily="34" charset="0"/>
                        </a:rPr>
                        <a:t>Cii3, Ciii3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39725" marR="333375" algn="ctr"/>
                      <a:r>
                        <a:rPr lang="en-US" sz="1000">
                          <a:effectLst/>
                          <a:latin typeface="Arial Narrow" panose="020B0606020202030204" pitchFamily="34" charset="0"/>
                          <a:ea typeface="Times New Roman" panose="02020603050405020304" pitchFamily="18" charset="0"/>
                          <a:cs typeface="Tahoma" panose="020B0604030504040204" pitchFamily="34" charset="0"/>
                        </a:rPr>
                        <a:t>≤</a:t>
                      </a: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20 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71902164"/>
                  </a:ext>
                </a:extLst>
              </a:tr>
              <a:tr h="328295">
                <a:tc gridSpan="5">
                  <a:txBody>
                    <a:bodyPr/>
                    <a:lstStyle/>
                    <a:p>
                      <a:pPr marL="29845" marR="8255"/>
                      <a:r>
                        <a:rPr lang="it-IT" sz="1000" dirty="0">
                          <a:effectLst/>
                          <a:latin typeface="Arial Narrow" panose="020B0606020202030204" pitchFamily="34" charset="0"/>
                          <a:ea typeface="Arial" panose="020B0604020202020204" pitchFamily="34" charset="0"/>
                          <a:cs typeface="Arial" panose="020B0604020202020204" pitchFamily="34" charset="0"/>
                        </a:rPr>
                        <a:t>I valori delle massime lunghezze d'esodo di riferimento possono essere incrementati in relazione a </a:t>
                      </a:r>
                      <a:r>
                        <a:rPr lang="it-IT" sz="1000" i="1" dirty="0">
                          <a:effectLst/>
                          <a:latin typeface="Arial Narrow" panose="020B0606020202030204" pitchFamily="34" charset="0"/>
                          <a:ea typeface="Arial" panose="020B0604020202020204" pitchFamily="34" charset="0"/>
                          <a:cs typeface="Arial" panose="020B0604020202020204" pitchFamily="34" charset="0"/>
                        </a:rPr>
                        <a:t>requisiti antincendio aggiuntivi</a:t>
                      </a:r>
                      <a:r>
                        <a:rPr lang="it-IT" sz="1000" dirty="0">
                          <a:effectLst/>
                          <a:latin typeface="Arial Narrow" panose="020B0606020202030204" pitchFamily="34" charset="0"/>
                          <a:ea typeface="Arial" panose="020B0604020202020204" pitchFamily="34" charset="0"/>
                          <a:cs typeface="Arial" panose="020B0604020202020204" pitchFamily="34" charset="0"/>
                        </a:rPr>
                        <a:t>, secondo la metodologia del paragrafo S.4.10.</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939866385"/>
                  </a:ext>
                </a:extLst>
              </a:tr>
            </a:tbl>
          </a:graphicData>
        </a:graphic>
      </p:graphicFrame>
      <p:sp>
        <p:nvSpPr>
          <p:cNvPr id="7" name="CasellaDiTesto 6">
            <a:extLst>
              <a:ext uri="{FF2B5EF4-FFF2-40B4-BE49-F238E27FC236}">
                <a16:creationId xmlns:a16="http://schemas.microsoft.com/office/drawing/2014/main" id="{6B3F6A46-D269-E913-3468-2AF6937A9702}"/>
              </a:ext>
            </a:extLst>
          </p:cNvPr>
          <p:cNvSpPr txBox="1"/>
          <p:nvPr/>
        </p:nvSpPr>
        <p:spPr>
          <a:xfrm>
            <a:off x="1277640" y="4482343"/>
            <a:ext cx="4579034" cy="1538883"/>
          </a:xfrm>
          <a:prstGeom prst="rect">
            <a:avLst/>
          </a:prstGeom>
          <a:noFill/>
        </p:spPr>
        <p:txBody>
          <a:bodyPr wrap="square">
            <a:spAutoFit/>
          </a:bodyPr>
          <a:lstStyle/>
          <a:p>
            <a:pPr algn="just">
              <a:spcAft>
                <a:spcPts val="600"/>
              </a:spcAft>
            </a:pPr>
            <a:r>
              <a:rPr lang="it-IT" sz="1200" i="1" dirty="0">
                <a:effectLst/>
                <a:latin typeface="Arial Narrow" panose="020B0606020202030204" pitchFamily="34" charset="0"/>
                <a:ea typeface="Times New Roman" panose="02020603050405020304" pitchFamily="18" charset="0"/>
                <a:cs typeface="Arial" panose="020B0604020202020204" pitchFamily="34" charset="0"/>
              </a:rPr>
              <a:t>Tabella S.4-25: Massime lunghezze d'esodo</a:t>
            </a:r>
            <a:r>
              <a:rPr lang="it-IT" sz="1400" i="1"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2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Da cui, per l’attività in oggetto, le lunghezze d’esodo possono essere incrementate:</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200"/>
              </a:spcAft>
            </a:pPr>
            <a:r>
              <a:rPr lang="en-US" sz="1400" dirty="0">
                <a:effectLst/>
                <a:latin typeface="Arial Narrow" panose="020B0606020202030204" pitchFamily="34" charset="0"/>
                <a:ea typeface="Times New Roman" panose="02020603050405020304" pitchFamily="18" charset="0"/>
                <a:cs typeface="Arial" panose="020B0604020202020204" pitchFamily="34" charset="0"/>
              </a:rPr>
              <a:t>Les,A2 		= 60 x 1.15 = 69.00 mt.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200"/>
              </a:spcAft>
            </a:pPr>
            <a:r>
              <a:rPr lang="en-US" sz="1400" dirty="0">
                <a:effectLst/>
                <a:latin typeface="Arial Narrow" panose="020B0606020202030204" pitchFamily="34" charset="0"/>
                <a:ea typeface="Times New Roman" panose="02020603050405020304" pitchFamily="18" charset="0"/>
                <a:cs typeface="Arial" panose="020B0604020202020204" pitchFamily="34" charset="0"/>
              </a:rPr>
              <a:t>Les,B2 		= 50 x 1.15 = 57.50 mt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2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Les,D2 		= 20 x 1.15 = 23.00 mt.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2" name="CustomShape 1">
            <a:extLst>
              <a:ext uri="{FF2B5EF4-FFF2-40B4-BE49-F238E27FC236}">
                <a16:creationId xmlns:a16="http://schemas.microsoft.com/office/drawing/2014/main" id="{059C1FEB-1197-EC4D-3D69-B56E3C4A42E9}"/>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29482399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986EC3-9D66-0DDD-CE40-F8725CE303A1}"/>
            </a:ext>
          </a:extLst>
        </p:cNvPr>
        <p:cNvGrpSpPr/>
        <p:nvPr/>
      </p:nvGrpSpPr>
      <p:grpSpPr>
        <a:xfrm>
          <a:off x="0" y="0"/>
          <a:ext cx="0" cy="0"/>
          <a:chOff x="0" y="0"/>
          <a:chExt cx="0" cy="0"/>
        </a:xfrm>
      </p:grpSpPr>
      <p:pic>
        <p:nvPicPr>
          <p:cNvPr id="760" name="Picture 2_52">
            <a:extLst>
              <a:ext uri="{FF2B5EF4-FFF2-40B4-BE49-F238E27FC236}">
                <a16:creationId xmlns:a16="http://schemas.microsoft.com/office/drawing/2014/main" id="{1F644DAF-DF98-BB29-BADC-35EF4988B500}"/>
              </a:ext>
            </a:extLst>
          </p:cNvPr>
          <p:cNvPicPr/>
          <p:nvPr/>
        </p:nvPicPr>
        <p:blipFill>
          <a:blip r:embed="rId2"/>
          <a:srcRect b="16376"/>
          <a:stretch/>
        </p:blipFill>
        <p:spPr>
          <a:xfrm>
            <a:off x="150840" y="6222240"/>
            <a:ext cx="431280" cy="569880"/>
          </a:xfrm>
          <a:prstGeom prst="rect">
            <a:avLst/>
          </a:prstGeom>
          <a:ln>
            <a:noFill/>
          </a:ln>
        </p:spPr>
      </p:pic>
      <p:sp>
        <p:nvSpPr>
          <p:cNvPr id="761" name="CustomShape 3">
            <a:extLst>
              <a:ext uri="{FF2B5EF4-FFF2-40B4-BE49-F238E27FC236}">
                <a16:creationId xmlns:a16="http://schemas.microsoft.com/office/drawing/2014/main" id="{E5BBE6F8-FE85-4080-9E11-3DDF0A45B1A3}"/>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34B15-6CC8-492F-AC8E-C7DEF90727FE}" type="slidenum">
              <a:rPr lang="it-IT" sz="1000" b="0" strike="noStrike" spc="-1">
                <a:solidFill>
                  <a:srgbClr val="002060"/>
                </a:solidFill>
                <a:latin typeface="Arial"/>
                <a:ea typeface="DejaVu Sans"/>
              </a:rPr>
              <a:t>44</a:t>
            </a:fld>
            <a:endParaRPr lang="it-IT" sz="1000" b="0" strike="noStrike" spc="-1">
              <a:latin typeface="Arial"/>
            </a:endParaRPr>
          </a:p>
        </p:txBody>
      </p:sp>
      <p:sp>
        <p:nvSpPr>
          <p:cNvPr id="762" name="CustomShape 4">
            <a:extLst>
              <a:ext uri="{FF2B5EF4-FFF2-40B4-BE49-F238E27FC236}">
                <a16:creationId xmlns:a16="http://schemas.microsoft.com/office/drawing/2014/main" id="{61AEDA1D-0CAD-638A-6892-360A245A9853}"/>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63" name="Line 5">
            <a:extLst>
              <a:ext uri="{FF2B5EF4-FFF2-40B4-BE49-F238E27FC236}">
                <a16:creationId xmlns:a16="http://schemas.microsoft.com/office/drawing/2014/main" id="{56F32E53-0614-A212-D101-7D6C837CF9C8}"/>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4" name="Line 6">
            <a:extLst>
              <a:ext uri="{FF2B5EF4-FFF2-40B4-BE49-F238E27FC236}">
                <a16:creationId xmlns:a16="http://schemas.microsoft.com/office/drawing/2014/main" id="{CBD409D4-4085-76BE-22D3-F36C10A7680A}"/>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5" name="Line 7">
            <a:extLst>
              <a:ext uri="{FF2B5EF4-FFF2-40B4-BE49-F238E27FC236}">
                <a16:creationId xmlns:a16="http://schemas.microsoft.com/office/drawing/2014/main" id="{BEC05CC3-3CB0-4707-8DD4-FD35F5864325}"/>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6" name="Line 8">
            <a:extLst>
              <a:ext uri="{FF2B5EF4-FFF2-40B4-BE49-F238E27FC236}">
                <a16:creationId xmlns:a16="http://schemas.microsoft.com/office/drawing/2014/main" id="{609E7D92-ECDF-97BE-F718-80E4737A3A5E}"/>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9" name="CustomShape 11">
            <a:extLst>
              <a:ext uri="{FF2B5EF4-FFF2-40B4-BE49-F238E27FC236}">
                <a16:creationId xmlns:a16="http://schemas.microsoft.com/office/drawing/2014/main" id="{7891DFCE-B9D5-DC80-8B63-E711CC57ADFA}"/>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70" name="Picture 2_53">
            <a:extLst>
              <a:ext uri="{FF2B5EF4-FFF2-40B4-BE49-F238E27FC236}">
                <a16:creationId xmlns:a16="http://schemas.microsoft.com/office/drawing/2014/main" id="{49968051-D27F-F0EE-C452-8E2BBFC30E33}"/>
              </a:ext>
            </a:extLst>
          </p:cNvPr>
          <p:cNvPicPr/>
          <p:nvPr/>
        </p:nvPicPr>
        <p:blipFill>
          <a:blip r:embed="rId3"/>
          <a:srcRect r="66092"/>
          <a:stretch/>
        </p:blipFill>
        <p:spPr>
          <a:xfrm>
            <a:off x="58320" y="173880"/>
            <a:ext cx="863280" cy="1065960"/>
          </a:xfrm>
          <a:prstGeom prst="rect">
            <a:avLst/>
          </a:prstGeom>
          <a:ln>
            <a:noFill/>
          </a:ln>
        </p:spPr>
      </p:pic>
      <p:pic>
        <p:nvPicPr>
          <p:cNvPr id="771" name="Picture 2_54">
            <a:extLst>
              <a:ext uri="{FF2B5EF4-FFF2-40B4-BE49-F238E27FC236}">
                <a16:creationId xmlns:a16="http://schemas.microsoft.com/office/drawing/2014/main" id="{A06C4B15-E9B7-A103-4CF4-9644A06404A9}"/>
              </a:ext>
            </a:extLst>
          </p:cNvPr>
          <p:cNvPicPr/>
          <p:nvPr/>
        </p:nvPicPr>
        <p:blipFill>
          <a:blip r:embed="rId4"/>
          <a:stretch/>
        </p:blipFill>
        <p:spPr>
          <a:xfrm>
            <a:off x="2880" y="1587960"/>
            <a:ext cx="943200" cy="243360"/>
          </a:xfrm>
          <a:prstGeom prst="rect">
            <a:avLst/>
          </a:prstGeom>
          <a:ln>
            <a:noFill/>
          </a:ln>
        </p:spPr>
      </p:pic>
      <p:sp>
        <p:nvSpPr>
          <p:cNvPr id="14" name="CustomShape 10">
            <a:extLst>
              <a:ext uri="{FF2B5EF4-FFF2-40B4-BE49-F238E27FC236}">
                <a16:creationId xmlns:a16="http://schemas.microsoft.com/office/drawing/2014/main" id="{BE4E5C34-C89F-1D17-4B37-834714342C5E}"/>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S4: Esodo</a:t>
            </a:r>
            <a:endParaRPr lang="it-IT" sz="1400" b="0" strike="noStrike" spc="-1" dirty="0">
              <a:latin typeface="Arial"/>
            </a:endParaRPr>
          </a:p>
          <a:p>
            <a:pPr algn="just">
              <a:spcAft>
                <a:spcPts val="600"/>
              </a:spcAft>
            </a:pPr>
            <a:r>
              <a:rPr lang="it-IT" sz="1400" b="1" strike="noStrike" spc="-1" dirty="0">
                <a:solidFill>
                  <a:srgbClr val="000000"/>
                </a:solidFill>
                <a:latin typeface="Arial"/>
                <a:ea typeface="DejaVu Sans"/>
              </a:rPr>
              <a:t> </a:t>
            </a:r>
            <a:r>
              <a:rPr lang="it-IT" sz="1400" i="1" u="sng" dirty="0">
                <a:effectLst/>
                <a:latin typeface="Arial Narrow" panose="020B0606020202030204" pitchFamily="34" charset="0"/>
                <a:ea typeface="Times New Roman" panose="02020603050405020304" pitchFamily="18" charset="0"/>
                <a:cs typeface="Arial" panose="020B0604020202020204" pitchFamily="34" charset="0"/>
              </a:rPr>
              <a:t>Larghezza delle vie d’uscita orizzontali</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6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La larghezza minima della via d'esodo orizzontali </a:t>
            </a:r>
            <a:r>
              <a:rPr lang="it-IT" sz="1400" i="1" dirty="0">
                <a:effectLst/>
                <a:latin typeface="Arial Narrow" panose="020B0606020202030204" pitchFamily="34" charset="0"/>
                <a:ea typeface="Times New Roman" panose="02020603050405020304" pitchFamily="18" charset="0"/>
                <a:cs typeface="Arial" panose="020B0604020202020204" pitchFamily="34" charset="0"/>
              </a:rPr>
              <a:t>Lo</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(corridoi, porte, uscite) che consente il regolare esodo degli occupanti che la impiegano, è calcolata come appresso specificato:</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1000"/>
              </a:spcAft>
            </a:pPr>
            <a:r>
              <a:rPr lang="it-IT" sz="1400" i="1" dirty="0">
                <a:effectLst/>
                <a:latin typeface="Arial Narrow" panose="020B0606020202030204" pitchFamily="34" charset="0"/>
                <a:ea typeface="Times New Roman" panose="02020603050405020304" pitchFamily="18" charset="0"/>
                <a:cs typeface="Arial" panose="020B0604020202020204" pitchFamily="34" charset="0"/>
              </a:rPr>
              <a:t>L</a:t>
            </a:r>
            <a:r>
              <a:rPr lang="it-IT" sz="1400" i="1" baseline="-25000" dirty="0">
                <a:effectLst/>
                <a:latin typeface="Arial Narrow" panose="020B0606020202030204" pitchFamily="34" charset="0"/>
                <a:ea typeface="Times New Roman" panose="02020603050405020304" pitchFamily="18" charset="0"/>
                <a:cs typeface="Arial" panose="020B0604020202020204" pitchFamily="34" charset="0"/>
              </a:rPr>
              <a:t>O</a:t>
            </a:r>
            <a:r>
              <a:rPr lang="it-IT" sz="1400" i="1" dirty="0">
                <a:effectLst/>
                <a:latin typeface="Arial Narrow" panose="020B0606020202030204" pitchFamily="34" charset="0"/>
                <a:ea typeface="Times New Roman" panose="02020603050405020304" pitchFamily="18" charset="0"/>
                <a:cs typeface="Arial" panose="020B0604020202020204" pitchFamily="34" charset="0"/>
              </a:rPr>
              <a:t> </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L</a:t>
            </a:r>
            <a:r>
              <a:rPr lang="it-IT" sz="1400" baseline="-25000" dirty="0">
                <a:effectLst/>
                <a:latin typeface="Arial Narrow" panose="020B0606020202030204" pitchFamily="34" charset="0"/>
                <a:ea typeface="Times New Roman" panose="02020603050405020304" pitchFamily="18" charset="0"/>
                <a:cs typeface="Arial" panose="020B0604020202020204" pitchFamily="34" charset="0"/>
              </a:rPr>
              <a:t>U</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x n</a:t>
            </a:r>
            <a:r>
              <a:rPr lang="it-IT" sz="1400" baseline="-25000" dirty="0">
                <a:effectLst/>
                <a:latin typeface="Arial Narrow" panose="020B0606020202030204" pitchFamily="34" charset="0"/>
                <a:ea typeface="Times New Roman" panose="02020603050405020304" pitchFamily="18" charset="0"/>
                <a:cs typeface="Arial" panose="020B0604020202020204" pitchFamily="34" charset="0"/>
              </a:rPr>
              <a:t>o </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10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con:</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10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a:t>
            </a:r>
            <a:r>
              <a:rPr lang="it-IT" sz="1400" baseline="-25000" dirty="0">
                <a:effectLst/>
                <a:latin typeface="Arial Narrow" panose="020B0606020202030204" pitchFamily="34" charset="0"/>
                <a:ea typeface="Times New Roman" panose="02020603050405020304" pitchFamily="18" charset="0"/>
                <a:cs typeface="Arial" panose="020B0604020202020204" pitchFamily="34" charset="0"/>
              </a:rPr>
              <a:t>O </a:t>
            </a:r>
            <a:r>
              <a:rPr lang="it-IT" sz="1400" dirty="0">
                <a:effectLst/>
                <a:latin typeface="Arial Narrow" panose="020B0606020202030204" pitchFamily="34" charset="0"/>
                <a:ea typeface="Times New Roman" panose="02020603050405020304" pitchFamily="18" charset="0"/>
                <a:cs typeface="Arial" panose="020B0604020202020204" pitchFamily="34" charset="0"/>
              </a:rPr>
              <a:t>larghezza minima della via d'esodo orizzontale	[mm]</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10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a:t>
            </a:r>
            <a:r>
              <a:rPr lang="it-IT" sz="1400" baseline="-25000" dirty="0">
                <a:effectLst/>
                <a:latin typeface="Arial Narrow" panose="020B0606020202030204" pitchFamily="34" charset="0"/>
                <a:ea typeface="Times New Roman" panose="02020603050405020304" pitchFamily="18" charset="0"/>
                <a:cs typeface="Arial" panose="020B0604020202020204" pitchFamily="34" charset="0"/>
              </a:rPr>
              <a:t>U</a:t>
            </a:r>
            <a:r>
              <a:rPr lang="it-IT" sz="1400" baseline="-25000" dirty="0">
                <a:latin typeface="Arial Narrow" panose="020B0606020202030204" pitchFamily="34" charset="0"/>
                <a:ea typeface="Times New Roman" panose="02020603050405020304" pitchFamily="18" charset="0"/>
                <a:cs typeface="Arial" panose="020B0604020202020204" pitchFamily="34" charset="0"/>
              </a:rPr>
              <a:t> </a:t>
            </a:r>
            <a:r>
              <a:rPr lang="it-IT" sz="1400" dirty="0">
                <a:effectLst/>
                <a:latin typeface="Arial Narrow" panose="020B0606020202030204" pitchFamily="34" charset="0"/>
                <a:ea typeface="Times New Roman" panose="02020603050405020304" pitchFamily="18" charset="0"/>
                <a:cs typeface="Arial" panose="020B0604020202020204" pitchFamily="34" charset="0"/>
              </a:rPr>
              <a:t>larghezza unitaria per le vie d'esodo orizzontali determinata dalla tabella S.4-27 in funzione del profilo di rischio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R</a:t>
            </a:r>
            <a:r>
              <a:rPr lang="it-IT" sz="1400" baseline="-25000" dirty="0" err="1">
                <a:effectLst/>
                <a:latin typeface="Arial Narrow" panose="020B0606020202030204" pitchFamily="34" charset="0"/>
                <a:ea typeface="Times New Roman" panose="02020603050405020304" pitchFamily="18" charset="0"/>
                <a:cs typeface="Arial" panose="020B0604020202020204" pitchFamily="34" charset="0"/>
              </a:rPr>
              <a:t>vita</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di riferimento</a:t>
            </a:r>
            <a:r>
              <a:rPr lang="it-IT" sz="1400" dirty="0">
                <a:latin typeface="Arial Narrow" panose="020B0606020202030204" pitchFamily="34" charset="0"/>
                <a:ea typeface="Times New Roman" panose="02020603050405020304" pitchFamily="18" charset="0"/>
                <a:cs typeface="Arial" panose="020B0604020202020204" pitchFamily="34" charset="0"/>
              </a:rPr>
              <a:t> </a:t>
            </a:r>
            <a:r>
              <a:rPr lang="it-IT" sz="1400" dirty="0">
                <a:effectLst/>
                <a:latin typeface="Arial Narrow" panose="020B0606020202030204" pitchFamily="34" charset="0"/>
                <a:ea typeface="Times New Roman" panose="02020603050405020304" pitchFamily="18" charset="0"/>
                <a:cs typeface="Arial" panose="020B0604020202020204" pitchFamily="34" charset="0"/>
              </a:rPr>
              <a:t>[mm/persona]</a:t>
            </a:r>
          </a:p>
          <a:p>
            <a:pPr algn="just">
              <a:spcAft>
                <a:spcPts val="1000"/>
              </a:spcAft>
            </a:pPr>
            <a:r>
              <a:rPr lang="it-IT" sz="1400" dirty="0">
                <a:latin typeface="Arial Narrow" panose="020B0606020202030204" pitchFamily="34" charset="0"/>
                <a:cs typeface="Arial" panose="020B0604020202020204" pitchFamily="34" charset="0"/>
              </a:rPr>
              <a:t>no numero degli occupanti che impiegano tale via d'esodo orizzontale, nelle condizioni d'esodo più gravose (paragrafo S.4.8.6 ridondanza).</a:t>
            </a:r>
          </a:p>
          <a:p>
            <a:pPr algn="just">
              <a:spcAft>
                <a:spcPts val="1000"/>
              </a:spcAft>
            </a:pPr>
            <a:endParaRPr lang="it-IT" sz="1400" dirty="0">
              <a:latin typeface="Arial Narrow" panose="020B0606020202030204" pitchFamily="34" charset="0"/>
              <a:cs typeface="Arial" panose="020B0604020202020204" pitchFamily="34" charset="0"/>
            </a:endParaRPr>
          </a:p>
          <a:p>
            <a:pPr algn="just">
              <a:spcAft>
                <a:spcPts val="1000"/>
              </a:spcAft>
            </a:pP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600"/>
              </a:spcAft>
            </a:pPr>
            <a:endParaRPr lang="it-IT" sz="2000" b="0" strike="noStrike" spc="-1" dirty="0">
              <a:latin typeface="Arial"/>
            </a:endParaRPr>
          </a:p>
          <a:p>
            <a:pPr algn="ctr">
              <a:lnSpc>
                <a:spcPct val="100000"/>
              </a:lnSpc>
            </a:pPr>
            <a:endParaRPr lang="it-IT" sz="2000" b="0" strike="noStrike" spc="-1" dirty="0">
              <a:latin typeface="Arial"/>
            </a:endParaRPr>
          </a:p>
        </p:txBody>
      </p:sp>
      <p:graphicFrame>
        <p:nvGraphicFramePr>
          <p:cNvPr id="4" name="Tabella 3">
            <a:extLst>
              <a:ext uri="{FF2B5EF4-FFF2-40B4-BE49-F238E27FC236}">
                <a16:creationId xmlns:a16="http://schemas.microsoft.com/office/drawing/2014/main" id="{A0E6E6F3-1D28-F7B6-B15C-E61C9F89706A}"/>
              </a:ext>
            </a:extLst>
          </p:cNvPr>
          <p:cNvGraphicFramePr>
            <a:graphicFrameLocks noGrp="1"/>
          </p:cNvGraphicFramePr>
          <p:nvPr>
            <p:extLst>
              <p:ext uri="{D42A27DB-BD31-4B8C-83A1-F6EECF244321}">
                <p14:modId xmlns:p14="http://schemas.microsoft.com/office/powerpoint/2010/main" val="3937899847"/>
              </p:ext>
            </p:extLst>
          </p:nvPr>
        </p:nvGraphicFramePr>
        <p:xfrm>
          <a:off x="1441800" y="3825825"/>
          <a:ext cx="6115488" cy="1522730"/>
        </p:xfrm>
        <a:graphic>
          <a:graphicData uri="http://schemas.openxmlformats.org/drawingml/2006/table">
            <a:tbl>
              <a:tblPr firstRow="1" firstCol="1" lastRow="1" lastCol="1" bandRow="1" bandCol="1"/>
              <a:tblGrid>
                <a:gridCol w="820744">
                  <a:extLst>
                    <a:ext uri="{9D8B030D-6E8A-4147-A177-3AD203B41FA5}">
                      <a16:colId xmlns:a16="http://schemas.microsoft.com/office/drawing/2014/main" val="3625233451"/>
                    </a:ext>
                  </a:extLst>
                </a:gridCol>
                <a:gridCol w="1300778">
                  <a:extLst>
                    <a:ext uri="{9D8B030D-6E8A-4147-A177-3AD203B41FA5}">
                      <a16:colId xmlns:a16="http://schemas.microsoft.com/office/drawing/2014/main" val="1683083028"/>
                    </a:ext>
                  </a:extLst>
                </a:gridCol>
                <a:gridCol w="796679">
                  <a:extLst>
                    <a:ext uri="{9D8B030D-6E8A-4147-A177-3AD203B41FA5}">
                      <a16:colId xmlns:a16="http://schemas.microsoft.com/office/drawing/2014/main" val="2658820749"/>
                    </a:ext>
                  </a:extLst>
                </a:gridCol>
                <a:gridCol w="162560">
                  <a:extLst>
                    <a:ext uri="{9D8B030D-6E8A-4147-A177-3AD203B41FA5}">
                      <a16:colId xmlns:a16="http://schemas.microsoft.com/office/drawing/2014/main" val="1992264247"/>
                    </a:ext>
                  </a:extLst>
                </a:gridCol>
                <a:gridCol w="911938">
                  <a:extLst>
                    <a:ext uri="{9D8B030D-6E8A-4147-A177-3AD203B41FA5}">
                      <a16:colId xmlns:a16="http://schemas.microsoft.com/office/drawing/2014/main" val="2025455929"/>
                    </a:ext>
                  </a:extLst>
                </a:gridCol>
                <a:gridCol w="1326110">
                  <a:extLst>
                    <a:ext uri="{9D8B030D-6E8A-4147-A177-3AD203B41FA5}">
                      <a16:colId xmlns:a16="http://schemas.microsoft.com/office/drawing/2014/main" val="1848321939"/>
                    </a:ext>
                  </a:extLst>
                </a:gridCol>
                <a:gridCol w="796679">
                  <a:extLst>
                    <a:ext uri="{9D8B030D-6E8A-4147-A177-3AD203B41FA5}">
                      <a16:colId xmlns:a16="http://schemas.microsoft.com/office/drawing/2014/main" val="886202123"/>
                    </a:ext>
                  </a:extLst>
                </a:gridCol>
              </a:tblGrid>
              <a:tr h="215900">
                <a:tc>
                  <a:txBody>
                    <a:bodyPr/>
                    <a:lstStyle/>
                    <a:p>
                      <a:pPr marL="23495" marR="23495" algn="ctr">
                        <a:lnSpc>
                          <a:spcPct val="107000"/>
                        </a:lnSpc>
                      </a:pPr>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R</a:t>
                      </a:r>
                      <a:r>
                        <a:rPr lang="it-IT" sz="10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vita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101600" marR="38100" algn="ctr">
                        <a:lnSpc>
                          <a:spcPct val="107000"/>
                        </a:lnSpc>
                      </a:pPr>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Larghezza unitaria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56515" marR="68580" algn="ctr">
                        <a:lnSpc>
                          <a:spcPct val="107000"/>
                        </a:lnSpc>
                      </a:pPr>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sym typeface="Symbol" panose="05050102010706020507" pitchFamily="18" charset="2"/>
                        </a:rPr>
                        <a:t></a:t>
                      </a:r>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t</a:t>
                      </a:r>
                      <a:r>
                        <a:rPr lang="it-IT" sz="10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coda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rowSpan="5">
                  <a:txBody>
                    <a:bodyPr/>
                    <a:lstStyle/>
                    <a:p>
                      <a:pPr algn="l">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 </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DCDCD"/>
                    </a:solidFill>
                  </a:tcPr>
                </a:tc>
                <a:tc>
                  <a:txBody>
                    <a:bodyPr/>
                    <a:lstStyle/>
                    <a:p>
                      <a:pPr marL="635" indent="-635" algn="ctr">
                        <a:lnSpc>
                          <a:spcPct val="107000"/>
                        </a:lnSpc>
                      </a:pPr>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Rvita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45085" marR="37465" algn="ctr">
                        <a:lnSpc>
                          <a:spcPct val="107000"/>
                        </a:lnSpc>
                      </a:pPr>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Larghezza unitaria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8890" indent="-8890" algn="ctr">
                        <a:lnSpc>
                          <a:spcPct val="107000"/>
                        </a:lnSpc>
                      </a:pPr>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sym typeface="Symbol" panose="05050102010706020507" pitchFamily="18" charset="2"/>
                        </a:rPr>
                        <a:t></a:t>
                      </a:r>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t</a:t>
                      </a:r>
                      <a:r>
                        <a:rPr lang="it-IT" sz="10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coda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extLst>
                  <a:ext uri="{0D108BD9-81ED-4DB2-BD59-A6C34878D82A}">
                    <a16:rowId xmlns:a16="http://schemas.microsoft.com/office/drawing/2014/main" val="2507209027"/>
                  </a:ext>
                </a:extLst>
              </a:tr>
              <a:tr h="215900">
                <a:tc>
                  <a:txBody>
                    <a:bodyPr/>
                    <a:lstStyle/>
                    <a:p>
                      <a:pPr marL="23495" marR="23495"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A1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1600" marR="38100"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3,40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56515" marR="68580"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330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635" indent="-635"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B1, C1, E1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3180" marR="38100"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3,60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8890" indent="-8890"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310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357199"/>
                  </a:ext>
                </a:extLst>
              </a:tr>
              <a:tr h="215900">
                <a:tc>
                  <a:txBody>
                    <a:bodyPr/>
                    <a:lstStyle/>
                    <a:p>
                      <a:pPr marL="23495" marR="23495" algn="ctr">
                        <a:lnSpc>
                          <a:spcPct val="107000"/>
                        </a:lnSpc>
                      </a:pP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A2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1600" marR="38100" algn="ctr">
                        <a:lnSpc>
                          <a:spcPct val="107000"/>
                        </a:lnSpc>
                      </a:pP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3,80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56515" marR="68580"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290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635" indent="-635" algn="ctr">
                        <a:lnSpc>
                          <a:spcPct val="107000"/>
                        </a:lnSpc>
                      </a:pP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B2</a:t>
                      </a:r>
                      <a:r>
                        <a:rPr lang="it-IT" sz="1000">
                          <a:solidFill>
                            <a:srgbClr val="000000"/>
                          </a:solidFill>
                          <a:effectLst/>
                          <a:latin typeface="Arial Narrow" panose="020B0606020202030204" pitchFamily="34" charset="0"/>
                          <a:ea typeface="Arial" panose="020B0604020202020204" pitchFamily="34" charset="0"/>
                          <a:cs typeface="Arial" panose="020B0604020202020204" pitchFamily="34" charset="0"/>
                        </a:rPr>
                        <a:t>, C2, D1, E2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42545" marR="38100" algn="ctr">
                        <a:lnSpc>
                          <a:spcPct val="107000"/>
                        </a:lnSpc>
                      </a:pP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4,10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8890" indent="-8890" algn="ctr">
                        <a:lnSpc>
                          <a:spcPct val="107000"/>
                        </a:lnSpc>
                      </a:pPr>
                      <a:r>
                        <a:rPr lang="it-IT" sz="1000">
                          <a:solidFill>
                            <a:srgbClr val="000000"/>
                          </a:solidFill>
                          <a:effectLst/>
                          <a:latin typeface="Arial Narrow" panose="020B0606020202030204" pitchFamily="34" charset="0"/>
                          <a:ea typeface="Arial" panose="020B0604020202020204" pitchFamily="34" charset="0"/>
                          <a:cs typeface="Arial" panose="020B0604020202020204" pitchFamily="34" charset="0"/>
                        </a:rPr>
                        <a:t>270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416636798"/>
                  </a:ext>
                </a:extLst>
              </a:tr>
              <a:tr h="215900">
                <a:tc>
                  <a:txBody>
                    <a:bodyPr/>
                    <a:lstStyle/>
                    <a:p>
                      <a:pPr marL="23495" marR="23495"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A3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1600" marR="38100"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4,60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56515" marR="68580"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240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it-IT"/>
                    </a:p>
                  </a:txBody>
                  <a:tcPr/>
                </a:tc>
                <a:tc>
                  <a:txBody>
                    <a:bodyPr/>
                    <a:lstStyle/>
                    <a:p>
                      <a:pPr marL="635" indent="-635"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B3, C3, </a:t>
                      </a:r>
                      <a:r>
                        <a:rPr lang="it-IT" sz="1000" b="1">
                          <a:solidFill>
                            <a:srgbClr val="FF0000"/>
                          </a:solidFill>
                          <a:effectLst/>
                          <a:latin typeface="Arial Narrow" panose="020B0606020202030204" pitchFamily="34" charset="0"/>
                          <a:ea typeface="Arial" panose="020B0604020202020204" pitchFamily="34" charset="0"/>
                          <a:cs typeface="Arial" panose="020B0604020202020204" pitchFamily="34" charset="0"/>
                        </a:rPr>
                        <a:t>D2</a:t>
                      </a:r>
                      <a:r>
                        <a:rPr lang="it-IT" sz="1000">
                          <a:effectLst/>
                          <a:latin typeface="Arial Narrow" panose="020B0606020202030204" pitchFamily="34" charset="0"/>
                          <a:ea typeface="Arial" panose="020B0604020202020204" pitchFamily="34" charset="0"/>
                          <a:cs typeface="Arial" panose="020B0604020202020204" pitchFamily="34" charset="0"/>
                        </a:rPr>
                        <a:t>, E3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2545" marR="38100" algn="ctr">
                        <a:lnSpc>
                          <a:spcPct val="107000"/>
                        </a:lnSpc>
                      </a:pP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6,20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8890" indent="-8890" algn="ctr">
                        <a:lnSpc>
                          <a:spcPct val="107000"/>
                        </a:lnSpc>
                      </a:pPr>
                      <a:r>
                        <a:rPr lang="it-IT" sz="1000">
                          <a:effectLst/>
                          <a:latin typeface="Arial Narrow" panose="020B0606020202030204" pitchFamily="34" charset="0"/>
                          <a:ea typeface="Arial" panose="020B0604020202020204" pitchFamily="34" charset="0"/>
                          <a:cs typeface="Arial" panose="020B0604020202020204" pitchFamily="34" charset="0"/>
                        </a:rPr>
                        <a:t>180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23493406"/>
                  </a:ext>
                </a:extLst>
              </a:tr>
              <a:tr h="215900">
                <a:tc>
                  <a:txBody>
                    <a:bodyPr/>
                    <a:lstStyle/>
                    <a:p>
                      <a:pPr marL="23495" marR="23495" algn="ctr">
                        <a:lnSpc>
                          <a:spcPct val="107000"/>
                        </a:lnSpc>
                      </a:pPr>
                      <a:r>
                        <a:rPr lang="it-IT" sz="1000">
                          <a:solidFill>
                            <a:srgbClr val="000000"/>
                          </a:solidFill>
                          <a:effectLst/>
                          <a:latin typeface="Arial Narrow" panose="020B0606020202030204" pitchFamily="34" charset="0"/>
                          <a:ea typeface="Arial" panose="020B0604020202020204" pitchFamily="34" charset="0"/>
                          <a:cs typeface="Arial" panose="020B0604020202020204" pitchFamily="34" charset="0"/>
                        </a:rPr>
                        <a:t>A4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101600" marR="38100" algn="ctr">
                        <a:lnSpc>
                          <a:spcPct val="107000"/>
                        </a:lnSpc>
                      </a:pPr>
                      <a:r>
                        <a:rPr lang="it-IT" sz="1000">
                          <a:solidFill>
                            <a:srgbClr val="000000"/>
                          </a:solidFill>
                          <a:effectLst/>
                          <a:latin typeface="Arial Narrow" panose="020B0606020202030204" pitchFamily="34" charset="0"/>
                          <a:ea typeface="Arial" panose="020B0604020202020204" pitchFamily="34" charset="0"/>
                          <a:cs typeface="Arial" panose="020B0604020202020204" pitchFamily="34" charset="0"/>
                        </a:rPr>
                        <a:t>12,30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56515" marR="68580" algn="ctr">
                        <a:lnSpc>
                          <a:spcPct val="107000"/>
                        </a:lnSpc>
                      </a:pPr>
                      <a:r>
                        <a:rPr lang="it-IT" sz="1000">
                          <a:solidFill>
                            <a:srgbClr val="000000"/>
                          </a:solidFill>
                          <a:effectLst/>
                          <a:latin typeface="Arial Narrow" panose="020B0606020202030204" pitchFamily="34" charset="0"/>
                          <a:ea typeface="Arial" panose="020B0604020202020204" pitchFamily="34" charset="0"/>
                          <a:cs typeface="Arial" panose="020B0604020202020204" pitchFamily="34" charset="0"/>
                        </a:rPr>
                        <a:t>90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vMerge="1">
                  <a:txBody>
                    <a:bodyPr/>
                    <a:lstStyle/>
                    <a:p>
                      <a:endParaRPr lang="it-IT"/>
                    </a:p>
                  </a:txBody>
                  <a:tcPr/>
                </a:tc>
                <a:tc>
                  <a:txBody>
                    <a:bodyPr/>
                    <a:lstStyle/>
                    <a:p>
                      <a:pPr marL="635" indent="-635" algn="ctr">
                        <a:lnSpc>
                          <a:spcPct val="107000"/>
                        </a:lnSpc>
                      </a:pPr>
                      <a:r>
                        <a:rPr lang="it-IT" sz="1000">
                          <a:solidFill>
                            <a:srgbClr val="000000"/>
                          </a:solidFill>
                          <a:effectLst/>
                          <a:latin typeface="Arial Narrow" panose="020B0606020202030204" pitchFamily="34" charset="0"/>
                          <a:ea typeface="Arial" panose="020B0604020202020204" pitchFamily="34" charset="0"/>
                          <a:cs typeface="Arial" panose="020B0604020202020204" pitchFamily="34" charset="0"/>
                        </a:rPr>
                        <a:t>-</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5715" algn="ctr">
                        <a:lnSpc>
                          <a:spcPct val="107000"/>
                        </a:lnSpc>
                      </a:pPr>
                      <a:r>
                        <a:rPr lang="it-IT" sz="1000">
                          <a:solidFill>
                            <a:srgbClr val="000000"/>
                          </a:solidFill>
                          <a:effectLst/>
                          <a:latin typeface="Arial Narrow" panose="020B0606020202030204" pitchFamily="34" charset="0"/>
                          <a:ea typeface="Arial" panose="020B0604020202020204" pitchFamily="34" charset="0"/>
                          <a:cs typeface="Arial" panose="020B0604020202020204" pitchFamily="34" charset="0"/>
                        </a:rPr>
                        <a:t>-</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tc>
                  <a:txBody>
                    <a:bodyPr/>
                    <a:lstStyle/>
                    <a:p>
                      <a:pPr marL="8890" indent="-8890" algn="ctr">
                        <a:lnSpc>
                          <a:spcPct val="107000"/>
                        </a:lnSpc>
                      </a:pPr>
                      <a:r>
                        <a:rPr lang="it-IT" sz="1000">
                          <a:solidFill>
                            <a:srgbClr val="000000"/>
                          </a:solidFill>
                          <a:effectLst/>
                          <a:latin typeface="Arial Narrow" panose="020B0606020202030204" pitchFamily="34" charset="0"/>
                          <a:ea typeface="Arial" panose="020B0604020202020204" pitchFamily="34" charset="0"/>
                          <a:cs typeface="Arial" panose="020B0604020202020204" pitchFamily="34" charset="0"/>
                        </a:rPr>
                        <a:t>-</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CDCD"/>
                    </a:solidFill>
                  </a:tcPr>
                </a:tc>
                <a:extLst>
                  <a:ext uri="{0D108BD9-81ED-4DB2-BD59-A6C34878D82A}">
                    <a16:rowId xmlns:a16="http://schemas.microsoft.com/office/drawing/2014/main" val="1748257098"/>
                  </a:ext>
                </a:extLst>
              </a:tr>
              <a:tr h="443230">
                <a:tc gridSpan="7">
                  <a:txBody>
                    <a:bodyPr/>
                    <a:lstStyle/>
                    <a:p>
                      <a:pPr marL="8890" indent="-8890" algn="l">
                        <a:lnSpc>
                          <a:spcPct val="107000"/>
                        </a:lnSpc>
                      </a:pPr>
                      <a:r>
                        <a:rPr lang="it-IT" sz="1000" dirty="0">
                          <a:effectLst/>
                          <a:latin typeface="Arial Narrow" panose="020B0606020202030204" pitchFamily="34" charset="0"/>
                          <a:ea typeface="Arial" panose="020B0604020202020204" pitchFamily="34" charset="0"/>
                          <a:cs typeface="Arial" panose="020B0604020202020204" pitchFamily="34" charset="0"/>
                        </a:rPr>
                        <a:t>I valori delle larghezze unitarie sono espressi in mm/persona ed assicurano una durata dell'attesa in coda, per gli occupanti che impiegano la specifica via d'esodo, non superiore a </a:t>
                      </a:r>
                      <a:r>
                        <a:rPr lang="it-IT" sz="1000" dirty="0">
                          <a:effectLst/>
                          <a:latin typeface="Arial Narrow" panose="020B0606020202030204" pitchFamily="34" charset="0"/>
                          <a:ea typeface="Arial" panose="020B0604020202020204" pitchFamily="34" charset="0"/>
                          <a:cs typeface="Arial" panose="020B0604020202020204" pitchFamily="34" charset="0"/>
                          <a:sym typeface="Symbol" panose="05050102010706020507" pitchFamily="18" charset="2"/>
                        </a:rPr>
                        <a:t></a:t>
                      </a:r>
                      <a:r>
                        <a:rPr lang="it-IT" sz="1000" dirty="0" err="1">
                          <a:effectLst/>
                          <a:latin typeface="Arial Narrow" panose="020B0606020202030204" pitchFamily="34" charset="0"/>
                          <a:ea typeface="Arial" panose="020B0604020202020204" pitchFamily="34" charset="0"/>
                          <a:cs typeface="Arial" panose="020B0604020202020204" pitchFamily="34" charset="0"/>
                        </a:rPr>
                        <a:t>t</a:t>
                      </a:r>
                      <a:r>
                        <a:rPr lang="it-IT" sz="1000" baseline="-25000" dirty="0" err="1">
                          <a:effectLst/>
                          <a:latin typeface="Arial Narrow" panose="020B0606020202030204" pitchFamily="34" charset="0"/>
                          <a:ea typeface="Arial" panose="020B0604020202020204" pitchFamily="34" charset="0"/>
                          <a:cs typeface="Arial" panose="020B0604020202020204" pitchFamily="34" charset="0"/>
                        </a:rPr>
                        <a:t>coda</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953548488"/>
                  </a:ext>
                </a:extLst>
              </a:tr>
            </a:tbl>
          </a:graphicData>
        </a:graphic>
      </p:graphicFrame>
      <p:sp>
        <p:nvSpPr>
          <p:cNvPr id="8" name="CasellaDiTesto 7">
            <a:extLst>
              <a:ext uri="{FF2B5EF4-FFF2-40B4-BE49-F238E27FC236}">
                <a16:creationId xmlns:a16="http://schemas.microsoft.com/office/drawing/2014/main" id="{F4EB62CF-F37D-E8AD-90CF-C9E57E0D297C}"/>
              </a:ext>
            </a:extLst>
          </p:cNvPr>
          <p:cNvSpPr txBox="1"/>
          <p:nvPr/>
        </p:nvSpPr>
        <p:spPr>
          <a:xfrm>
            <a:off x="1441800" y="5369795"/>
            <a:ext cx="4579034" cy="297902"/>
          </a:xfrm>
          <a:prstGeom prst="rect">
            <a:avLst/>
          </a:prstGeom>
          <a:noFill/>
        </p:spPr>
        <p:txBody>
          <a:bodyPr wrap="square">
            <a:spAutoFit/>
          </a:bodyPr>
          <a:lstStyle/>
          <a:p>
            <a:pPr algn="just">
              <a:lnSpc>
                <a:spcPct val="120000"/>
              </a:lnSpc>
              <a:spcAft>
                <a:spcPts val="600"/>
              </a:spcAft>
            </a:pPr>
            <a:r>
              <a:rPr lang="it-IT" sz="1200" i="1" dirty="0">
                <a:solidFill>
                  <a:srgbClr val="002060"/>
                </a:solidFill>
                <a:effectLst/>
                <a:latin typeface="Arial Narrow" panose="020B0606020202030204" pitchFamily="34" charset="0"/>
                <a:ea typeface="Times New Roman" panose="02020603050405020304" pitchFamily="18" charset="0"/>
                <a:cs typeface="Arial" panose="020B0604020202020204" pitchFamily="34" charset="0"/>
              </a:rPr>
              <a:t>Tabella S.4-27: Larghezze unitarie per vie d'esodo orizzontali</a:t>
            </a:r>
            <a:endParaRPr lang="it-IT" sz="12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p:txBody>
      </p:sp>
      <p:sp>
        <p:nvSpPr>
          <p:cNvPr id="2" name="CustomShape 1">
            <a:extLst>
              <a:ext uri="{FF2B5EF4-FFF2-40B4-BE49-F238E27FC236}">
                <a16:creationId xmlns:a16="http://schemas.microsoft.com/office/drawing/2014/main" id="{54A028CC-FE29-5133-7496-967C9402F03E}"/>
              </a:ext>
            </a:extLst>
          </p:cNvPr>
          <p:cNvSpPr/>
          <p:nvPr/>
        </p:nvSpPr>
        <p:spPr>
          <a:xfrm>
            <a:off x="6156000" y="6622682"/>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10757686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DCE86-DD4B-1961-2FD9-D9312DA89200}"/>
            </a:ext>
          </a:extLst>
        </p:cNvPr>
        <p:cNvGrpSpPr/>
        <p:nvPr/>
      </p:nvGrpSpPr>
      <p:grpSpPr>
        <a:xfrm>
          <a:off x="0" y="0"/>
          <a:ext cx="0" cy="0"/>
          <a:chOff x="0" y="0"/>
          <a:chExt cx="0" cy="0"/>
        </a:xfrm>
      </p:grpSpPr>
      <p:pic>
        <p:nvPicPr>
          <p:cNvPr id="760" name="Picture 2_52">
            <a:extLst>
              <a:ext uri="{FF2B5EF4-FFF2-40B4-BE49-F238E27FC236}">
                <a16:creationId xmlns:a16="http://schemas.microsoft.com/office/drawing/2014/main" id="{989BB100-EB51-2802-A2B6-7D05958C7665}"/>
              </a:ext>
            </a:extLst>
          </p:cNvPr>
          <p:cNvPicPr/>
          <p:nvPr/>
        </p:nvPicPr>
        <p:blipFill>
          <a:blip r:embed="rId2"/>
          <a:srcRect b="16376"/>
          <a:stretch/>
        </p:blipFill>
        <p:spPr>
          <a:xfrm>
            <a:off x="150840" y="6222240"/>
            <a:ext cx="431280" cy="569880"/>
          </a:xfrm>
          <a:prstGeom prst="rect">
            <a:avLst/>
          </a:prstGeom>
          <a:ln>
            <a:noFill/>
          </a:ln>
        </p:spPr>
      </p:pic>
      <p:sp>
        <p:nvSpPr>
          <p:cNvPr id="761" name="CustomShape 3">
            <a:extLst>
              <a:ext uri="{FF2B5EF4-FFF2-40B4-BE49-F238E27FC236}">
                <a16:creationId xmlns:a16="http://schemas.microsoft.com/office/drawing/2014/main" id="{F24E0BAB-A5FB-9407-37E5-00CADD14A67D}"/>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34B15-6CC8-492F-AC8E-C7DEF90727FE}" type="slidenum">
              <a:rPr lang="it-IT" sz="1000" b="0" strike="noStrike" spc="-1">
                <a:solidFill>
                  <a:srgbClr val="002060"/>
                </a:solidFill>
                <a:latin typeface="Arial"/>
                <a:ea typeface="DejaVu Sans"/>
              </a:rPr>
              <a:t>45</a:t>
            </a:fld>
            <a:endParaRPr lang="it-IT" sz="1000" b="0" strike="noStrike" spc="-1">
              <a:latin typeface="Arial"/>
            </a:endParaRPr>
          </a:p>
        </p:txBody>
      </p:sp>
      <p:sp>
        <p:nvSpPr>
          <p:cNvPr id="762" name="CustomShape 4">
            <a:extLst>
              <a:ext uri="{FF2B5EF4-FFF2-40B4-BE49-F238E27FC236}">
                <a16:creationId xmlns:a16="http://schemas.microsoft.com/office/drawing/2014/main" id="{D8557EB0-CEDF-0488-3A7A-F32F4A37B154}"/>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63" name="Line 5">
            <a:extLst>
              <a:ext uri="{FF2B5EF4-FFF2-40B4-BE49-F238E27FC236}">
                <a16:creationId xmlns:a16="http://schemas.microsoft.com/office/drawing/2014/main" id="{C87E67A4-6B92-F8AE-DAAC-0F3885067F42}"/>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4" name="Line 6">
            <a:extLst>
              <a:ext uri="{FF2B5EF4-FFF2-40B4-BE49-F238E27FC236}">
                <a16:creationId xmlns:a16="http://schemas.microsoft.com/office/drawing/2014/main" id="{44AA401A-A873-6AF3-6F70-607A89061744}"/>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5" name="Line 7">
            <a:extLst>
              <a:ext uri="{FF2B5EF4-FFF2-40B4-BE49-F238E27FC236}">
                <a16:creationId xmlns:a16="http://schemas.microsoft.com/office/drawing/2014/main" id="{047E2F97-9AD1-FDBA-FB41-3FA57E301F87}"/>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6" name="Line 8">
            <a:extLst>
              <a:ext uri="{FF2B5EF4-FFF2-40B4-BE49-F238E27FC236}">
                <a16:creationId xmlns:a16="http://schemas.microsoft.com/office/drawing/2014/main" id="{02A3EFC0-EF18-30FD-A8CC-9DA25822448E}"/>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9" name="CustomShape 11">
            <a:extLst>
              <a:ext uri="{FF2B5EF4-FFF2-40B4-BE49-F238E27FC236}">
                <a16:creationId xmlns:a16="http://schemas.microsoft.com/office/drawing/2014/main" id="{7945CF3C-287B-4447-0B92-5DEE94E9FC61}"/>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70" name="Picture 2_53">
            <a:extLst>
              <a:ext uri="{FF2B5EF4-FFF2-40B4-BE49-F238E27FC236}">
                <a16:creationId xmlns:a16="http://schemas.microsoft.com/office/drawing/2014/main" id="{8151CFC6-CDD7-A5D7-463E-B7CB0C6CAAEC}"/>
              </a:ext>
            </a:extLst>
          </p:cNvPr>
          <p:cNvPicPr/>
          <p:nvPr/>
        </p:nvPicPr>
        <p:blipFill>
          <a:blip r:embed="rId3"/>
          <a:srcRect r="66092"/>
          <a:stretch/>
        </p:blipFill>
        <p:spPr>
          <a:xfrm>
            <a:off x="58320" y="173880"/>
            <a:ext cx="863280" cy="1065960"/>
          </a:xfrm>
          <a:prstGeom prst="rect">
            <a:avLst/>
          </a:prstGeom>
          <a:ln>
            <a:noFill/>
          </a:ln>
        </p:spPr>
      </p:pic>
      <p:pic>
        <p:nvPicPr>
          <p:cNvPr id="771" name="Picture 2_54">
            <a:extLst>
              <a:ext uri="{FF2B5EF4-FFF2-40B4-BE49-F238E27FC236}">
                <a16:creationId xmlns:a16="http://schemas.microsoft.com/office/drawing/2014/main" id="{63224141-1AC3-EE07-553B-5D45D8338874}"/>
              </a:ext>
            </a:extLst>
          </p:cNvPr>
          <p:cNvPicPr/>
          <p:nvPr/>
        </p:nvPicPr>
        <p:blipFill>
          <a:blip r:embed="rId4"/>
          <a:stretch/>
        </p:blipFill>
        <p:spPr>
          <a:xfrm>
            <a:off x="2880" y="1587960"/>
            <a:ext cx="943200" cy="243360"/>
          </a:xfrm>
          <a:prstGeom prst="rect">
            <a:avLst/>
          </a:prstGeom>
          <a:ln>
            <a:noFill/>
          </a:ln>
        </p:spPr>
      </p:pic>
      <p:sp>
        <p:nvSpPr>
          <p:cNvPr id="14" name="CustomShape 10">
            <a:extLst>
              <a:ext uri="{FF2B5EF4-FFF2-40B4-BE49-F238E27FC236}">
                <a16:creationId xmlns:a16="http://schemas.microsoft.com/office/drawing/2014/main" id="{DC221BFB-A77A-FCB3-906E-3F18C835A87F}"/>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S4: Esodo</a:t>
            </a:r>
            <a:endParaRPr lang="it-IT" sz="1400" b="0" strike="noStrike" spc="-1" dirty="0">
              <a:latin typeface="Arial"/>
            </a:endParaRPr>
          </a:p>
          <a:p>
            <a:pPr algn="just">
              <a:spcAft>
                <a:spcPts val="1000"/>
              </a:spcAft>
            </a:pPr>
            <a:r>
              <a:rPr lang="it-IT" sz="1800" dirty="0">
                <a:effectLst/>
                <a:latin typeface="Arial Narrow" panose="020B0606020202030204" pitchFamily="34" charset="0"/>
                <a:ea typeface="Times New Roman" panose="02020603050405020304" pitchFamily="18" charset="0"/>
                <a:cs typeface="Arial" panose="020B0604020202020204" pitchFamily="34" charset="0"/>
              </a:rPr>
              <a:t>La larghezza L</a:t>
            </a:r>
            <a:r>
              <a:rPr lang="it-IT" sz="1800" baseline="-25000" dirty="0">
                <a:effectLst/>
                <a:latin typeface="Arial Narrow" panose="020B0606020202030204" pitchFamily="34" charset="0"/>
                <a:ea typeface="Times New Roman" panose="02020603050405020304" pitchFamily="18" charset="0"/>
                <a:cs typeface="Arial" panose="020B0604020202020204" pitchFamily="34" charset="0"/>
              </a:rPr>
              <a:t>O</a:t>
            </a:r>
            <a:r>
              <a:rPr lang="it-IT" sz="1800" dirty="0">
                <a:effectLst/>
                <a:latin typeface="Arial Narrow" panose="020B0606020202030204" pitchFamily="34" charset="0"/>
                <a:ea typeface="Times New Roman" panose="02020603050405020304" pitchFamily="18" charset="0"/>
                <a:cs typeface="Arial" panose="020B0604020202020204" pitchFamily="34" charset="0"/>
              </a:rPr>
              <a:t> è suddivisa in più percorsi. </a:t>
            </a: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1000"/>
              </a:spcAft>
            </a:pPr>
            <a:endParaRPr lang="it-IT" sz="1400" dirty="0">
              <a:latin typeface="Arial Narrow" panose="020B0606020202030204" pitchFamily="34" charset="0"/>
              <a:cs typeface="Arial" panose="020B0604020202020204" pitchFamily="34" charset="0"/>
            </a:endParaRPr>
          </a:p>
          <a:p>
            <a:pPr algn="just">
              <a:spcAft>
                <a:spcPts val="1000"/>
              </a:spcAft>
            </a:pP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600"/>
              </a:spcAft>
            </a:pPr>
            <a:endParaRPr lang="it-IT" sz="2000" b="0" strike="noStrike" spc="-1" dirty="0">
              <a:latin typeface="Arial"/>
            </a:endParaRPr>
          </a:p>
          <a:p>
            <a:pPr algn="ctr">
              <a:lnSpc>
                <a:spcPct val="100000"/>
              </a:lnSpc>
            </a:pPr>
            <a:endParaRPr lang="it-IT" sz="2000" b="0" strike="noStrike" spc="-1" dirty="0">
              <a:latin typeface="Arial"/>
            </a:endParaRPr>
          </a:p>
        </p:txBody>
      </p:sp>
      <p:graphicFrame>
        <p:nvGraphicFramePr>
          <p:cNvPr id="5" name="Tabella 4">
            <a:extLst>
              <a:ext uri="{FF2B5EF4-FFF2-40B4-BE49-F238E27FC236}">
                <a16:creationId xmlns:a16="http://schemas.microsoft.com/office/drawing/2014/main" id="{2039CD91-9F41-C903-635A-EEDD101574D7}"/>
              </a:ext>
            </a:extLst>
          </p:cNvPr>
          <p:cNvGraphicFramePr>
            <a:graphicFrameLocks noGrp="1"/>
          </p:cNvGraphicFramePr>
          <p:nvPr>
            <p:extLst>
              <p:ext uri="{D42A27DB-BD31-4B8C-83A1-F6EECF244321}">
                <p14:modId xmlns:p14="http://schemas.microsoft.com/office/powerpoint/2010/main" val="436723320"/>
              </p:ext>
            </p:extLst>
          </p:nvPr>
        </p:nvGraphicFramePr>
        <p:xfrm>
          <a:off x="1277640" y="1509095"/>
          <a:ext cx="7110720" cy="2865958"/>
        </p:xfrm>
        <a:graphic>
          <a:graphicData uri="http://schemas.openxmlformats.org/drawingml/2006/table">
            <a:tbl>
              <a:tblPr firstRow="1" firstCol="1" lastRow="1" lastCol="1" bandRow="1" bandCol="1"/>
              <a:tblGrid>
                <a:gridCol w="1044175">
                  <a:extLst>
                    <a:ext uri="{9D8B030D-6E8A-4147-A177-3AD203B41FA5}">
                      <a16:colId xmlns:a16="http://schemas.microsoft.com/office/drawing/2014/main" val="395795210"/>
                    </a:ext>
                  </a:extLst>
                </a:gridCol>
                <a:gridCol w="6066545">
                  <a:extLst>
                    <a:ext uri="{9D8B030D-6E8A-4147-A177-3AD203B41FA5}">
                      <a16:colId xmlns:a16="http://schemas.microsoft.com/office/drawing/2014/main" val="2562001650"/>
                    </a:ext>
                  </a:extLst>
                </a:gridCol>
              </a:tblGrid>
              <a:tr h="235227">
                <a:tc>
                  <a:txBody>
                    <a:bodyPr/>
                    <a:lstStyle/>
                    <a:p>
                      <a:pPr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Larghezza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74295" marR="90170" algn="just"/>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Criterio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extLst>
                  <a:ext uri="{0D108BD9-81ED-4DB2-BD59-A6C34878D82A}">
                    <a16:rowId xmlns:a16="http://schemas.microsoft.com/office/drawing/2014/main" val="4247918213"/>
                  </a:ext>
                </a:extLst>
              </a:tr>
              <a:tr h="389114">
                <a:tc>
                  <a:txBody>
                    <a:bodyPr/>
                    <a:lstStyle/>
                    <a:p>
                      <a:pPr marL="635" algn="ct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1200 mm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 marR="90170" algn="just">
                        <a:lnSpc>
                          <a:spcPts val="1030"/>
                        </a:lnSpc>
                      </a:pPr>
                      <a:r>
                        <a:rPr lang="it-IT" sz="1000">
                          <a:effectLst/>
                          <a:latin typeface="Arial Narrow" panose="020B0606020202030204" pitchFamily="34" charset="0"/>
                          <a:ea typeface="Arial" panose="020B0604020202020204" pitchFamily="34" charset="0"/>
                          <a:cs typeface="Arial" panose="020B0604020202020204" pitchFamily="34" charset="0"/>
                        </a:rPr>
                        <a:t>Affollamento dell’ambito servito &gt; 1000 occupanti</a:t>
                      </a:r>
                      <a:endParaRPr lang="it-IT" sz="1100">
                        <a:effectLst/>
                        <a:latin typeface="Arial" panose="020B0604020202020204" pitchFamily="34" charset="0"/>
                        <a:ea typeface="Arial" panose="020B0604020202020204" pitchFamily="34" charset="0"/>
                        <a:cs typeface="Arial" panose="020B0604020202020204" pitchFamily="34" charset="0"/>
                      </a:endParaRPr>
                    </a:p>
                    <a:p>
                      <a:pPr marL="74295" marR="90170" algn="just">
                        <a:lnSpc>
                          <a:spcPts val="1030"/>
                        </a:lnSpc>
                      </a:pPr>
                      <a:r>
                        <a:rPr lang="it-IT" sz="1000">
                          <a:effectLst/>
                          <a:latin typeface="Arial Narrow" panose="020B0606020202030204" pitchFamily="34" charset="0"/>
                          <a:ea typeface="Arial" panose="020B0604020202020204" pitchFamily="34" charset="0"/>
                          <a:cs typeface="Arial" panose="020B0604020202020204" pitchFamily="34" charset="0"/>
                        </a:rPr>
                        <a:t>oppure &gt; 200 occupanti prevalentemente in piedi e densità d’affollamento &gt; 0,7 p/m</a:t>
                      </a:r>
                      <a:r>
                        <a:rPr lang="it-IT" sz="1000" baseline="30000">
                          <a:effectLst/>
                          <a:latin typeface="Arial Narrow" panose="020B0606020202030204" pitchFamily="34" charset="0"/>
                          <a:ea typeface="Arial" panose="020B0604020202020204" pitchFamily="34" charset="0"/>
                          <a:cs typeface="Arial" panose="020B0604020202020204" pitchFamily="34" charset="0"/>
                        </a:rPr>
                        <a:t>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73309150"/>
                  </a:ext>
                </a:extLst>
              </a:tr>
              <a:tr h="235960">
                <a:tc>
                  <a:txBody>
                    <a:bodyPr/>
                    <a:lstStyle/>
                    <a:p>
                      <a:pPr marL="635" algn="ctr"/>
                      <a:r>
                        <a:rPr lang="en-US" sz="1000">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1000 mm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 marR="90170" algn="just"/>
                      <a:r>
                        <a:rPr lang="en-US" sz="1000">
                          <a:effectLst/>
                          <a:latin typeface="Arial Narrow" panose="020B0606020202030204" pitchFamily="34" charset="0"/>
                          <a:ea typeface="Arial" panose="020B0604020202020204" pitchFamily="34" charset="0"/>
                          <a:cs typeface="Arial" panose="020B0604020202020204" pitchFamily="34" charset="0"/>
                        </a:rPr>
                        <a:t>Affollamento dell’ambito servito &gt; 300 occupanti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7604485"/>
                  </a:ext>
                </a:extLst>
              </a:tr>
              <a:tr h="388381">
                <a:tc>
                  <a:txBody>
                    <a:bodyPr/>
                    <a:lstStyle/>
                    <a:p>
                      <a:pPr marL="635" algn="ctr"/>
                      <a:r>
                        <a:rPr lang="en-US" sz="100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900 mm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 marR="90170" algn="just">
                        <a:lnSpc>
                          <a:spcPts val="1030"/>
                        </a:lnSpc>
                      </a:pPr>
                      <a:r>
                        <a:rPr lang="it-IT" sz="1000">
                          <a:effectLst/>
                          <a:latin typeface="Arial Narrow" panose="020B0606020202030204" pitchFamily="34" charset="0"/>
                          <a:ea typeface="Arial" panose="020B0604020202020204" pitchFamily="34" charset="0"/>
                          <a:cs typeface="Arial" panose="020B0604020202020204" pitchFamily="34" charset="0"/>
                        </a:rPr>
                        <a:t>Affollamento dell’ambito servito </a:t>
                      </a: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 300 occupanti</a:t>
                      </a:r>
                      <a:endParaRPr lang="it-IT" sz="1100">
                        <a:effectLst/>
                        <a:latin typeface="Arial" panose="020B0604020202020204" pitchFamily="34" charset="0"/>
                        <a:ea typeface="Arial" panose="020B0604020202020204" pitchFamily="34" charset="0"/>
                        <a:cs typeface="Arial" panose="020B0604020202020204" pitchFamily="34" charset="0"/>
                      </a:endParaRPr>
                    </a:p>
                    <a:p>
                      <a:pPr marL="74295" marR="90170" algn="just">
                        <a:lnSpc>
                          <a:spcPts val="1030"/>
                        </a:lnSpc>
                      </a:pPr>
                      <a:r>
                        <a:rPr lang="it-IT" sz="1000">
                          <a:effectLst/>
                          <a:latin typeface="Arial Narrow" panose="020B0606020202030204" pitchFamily="34" charset="0"/>
                          <a:ea typeface="Arial" panose="020B0604020202020204" pitchFamily="34" charset="0"/>
                          <a:cs typeface="Arial" panose="020B0604020202020204" pitchFamily="34" charset="0"/>
                        </a:rPr>
                        <a:t>Larghezza adatta anche a coloro che impiegano ausili per il movimento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04369839"/>
                  </a:ext>
                </a:extLst>
              </a:tr>
              <a:tr h="235960">
                <a:tc>
                  <a:txBody>
                    <a:bodyPr/>
                    <a:lstStyle/>
                    <a:p>
                      <a:pPr marL="635" algn="ctr"/>
                      <a:r>
                        <a:rPr lang="en-US" sz="100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800 mm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 marR="90170" algn="just"/>
                      <a:r>
                        <a:rPr lang="it-IT" sz="1000">
                          <a:effectLst/>
                          <a:latin typeface="Arial Narrow" panose="020B0606020202030204" pitchFamily="34" charset="0"/>
                          <a:ea typeface="Arial" panose="020B0604020202020204" pitchFamily="34" charset="0"/>
                          <a:cs typeface="Arial" panose="020B0604020202020204" pitchFamily="34" charset="0"/>
                        </a:rPr>
                        <a:t>Varchi da ambito servito con affollamento </a:t>
                      </a: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 50 occupanti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07796062"/>
                  </a:ext>
                </a:extLst>
              </a:tr>
              <a:tr h="388381">
                <a:tc>
                  <a:txBody>
                    <a:bodyPr/>
                    <a:lstStyle/>
                    <a:p>
                      <a:pPr marL="635" algn="ctr"/>
                      <a:r>
                        <a:rPr lang="en-US" sz="100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700 mm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 marR="90170" algn="just">
                        <a:lnSpc>
                          <a:spcPts val="1030"/>
                        </a:lnSpc>
                      </a:pPr>
                      <a:r>
                        <a:rPr lang="it-IT" sz="1000">
                          <a:effectLst/>
                          <a:latin typeface="Arial Narrow" panose="020B0606020202030204" pitchFamily="34" charset="0"/>
                          <a:ea typeface="Arial" panose="020B0604020202020204" pitchFamily="34" charset="0"/>
                          <a:cs typeface="Arial" panose="020B0604020202020204" pitchFamily="34" charset="0"/>
                        </a:rPr>
                        <a:t>Varchi da ambito servito con affollamento </a:t>
                      </a: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 10 occupanti </a:t>
                      </a:r>
                      <a:r>
                        <a:rPr lang="it-IT" sz="1000">
                          <a:effectLst/>
                          <a:latin typeface="Arial Narrow" panose="020B0606020202030204" pitchFamily="34" charset="0"/>
                          <a:ea typeface="Arial" panose="020B0604020202020204" pitchFamily="34" charset="0"/>
                          <a:cs typeface="Arial" panose="020B0604020202020204" pitchFamily="34" charset="0"/>
                        </a:rPr>
                        <a:t>(es. singoli uffici, camere d’albergo, locali di abitazione, appartamenti, …)</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68514005"/>
                  </a:ext>
                </a:extLst>
              </a:tr>
              <a:tr h="539336">
                <a:tc>
                  <a:txBody>
                    <a:bodyPr/>
                    <a:lstStyle/>
                    <a:p>
                      <a:pPr marL="635" algn="ctr"/>
                      <a:r>
                        <a:rPr lang="en-US" sz="100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600 mm</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4295" marR="90170" algn="just"/>
                      <a:r>
                        <a:rPr lang="it-IT" sz="1000">
                          <a:effectLst/>
                          <a:latin typeface="Arial Narrow" panose="020B0606020202030204" pitchFamily="34" charset="0"/>
                          <a:ea typeface="Arial" panose="020B0604020202020204" pitchFamily="34" charset="0"/>
                          <a:cs typeface="Arial" panose="020B0604020202020204" pitchFamily="34" charset="0"/>
                        </a:rPr>
                        <a:t>Ambito servito ove vi sia esclusiva presenza di personale specificamente formato, oppure occasionale e di breve durata di un numero limitato di occupanti (es. </a:t>
                      </a:r>
                      <a:r>
                        <a:rPr lang="it-IT"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locali impianti o di servizio, piccoli depositi, </a:t>
                      </a:r>
                      <a:r>
                        <a:rPr lang="it-IT" sz="1000">
                          <a:effectLst/>
                          <a:latin typeface="Arial Narrow" panose="020B0606020202030204" pitchFamily="34" charset="0"/>
                          <a:ea typeface="Arial" panose="020B0604020202020204" pitchFamily="34" charset="0"/>
                          <a:cs typeface="Arial" panose="020B0604020202020204" pitchFamily="34" charset="0"/>
                        </a:rPr>
                        <a:t>…).</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5766340"/>
                  </a:ext>
                </a:extLst>
              </a:tr>
              <a:tr h="453599">
                <a:tc gridSpan="2">
                  <a:txBody>
                    <a:bodyPr/>
                    <a:lstStyle/>
                    <a:p>
                      <a:pPr marL="33655" marR="38735"/>
                      <a:r>
                        <a:rPr lang="it-IT" sz="1000" dirty="0">
                          <a:effectLst/>
                          <a:latin typeface="Arial Narrow" panose="020B0606020202030204" pitchFamily="34" charset="0"/>
                          <a:ea typeface="Arial" panose="020B0604020202020204" pitchFamily="34" charset="0"/>
                          <a:cs typeface="Arial" panose="020B0604020202020204" pitchFamily="34" charset="0"/>
                        </a:rPr>
                        <a:t>L’</a:t>
                      </a:r>
                      <a:r>
                        <a:rPr lang="it-IT" sz="1000" i="1" dirty="0">
                          <a:effectLst/>
                          <a:latin typeface="Arial Narrow" panose="020B0606020202030204" pitchFamily="34" charset="0"/>
                          <a:ea typeface="Arial" panose="020B0604020202020204" pitchFamily="34" charset="0"/>
                          <a:cs typeface="Arial" panose="020B0604020202020204" pitchFamily="34" charset="0"/>
                        </a:rPr>
                        <a:t>affollamento dell’ambito servito </a:t>
                      </a:r>
                      <a:r>
                        <a:rPr lang="it-IT" sz="1000" dirty="0">
                          <a:effectLst/>
                          <a:latin typeface="Arial Narrow" panose="020B0606020202030204" pitchFamily="34" charset="0"/>
                          <a:ea typeface="Arial" panose="020B0604020202020204" pitchFamily="34" charset="0"/>
                          <a:cs typeface="Arial" panose="020B0604020202020204" pitchFamily="34" charset="0"/>
                        </a:rPr>
                        <a:t>corrisponde al totale degli occupanti che impiegano ciascuna delle vie d’esodo che si dipartono da tale ambito.</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extLst>
                  <a:ext uri="{0D108BD9-81ED-4DB2-BD59-A6C34878D82A}">
                    <a16:rowId xmlns:a16="http://schemas.microsoft.com/office/drawing/2014/main" val="3046862214"/>
                  </a:ext>
                </a:extLst>
              </a:tr>
            </a:tbl>
          </a:graphicData>
        </a:graphic>
      </p:graphicFrame>
      <p:sp>
        <p:nvSpPr>
          <p:cNvPr id="7" name="CasellaDiTesto 6">
            <a:extLst>
              <a:ext uri="{FF2B5EF4-FFF2-40B4-BE49-F238E27FC236}">
                <a16:creationId xmlns:a16="http://schemas.microsoft.com/office/drawing/2014/main" id="{AA729820-D454-AC43-37F9-5B692EF62784}"/>
              </a:ext>
            </a:extLst>
          </p:cNvPr>
          <p:cNvSpPr txBox="1"/>
          <p:nvPr/>
        </p:nvSpPr>
        <p:spPr>
          <a:xfrm>
            <a:off x="1243218" y="4335719"/>
            <a:ext cx="4579034" cy="297774"/>
          </a:xfrm>
          <a:prstGeom prst="rect">
            <a:avLst/>
          </a:prstGeom>
          <a:noFill/>
        </p:spPr>
        <p:txBody>
          <a:bodyPr wrap="square">
            <a:spAutoFit/>
          </a:bodyPr>
          <a:lstStyle/>
          <a:p>
            <a:pPr marL="90170" algn="just">
              <a:lnSpc>
                <a:spcPct val="120000"/>
              </a:lnSpc>
              <a:spcAft>
                <a:spcPts val="600"/>
              </a:spcAft>
            </a:pPr>
            <a:r>
              <a:rPr lang="it-IT" sz="1200" i="1" dirty="0">
                <a:solidFill>
                  <a:srgbClr val="002060"/>
                </a:solidFill>
                <a:effectLst/>
                <a:latin typeface="Arial Narrow" panose="020B0606020202030204" pitchFamily="34" charset="0"/>
                <a:ea typeface="Times New Roman" panose="02020603050405020304" pitchFamily="18" charset="0"/>
                <a:cs typeface="Arial" panose="020B0604020202020204" pitchFamily="34" charset="0"/>
              </a:rPr>
              <a:t>Tabella S.4-28: Larghezze </a:t>
            </a:r>
            <a:r>
              <a:rPr lang="it-IT" sz="1200" b="1" i="1" dirty="0">
                <a:solidFill>
                  <a:srgbClr val="002060"/>
                </a:solidFill>
                <a:effectLst/>
                <a:latin typeface="Arial Narrow" panose="020B0606020202030204" pitchFamily="34" charset="0"/>
                <a:ea typeface="Times New Roman" panose="02020603050405020304" pitchFamily="18" charset="0"/>
                <a:cs typeface="Arial" panose="020B0604020202020204" pitchFamily="34" charset="0"/>
              </a:rPr>
              <a:t>minime</a:t>
            </a:r>
            <a:r>
              <a:rPr lang="it-IT" sz="1200" i="1" dirty="0">
                <a:solidFill>
                  <a:srgbClr val="002060"/>
                </a:solidFill>
                <a:effectLst/>
                <a:latin typeface="Arial Narrow" panose="020B0606020202030204" pitchFamily="34" charset="0"/>
                <a:ea typeface="Times New Roman" panose="02020603050405020304" pitchFamily="18" charset="0"/>
                <a:cs typeface="Arial" panose="020B0604020202020204" pitchFamily="34" charset="0"/>
              </a:rPr>
              <a:t> per vie d’esodo orizzontali</a:t>
            </a:r>
            <a:endParaRPr lang="it-IT" sz="12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p:txBody>
      </p:sp>
      <p:sp>
        <p:nvSpPr>
          <p:cNvPr id="2" name="CustomShape 1">
            <a:extLst>
              <a:ext uri="{FF2B5EF4-FFF2-40B4-BE49-F238E27FC236}">
                <a16:creationId xmlns:a16="http://schemas.microsoft.com/office/drawing/2014/main" id="{310C021E-4773-5D60-CA95-E44F988117ED}"/>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7205561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8460D-62D1-B8D7-2B64-5A19BBB62C3F}"/>
            </a:ext>
          </a:extLst>
        </p:cNvPr>
        <p:cNvGrpSpPr/>
        <p:nvPr/>
      </p:nvGrpSpPr>
      <p:grpSpPr>
        <a:xfrm>
          <a:off x="0" y="0"/>
          <a:ext cx="0" cy="0"/>
          <a:chOff x="0" y="0"/>
          <a:chExt cx="0" cy="0"/>
        </a:xfrm>
      </p:grpSpPr>
      <p:pic>
        <p:nvPicPr>
          <p:cNvPr id="760" name="Picture 2_52">
            <a:extLst>
              <a:ext uri="{FF2B5EF4-FFF2-40B4-BE49-F238E27FC236}">
                <a16:creationId xmlns:a16="http://schemas.microsoft.com/office/drawing/2014/main" id="{0559FBD0-52E8-993F-5742-17BE0E99DC4F}"/>
              </a:ext>
            </a:extLst>
          </p:cNvPr>
          <p:cNvPicPr/>
          <p:nvPr/>
        </p:nvPicPr>
        <p:blipFill>
          <a:blip r:embed="rId2"/>
          <a:srcRect b="16376"/>
          <a:stretch/>
        </p:blipFill>
        <p:spPr>
          <a:xfrm>
            <a:off x="150840" y="6222240"/>
            <a:ext cx="431280" cy="569880"/>
          </a:xfrm>
          <a:prstGeom prst="rect">
            <a:avLst/>
          </a:prstGeom>
          <a:ln>
            <a:noFill/>
          </a:ln>
        </p:spPr>
      </p:pic>
      <p:sp>
        <p:nvSpPr>
          <p:cNvPr id="761" name="CustomShape 3">
            <a:extLst>
              <a:ext uri="{FF2B5EF4-FFF2-40B4-BE49-F238E27FC236}">
                <a16:creationId xmlns:a16="http://schemas.microsoft.com/office/drawing/2014/main" id="{E91E1149-5E83-2E0E-F5C9-66310622FE5F}"/>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34B15-6CC8-492F-AC8E-C7DEF90727FE}" type="slidenum">
              <a:rPr lang="it-IT" sz="1000" b="0" strike="noStrike" spc="-1">
                <a:solidFill>
                  <a:srgbClr val="002060"/>
                </a:solidFill>
                <a:latin typeface="Arial"/>
                <a:ea typeface="DejaVu Sans"/>
              </a:rPr>
              <a:t>46</a:t>
            </a:fld>
            <a:endParaRPr lang="it-IT" sz="1000" b="0" strike="noStrike" spc="-1">
              <a:latin typeface="Arial"/>
            </a:endParaRPr>
          </a:p>
        </p:txBody>
      </p:sp>
      <p:sp>
        <p:nvSpPr>
          <p:cNvPr id="762" name="CustomShape 4">
            <a:extLst>
              <a:ext uri="{FF2B5EF4-FFF2-40B4-BE49-F238E27FC236}">
                <a16:creationId xmlns:a16="http://schemas.microsoft.com/office/drawing/2014/main" id="{E36DAA4D-C6D1-FD30-90DD-8DC0F6E8155B}"/>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63" name="Line 5">
            <a:extLst>
              <a:ext uri="{FF2B5EF4-FFF2-40B4-BE49-F238E27FC236}">
                <a16:creationId xmlns:a16="http://schemas.microsoft.com/office/drawing/2014/main" id="{3FDBF475-A8F6-3EEC-4FEA-9CA11A0A98B9}"/>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4" name="Line 6">
            <a:extLst>
              <a:ext uri="{FF2B5EF4-FFF2-40B4-BE49-F238E27FC236}">
                <a16:creationId xmlns:a16="http://schemas.microsoft.com/office/drawing/2014/main" id="{5C36D717-4A97-1C4D-9CFB-D647163FF922}"/>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5" name="Line 7">
            <a:extLst>
              <a:ext uri="{FF2B5EF4-FFF2-40B4-BE49-F238E27FC236}">
                <a16:creationId xmlns:a16="http://schemas.microsoft.com/office/drawing/2014/main" id="{14755F1D-DEB3-9F66-1E2A-1AD8864C835E}"/>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6" name="Line 8">
            <a:extLst>
              <a:ext uri="{FF2B5EF4-FFF2-40B4-BE49-F238E27FC236}">
                <a16:creationId xmlns:a16="http://schemas.microsoft.com/office/drawing/2014/main" id="{60AF48D3-6706-539A-E89B-8FBDF085147A}"/>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9" name="CustomShape 11">
            <a:extLst>
              <a:ext uri="{FF2B5EF4-FFF2-40B4-BE49-F238E27FC236}">
                <a16:creationId xmlns:a16="http://schemas.microsoft.com/office/drawing/2014/main" id="{C3633E53-AD92-5873-7621-0BC5885D924C}"/>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70" name="Picture 2_53">
            <a:extLst>
              <a:ext uri="{FF2B5EF4-FFF2-40B4-BE49-F238E27FC236}">
                <a16:creationId xmlns:a16="http://schemas.microsoft.com/office/drawing/2014/main" id="{ED60CBCF-25E1-AC34-DB02-2C1EBB83DD62}"/>
              </a:ext>
            </a:extLst>
          </p:cNvPr>
          <p:cNvPicPr/>
          <p:nvPr/>
        </p:nvPicPr>
        <p:blipFill>
          <a:blip r:embed="rId3"/>
          <a:srcRect r="66092"/>
          <a:stretch/>
        </p:blipFill>
        <p:spPr>
          <a:xfrm>
            <a:off x="58320" y="173880"/>
            <a:ext cx="863280" cy="1065960"/>
          </a:xfrm>
          <a:prstGeom prst="rect">
            <a:avLst/>
          </a:prstGeom>
          <a:ln>
            <a:noFill/>
          </a:ln>
        </p:spPr>
      </p:pic>
      <p:pic>
        <p:nvPicPr>
          <p:cNvPr id="771" name="Picture 2_54">
            <a:extLst>
              <a:ext uri="{FF2B5EF4-FFF2-40B4-BE49-F238E27FC236}">
                <a16:creationId xmlns:a16="http://schemas.microsoft.com/office/drawing/2014/main" id="{6853C6B2-9D5A-1F08-083F-52262C2A77B1}"/>
              </a:ext>
            </a:extLst>
          </p:cNvPr>
          <p:cNvPicPr/>
          <p:nvPr/>
        </p:nvPicPr>
        <p:blipFill>
          <a:blip r:embed="rId4"/>
          <a:stretch/>
        </p:blipFill>
        <p:spPr>
          <a:xfrm>
            <a:off x="2880" y="1587960"/>
            <a:ext cx="943200" cy="243360"/>
          </a:xfrm>
          <a:prstGeom prst="rect">
            <a:avLst/>
          </a:prstGeom>
          <a:ln>
            <a:noFill/>
          </a:ln>
        </p:spPr>
      </p:pic>
      <p:sp>
        <p:nvSpPr>
          <p:cNvPr id="14" name="CustomShape 10">
            <a:extLst>
              <a:ext uri="{FF2B5EF4-FFF2-40B4-BE49-F238E27FC236}">
                <a16:creationId xmlns:a16="http://schemas.microsoft.com/office/drawing/2014/main" id="{99A97075-6E15-7DB3-42F5-32DBEEE3639B}"/>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 - </a:t>
            </a:r>
            <a:r>
              <a:rPr lang="it-IT" sz="2200" b="0" strike="noStrike" spc="-1" dirty="0">
                <a:solidFill>
                  <a:srgbClr val="002060"/>
                </a:solidFill>
                <a:latin typeface="Arial"/>
                <a:ea typeface="DejaVu Sans"/>
              </a:rPr>
              <a:t>S4: Esodo Larghezze orizzontali</a:t>
            </a:r>
            <a:endParaRPr lang="it-IT" sz="1400" b="0" strike="noStrike" spc="-1" dirty="0">
              <a:latin typeface="Arial"/>
            </a:endParaRPr>
          </a:p>
          <a:p>
            <a:pPr algn="just">
              <a:spcAft>
                <a:spcPts val="1000"/>
              </a:spcAft>
            </a:pPr>
            <a:endParaRPr lang="it-IT" sz="1400" dirty="0">
              <a:latin typeface="Arial Narrow" panose="020B0606020202030204" pitchFamily="34" charset="0"/>
              <a:cs typeface="Arial" panose="020B0604020202020204" pitchFamily="34" charset="0"/>
            </a:endParaRPr>
          </a:p>
          <a:p>
            <a:pPr algn="just">
              <a:spcAft>
                <a:spcPts val="1000"/>
              </a:spcAft>
            </a:pP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600"/>
              </a:spcAft>
            </a:pPr>
            <a:endParaRPr lang="it-IT" sz="2000" b="0" strike="noStrike" spc="-1" dirty="0">
              <a:latin typeface="Arial"/>
            </a:endParaRPr>
          </a:p>
          <a:p>
            <a:pPr algn="ctr">
              <a:lnSpc>
                <a:spcPct val="100000"/>
              </a:lnSpc>
            </a:pPr>
            <a:endParaRPr lang="it-IT" sz="2000" b="0" strike="noStrike" spc="-1" dirty="0">
              <a:latin typeface="Arial"/>
            </a:endParaRPr>
          </a:p>
        </p:txBody>
      </p:sp>
      <p:graphicFrame>
        <p:nvGraphicFramePr>
          <p:cNvPr id="2" name="Tabella 1">
            <a:extLst>
              <a:ext uri="{FF2B5EF4-FFF2-40B4-BE49-F238E27FC236}">
                <a16:creationId xmlns:a16="http://schemas.microsoft.com/office/drawing/2014/main" id="{29C0C7C9-A2B8-7E06-6D8C-A75F79E06098}"/>
              </a:ext>
            </a:extLst>
          </p:cNvPr>
          <p:cNvGraphicFramePr>
            <a:graphicFrameLocks noGrp="1"/>
          </p:cNvGraphicFramePr>
          <p:nvPr>
            <p:extLst>
              <p:ext uri="{D42A27DB-BD31-4B8C-83A1-F6EECF244321}">
                <p14:modId xmlns:p14="http://schemas.microsoft.com/office/powerpoint/2010/main" val="1696014628"/>
              </p:ext>
            </p:extLst>
          </p:nvPr>
        </p:nvGraphicFramePr>
        <p:xfrm>
          <a:off x="1144080" y="703800"/>
          <a:ext cx="7559642" cy="5272564"/>
        </p:xfrm>
        <a:graphic>
          <a:graphicData uri="http://schemas.openxmlformats.org/drawingml/2006/table">
            <a:tbl>
              <a:tblPr firstRow="1" firstCol="1" bandRow="1">
                <a:tableStyleId>{5C22544A-7EE6-4342-B048-85BDC9FD1C3A}</a:tableStyleId>
              </a:tblPr>
              <a:tblGrid>
                <a:gridCol w="570649">
                  <a:extLst>
                    <a:ext uri="{9D8B030D-6E8A-4147-A177-3AD203B41FA5}">
                      <a16:colId xmlns:a16="http://schemas.microsoft.com/office/drawing/2014/main" val="2282300649"/>
                    </a:ext>
                  </a:extLst>
                </a:gridCol>
                <a:gridCol w="570649">
                  <a:extLst>
                    <a:ext uri="{9D8B030D-6E8A-4147-A177-3AD203B41FA5}">
                      <a16:colId xmlns:a16="http://schemas.microsoft.com/office/drawing/2014/main" val="2778424798"/>
                    </a:ext>
                  </a:extLst>
                </a:gridCol>
                <a:gridCol w="765338">
                  <a:extLst>
                    <a:ext uri="{9D8B030D-6E8A-4147-A177-3AD203B41FA5}">
                      <a16:colId xmlns:a16="http://schemas.microsoft.com/office/drawing/2014/main" val="2680020743"/>
                    </a:ext>
                  </a:extLst>
                </a:gridCol>
                <a:gridCol w="765338">
                  <a:extLst>
                    <a:ext uri="{9D8B030D-6E8A-4147-A177-3AD203B41FA5}">
                      <a16:colId xmlns:a16="http://schemas.microsoft.com/office/drawing/2014/main" val="1408022465"/>
                    </a:ext>
                  </a:extLst>
                </a:gridCol>
                <a:gridCol w="765338">
                  <a:extLst>
                    <a:ext uri="{9D8B030D-6E8A-4147-A177-3AD203B41FA5}">
                      <a16:colId xmlns:a16="http://schemas.microsoft.com/office/drawing/2014/main" val="682927966"/>
                    </a:ext>
                  </a:extLst>
                </a:gridCol>
                <a:gridCol w="765338">
                  <a:extLst>
                    <a:ext uri="{9D8B030D-6E8A-4147-A177-3AD203B41FA5}">
                      <a16:colId xmlns:a16="http://schemas.microsoft.com/office/drawing/2014/main" val="1969329486"/>
                    </a:ext>
                  </a:extLst>
                </a:gridCol>
                <a:gridCol w="797563">
                  <a:extLst>
                    <a:ext uri="{9D8B030D-6E8A-4147-A177-3AD203B41FA5}">
                      <a16:colId xmlns:a16="http://schemas.microsoft.com/office/drawing/2014/main" val="2460532151"/>
                    </a:ext>
                  </a:extLst>
                </a:gridCol>
                <a:gridCol w="797563">
                  <a:extLst>
                    <a:ext uri="{9D8B030D-6E8A-4147-A177-3AD203B41FA5}">
                      <a16:colId xmlns:a16="http://schemas.microsoft.com/office/drawing/2014/main" val="4244079542"/>
                    </a:ext>
                  </a:extLst>
                </a:gridCol>
                <a:gridCol w="755268">
                  <a:extLst>
                    <a:ext uri="{9D8B030D-6E8A-4147-A177-3AD203B41FA5}">
                      <a16:colId xmlns:a16="http://schemas.microsoft.com/office/drawing/2014/main" val="11689204"/>
                    </a:ext>
                  </a:extLst>
                </a:gridCol>
                <a:gridCol w="667322">
                  <a:extLst>
                    <a:ext uri="{9D8B030D-6E8A-4147-A177-3AD203B41FA5}">
                      <a16:colId xmlns:a16="http://schemas.microsoft.com/office/drawing/2014/main" val="1780724746"/>
                    </a:ext>
                  </a:extLst>
                </a:gridCol>
                <a:gridCol w="113092">
                  <a:extLst>
                    <a:ext uri="{9D8B030D-6E8A-4147-A177-3AD203B41FA5}">
                      <a16:colId xmlns:a16="http://schemas.microsoft.com/office/drawing/2014/main" val="3100019306"/>
                    </a:ext>
                  </a:extLst>
                </a:gridCol>
                <a:gridCol w="113092">
                  <a:extLst>
                    <a:ext uri="{9D8B030D-6E8A-4147-A177-3AD203B41FA5}">
                      <a16:colId xmlns:a16="http://schemas.microsoft.com/office/drawing/2014/main" val="1758149117"/>
                    </a:ext>
                  </a:extLst>
                </a:gridCol>
                <a:gridCol w="113092">
                  <a:extLst>
                    <a:ext uri="{9D8B030D-6E8A-4147-A177-3AD203B41FA5}">
                      <a16:colId xmlns:a16="http://schemas.microsoft.com/office/drawing/2014/main" val="900454302"/>
                    </a:ext>
                  </a:extLst>
                </a:gridCol>
              </a:tblGrid>
              <a:tr h="316358">
                <a:tc rowSpan="26">
                  <a:txBody>
                    <a:bodyPr/>
                    <a:lstStyle/>
                    <a:p>
                      <a:pPr algn="ctr">
                        <a:lnSpc>
                          <a:spcPct val="120000"/>
                        </a:lnSpc>
                        <a:spcAft>
                          <a:spcPts val="1000"/>
                        </a:spcAft>
                      </a:pPr>
                      <a:r>
                        <a:rPr lang="it-IT" sz="1000" kern="100" dirty="0">
                          <a:effectLst/>
                        </a:rPr>
                        <a:t>Lo</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piano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blocco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destinazione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sup.lorda (mq)</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aff. tot. Max (pp)</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R</a:t>
                      </a:r>
                      <a:r>
                        <a:rPr lang="it-IT" sz="500" kern="100" baseline="-25000">
                          <a:effectLst/>
                        </a:rPr>
                        <a:t>vita</a:t>
                      </a:r>
                      <a:r>
                        <a:rPr lang="it-IT" sz="500" kern="100">
                          <a:effectLst/>
                        </a:rPr>
                        <a:t>   prevalente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largh. min. US (mm)</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US presenti (n°)</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US presenti (mm)</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2950582314"/>
                  </a:ext>
                </a:extLst>
              </a:tr>
              <a:tr h="208316">
                <a:tc vMerge="1">
                  <a:txBody>
                    <a:bodyPr/>
                    <a:lstStyle/>
                    <a:p>
                      <a:endParaRPr lang="it-IT"/>
                    </a:p>
                  </a:txBody>
                  <a:tcP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locali tecnici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1867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A2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6 900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051517080"/>
                  </a:ext>
                </a:extLst>
              </a:tr>
              <a:tr h="118212">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rowSpan="4">
                  <a:txBody>
                    <a:bodyPr/>
                    <a:lstStyle/>
                    <a:p>
                      <a:pPr algn="ctr">
                        <a:lnSpc>
                          <a:spcPct val="120000"/>
                        </a:lnSpc>
                        <a:spcAft>
                          <a:spcPts val="1000"/>
                        </a:spcAft>
                      </a:pPr>
                      <a:r>
                        <a:rPr lang="it-IT" sz="500" kern="100">
                          <a:effectLst/>
                        </a:rPr>
                        <a:t>4365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154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954,8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4 800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97544808"/>
                  </a:ext>
                </a:extLst>
              </a:tr>
              <a:tr h="118212">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153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948,6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6 000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539888859"/>
                  </a:ext>
                </a:extLst>
              </a:tr>
              <a:tr h="118212">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25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155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1 200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807400197"/>
                  </a:ext>
                </a:extLst>
              </a:tr>
              <a:tr h="208316">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blocco oper.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105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651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3 600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305876865"/>
                  </a:ext>
                </a:extLst>
              </a:tr>
              <a:tr h="118212">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rowSpan="4">
                  <a:txBody>
                    <a:bodyPr/>
                    <a:lstStyle/>
                    <a:p>
                      <a:pPr algn="ctr">
                        <a:lnSpc>
                          <a:spcPct val="120000"/>
                        </a:lnSpc>
                        <a:spcAft>
                          <a:spcPts val="1000"/>
                        </a:spcAft>
                      </a:pPr>
                      <a:r>
                        <a:rPr lang="it-IT" sz="500" kern="100">
                          <a:effectLst/>
                        </a:rPr>
                        <a:t>4412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142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880,4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4 800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20993019"/>
                  </a:ext>
                </a:extLst>
              </a:tr>
              <a:tr h="118212">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136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843,2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6 000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234226739"/>
                  </a:ext>
                </a:extLst>
              </a:tr>
              <a:tr h="118212">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uffici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49,2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900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2872558299"/>
                  </a:ext>
                </a:extLst>
              </a:tr>
              <a:tr h="316396">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blocco oper. + uffici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99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613,8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3 840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860011447"/>
                  </a:ext>
                </a:extLst>
              </a:tr>
              <a:tr h="202984">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rowSpan="7">
                  <a:txBody>
                    <a:bodyPr/>
                    <a:lstStyle/>
                    <a:p>
                      <a:pPr algn="ctr">
                        <a:lnSpc>
                          <a:spcPct val="120000"/>
                        </a:lnSpc>
                        <a:spcAft>
                          <a:spcPts val="1000"/>
                        </a:spcAft>
                      </a:pPr>
                      <a:r>
                        <a:rPr lang="it-IT" sz="500" kern="100">
                          <a:effectLst/>
                        </a:rPr>
                        <a:t>3465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79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489,8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4 800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738310532"/>
                  </a:ext>
                </a:extLst>
              </a:tr>
              <a:tr h="202984">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148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917,6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6 000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90692017"/>
                  </a:ext>
                </a:extLst>
              </a:tr>
              <a:tr h="202984">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uffici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49,2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1 200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2839920195"/>
                  </a:ext>
                </a:extLst>
              </a:tr>
              <a:tr h="202984">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dirty="0" err="1">
                          <a:effectLst/>
                        </a:rPr>
                        <a:t>oss.breve</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52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322,4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1 200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403052727"/>
                  </a:ext>
                </a:extLst>
              </a:tr>
              <a:tr h="202984">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uffici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36,9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1 200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748628513"/>
                  </a:ext>
                </a:extLst>
              </a:tr>
              <a:tr h="202984">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culto e bar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205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1 800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039776943"/>
                  </a:ext>
                </a:extLst>
              </a:tr>
              <a:tr h="308278">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attesa/accettazione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60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246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3 000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2280841773"/>
                  </a:ext>
                </a:extLst>
              </a:tr>
              <a:tr h="202984">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parcheggio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1183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58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4">
                  <a:txBody>
                    <a:bodyPr/>
                    <a:lstStyle/>
                    <a:p>
                      <a:pPr algn="ctr">
                        <a:lnSpc>
                          <a:spcPct val="120000"/>
                        </a:lnSpc>
                        <a:spcAft>
                          <a:spcPts val="1000"/>
                        </a:spcAft>
                      </a:pPr>
                      <a:r>
                        <a:rPr lang="it-IT" sz="500" kern="100">
                          <a:effectLst/>
                        </a:rPr>
                        <a:t>vedere capitolo dedicato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hMerge="1">
                  <a:txBody>
                    <a:bodyPr/>
                    <a:lstStyle/>
                    <a:p>
                      <a:endParaRPr lang="it-IT"/>
                    </a:p>
                  </a:txBody>
                  <a:tcPr/>
                </a:tc>
                <a:tc hMerge="1">
                  <a:txBody>
                    <a:bodyPr/>
                    <a:lstStyle/>
                    <a:p>
                      <a:endParaRPr lang="it-IT"/>
                    </a:p>
                  </a:txBody>
                  <a:tcPr/>
                </a:tc>
                <a:tc gridSpan="2">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hMerge="1">
                  <a:txBody>
                    <a:bodyPr/>
                    <a:lstStyle/>
                    <a:p>
                      <a:endParaRPr lang="it-IT"/>
                    </a:p>
                  </a:txBody>
                  <a:tcPr/>
                </a:tc>
                <a:extLst>
                  <a:ext uri="{0D108BD9-81ED-4DB2-BD59-A6C34878D82A}">
                    <a16:rowId xmlns:a16="http://schemas.microsoft.com/office/drawing/2014/main" val="3458691579"/>
                  </a:ext>
                </a:extLst>
              </a:tr>
              <a:tr h="208316">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sanitaria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rowSpan="8">
                  <a:txBody>
                    <a:bodyPr/>
                    <a:lstStyle/>
                    <a:p>
                      <a:pPr algn="ctr">
                        <a:lnSpc>
                          <a:spcPct val="120000"/>
                        </a:lnSpc>
                        <a:spcAft>
                          <a:spcPts val="1000"/>
                        </a:spcAft>
                      </a:pPr>
                      <a:r>
                        <a:rPr lang="it-IT" sz="500" kern="100">
                          <a:effectLst/>
                        </a:rPr>
                        <a:t>4494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103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638,6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3 700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2809470379"/>
                  </a:ext>
                </a:extLst>
              </a:tr>
              <a:tr h="208316">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personale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31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127,1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3 300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570786168"/>
                  </a:ext>
                </a:extLst>
              </a:tr>
              <a:tr h="208316">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sala conveg.</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200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820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2 400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3490521948"/>
                  </a:ext>
                </a:extLst>
              </a:tr>
              <a:tr h="208316">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sanitaria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10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3 000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732791075"/>
                  </a:ext>
                </a:extLst>
              </a:tr>
              <a:tr h="208316">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Pronto Socc.</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37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229,4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2 500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978571564"/>
                  </a:ext>
                </a:extLst>
              </a:tr>
              <a:tr h="208316">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dialisi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54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221,4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1 200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91942341"/>
                  </a:ext>
                </a:extLst>
              </a:tr>
              <a:tr h="208316">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attesa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109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446,9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4 040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14462591"/>
                  </a:ext>
                </a:extLst>
              </a:tr>
              <a:tr h="208316">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locali tecnici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vMerge="1">
                  <a:txBody>
                    <a:bodyPr/>
                    <a:lstStyle/>
                    <a:p>
                      <a:endParaRPr lang="it-IT"/>
                    </a:p>
                  </a:txBody>
                  <a:tcP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gridSpan="4">
                  <a:txBody>
                    <a:bodyPr/>
                    <a:lstStyle/>
                    <a:p>
                      <a:pPr algn="ctr">
                        <a:lnSpc>
                          <a:spcPct val="120000"/>
                        </a:lnSpc>
                        <a:spcAft>
                          <a:spcPts val="1000"/>
                        </a:spcAft>
                      </a:pPr>
                      <a:r>
                        <a:rPr lang="it-IT" sz="500" kern="100">
                          <a:effectLst/>
                        </a:rPr>
                        <a:t>esterni l'attività</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tc hMerge="1">
                  <a:txBody>
                    <a:bodyPr/>
                    <a:lstStyle/>
                    <a:p>
                      <a:endParaRPr lang="it-IT"/>
                    </a:p>
                  </a:txBody>
                  <a:tcPr/>
                </a:tc>
                <a:tc hMerge="1">
                  <a:txBody>
                    <a:bodyPr/>
                    <a:lstStyle/>
                    <a:p>
                      <a:endParaRPr lang="it-IT"/>
                    </a:p>
                  </a:txBody>
                  <a:tcPr/>
                </a:tc>
                <a:tc gridSpan="2">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hMerge="1">
                  <a:txBody>
                    <a:bodyPr/>
                    <a:lstStyle/>
                    <a:p>
                      <a:endParaRPr lang="it-IT"/>
                    </a:p>
                  </a:txBody>
                  <a:tcPr/>
                </a:tc>
                <a:extLst>
                  <a:ext uri="{0D108BD9-81ED-4DB2-BD59-A6C34878D82A}">
                    <a16:rowId xmlns:a16="http://schemas.microsoft.com/office/drawing/2014/main" val="1628372833"/>
                  </a:ext>
                </a:extLst>
              </a:tr>
              <a:tr h="118212">
                <a:tc>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19 786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gn="ctr">
                        <a:lnSpc>
                          <a:spcPct val="120000"/>
                        </a:lnSpc>
                        <a:spcAft>
                          <a:spcPts val="1000"/>
                        </a:spcAft>
                      </a:pPr>
                      <a:r>
                        <a:rPr lang="it-IT" sz="500" kern="100">
                          <a:effectLst/>
                        </a:rPr>
                        <a:t>1 848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813" marR="22813" marT="0" marB="0" anchor="ctr"/>
                </a:tc>
                <a:tc>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gridSpan="2">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813" marR="22813" marT="0" marB="0" anchor="ctr"/>
                </a:tc>
                <a:tc hMerge="1">
                  <a:txBody>
                    <a:bodyPr/>
                    <a:lstStyle/>
                    <a:p>
                      <a:endParaRPr lang="it-IT"/>
                    </a:p>
                  </a:txBody>
                  <a:tcPr/>
                </a:tc>
                <a:tc>
                  <a:txBody>
                    <a:bodyPr/>
                    <a:lstStyle/>
                    <a:p>
                      <a:pPr>
                        <a:lnSpc>
                          <a:spcPct val="120000"/>
                        </a:lnSpc>
                        <a:spcAft>
                          <a:spcPts val="1000"/>
                        </a:spcAft>
                      </a:pPr>
                      <a:r>
                        <a:rPr lang="it-IT" sz="500" kern="100" dirty="0">
                          <a:effectLst/>
                        </a:rPr>
                        <a:t> </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489563959"/>
                  </a:ext>
                </a:extLst>
              </a:tr>
            </a:tbl>
          </a:graphicData>
        </a:graphic>
      </p:graphicFrame>
      <p:sp>
        <p:nvSpPr>
          <p:cNvPr id="3" name="CustomShape 1">
            <a:extLst>
              <a:ext uri="{FF2B5EF4-FFF2-40B4-BE49-F238E27FC236}">
                <a16:creationId xmlns:a16="http://schemas.microsoft.com/office/drawing/2014/main" id="{F4E8E2F3-DCBF-737A-0707-4F04084AE7C1}"/>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35456629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0EC9B-C9EE-17E5-8427-148672EB28E4}"/>
            </a:ext>
          </a:extLst>
        </p:cNvPr>
        <p:cNvGrpSpPr/>
        <p:nvPr/>
      </p:nvGrpSpPr>
      <p:grpSpPr>
        <a:xfrm>
          <a:off x="0" y="0"/>
          <a:ext cx="0" cy="0"/>
          <a:chOff x="0" y="0"/>
          <a:chExt cx="0" cy="0"/>
        </a:xfrm>
      </p:grpSpPr>
      <p:pic>
        <p:nvPicPr>
          <p:cNvPr id="760" name="Picture 2_52">
            <a:extLst>
              <a:ext uri="{FF2B5EF4-FFF2-40B4-BE49-F238E27FC236}">
                <a16:creationId xmlns:a16="http://schemas.microsoft.com/office/drawing/2014/main" id="{A93C7615-31F2-9B28-1777-1CA768E65F80}"/>
              </a:ext>
            </a:extLst>
          </p:cNvPr>
          <p:cNvPicPr/>
          <p:nvPr/>
        </p:nvPicPr>
        <p:blipFill>
          <a:blip r:embed="rId2"/>
          <a:srcRect b="16376"/>
          <a:stretch/>
        </p:blipFill>
        <p:spPr>
          <a:xfrm>
            <a:off x="150840" y="6222240"/>
            <a:ext cx="431280" cy="569880"/>
          </a:xfrm>
          <a:prstGeom prst="rect">
            <a:avLst/>
          </a:prstGeom>
          <a:ln>
            <a:noFill/>
          </a:ln>
        </p:spPr>
      </p:pic>
      <p:sp>
        <p:nvSpPr>
          <p:cNvPr id="761" name="CustomShape 3">
            <a:extLst>
              <a:ext uri="{FF2B5EF4-FFF2-40B4-BE49-F238E27FC236}">
                <a16:creationId xmlns:a16="http://schemas.microsoft.com/office/drawing/2014/main" id="{4A0540C4-B1C9-208E-FC41-F710D7706DD3}"/>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34B15-6CC8-492F-AC8E-C7DEF90727FE}" type="slidenum">
              <a:rPr lang="it-IT" sz="1000" b="0" strike="noStrike" spc="-1">
                <a:solidFill>
                  <a:srgbClr val="002060"/>
                </a:solidFill>
                <a:latin typeface="Arial"/>
                <a:ea typeface="DejaVu Sans"/>
              </a:rPr>
              <a:t>47</a:t>
            </a:fld>
            <a:endParaRPr lang="it-IT" sz="1000" b="0" strike="noStrike" spc="-1">
              <a:latin typeface="Arial"/>
            </a:endParaRPr>
          </a:p>
        </p:txBody>
      </p:sp>
      <p:sp>
        <p:nvSpPr>
          <p:cNvPr id="762" name="CustomShape 4">
            <a:extLst>
              <a:ext uri="{FF2B5EF4-FFF2-40B4-BE49-F238E27FC236}">
                <a16:creationId xmlns:a16="http://schemas.microsoft.com/office/drawing/2014/main" id="{367A98E3-C428-07A5-D6EA-6F93D44F8F24}"/>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63" name="Line 5">
            <a:extLst>
              <a:ext uri="{FF2B5EF4-FFF2-40B4-BE49-F238E27FC236}">
                <a16:creationId xmlns:a16="http://schemas.microsoft.com/office/drawing/2014/main" id="{7AA56859-BFBC-2569-995C-2112A9CEF498}"/>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4" name="Line 6">
            <a:extLst>
              <a:ext uri="{FF2B5EF4-FFF2-40B4-BE49-F238E27FC236}">
                <a16:creationId xmlns:a16="http://schemas.microsoft.com/office/drawing/2014/main" id="{E542519E-09B2-F4AB-579F-23EA4830AEAE}"/>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5" name="Line 7">
            <a:extLst>
              <a:ext uri="{FF2B5EF4-FFF2-40B4-BE49-F238E27FC236}">
                <a16:creationId xmlns:a16="http://schemas.microsoft.com/office/drawing/2014/main" id="{5A1A381E-0174-F3AE-5E6F-D55F66DD623D}"/>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6" name="Line 8">
            <a:extLst>
              <a:ext uri="{FF2B5EF4-FFF2-40B4-BE49-F238E27FC236}">
                <a16:creationId xmlns:a16="http://schemas.microsoft.com/office/drawing/2014/main" id="{D9A799A2-4862-47B9-896D-DC489A7E14AA}"/>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9" name="CustomShape 11">
            <a:extLst>
              <a:ext uri="{FF2B5EF4-FFF2-40B4-BE49-F238E27FC236}">
                <a16:creationId xmlns:a16="http://schemas.microsoft.com/office/drawing/2014/main" id="{A405AEC9-8B6D-7E4D-289B-2147E5E5FF7A}"/>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70" name="Picture 2_53">
            <a:extLst>
              <a:ext uri="{FF2B5EF4-FFF2-40B4-BE49-F238E27FC236}">
                <a16:creationId xmlns:a16="http://schemas.microsoft.com/office/drawing/2014/main" id="{B4BC74CF-EA35-1FEC-EF48-74CD87D504C2}"/>
              </a:ext>
            </a:extLst>
          </p:cNvPr>
          <p:cNvPicPr/>
          <p:nvPr/>
        </p:nvPicPr>
        <p:blipFill>
          <a:blip r:embed="rId3"/>
          <a:srcRect r="66092"/>
          <a:stretch/>
        </p:blipFill>
        <p:spPr>
          <a:xfrm>
            <a:off x="58320" y="173880"/>
            <a:ext cx="863280" cy="1065960"/>
          </a:xfrm>
          <a:prstGeom prst="rect">
            <a:avLst/>
          </a:prstGeom>
          <a:ln>
            <a:noFill/>
          </a:ln>
        </p:spPr>
      </p:pic>
      <p:pic>
        <p:nvPicPr>
          <p:cNvPr id="771" name="Picture 2_54">
            <a:extLst>
              <a:ext uri="{FF2B5EF4-FFF2-40B4-BE49-F238E27FC236}">
                <a16:creationId xmlns:a16="http://schemas.microsoft.com/office/drawing/2014/main" id="{D39D6621-90F9-B205-DDD1-C02666B47CE3}"/>
              </a:ext>
            </a:extLst>
          </p:cNvPr>
          <p:cNvPicPr/>
          <p:nvPr/>
        </p:nvPicPr>
        <p:blipFill>
          <a:blip r:embed="rId4"/>
          <a:stretch/>
        </p:blipFill>
        <p:spPr>
          <a:xfrm>
            <a:off x="2880" y="1587960"/>
            <a:ext cx="943200" cy="243360"/>
          </a:xfrm>
          <a:prstGeom prst="rect">
            <a:avLst/>
          </a:prstGeom>
          <a:ln>
            <a:noFill/>
          </a:ln>
        </p:spPr>
      </p:pic>
      <p:sp>
        <p:nvSpPr>
          <p:cNvPr id="14" name="CustomShape 10">
            <a:extLst>
              <a:ext uri="{FF2B5EF4-FFF2-40B4-BE49-F238E27FC236}">
                <a16:creationId xmlns:a16="http://schemas.microsoft.com/office/drawing/2014/main" id="{D420D1DB-726A-F6CC-6123-0316CADE41AD}"/>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 - </a:t>
            </a:r>
            <a:r>
              <a:rPr lang="it-IT" sz="2200" b="0" strike="noStrike" spc="-1" dirty="0">
                <a:solidFill>
                  <a:srgbClr val="002060"/>
                </a:solidFill>
                <a:latin typeface="Arial"/>
                <a:ea typeface="DejaVu Sans"/>
              </a:rPr>
              <a:t>S4: Esodo Larghezze</a:t>
            </a:r>
            <a:endParaRPr lang="it-IT" sz="1400" b="0" strike="noStrike" spc="-1" dirty="0">
              <a:latin typeface="Arial"/>
            </a:endParaRPr>
          </a:p>
          <a:p>
            <a:pPr algn="just">
              <a:spcAft>
                <a:spcPts val="600"/>
              </a:spcAft>
            </a:pPr>
            <a:r>
              <a:rPr lang="it-IT" sz="1400" i="1" u="sng" dirty="0">
                <a:effectLst/>
                <a:latin typeface="Arial Narrow" panose="020B0606020202030204" pitchFamily="34" charset="0"/>
                <a:ea typeface="Times New Roman" panose="02020603050405020304" pitchFamily="18" charset="0"/>
                <a:cs typeface="Arial" panose="020B0604020202020204" pitchFamily="34" charset="0"/>
              </a:rPr>
              <a:t>Calcolo della larghezza minima delle vie d'esodo verticali</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6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La larghezza minima della via d'esodo verticale </a:t>
            </a:r>
            <a:r>
              <a:rPr lang="it-IT" sz="1400" i="1" dirty="0" err="1">
                <a:effectLst/>
                <a:latin typeface="Arial Narrow" panose="020B0606020202030204" pitchFamily="34" charset="0"/>
                <a:ea typeface="Times New Roman" panose="02020603050405020304" pitchFamily="18" charset="0"/>
                <a:cs typeface="Arial" panose="020B0604020202020204" pitchFamily="34" charset="0"/>
              </a:rPr>
              <a:t>Lv</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che consente il regolare l’esodo degli occupanti che la impiegano, è calcolata come appresso specificato:</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300"/>
              </a:spcAft>
            </a:pPr>
            <a:r>
              <a:rPr lang="it-IT" sz="1400" b="1" i="1" dirty="0" err="1">
                <a:effectLst/>
                <a:latin typeface="Arial Narrow" panose="020B0606020202030204" pitchFamily="34" charset="0"/>
                <a:ea typeface="Times New Roman" panose="02020603050405020304" pitchFamily="18" charset="0"/>
                <a:cs typeface="Arial" panose="020B0604020202020204" pitchFamily="34" charset="0"/>
              </a:rPr>
              <a:t>Lv</a:t>
            </a:r>
            <a:r>
              <a:rPr lang="it-IT" sz="1400" i="1" dirty="0">
                <a:effectLst/>
                <a:latin typeface="Arial Narrow" panose="020B0606020202030204" pitchFamily="34" charset="0"/>
                <a:ea typeface="Times New Roman" panose="02020603050405020304" pitchFamily="18" charset="0"/>
                <a:cs typeface="Arial" panose="020B0604020202020204" pitchFamily="34" charset="0"/>
              </a:rPr>
              <a:t> </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L</a:t>
            </a:r>
            <a:r>
              <a:rPr lang="it-IT" sz="1400" baseline="-25000" dirty="0">
                <a:effectLst/>
                <a:latin typeface="Arial Narrow" panose="020B0606020202030204" pitchFamily="34" charset="0"/>
                <a:ea typeface="Times New Roman" panose="02020603050405020304" pitchFamily="18" charset="0"/>
                <a:cs typeface="Arial" panose="020B0604020202020204" pitchFamily="34" charset="0"/>
              </a:rPr>
              <a:t>u</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x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n</a:t>
            </a:r>
            <a:r>
              <a:rPr lang="it-IT" sz="1400" baseline="-25000" dirty="0" err="1">
                <a:effectLst/>
                <a:latin typeface="Arial Narrow" panose="020B0606020202030204" pitchFamily="34" charset="0"/>
                <a:ea typeface="Times New Roman" panose="02020603050405020304" pitchFamily="18" charset="0"/>
                <a:cs typeface="Arial" panose="020B0604020202020204" pitchFamily="34" charset="0"/>
              </a:rPr>
              <a:t>v</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3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con:</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3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a:t>
            </a:r>
            <a:r>
              <a:rPr lang="it-IT" sz="1400" baseline="-25000" dirty="0">
                <a:effectLst/>
                <a:latin typeface="Arial Narrow" panose="020B0606020202030204" pitchFamily="34" charset="0"/>
                <a:ea typeface="Times New Roman" panose="02020603050405020304" pitchFamily="18" charset="0"/>
                <a:cs typeface="Arial" panose="020B0604020202020204" pitchFamily="34" charset="0"/>
              </a:rPr>
              <a:t>V </a:t>
            </a:r>
            <a:r>
              <a:rPr lang="it-IT" sz="1400" dirty="0">
                <a:effectLst/>
                <a:latin typeface="Arial Narrow" panose="020B0606020202030204" pitchFamily="34" charset="0"/>
                <a:ea typeface="Times New Roman" panose="02020603050405020304" pitchFamily="18" charset="0"/>
                <a:cs typeface="Arial" panose="020B0604020202020204" pitchFamily="34" charset="0"/>
              </a:rPr>
              <a:t>larghezza minima della via d'esodo verticale[mm]</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300"/>
              </a:spcAf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a:t>
            </a:r>
            <a:r>
              <a:rPr lang="it-IT" sz="1400" baseline="-25000" dirty="0">
                <a:effectLst/>
                <a:latin typeface="Arial Narrow" panose="020B0606020202030204" pitchFamily="34" charset="0"/>
                <a:ea typeface="Times New Roman" panose="02020603050405020304" pitchFamily="18" charset="0"/>
                <a:cs typeface="Arial" panose="020B0604020202020204" pitchFamily="34" charset="0"/>
              </a:rPr>
              <a:t>U</a:t>
            </a:r>
            <a:r>
              <a:rPr lang="it-IT" sz="1400" baseline="-25000" dirty="0">
                <a:latin typeface="Arial Narrow" panose="020B0606020202030204" pitchFamily="34" charset="0"/>
                <a:ea typeface="Times New Roman" panose="02020603050405020304" pitchFamily="18" charset="0"/>
                <a:cs typeface="Arial" panose="020B0604020202020204" pitchFamily="34" charset="0"/>
              </a:rPr>
              <a:t> </a:t>
            </a:r>
            <a:r>
              <a:rPr lang="it-IT" sz="1400" dirty="0">
                <a:effectLst/>
                <a:latin typeface="Arial Narrow" panose="020B0606020202030204" pitchFamily="34" charset="0"/>
                <a:ea typeface="Times New Roman" panose="02020603050405020304" pitchFamily="18" charset="0"/>
                <a:cs typeface="Arial" panose="020B0604020202020204" pitchFamily="34" charset="0"/>
              </a:rPr>
              <a:t>larghezza unitaria per le vie d'esodo verticale determinata dalla tabella S.4-29 in funzione del profilo di rischio </a:t>
            </a: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R</a:t>
            </a:r>
            <a:r>
              <a:rPr lang="it-IT" sz="1400" baseline="-25000" dirty="0" err="1">
                <a:effectLst/>
                <a:latin typeface="Arial Narrow" panose="020B0606020202030204" pitchFamily="34" charset="0"/>
                <a:ea typeface="Times New Roman" panose="02020603050405020304" pitchFamily="18" charset="0"/>
                <a:cs typeface="Arial" panose="020B0604020202020204" pitchFamily="34" charset="0"/>
              </a:rPr>
              <a:t>vita</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di riferimento e del numero totale dei piani serviti dalla via d’esodo verticale   [mm/persona]</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300"/>
              </a:spcAft>
            </a:pPr>
            <a:r>
              <a:rPr lang="it-IT" sz="1400" dirty="0" err="1">
                <a:effectLst/>
                <a:latin typeface="Arial Narrow" panose="020B0606020202030204" pitchFamily="34" charset="0"/>
                <a:ea typeface="Times New Roman" panose="02020603050405020304" pitchFamily="18" charset="0"/>
                <a:cs typeface="Arial" panose="020B0604020202020204" pitchFamily="34" charset="0"/>
              </a:rPr>
              <a:t>n</a:t>
            </a:r>
            <a:r>
              <a:rPr lang="it-IT" sz="1400" baseline="-25000" dirty="0" err="1">
                <a:effectLst/>
                <a:latin typeface="Arial Narrow" panose="020B0606020202030204" pitchFamily="34" charset="0"/>
                <a:ea typeface="Times New Roman" panose="02020603050405020304" pitchFamily="18" charset="0"/>
                <a:cs typeface="Arial" panose="020B0604020202020204" pitchFamily="34" charset="0"/>
              </a:rPr>
              <a:t>V</a:t>
            </a:r>
            <a:r>
              <a:rPr lang="it-IT" sz="1400" baseline="-25000" dirty="0">
                <a:latin typeface="Arial Narrow" panose="020B0606020202030204" pitchFamily="34" charset="0"/>
                <a:ea typeface="Times New Roman" panose="02020603050405020304" pitchFamily="18" charset="0"/>
                <a:cs typeface="Arial" panose="020B0604020202020204" pitchFamily="34" charset="0"/>
              </a:rPr>
              <a:t> </a:t>
            </a:r>
            <a:r>
              <a:rPr lang="it-IT" sz="1400" dirty="0">
                <a:effectLst/>
                <a:latin typeface="Arial Narrow" panose="020B0606020202030204" pitchFamily="34" charset="0"/>
                <a:ea typeface="Times New Roman" panose="02020603050405020304" pitchFamily="18" charset="0"/>
                <a:cs typeface="Arial" panose="020B0604020202020204" pitchFamily="34" charset="0"/>
              </a:rPr>
              <a:t>numero degli occupanti che impiegano tale via d'esodo verticale, nelle condizioni d'esodo più gravose</a:t>
            </a:r>
            <a:endParaRPr lang="it-IT" sz="1400" dirty="0">
              <a:latin typeface="Arial Narrow" panose="020B0606020202030204" pitchFamily="34" charset="0"/>
              <a:cs typeface="Arial" panose="020B0604020202020204" pitchFamily="34" charset="0"/>
            </a:endParaRPr>
          </a:p>
          <a:p>
            <a:pPr algn="just">
              <a:spcAft>
                <a:spcPts val="1000"/>
              </a:spcAft>
            </a:pP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600"/>
              </a:spcAft>
            </a:pPr>
            <a:endParaRPr lang="it-IT" sz="2000" b="0" strike="noStrike" spc="-1" dirty="0">
              <a:latin typeface="Arial"/>
            </a:endParaRPr>
          </a:p>
          <a:p>
            <a:pPr algn="ctr">
              <a:lnSpc>
                <a:spcPct val="100000"/>
              </a:lnSpc>
            </a:pPr>
            <a:endParaRPr lang="it-IT" sz="2000" b="0" strike="noStrike" spc="-1" dirty="0">
              <a:latin typeface="Arial"/>
            </a:endParaRPr>
          </a:p>
        </p:txBody>
      </p:sp>
      <p:graphicFrame>
        <p:nvGraphicFramePr>
          <p:cNvPr id="3" name="Tabella 2">
            <a:extLst>
              <a:ext uri="{FF2B5EF4-FFF2-40B4-BE49-F238E27FC236}">
                <a16:creationId xmlns:a16="http://schemas.microsoft.com/office/drawing/2014/main" id="{87E58FA9-278A-1A9D-86A3-07ED82A978F3}"/>
              </a:ext>
            </a:extLst>
          </p:cNvPr>
          <p:cNvGraphicFramePr>
            <a:graphicFrameLocks noGrp="1"/>
          </p:cNvGraphicFramePr>
          <p:nvPr>
            <p:extLst>
              <p:ext uri="{D42A27DB-BD31-4B8C-83A1-F6EECF244321}">
                <p14:modId xmlns:p14="http://schemas.microsoft.com/office/powerpoint/2010/main" val="2148226773"/>
              </p:ext>
            </p:extLst>
          </p:nvPr>
        </p:nvGraphicFramePr>
        <p:xfrm>
          <a:off x="1751306" y="2905730"/>
          <a:ext cx="6115054" cy="3201670"/>
        </p:xfrm>
        <a:graphic>
          <a:graphicData uri="http://schemas.openxmlformats.org/drawingml/2006/table">
            <a:tbl>
              <a:tblPr firstRow="1" firstCol="1" lastRow="1" lastCol="1" bandRow="1" bandCol="1"/>
              <a:tblGrid>
                <a:gridCol w="972676">
                  <a:extLst>
                    <a:ext uri="{9D8B030D-6E8A-4147-A177-3AD203B41FA5}">
                      <a16:colId xmlns:a16="http://schemas.microsoft.com/office/drawing/2014/main" val="3611669857"/>
                    </a:ext>
                  </a:extLst>
                </a:gridCol>
                <a:gridCol w="434978">
                  <a:extLst>
                    <a:ext uri="{9D8B030D-6E8A-4147-A177-3AD203B41FA5}">
                      <a16:colId xmlns:a16="http://schemas.microsoft.com/office/drawing/2014/main" val="2491817454"/>
                    </a:ext>
                  </a:extLst>
                </a:gridCol>
                <a:gridCol w="434978">
                  <a:extLst>
                    <a:ext uri="{9D8B030D-6E8A-4147-A177-3AD203B41FA5}">
                      <a16:colId xmlns:a16="http://schemas.microsoft.com/office/drawing/2014/main" val="1300511727"/>
                    </a:ext>
                  </a:extLst>
                </a:gridCol>
                <a:gridCol w="434978">
                  <a:extLst>
                    <a:ext uri="{9D8B030D-6E8A-4147-A177-3AD203B41FA5}">
                      <a16:colId xmlns:a16="http://schemas.microsoft.com/office/drawing/2014/main" val="3615979092"/>
                    </a:ext>
                  </a:extLst>
                </a:gridCol>
                <a:gridCol w="434978">
                  <a:extLst>
                    <a:ext uri="{9D8B030D-6E8A-4147-A177-3AD203B41FA5}">
                      <a16:colId xmlns:a16="http://schemas.microsoft.com/office/drawing/2014/main" val="3218906494"/>
                    </a:ext>
                  </a:extLst>
                </a:gridCol>
                <a:gridCol w="434978">
                  <a:extLst>
                    <a:ext uri="{9D8B030D-6E8A-4147-A177-3AD203B41FA5}">
                      <a16:colId xmlns:a16="http://schemas.microsoft.com/office/drawing/2014/main" val="2834039985"/>
                    </a:ext>
                  </a:extLst>
                </a:gridCol>
                <a:gridCol w="434978">
                  <a:extLst>
                    <a:ext uri="{9D8B030D-6E8A-4147-A177-3AD203B41FA5}">
                      <a16:colId xmlns:a16="http://schemas.microsoft.com/office/drawing/2014/main" val="3915655528"/>
                    </a:ext>
                  </a:extLst>
                </a:gridCol>
                <a:gridCol w="434978">
                  <a:extLst>
                    <a:ext uri="{9D8B030D-6E8A-4147-A177-3AD203B41FA5}">
                      <a16:colId xmlns:a16="http://schemas.microsoft.com/office/drawing/2014/main" val="345829204"/>
                    </a:ext>
                  </a:extLst>
                </a:gridCol>
                <a:gridCol w="434978">
                  <a:extLst>
                    <a:ext uri="{9D8B030D-6E8A-4147-A177-3AD203B41FA5}">
                      <a16:colId xmlns:a16="http://schemas.microsoft.com/office/drawing/2014/main" val="3864616018"/>
                    </a:ext>
                  </a:extLst>
                </a:gridCol>
                <a:gridCol w="434978">
                  <a:extLst>
                    <a:ext uri="{9D8B030D-6E8A-4147-A177-3AD203B41FA5}">
                      <a16:colId xmlns:a16="http://schemas.microsoft.com/office/drawing/2014/main" val="1597724778"/>
                    </a:ext>
                  </a:extLst>
                </a:gridCol>
                <a:gridCol w="434978">
                  <a:extLst>
                    <a:ext uri="{9D8B030D-6E8A-4147-A177-3AD203B41FA5}">
                      <a16:colId xmlns:a16="http://schemas.microsoft.com/office/drawing/2014/main" val="1733862731"/>
                    </a:ext>
                  </a:extLst>
                </a:gridCol>
                <a:gridCol w="792598">
                  <a:extLst>
                    <a:ext uri="{9D8B030D-6E8A-4147-A177-3AD203B41FA5}">
                      <a16:colId xmlns:a16="http://schemas.microsoft.com/office/drawing/2014/main" val="3768091702"/>
                    </a:ext>
                  </a:extLst>
                </a:gridCol>
              </a:tblGrid>
              <a:tr h="383540">
                <a:tc rowSpan="2">
                  <a:txBody>
                    <a:bodyPr/>
                    <a:lstStyle/>
                    <a:p>
                      <a:pPr marL="635" algn="ctr"/>
                      <a:r>
                        <a:rPr lang="en-US" sz="1200" b="1">
                          <a:solidFill>
                            <a:srgbClr val="000000"/>
                          </a:solidFill>
                          <a:effectLst/>
                          <a:latin typeface="Arial Narrow" panose="020B0606020202030204" pitchFamily="34" charset="0"/>
                          <a:ea typeface="Arial" panose="020B0604020202020204" pitchFamily="34" charset="0"/>
                          <a:cs typeface="Arial" panose="020B0604020202020204" pitchFamily="34" charset="0"/>
                        </a:rPr>
                        <a:t>R</a:t>
                      </a:r>
                      <a:r>
                        <a:rPr lang="en-US" sz="1200" b="1" baseline="-25000">
                          <a:solidFill>
                            <a:srgbClr val="000000"/>
                          </a:solidFill>
                          <a:effectLst/>
                          <a:latin typeface="Arial Narrow" panose="020B0606020202030204" pitchFamily="34" charset="0"/>
                          <a:ea typeface="Arial" panose="020B0604020202020204" pitchFamily="34" charset="0"/>
                          <a:cs typeface="Arial" panose="020B0604020202020204" pitchFamily="34" charset="0"/>
                        </a:rPr>
                        <a:t>vita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gridSpan="10">
                  <a:txBody>
                    <a:bodyPr/>
                    <a:lstStyle/>
                    <a:p>
                      <a:pPr marL="634365"/>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Numero totale dei piani serviti dalla via d’esodo verticale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rowSpan="2">
                  <a:txBody>
                    <a:bodyPr/>
                    <a:lstStyle/>
                    <a:p>
                      <a:pPr marL="79375" algn="ctr"/>
                      <a:r>
                        <a:rPr lang="en-US" sz="1200" b="1">
                          <a:solidFill>
                            <a:srgbClr val="000000"/>
                          </a:solidFill>
                          <a:effectLst/>
                          <a:latin typeface="Arial Narrow" panose="020B0606020202030204" pitchFamily="34" charset="0"/>
                          <a:ea typeface="Arial" panose="020B0604020202020204" pitchFamily="34" charset="0"/>
                          <a:cs typeface="Arial" panose="020B0604020202020204" pitchFamily="34" charset="0"/>
                        </a:rPr>
                        <a:t>Δtcoda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extLst>
                  <a:ext uri="{0D108BD9-81ED-4DB2-BD59-A6C34878D82A}">
                    <a16:rowId xmlns:a16="http://schemas.microsoft.com/office/drawing/2014/main" val="2107442633"/>
                  </a:ext>
                </a:extLst>
              </a:tr>
              <a:tr h="215900">
                <a:tc vMerge="1">
                  <a:txBody>
                    <a:bodyPr/>
                    <a:lstStyle/>
                    <a:p>
                      <a:endParaRPr lang="it-IT"/>
                    </a:p>
                  </a:txBody>
                  <a:tcPr/>
                </a:tc>
                <a:tc>
                  <a:txBody>
                    <a:bodyPr/>
                    <a:lstStyle/>
                    <a:p>
                      <a:pPr marL="381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1905"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2 </a:t>
                      </a:r>
                      <a:r>
                        <a:rPr lang="en-US" sz="1000" baseline="30000">
                          <a:solidFill>
                            <a:srgbClr val="000000"/>
                          </a:solidFill>
                          <a:effectLst/>
                          <a:latin typeface="Arial Narrow" panose="020B0606020202030204" pitchFamily="34" charset="0"/>
                          <a:ea typeface="Arial" panose="020B0604020202020204" pitchFamily="34" charset="0"/>
                          <a:cs typeface="Arial" panose="020B0604020202020204" pitchFamily="34" charset="0"/>
                        </a:rPr>
                        <a:t>[F]</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381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254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381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254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6</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381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7</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127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8</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254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9</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136525"/>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&gt; 9</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vMerge="1">
                  <a:txBody>
                    <a:bodyPr/>
                    <a:lstStyle/>
                    <a:p>
                      <a:endParaRPr lang="it-IT"/>
                    </a:p>
                  </a:txBody>
                  <a:tcPr/>
                </a:tc>
                <a:extLst>
                  <a:ext uri="{0D108BD9-81ED-4DB2-BD59-A6C34878D82A}">
                    <a16:rowId xmlns:a16="http://schemas.microsoft.com/office/drawing/2014/main" val="2991710268"/>
                  </a:ext>
                </a:extLst>
              </a:tr>
              <a:tr h="215900">
                <a:tc>
                  <a:txBody>
                    <a:bodyPr/>
                    <a:lstStyle/>
                    <a:p>
                      <a:pPr marL="3175" algn="ctr"/>
                      <a:r>
                        <a:rPr lang="en-US" sz="1000">
                          <a:effectLst/>
                          <a:latin typeface="Arial Narrow" panose="020B0606020202030204" pitchFamily="34" charset="0"/>
                          <a:ea typeface="Arial" panose="020B0604020202020204" pitchFamily="34" charset="0"/>
                          <a:cs typeface="Arial" panose="020B0604020202020204" pitchFamily="34" charset="0"/>
                        </a:rPr>
                        <a:t>A1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4,00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3,60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3,25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3,00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2,75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2,55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2,40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2,25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2,10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6045"/>
                      <a:r>
                        <a:rPr lang="en-US" sz="1000">
                          <a:effectLst/>
                          <a:latin typeface="Arial Narrow" panose="020B0606020202030204" pitchFamily="34" charset="0"/>
                          <a:ea typeface="Arial" panose="020B0604020202020204" pitchFamily="34" charset="0"/>
                          <a:cs typeface="Arial" panose="020B0604020202020204" pitchFamily="34" charset="0"/>
                        </a:rPr>
                        <a:t>2,00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330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56893556"/>
                  </a:ext>
                </a:extLst>
              </a:tr>
              <a:tr h="215900">
                <a:tc>
                  <a:txBody>
                    <a:bodyPr/>
                    <a:lstStyle/>
                    <a:p>
                      <a:pPr marL="1905" algn="ctr"/>
                      <a:r>
                        <a:rPr lang="en-US" sz="1000">
                          <a:effectLst/>
                          <a:latin typeface="Arial Narrow" panose="020B0606020202030204" pitchFamily="34" charset="0"/>
                          <a:ea typeface="Arial" panose="020B0604020202020204" pitchFamily="34" charset="0"/>
                          <a:cs typeface="Arial" panose="020B0604020202020204" pitchFamily="34" charset="0"/>
                        </a:rPr>
                        <a:t>B1, C1, E1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4,25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3,80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3,40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3,10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2,85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2,65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2,45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2,30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2,15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6045"/>
                      <a:r>
                        <a:rPr lang="en-US" sz="1000">
                          <a:effectLst/>
                          <a:latin typeface="Arial Narrow" panose="020B0606020202030204" pitchFamily="34" charset="0"/>
                          <a:ea typeface="Arial" panose="020B0604020202020204" pitchFamily="34" charset="0"/>
                          <a:cs typeface="Arial" panose="020B0604020202020204" pitchFamily="34" charset="0"/>
                        </a:rPr>
                        <a:t>2,05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310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18679277"/>
                  </a:ext>
                </a:extLst>
              </a:tr>
              <a:tr h="215900">
                <a:tc>
                  <a:txBody>
                    <a:bodyPr/>
                    <a:lstStyle/>
                    <a:p>
                      <a:pPr marL="3175"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A2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4,55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4,00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3,60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3,25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3,00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2,75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2,55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2,40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2,25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6045"/>
                      <a:r>
                        <a:rPr lang="en-US" sz="1000">
                          <a:effectLst/>
                          <a:latin typeface="Arial Narrow" panose="020B0606020202030204" pitchFamily="34" charset="0"/>
                          <a:ea typeface="Arial" panose="020B0604020202020204" pitchFamily="34" charset="0"/>
                          <a:cs typeface="Arial" panose="020B0604020202020204" pitchFamily="34" charset="0"/>
                        </a:rPr>
                        <a:t>2,10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290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7094007"/>
                  </a:ext>
                </a:extLst>
              </a:tr>
              <a:tr h="215900">
                <a:tc>
                  <a:txBody>
                    <a:bodyPr/>
                    <a:lstStyle/>
                    <a:p>
                      <a:pPr marL="635"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B2</a:t>
                      </a:r>
                      <a:r>
                        <a:rPr lang="en-US" sz="1000">
                          <a:effectLst/>
                          <a:latin typeface="Arial Narrow" panose="020B0606020202030204" pitchFamily="34" charset="0"/>
                          <a:ea typeface="Arial" panose="020B0604020202020204" pitchFamily="34" charset="0"/>
                          <a:cs typeface="Arial" panose="020B0604020202020204" pitchFamily="34" charset="0"/>
                        </a:rPr>
                        <a:t>, C2, D1, E2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4,90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4,30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3,80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3,45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3,15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2,90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2,65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2,50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2,30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6045"/>
                      <a:r>
                        <a:rPr lang="en-US" sz="1000">
                          <a:effectLst/>
                          <a:latin typeface="Arial Narrow" panose="020B0606020202030204" pitchFamily="34" charset="0"/>
                          <a:ea typeface="Arial" panose="020B0604020202020204" pitchFamily="34" charset="0"/>
                          <a:cs typeface="Arial" panose="020B0604020202020204" pitchFamily="34" charset="0"/>
                        </a:rPr>
                        <a:t>2,15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270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44288955"/>
                  </a:ext>
                </a:extLst>
              </a:tr>
              <a:tr h="215900">
                <a:tc>
                  <a:txBody>
                    <a:bodyPr/>
                    <a:lstStyle/>
                    <a:p>
                      <a:pPr marL="3175" algn="ctr"/>
                      <a:r>
                        <a:rPr lang="en-US" sz="1000">
                          <a:effectLst/>
                          <a:latin typeface="Arial Narrow" panose="020B0606020202030204" pitchFamily="34" charset="0"/>
                          <a:ea typeface="Arial" panose="020B0604020202020204" pitchFamily="34" charset="0"/>
                          <a:cs typeface="Arial" panose="020B0604020202020204" pitchFamily="34" charset="0"/>
                        </a:rPr>
                        <a:t>A3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5,50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4,75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4,20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3,75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3,35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3,10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2,85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2,60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2,45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6045"/>
                      <a:r>
                        <a:rPr lang="en-US" sz="1000">
                          <a:effectLst/>
                          <a:latin typeface="Arial Narrow" panose="020B0606020202030204" pitchFamily="34" charset="0"/>
                          <a:ea typeface="Arial" panose="020B0604020202020204" pitchFamily="34" charset="0"/>
                          <a:cs typeface="Arial" panose="020B0604020202020204" pitchFamily="34" charset="0"/>
                        </a:rPr>
                        <a:t>2,30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240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42201691"/>
                  </a:ext>
                </a:extLst>
              </a:tr>
              <a:tr h="421640">
                <a:tc>
                  <a:txBody>
                    <a:bodyPr/>
                    <a:lstStyle/>
                    <a:p>
                      <a:pPr marL="206375" marR="36195" indent="-167640"/>
                      <a:r>
                        <a:rPr lang="en-US" sz="1000">
                          <a:effectLst/>
                          <a:latin typeface="Arial Narrow" panose="020B0606020202030204" pitchFamily="34" charset="0"/>
                          <a:ea typeface="Arial" panose="020B0604020202020204" pitchFamily="34" charset="0"/>
                          <a:cs typeface="Arial" panose="020B0604020202020204" pitchFamily="34" charset="0"/>
                        </a:rPr>
                        <a:t>B1 </a:t>
                      </a:r>
                      <a:r>
                        <a:rPr lang="en-US" sz="1000" baseline="30000">
                          <a:effectLst/>
                          <a:latin typeface="Arial Narrow" panose="020B0606020202030204" pitchFamily="34" charset="0"/>
                          <a:ea typeface="Arial" panose="020B0604020202020204" pitchFamily="34" charset="0"/>
                          <a:cs typeface="Arial" panose="020B0604020202020204" pitchFamily="34" charset="0"/>
                        </a:rPr>
                        <a:t>[1]</a:t>
                      </a:r>
                      <a:r>
                        <a:rPr lang="en-US" sz="1000">
                          <a:effectLst/>
                          <a:latin typeface="Arial Narrow" panose="020B0606020202030204" pitchFamily="34" charset="0"/>
                          <a:ea typeface="Arial" panose="020B0604020202020204" pitchFamily="34" charset="0"/>
                          <a:cs typeface="Arial" panose="020B0604020202020204" pitchFamily="34" charset="0"/>
                        </a:rPr>
                        <a:t>, B2 </a:t>
                      </a:r>
                      <a:r>
                        <a:rPr lang="en-US" sz="1000" baseline="30000">
                          <a:effectLst/>
                          <a:latin typeface="Arial Narrow" panose="020B0606020202030204" pitchFamily="34" charset="0"/>
                          <a:ea typeface="Arial" panose="020B0604020202020204" pitchFamily="34" charset="0"/>
                          <a:cs typeface="Arial" panose="020B0604020202020204" pitchFamily="34" charset="0"/>
                        </a:rPr>
                        <a:t>[1]</a:t>
                      </a:r>
                      <a:r>
                        <a:rPr lang="en-US" sz="1000">
                          <a:effectLst/>
                          <a:latin typeface="Arial Narrow" panose="020B0606020202030204" pitchFamily="34" charset="0"/>
                          <a:ea typeface="Arial" panose="020B0604020202020204" pitchFamily="34" charset="0"/>
                          <a:cs typeface="Arial" panose="020B0604020202020204" pitchFamily="34" charset="0"/>
                        </a:rPr>
                        <a:t>, B3, C3, </a:t>
                      </a:r>
                      <a:r>
                        <a:rPr lang="en-US" sz="1000" b="1">
                          <a:solidFill>
                            <a:srgbClr val="FF0000"/>
                          </a:solidFill>
                          <a:effectLst/>
                          <a:latin typeface="Arial Narrow" panose="020B0606020202030204" pitchFamily="34" charset="0"/>
                          <a:ea typeface="Arial" panose="020B0604020202020204" pitchFamily="34" charset="0"/>
                          <a:cs typeface="Arial" panose="020B0604020202020204" pitchFamily="34" charset="0"/>
                        </a:rPr>
                        <a:t>D2</a:t>
                      </a:r>
                      <a:r>
                        <a:rPr lang="en-US" sz="1000">
                          <a:effectLst/>
                          <a:latin typeface="Arial Narrow" panose="020B0606020202030204" pitchFamily="34" charset="0"/>
                          <a:ea typeface="Arial" panose="020B0604020202020204" pitchFamily="34" charset="0"/>
                          <a:cs typeface="Arial" panose="020B0604020202020204" pitchFamily="34" charset="0"/>
                        </a:rPr>
                        <a:t>, E3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7,30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6,40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5,70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5,15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4,70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4,30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4,00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3,70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3,45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6045"/>
                      <a:r>
                        <a:rPr lang="en-US" sz="1000">
                          <a:effectLst/>
                          <a:latin typeface="Arial Narrow" panose="020B0606020202030204" pitchFamily="34" charset="0"/>
                          <a:ea typeface="Arial" panose="020B0604020202020204" pitchFamily="34" charset="0"/>
                          <a:cs typeface="Arial" panose="020B0604020202020204" pitchFamily="34" charset="0"/>
                        </a:rPr>
                        <a:t>3,25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180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212181"/>
                  </a:ext>
                </a:extLst>
              </a:tr>
              <a:tr h="215900">
                <a:tc>
                  <a:txBody>
                    <a:bodyPr/>
                    <a:lstStyle/>
                    <a:p>
                      <a:pPr marL="3175" algn="ctr"/>
                      <a:r>
                        <a:rPr lang="en-US" sz="1000">
                          <a:effectLst/>
                          <a:latin typeface="Arial Narrow" panose="020B0606020202030204" pitchFamily="34" charset="0"/>
                          <a:ea typeface="Arial" panose="020B0604020202020204" pitchFamily="34" charset="0"/>
                          <a:cs typeface="Arial" panose="020B0604020202020204" pitchFamily="34" charset="0"/>
                        </a:rPr>
                        <a:t>A4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14,60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905" algn="ctr"/>
                      <a:r>
                        <a:rPr lang="en-US" sz="1000">
                          <a:effectLst/>
                          <a:latin typeface="Arial Narrow" panose="020B0606020202030204" pitchFamily="34" charset="0"/>
                          <a:ea typeface="Arial" panose="020B0604020202020204" pitchFamily="34" charset="0"/>
                          <a:cs typeface="Arial" panose="020B0604020202020204" pitchFamily="34" charset="0"/>
                        </a:rPr>
                        <a:t>11,40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9,35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7,95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6,90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6,10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5,45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a:effectLst/>
                          <a:latin typeface="Arial Narrow" panose="020B0606020202030204" pitchFamily="34" charset="0"/>
                          <a:ea typeface="Arial" panose="020B0604020202020204" pitchFamily="34" charset="0"/>
                          <a:cs typeface="Arial" panose="020B0604020202020204" pitchFamily="34" charset="0"/>
                        </a:rPr>
                        <a:t>4,95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4,50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06045"/>
                      <a:r>
                        <a:rPr lang="en-US" sz="1000">
                          <a:effectLst/>
                          <a:latin typeface="Arial Narrow" panose="020B0606020202030204" pitchFamily="34" charset="0"/>
                          <a:ea typeface="Arial" panose="020B0604020202020204" pitchFamily="34" charset="0"/>
                          <a:cs typeface="Arial" panose="020B0604020202020204" pitchFamily="34" charset="0"/>
                        </a:rPr>
                        <a:t>4,15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Narrow" panose="020B0606020202030204" pitchFamily="34" charset="0"/>
                          <a:ea typeface="Arial" panose="020B0604020202020204" pitchFamily="34" charset="0"/>
                          <a:cs typeface="Arial" panose="020B0604020202020204" pitchFamily="34" charset="0"/>
                        </a:rPr>
                        <a:t>90 s</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62830744"/>
                  </a:ext>
                </a:extLst>
              </a:tr>
              <a:tr h="885190">
                <a:tc gridSpan="12">
                  <a:txBody>
                    <a:bodyPr/>
                    <a:lstStyle/>
                    <a:p>
                      <a:pPr marL="33655" marR="35560"/>
                      <a:r>
                        <a:rPr lang="it-IT" sz="900" i="1" dirty="0">
                          <a:effectLst/>
                          <a:latin typeface="Arial Narrow" panose="020B0606020202030204" pitchFamily="34" charset="0"/>
                          <a:ea typeface="Arial" panose="020B0604020202020204" pitchFamily="34" charset="0"/>
                          <a:cs typeface="Arial" panose="020B0604020202020204" pitchFamily="34" charset="0"/>
                        </a:rPr>
                        <a:t>I valori delle larghezze unitarie sono espressi in mm/persona ed assicurano una durata dell’attesa in coda, per gli occupanti che impiegano la specifica via d’esodo, non superiore a </a:t>
                      </a:r>
                      <a:r>
                        <a:rPr lang="en-US" sz="900" i="1" dirty="0">
                          <a:effectLst/>
                          <a:latin typeface="Arial Narrow" panose="020B0606020202030204" pitchFamily="34" charset="0"/>
                          <a:ea typeface="Arial" panose="020B0604020202020204" pitchFamily="34" charset="0"/>
                          <a:cs typeface="Arial" panose="020B0604020202020204" pitchFamily="34" charset="0"/>
                        </a:rPr>
                        <a:t>Δ</a:t>
                      </a:r>
                      <a:r>
                        <a:rPr lang="it-IT" sz="900" i="1" dirty="0" err="1">
                          <a:effectLst/>
                          <a:latin typeface="Arial Narrow" panose="020B0606020202030204" pitchFamily="34" charset="0"/>
                          <a:ea typeface="Arial" panose="020B0604020202020204" pitchFamily="34" charset="0"/>
                          <a:cs typeface="Arial" panose="020B0604020202020204" pitchFamily="34" charset="0"/>
                        </a:rPr>
                        <a:t>tcoda</a:t>
                      </a:r>
                      <a:r>
                        <a:rPr lang="it-IT" sz="900" i="1" dirty="0">
                          <a:effectLst/>
                          <a:latin typeface="Arial Narrow" panose="020B0606020202030204" pitchFamily="34" charset="0"/>
                          <a:ea typeface="Arial" panose="020B0604020202020204" pitchFamily="34" charset="0"/>
                          <a:cs typeface="Arial" panose="020B0604020202020204" pitchFamily="34" charset="0"/>
                        </a:rPr>
                        <a:t>.</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33655" marR="31750"/>
                      <a:r>
                        <a:rPr lang="it-IT" sz="900" i="1" dirty="0">
                          <a:effectLst/>
                          <a:latin typeface="Arial Narrow" panose="020B0606020202030204" pitchFamily="34" charset="0"/>
                          <a:ea typeface="Arial" panose="020B0604020202020204" pitchFamily="34" charset="0"/>
                          <a:cs typeface="Arial" panose="020B0604020202020204" pitchFamily="34" charset="0"/>
                        </a:rPr>
                        <a:t>I valori delle larghezze unitarie devono essere incrementati per le scale secondo le indicazioni della tabella </a:t>
                      </a:r>
                      <a:r>
                        <a:rPr lang="it-IT" sz="900" i="1" u="none" strike="noStrike" dirty="0">
                          <a:solidFill>
                            <a:srgbClr val="0563C1"/>
                          </a:solidFill>
                          <a:effectLst/>
                          <a:latin typeface="Arial Narrow" panose="020B0606020202030204" pitchFamily="34" charset="0"/>
                          <a:ea typeface="Arial" panose="020B0604020202020204" pitchFamily="34" charset="0"/>
                          <a:cs typeface="Arial" panose="020B0604020202020204" pitchFamily="34" charset="0"/>
                          <a:hlinkClick r:id="rId5" action="ppaction://hlinkfile"/>
                        </a:rPr>
                        <a:t>S.4-</a:t>
                      </a:r>
                      <a:r>
                        <a:rPr lang="en-US" sz="900" i="1" dirty="0">
                          <a:effectLst/>
                          <a:latin typeface="Arial Narrow" panose="020B0606020202030204" pitchFamily="34" charset="0"/>
                          <a:ea typeface="Arial" panose="020B0604020202020204" pitchFamily="34" charset="0"/>
                          <a:cs typeface="Arial" panose="020B0604020202020204" pitchFamily="34" charset="0"/>
                        </a:rPr>
                        <a:t> </a:t>
                      </a:r>
                      <a:r>
                        <a:rPr lang="it-IT" sz="900" i="1" u="none" strike="noStrike" dirty="0">
                          <a:solidFill>
                            <a:srgbClr val="0563C1"/>
                          </a:solidFill>
                          <a:effectLst/>
                          <a:latin typeface="Arial Narrow" panose="020B0606020202030204" pitchFamily="34" charset="0"/>
                          <a:ea typeface="Arial" panose="020B0604020202020204" pitchFamily="34" charset="0"/>
                          <a:cs typeface="Arial" panose="020B0604020202020204" pitchFamily="34" charset="0"/>
                          <a:hlinkClick r:id="rId5" action="ppaction://hlinkfile"/>
                        </a:rPr>
                        <a:t>30</a:t>
                      </a:r>
                      <a:r>
                        <a:rPr lang="it-IT" sz="900" i="1" dirty="0">
                          <a:effectLst/>
                          <a:latin typeface="Arial Narrow" panose="020B0606020202030204" pitchFamily="34" charset="0"/>
                          <a:ea typeface="Arial" panose="020B0604020202020204" pitchFamily="34" charset="0"/>
                          <a:cs typeface="Arial" panose="020B0604020202020204" pitchFamily="34" charset="0"/>
                        </a:rPr>
                        <a:t>, oppure per le rampe secondo le indicazioni della tabella </a:t>
                      </a:r>
                      <a:r>
                        <a:rPr lang="it-IT" sz="900" i="1" u="none" strike="noStrike" dirty="0">
                          <a:solidFill>
                            <a:srgbClr val="0563C1"/>
                          </a:solidFill>
                          <a:effectLst/>
                          <a:latin typeface="Arial Narrow" panose="020B0606020202030204" pitchFamily="34" charset="0"/>
                          <a:ea typeface="Arial" panose="020B0604020202020204" pitchFamily="34" charset="0"/>
                          <a:cs typeface="Arial" panose="020B0604020202020204" pitchFamily="34" charset="0"/>
                          <a:hlinkClick r:id="rId6" action="ppaction://hlinkfile"/>
                        </a:rPr>
                        <a:t>S.4-31</a:t>
                      </a:r>
                      <a:r>
                        <a:rPr lang="it-IT" sz="900" i="1" dirty="0">
                          <a:effectLst/>
                          <a:latin typeface="Arial Narrow" panose="020B0606020202030204" pitchFamily="34" charset="0"/>
                          <a:ea typeface="Arial" panose="020B0604020202020204" pitchFamily="34" charset="0"/>
                          <a:cs typeface="Arial" panose="020B0604020202020204" pitchFamily="34" charset="0"/>
                        </a:rPr>
                        <a:t>.</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33655"/>
                      <a:r>
                        <a:rPr lang="it-IT" sz="900" i="1" baseline="30000" dirty="0">
                          <a:effectLst/>
                          <a:latin typeface="Arial Narrow" panose="020B0606020202030204" pitchFamily="34" charset="0"/>
                          <a:ea typeface="Arial" panose="020B0604020202020204" pitchFamily="34" charset="0"/>
                          <a:cs typeface="Arial" panose="020B0604020202020204" pitchFamily="34" charset="0"/>
                        </a:rPr>
                        <a:t>[F]</a:t>
                      </a:r>
                      <a:r>
                        <a:rPr lang="it-IT" sz="900" i="1" dirty="0">
                          <a:effectLst/>
                          <a:latin typeface="Arial Narrow" panose="020B0606020202030204" pitchFamily="34" charset="0"/>
                          <a:ea typeface="Arial" panose="020B0604020202020204" pitchFamily="34" charset="0"/>
                          <a:cs typeface="Arial" panose="020B0604020202020204" pitchFamily="34" charset="0"/>
                        </a:rPr>
                        <a:t> Impiegato anche nell’esodo per  fasi</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33655"/>
                      <a:r>
                        <a:rPr lang="it-IT" sz="900" i="1" baseline="30000" dirty="0">
                          <a:effectLst/>
                          <a:latin typeface="Arial Narrow" panose="020B0606020202030204" pitchFamily="34" charset="0"/>
                          <a:ea typeface="Arial" panose="020B0604020202020204" pitchFamily="34" charset="0"/>
                          <a:cs typeface="Arial" panose="020B0604020202020204" pitchFamily="34" charset="0"/>
                        </a:rPr>
                        <a:t>[1]</a:t>
                      </a:r>
                      <a:r>
                        <a:rPr lang="it-IT" sz="900" i="1" dirty="0">
                          <a:effectLst/>
                          <a:latin typeface="Arial Narrow" panose="020B0606020202030204" pitchFamily="34" charset="0"/>
                          <a:ea typeface="Arial" panose="020B0604020202020204" pitchFamily="34" charset="0"/>
                          <a:cs typeface="Arial" panose="020B0604020202020204" pitchFamily="34" charset="0"/>
                        </a:rPr>
                        <a:t> Per occupanti prevalentemente in piedi e densità d’affollamento &gt; 0,7 p/m</a:t>
                      </a:r>
                      <a:r>
                        <a:rPr lang="it-IT" sz="900" i="1" baseline="30000" dirty="0">
                          <a:effectLst/>
                          <a:latin typeface="Arial Narrow" panose="020B0606020202030204" pitchFamily="34" charset="0"/>
                          <a:ea typeface="Arial" panose="020B0604020202020204" pitchFamily="34" charset="0"/>
                          <a:cs typeface="Arial" panose="020B0604020202020204" pitchFamily="34" charset="0"/>
                        </a:rPr>
                        <a:t>2</a:t>
                      </a:r>
                      <a:r>
                        <a:rPr lang="it-IT" sz="900" i="1" dirty="0">
                          <a:effectLst/>
                          <a:latin typeface="Arial Narrow" panose="020B0606020202030204" pitchFamily="34" charset="0"/>
                          <a:ea typeface="Arial" panose="020B0604020202020204" pitchFamily="34" charset="0"/>
                          <a:cs typeface="Arial" panose="020B0604020202020204" pitchFamily="34" charset="0"/>
                        </a:rPr>
                        <a:t>.</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155628408"/>
                  </a:ext>
                </a:extLst>
              </a:tr>
            </a:tbl>
          </a:graphicData>
        </a:graphic>
      </p:graphicFrame>
      <p:sp>
        <p:nvSpPr>
          <p:cNvPr id="2" name="CustomShape 1">
            <a:extLst>
              <a:ext uri="{FF2B5EF4-FFF2-40B4-BE49-F238E27FC236}">
                <a16:creationId xmlns:a16="http://schemas.microsoft.com/office/drawing/2014/main" id="{CA211FF9-9B84-9737-A08E-9DABE2A0B94A}"/>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41557183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215A7-9600-5F4E-6114-9C6882AC22A9}"/>
            </a:ext>
          </a:extLst>
        </p:cNvPr>
        <p:cNvGrpSpPr/>
        <p:nvPr/>
      </p:nvGrpSpPr>
      <p:grpSpPr>
        <a:xfrm>
          <a:off x="0" y="0"/>
          <a:ext cx="0" cy="0"/>
          <a:chOff x="0" y="0"/>
          <a:chExt cx="0" cy="0"/>
        </a:xfrm>
      </p:grpSpPr>
      <p:pic>
        <p:nvPicPr>
          <p:cNvPr id="760" name="Picture 2_52">
            <a:extLst>
              <a:ext uri="{FF2B5EF4-FFF2-40B4-BE49-F238E27FC236}">
                <a16:creationId xmlns:a16="http://schemas.microsoft.com/office/drawing/2014/main" id="{7B178A88-5770-2DB4-CD33-A914153D65A5}"/>
              </a:ext>
            </a:extLst>
          </p:cNvPr>
          <p:cNvPicPr/>
          <p:nvPr/>
        </p:nvPicPr>
        <p:blipFill>
          <a:blip r:embed="rId2"/>
          <a:srcRect b="16376"/>
          <a:stretch/>
        </p:blipFill>
        <p:spPr>
          <a:xfrm>
            <a:off x="150840" y="6222240"/>
            <a:ext cx="431280" cy="569880"/>
          </a:xfrm>
          <a:prstGeom prst="rect">
            <a:avLst/>
          </a:prstGeom>
          <a:ln>
            <a:noFill/>
          </a:ln>
        </p:spPr>
      </p:pic>
      <p:sp>
        <p:nvSpPr>
          <p:cNvPr id="761" name="CustomShape 3">
            <a:extLst>
              <a:ext uri="{FF2B5EF4-FFF2-40B4-BE49-F238E27FC236}">
                <a16:creationId xmlns:a16="http://schemas.microsoft.com/office/drawing/2014/main" id="{E21E92D7-5A3A-90BF-0294-F5BD7E7008BA}"/>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34B15-6CC8-492F-AC8E-C7DEF90727FE}" type="slidenum">
              <a:rPr lang="it-IT" sz="1000" b="0" strike="noStrike" spc="-1">
                <a:solidFill>
                  <a:srgbClr val="002060"/>
                </a:solidFill>
                <a:latin typeface="Arial"/>
                <a:ea typeface="DejaVu Sans"/>
              </a:rPr>
              <a:t>48</a:t>
            </a:fld>
            <a:endParaRPr lang="it-IT" sz="1000" b="0" strike="noStrike" spc="-1">
              <a:latin typeface="Arial"/>
            </a:endParaRPr>
          </a:p>
        </p:txBody>
      </p:sp>
      <p:sp>
        <p:nvSpPr>
          <p:cNvPr id="762" name="CustomShape 4">
            <a:extLst>
              <a:ext uri="{FF2B5EF4-FFF2-40B4-BE49-F238E27FC236}">
                <a16:creationId xmlns:a16="http://schemas.microsoft.com/office/drawing/2014/main" id="{7EE8C272-248C-82B9-C33B-92C77D1D972E}"/>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63" name="Line 5">
            <a:extLst>
              <a:ext uri="{FF2B5EF4-FFF2-40B4-BE49-F238E27FC236}">
                <a16:creationId xmlns:a16="http://schemas.microsoft.com/office/drawing/2014/main" id="{A3D44A68-EC9B-C8E7-12A7-B73570A43E59}"/>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4" name="Line 6">
            <a:extLst>
              <a:ext uri="{FF2B5EF4-FFF2-40B4-BE49-F238E27FC236}">
                <a16:creationId xmlns:a16="http://schemas.microsoft.com/office/drawing/2014/main" id="{A86B9A5C-7D87-7F81-2280-075F9C8D3760}"/>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5" name="Line 7">
            <a:extLst>
              <a:ext uri="{FF2B5EF4-FFF2-40B4-BE49-F238E27FC236}">
                <a16:creationId xmlns:a16="http://schemas.microsoft.com/office/drawing/2014/main" id="{8BAD6A74-40A6-9659-24FC-17AC1C6FD40F}"/>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6" name="Line 8">
            <a:extLst>
              <a:ext uri="{FF2B5EF4-FFF2-40B4-BE49-F238E27FC236}">
                <a16:creationId xmlns:a16="http://schemas.microsoft.com/office/drawing/2014/main" id="{034D1721-2A95-944B-3FA5-A6B8563DE079}"/>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9" name="CustomShape 11">
            <a:extLst>
              <a:ext uri="{FF2B5EF4-FFF2-40B4-BE49-F238E27FC236}">
                <a16:creationId xmlns:a16="http://schemas.microsoft.com/office/drawing/2014/main" id="{D284C8F7-4111-8C86-A8D7-84A8ABADF356}"/>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70" name="Picture 2_53">
            <a:extLst>
              <a:ext uri="{FF2B5EF4-FFF2-40B4-BE49-F238E27FC236}">
                <a16:creationId xmlns:a16="http://schemas.microsoft.com/office/drawing/2014/main" id="{237B2CDB-B5C1-44BA-07D2-7BA39429A4F3}"/>
              </a:ext>
            </a:extLst>
          </p:cNvPr>
          <p:cNvPicPr/>
          <p:nvPr/>
        </p:nvPicPr>
        <p:blipFill>
          <a:blip r:embed="rId3"/>
          <a:srcRect r="66092"/>
          <a:stretch/>
        </p:blipFill>
        <p:spPr>
          <a:xfrm>
            <a:off x="58320" y="173880"/>
            <a:ext cx="863280" cy="1065960"/>
          </a:xfrm>
          <a:prstGeom prst="rect">
            <a:avLst/>
          </a:prstGeom>
          <a:ln>
            <a:noFill/>
          </a:ln>
        </p:spPr>
      </p:pic>
      <p:pic>
        <p:nvPicPr>
          <p:cNvPr id="771" name="Picture 2_54">
            <a:extLst>
              <a:ext uri="{FF2B5EF4-FFF2-40B4-BE49-F238E27FC236}">
                <a16:creationId xmlns:a16="http://schemas.microsoft.com/office/drawing/2014/main" id="{403677B0-3CE7-F0E7-2C8C-E6B86571D12E}"/>
              </a:ext>
            </a:extLst>
          </p:cNvPr>
          <p:cNvPicPr/>
          <p:nvPr/>
        </p:nvPicPr>
        <p:blipFill>
          <a:blip r:embed="rId4"/>
          <a:stretch/>
        </p:blipFill>
        <p:spPr>
          <a:xfrm>
            <a:off x="2880" y="1587960"/>
            <a:ext cx="943200" cy="243360"/>
          </a:xfrm>
          <a:prstGeom prst="rect">
            <a:avLst/>
          </a:prstGeom>
          <a:ln>
            <a:noFill/>
          </a:ln>
        </p:spPr>
      </p:pic>
      <p:sp>
        <p:nvSpPr>
          <p:cNvPr id="14" name="CustomShape 10">
            <a:extLst>
              <a:ext uri="{FF2B5EF4-FFF2-40B4-BE49-F238E27FC236}">
                <a16:creationId xmlns:a16="http://schemas.microsoft.com/office/drawing/2014/main" id="{CA881621-59E8-C0DC-0023-3D43EE7779B7}"/>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 - </a:t>
            </a:r>
            <a:r>
              <a:rPr lang="it-IT" sz="2200" b="0" strike="noStrike" spc="-1" dirty="0">
                <a:solidFill>
                  <a:srgbClr val="002060"/>
                </a:solidFill>
                <a:latin typeface="Arial"/>
                <a:ea typeface="DejaVu Sans"/>
              </a:rPr>
              <a:t>S4: Esodo Larghezze verticali </a:t>
            </a:r>
            <a:endParaRPr lang="it-IT" sz="1400" b="0" strike="noStrike" spc="-1" dirty="0">
              <a:latin typeface="Arial"/>
            </a:endParaRPr>
          </a:p>
          <a:p>
            <a:pPr algn="just">
              <a:spcAft>
                <a:spcPts val="1000"/>
              </a:spcAft>
            </a:pP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600"/>
              </a:spcAft>
            </a:pPr>
            <a:endParaRPr lang="it-IT" sz="2000" b="0" strike="noStrike" spc="-1" dirty="0">
              <a:latin typeface="Arial"/>
            </a:endParaRPr>
          </a:p>
          <a:p>
            <a:pPr algn="ctr">
              <a:lnSpc>
                <a:spcPct val="100000"/>
              </a:lnSpc>
            </a:pPr>
            <a:endParaRPr lang="it-IT" sz="2000" b="0" strike="noStrike" spc="-1" dirty="0">
              <a:latin typeface="Arial"/>
            </a:endParaRPr>
          </a:p>
        </p:txBody>
      </p:sp>
      <p:graphicFrame>
        <p:nvGraphicFramePr>
          <p:cNvPr id="2" name="Tabella 1">
            <a:extLst>
              <a:ext uri="{FF2B5EF4-FFF2-40B4-BE49-F238E27FC236}">
                <a16:creationId xmlns:a16="http://schemas.microsoft.com/office/drawing/2014/main" id="{2D13D9EC-AAE0-575B-E063-6A74BB3D8DC6}"/>
              </a:ext>
            </a:extLst>
          </p:cNvPr>
          <p:cNvGraphicFramePr>
            <a:graphicFrameLocks noGrp="1"/>
          </p:cNvGraphicFramePr>
          <p:nvPr>
            <p:extLst>
              <p:ext uri="{D42A27DB-BD31-4B8C-83A1-F6EECF244321}">
                <p14:modId xmlns:p14="http://schemas.microsoft.com/office/powerpoint/2010/main" val="3550554505"/>
              </p:ext>
            </p:extLst>
          </p:nvPr>
        </p:nvGraphicFramePr>
        <p:xfrm>
          <a:off x="1228321" y="703800"/>
          <a:ext cx="7559640" cy="5272560"/>
        </p:xfrm>
        <a:graphic>
          <a:graphicData uri="http://schemas.openxmlformats.org/drawingml/2006/table">
            <a:tbl>
              <a:tblPr firstRow="1" firstCol="1" bandRow="1">
                <a:tableStyleId>{5C22544A-7EE6-4342-B048-85BDC9FD1C3A}</a:tableStyleId>
              </a:tblPr>
              <a:tblGrid>
                <a:gridCol w="526140">
                  <a:extLst>
                    <a:ext uri="{9D8B030D-6E8A-4147-A177-3AD203B41FA5}">
                      <a16:colId xmlns:a16="http://schemas.microsoft.com/office/drawing/2014/main" val="1493833511"/>
                    </a:ext>
                  </a:extLst>
                </a:gridCol>
                <a:gridCol w="526140">
                  <a:extLst>
                    <a:ext uri="{9D8B030D-6E8A-4147-A177-3AD203B41FA5}">
                      <a16:colId xmlns:a16="http://schemas.microsoft.com/office/drawing/2014/main" val="3876368941"/>
                    </a:ext>
                  </a:extLst>
                </a:gridCol>
                <a:gridCol w="1003217">
                  <a:extLst>
                    <a:ext uri="{9D8B030D-6E8A-4147-A177-3AD203B41FA5}">
                      <a16:colId xmlns:a16="http://schemas.microsoft.com/office/drawing/2014/main" val="1520944590"/>
                    </a:ext>
                  </a:extLst>
                </a:gridCol>
                <a:gridCol w="1003217">
                  <a:extLst>
                    <a:ext uri="{9D8B030D-6E8A-4147-A177-3AD203B41FA5}">
                      <a16:colId xmlns:a16="http://schemas.microsoft.com/office/drawing/2014/main" val="4126399056"/>
                    </a:ext>
                  </a:extLst>
                </a:gridCol>
                <a:gridCol w="681079">
                  <a:extLst>
                    <a:ext uri="{9D8B030D-6E8A-4147-A177-3AD203B41FA5}">
                      <a16:colId xmlns:a16="http://schemas.microsoft.com/office/drawing/2014/main" val="1516593075"/>
                    </a:ext>
                  </a:extLst>
                </a:gridCol>
                <a:gridCol w="681079">
                  <a:extLst>
                    <a:ext uri="{9D8B030D-6E8A-4147-A177-3AD203B41FA5}">
                      <a16:colId xmlns:a16="http://schemas.microsoft.com/office/drawing/2014/main" val="931197010"/>
                    </a:ext>
                  </a:extLst>
                </a:gridCol>
                <a:gridCol w="823750">
                  <a:extLst>
                    <a:ext uri="{9D8B030D-6E8A-4147-A177-3AD203B41FA5}">
                      <a16:colId xmlns:a16="http://schemas.microsoft.com/office/drawing/2014/main" val="3463656053"/>
                    </a:ext>
                  </a:extLst>
                </a:gridCol>
                <a:gridCol w="823750">
                  <a:extLst>
                    <a:ext uri="{9D8B030D-6E8A-4147-A177-3AD203B41FA5}">
                      <a16:colId xmlns:a16="http://schemas.microsoft.com/office/drawing/2014/main" val="309191702"/>
                    </a:ext>
                  </a:extLst>
                </a:gridCol>
                <a:gridCol w="655254">
                  <a:extLst>
                    <a:ext uri="{9D8B030D-6E8A-4147-A177-3AD203B41FA5}">
                      <a16:colId xmlns:a16="http://schemas.microsoft.com/office/drawing/2014/main" val="4144152529"/>
                    </a:ext>
                  </a:extLst>
                </a:gridCol>
                <a:gridCol w="655254">
                  <a:extLst>
                    <a:ext uri="{9D8B030D-6E8A-4147-A177-3AD203B41FA5}">
                      <a16:colId xmlns:a16="http://schemas.microsoft.com/office/drawing/2014/main" val="842709049"/>
                    </a:ext>
                  </a:extLst>
                </a:gridCol>
                <a:gridCol w="180760">
                  <a:extLst>
                    <a:ext uri="{9D8B030D-6E8A-4147-A177-3AD203B41FA5}">
                      <a16:colId xmlns:a16="http://schemas.microsoft.com/office/drawing/2014/main" val="2007661025"/>
                    </a:ext>
                  </a:extLst>
                </a:gridCol>
              </a:tblGrid>
              <a:tr h="330427">
                <a:tc rowSpan="26">
                  <a:txBody>
                    <a:bodyPr/>
                    <a:lstStyle/>
                    <a:p>
                      <a:pPr algn="ctr">
                        <a:lnSpc>
                          <a:spcPct val="120000"/>
                        </a:lnSpc>
                        <a:spcAft>
                          <a:spcPts val="1000"/>
                        </a:spcAft>
                      </a:pPr>
                      <a:r>
                        <a:rPr lang="it-IT" sz="1000" kern="100" dirty="0" err="1">
                          <a:effectLst/>
                        </a:rPr>
                        <a:t>Lv</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piano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blocco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destinazione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superficie  (mq)</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aff. tot. Max (pp)</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R</a:t>
                      </a:r>
                      <a:r>
                        <a:rPr lang="it-IT" sz="500" kern="100" baseline="-25000">
                          <a:effectLst/>
                        </a:rPr>
                        <a:t>vita</a:t>
                      </a:r>
                      <a:r>
                        <a:rPr lang="it-IT" sz="500" kern="100">
                          <a:effectLst/>
                        </a:rPr>
                        <a:t>   prevalente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largh. min. US (mm)</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US presenti (n°)</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US presenti (mm)</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07000"/>
                        </a:lnSpc>
                      </a:pPr>
                      <a:endParaRPr lang="it-IT" sz="600" kern="100">
                        <a:effectLst/>
                        <a:latin typeface="Calibri" panose="020F0502020204030204" pitchFamily="34" charset="0"/>
                        <a:cs typeface="Times New Roman" panose="02020603050405020304" pitchFamily="18" charset="0"/>
                      </a:endParaRPr>
                    </a:p>
                  </a:txBody>
                  <a:tcPr marL="22257" marR="22257" marT="0" marB="0" anchor="ctr"/>
                </a:tc>
                <a:extLst>
                  <a:ext uri="{0D108BD9-81ED-4DB2-BD59-A6C34878D82A}">
                    <a16:rowId xmlns:a16="http://schemas.microsoft.com/office/drawing/2014/main" val="2639917392"/>
                  </a:ext>
                </a:extLst>
              </a:tr>
              <a:tr h="155611">
                <a:tc vMerge="1">
                  <a:txBody>
                    <a:bodyPr/>
                    <a:lstStyle/>
                    <a:p>
                      <a:endParaRPr lang="it-IT"/>
                    </a:p>
                  </a:txBody>
                  <a:tcP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locali tecnici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1867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A2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16,25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6500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3645341080"/>
                  </a:ext>
                </a:extLst>
              </a:tr>
              <a:tr h="155611">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rowSpan="4">
                  <a:txBody>
                    <a:bodyPr/>
                    <a:lstStyle/>
                    <a:p>
                      <a:pPr algn="ctr">
                        <a:lnSpc>
                          <a:spcPct val="120000"/>
                        </a:lnSpc>
                        <a:spcAft>
                          <a:spcPts val="1000"/>
                        </a:spcAft>
                      </a:pPr>
                      <a:r>
                        <a:rPr lang="it-IT" sz="500" kern="100">
                          <a:effectLst/>
                        </a:rPr>
                        <a:t>4365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154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793,1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3550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4183800375"/>
                  </a:ext>
                </a:extLst>
              </a:tr>
              <a:tr h="155611">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153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787,95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5450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2541428147"/>
                  </a:ext>
                </a:extLst>
              </a:tr>
              <a:tr h="155611">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25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128,75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1450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1409797920"/>
                  </a:ext>
                </a:extLst>
              </a:tr>
              <a:tr h="155611">
                <a:tc vMerge="1">
                  <a:txBody>
                    <a:bodyPr/>
                    <a:lstStyle/>
                    <a:p>
                      <a:endParaRPr lang="it-IT"/>
                    </a:p>
                  </a:txBody>
                  <a:tcP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blocco oper.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105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540,75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3950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2599948754"/>
                  </a:ext>
                </a:extLst>
              </a:tr>
              <a:tr h="155611">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rowSpan="4">
                  <a:txBody>
                    <a:bodyPr/>
                    <a:lstStyle/>
                    <a:p>
                      <a:pPr algn="ctr">
                        <a:lnSpc>
                          <a:spcPct val="120000"/>
                        </a:lnSpc>
                        <a:spcAft>
                          <a:spcPts val="1000"/>
                        </a:spcAft>
                      </a:pPr>
                      <a:r>
                        <a:rPr lang="it-IT" sz="500" kern="100">
                          <a:effectLst/>
                        </a:rPr>
                        <a:t>4412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142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731,3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3550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2454697187"/>
                  </a:ext>
                </a:extLst>
              </a:tr>
              <a:tr h="155611">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136</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700,4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5450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3280050667"/>
                  </a:ext>
                </a:extLst>
              </a:tr>
              <a:tr h="155611">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uffici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37,8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1450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94766020"/>
                  </a:ext>
                </a:extLst>
              </a:tr>
              <a:tr h="217581">
                <a:tc vMerge="1">
                  <a:txBody>
                    <a:bodyPr/>
                    <a:lstStyle/>
                    <a:p>
                      <a:endParaRPr lang="it-IT"/>
                    </a:p>
                  </a:txBody>
                  <a:tcP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blocco oper. + uffici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99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509,85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3950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2753717634"/>
                  </a:ext>
                </a:extLst>
              </a:tr>
              <a:tr h="217309">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rowSpan="7">
                  <a:txBody>
                    <a:bodyPr/>
                    <a:lstStyle/>
                    <a:p>
                      <a:pPr algn="ctr">
                        <a:lnSpc>
                          <a:spcPct val="120000"/>
                        </a:lnSpc>
                        <a:spcAft>
                          <a:spcPts val="1000"/>
                        </a:spcAft>
                      </a:pPr>
                      <a:r>
                        <a:rPr lang="it-IT" sz="500" kern="100">
                          <a:effectLst/>
                        </a:rPr>
                        <a:t>3465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79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406,85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3500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1282029632"/>
                  </a:ext>
                </a:extLst>
              </a:tr>
              <a:tr h="217309">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degenze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148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762,2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5700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1616949975"/>
                  </a:ext>
                </a:extLst>
              </a:tr>
              <a:tr h="217309">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uffici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12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37,8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gridSpan="2">
                  <a:txBody>
                    <a:bodyPr/>
                    <a:lstStyle/>
                    <a:p>
                      <a:pPr algn="ctr">
                        <a:lnSpc>
                          <a:spcPct val="120000"/>
                        </a:lnSpc>
                        <a:spcAft>
                          <a:spcPts val="1000"/>
                        </a:spcAft>
                      </a:pPr>
                      <a:r>
                        <a:rPr lang="it-IT" sz="500" kern="100">
                          <a:effectLst/>
                        </a:rPr>
                        <a:t>US orizzontale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hMerge="1">
                  <a:txBody>
                    <a:bodyPr/>
                    <a:lstStyle/>
                    <a:p>
                      <a:endParaRPr lang="it-IT"/>
                    </a:p>
                  </a:txBody>
                  <a:tcP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1054110048"/>
                  </a:ext>
                </a:extLst>
              </a:tr>
              <a:tr h="217309">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dirty="0" err="1">
                          <a:effectLst/>
                        </a:rPr>
                        <a:t>oss.breve</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52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267,8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1450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1444293041"/>
                  </a:ext>
                </a:extLst>
              </a:tr>
              <a:tr h="217309">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uffici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28,35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gridSpan="2">
                  <a:txBody>
                    <a:bodyPr/>
                    <a:lstStyle/>
                    <a:p>
                      <a:pPr algn="ctr">
                        <a:lnSpc>
                          <a:spcPct val="120000"/>
                        </a:lnSpc>
                        <a:spcAft>
                          <a:spcPts val="1000"/>
                        </a:spcAft>
                      </a:pPr>
                      <a:r>
                        <a:rPr lang="it-IT" sz="500" kern="100">
                          <a:effectLst/>
                        </a:rPr>
                        <a:t>US orizzontale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hMerge="1">
                  <a:txBody>
                    <a:bodyPr/>
                    <a:lstStyle/>
                    <a:p>
                      <a:endParaRPr lang="it-IT"/>
                    </a:p>
                  </a:txBody>
                  <a:tcP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2894084170"/>
                  </a:ext>
                </a:extLst>
              </a:tr>
              <a:tr h="217309">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culto e bar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157,5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3250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897775472"/>
                  </a:ext>
                </a:extLst>
              </a:tr>
              <a:tr h="217581">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attesa/accettazione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60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189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2400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3074784084"/>
                  </a:ext>
                </a:extLst>
              </a:tr>
              <a:tr h="217581">
                <a:tc vMerge="1">
                  <a:txBody>
                    <a:bodyPr/>
                    <a:lstStyle/>
                    <a:p>
                      <a:endParaRPr lang="it-IT"/>
                    </a:p>
                  </a:txBody>
                  <a:tcPr/>
                </a:tc>
                <a:tc>
                  <a:txBody>
                    <a:bodyPr/>
                    <a:lstStyle/>
                    <a:p>
                      <a:pPr algn="ctr">
                        <a:lnSpc>
                          <a:spcPct val="120000"/>
                        </a:lnSpc>
                        <a:spcAft>
                          <a:spcPts val="1000"/>
                        </a:spcAft>
                      </a:pPr>
                      <a:r>
                        <a:rPr lang="it-IT" sz="500" kern="100">
                          <a:effectLst/>
                        </a:rPr>
                        <a:t>rialzato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parcheggio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1183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58</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182,7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gridSpan="2">
                  <a:txBody>
                    <a:bodyPr/>
                    <a:lstStyle/>
                    <a:p>
                      <a:pPr algn="ctr">
                        <a:lnSpc>
                          <a:spcPct val="120000"/>
                        </a:lnSpc>
                        <a:spcAft>
                          <a:spcPts val="1000"/>
                        </a:spcAft>
                      </a:pPr>
                      <a:r>
                        <a:rPr lang="it-IT" sz="500" kern="100">
                          <a:effectLst/>
                        </a:rPr>
                        <a:t>vedere capitolo dedicato</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hMerge="1">
                  <a:txBody>
                    <a:bodyPr/>
                    <a:lstStyle/>
                    <a:p>
                      <a:endParaRPr lang="it-IT"/>
                    </a:p>
                  </a:txBody>
                  <a:tcP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2113384096"/>
                  </a:ext>
                </a:extLst>
              </a:tr>
              <a:tr h="217581">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sanitaria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rowSpan="8">
                  <a:txBody>
                    <a:bodyPr/>
                    <a:lstStyle/>
                    <a:p>
                      <a:pPr algn="ctr">
                        <a:lnSpc>
                          <a:spcPct val="120000"/>
                        </a:lnSpc>
                        <a:spcAft>
                          <a:spcPts val="1000"/>
                        </a:spcAft>
                      </a:pPr>
                      <a:r>
                        <a:rPr lang="it-IT" sz="500" kern="100">
                          <a:effectLst/>
                        </a:rPr>
                        <a:t>4494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103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530,45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3400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1625842696"/>
                  </a:ext>
                </a:extLst>
              </a:tr>
              <a:tr h="217581">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personale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31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97,65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gridSpan="2">
                  <a:txBody>
                    <a:bodyPr/>
                    <a:lstStyle/>
                    <a:p>
                      <a:pPr algn="ctr">
                        <a:lnSpc>
                          <a:spcPct val="120000"/>
                        </a:lnSpc>
                        <a:spcAft>
                          <a:spcPts val="1000"/>
                        </a:spcAft>
                      </a:pPr>
                      <a:r>
                        <a:rPr lang="it-IT" sz="500" kern="100">
                          <a:effectLst/>
                        </a:rPr>
                        <a:t>US orizzontale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hMerge="1">
                  <a:txBody>
                    <a:bodyPr/>
                    <a:lstStyle/>
                    <a:p>
                      <a:endParaRPr lang="it-IT"/>
                    </a:p>
                  </a:txBody>
                  <a:tcP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820827286"/>
                  </a:ext>
                </a:extLst>
              </a:tr>
              <a:tr h="217581">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sala conveg.</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200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630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gridSpan="2">
                  <a:txBody>
                    <a:bodyPr/>
                    <a:lstStyle/>
                    <a:p>
                      <a:pPr algn="ctr">
                        <a:lnSpc>
                          <a:spcPct val="120000"/>
                        </a:lnSpc>
                        <a:spcAft>
                          <a:spcPts val="1000"/>
                        </a:spcAft>
                      </a:pPr>
                      <a:r>
                        <a:rPr lang="it-IT" sz="500" kern="100">
                          <a:effectLst/>
                        </a:rPr>
                        <a:t>US orizzontale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hMerge="1">
                  <a:txBody>
                    <a:bodyPr/>
                    <a:lstStyle/>
                    <a:p>
                      <a:endParaRPr lang="it-IT"/>
                    </a:p>
                  </a:txBody>
                  <a:tcP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115744818"/>
                  </a:ext>
                </a:extLst>
              </a:tr>
              <a:tr h="217581">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C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sanitaria</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10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31,5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3000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1425418833"/>
                  </a:ext>
                </a:extLst>
              </a:tr>
              <a:tr h="217581">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Pronto Socc.</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37</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190,55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gridSpan="2">
                  <a:txBody>
                    <a:bodyPr/>
                    <a:lstStyle/>
                    <a:p>
                      <a:pPr algn="ctr">
                        <a:lnSpc>
                          <a:spcPct val="120000"/>
                        </a:lnSpc>
                        <a:spcAft>
                          <a:spcPts val="1000"/>
                        </a:spcAft>
                      </a:pPr>
                      <a:r>
                        <a:rPr lang="it-IT" sz="500" kern="100">
                          <a:effectLst/>
                        </a:rPr>
                        <a:t>US orizzontale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hMerge="1">
                  <a:txBody>
                    <a:bodyPr/>
                    <a:lstStyle/>
                    <a:p>
                      <a:endParaRPr lang="it-IT"/>
                    </a:p>
                  </a:txBody>
                  <a:tcP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3325050817"/>
                  </a:ext>
                </a:extLst>
              </a:tr>
              <a:tr h="217581">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dialisi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54</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170,1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1200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2158326922"/>
                  </a:ext>
                </a:extLst>
              </a:tr>
              <a:tr h="217581">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attesa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109</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343,35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3</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2400</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nSpc>
                          <a:spcPct val="120000"/>
                        </a:lnSpc>
                        <a:spcAft>
                          <a:spcPts val="1000"/>
                        </a:spcAft>
                      </a:pPr>
                      <a:r>
                        <a:rPr lang="it-IT" sz="600" kern="100">
                          <a:effectLst/>
                        </a:rPr>
                        <a:t>√</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1857448567"/>
                  </a:ext>
                </a:extLst>
              </a:tr>
              <a:tr h="217581">
                <a:tc vMerge="1">
                  <a:txBody>
                    <a:bodyPr/>
                    <a:lstStyle/>
                    <a:p>
                      <a:endParaRPr lang="it-IT"/>
                    </a:p>
                  </a:txBody>
                  <a:tcPr/>
                </a:tc>
                <a:tc>
                  <a:txBody>
                    <a:bodyPr/>
                    <a:lstStyle/>
                    <a:p>
                      <a:pPr algn="ctr">
                        <a:lnSpc>
                          <a:spcPct val="120000"/>
                        </a:lnSpc>
                        <a:spcAft>
                          <a:spcPts val="1000"/>
                        </a:spcAft>
                      </a:pPr>
                      <a:r>
                        <a:rPr lang="it-IT" sz="500" kern="100">
                          <a:effectLst/>
                        </a:rPr>
                        <a:t>seminter.</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 </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locali tecnici</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vMerge="1">
                  <a:txBody>
                    <a:bodyPr/>
                    <a:lstStyle/>
                    <a:p>
                      <a:endParaRPr lang="it-IT"/>
                    </a:p>
                  </a:txBody>
                  <a:tcPr/>
                </a:tc>
                <a:tc>
                  <a:txBody>
                    <a:bodyPr/>
                    <a:lstStyle/>
                    <a:p>
                      <a:pPr algn="ctr">
                        <a:lnSpc>
                          <a:spcPct val="120000"/>
                        </a:lnSpc>
                        <a:spcAft>
                          <a:spcPts val="1000"/>
                        </a:spcAft>
                      </a:pPr>
                      <a:r>
                        <a:rPr lang="it-IT" sz="500" kern="100">
                          <a:effectLst/>
                        </a:rPr>
                        <a:t>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B2</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a:txBody>
                    <a:bodyPr/>
                    <a:lstStyle/>
                    <a:p>
                      <a:pPr algn="ctr">
                        <a:lnSpc>
                          <a:spcPct val="120000"/>
                        </a:lnSpc>
                        <a:spcAft>
                          <a:spcPts val="1000"/>
                        </a:spcAft>
                      </a:pPr>
                      <a:r>
                        <a:rPr lang="it-IT" sz="500" kern="100">
                          <a:effectLst/>
                        </a:rPr>
                        <a:t>15,75</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gridSpan="2">
                  <a:txBody>
                    <a:bodyPr/>
                    <a:lstStyle/>
                    <a:p>
                      <a:pPr algn="ctr">
                        <a:lnSpc>
                          <a:spcPct val="120000"/>
                        </a:lnSpc>
                        <a:spcAft>
                          <a:spcPts val="1000"/>
                        </a:spcAft>
                      </a:pPr>
                      <a:r>
                        <a:rPr lang="it-IT" sz="500" kern="100">
                          <a:effectLst/>
                        </a:rPr>
                        <a:t>US orizzontale</a:t>
                      </a:r>
                      <a:endParaRPr lang="it-IT" sz="500" kern="10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tc hMerge="1">
                  <a:txBody>
                    <a:bodyPr/>
                    <a:lstStyle/>
                    <a:p>
                      <a:endParaRPr lang="it-IT"/>
                    </a:p>
                  </a:txBody>
                  <a:tcPr/>
                </a:tc>
                <a:tc>
                  <a:txBody>
                    <a:bodyPr/>
                    <a:lstStyle/>
                    <a:p>
                      <a:pPr>
                        <a:lnSpc>
                          <a:spcPct val="120000"/>
                        </a:lnSpc>
                        <a:spcAft>
                          <a:spcPts val="1000"/>
                        </a:spcAft>
                      </a:pPr>
                      <a:r>
                        <a:rPr lang="it-IT" sz="600" kern="100" dirty="0">
                          <a:effectLst/>
                        </a:rPr>
                        <a:t>√</a:t>
                      </a:r>
                      <a:endParaRPr lang="it-IT" sz="5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2257" marR="22257" marT="0" marB="0" anchor="ctr"/>
                </a:tc>
                <a:extLst>
                  <a:ext uri="{0D108BD9-81ED-4DB2-BD59-A6C34878D82A}">
                    <a16:rowId xmlns:a16="http://schemas.microsoft.com/office/drawing/2014/main" val="2591998768"/>
                  </a:ext>
                </a:extLst>
              </a:tr>
            </a:tbl>
          </a:graphicData>
        </a:graphic>
      </p:graphicFrame>
      <p:sp>
        <p:nvSpPr>
          <p:cNvPr id="3" name="CustomShape 1">
            <a:extLst>
              <a:ext uri="{FF2B5EF4-FFF2-40B4-BE49-F238E27FC236}">
                <a16:creationId xmlns:a16="http://schemas.microsoft.com/office/drawing/2014/main" id="{5411C8D4-E4FF-9566-E71F-7764311A024B}"/>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13371331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A11309-E44C-DE48-9004-32962BE3F8AB}"/>
            </a:ext>
          </a:extLst>
        </p:cNvPr>
        <p:cNvGrpSpPr/>
        <p:nvPr/>
      </p:nvGrpSpPr>
      <p:grpSpPr>
        <a:xfrm>
          <a:off x="0" y="0"/>
          <a:ext cx="0" cy="0"/>
          <a:chOff x="0" y="0"/>
          <a:chExt cx="0" cy="0"/>
        </a:xfrm>
      </p:grpSpPr>
      <p:pic>
        <p:nvPicPr>
          <p:cNvPr id="760" name="Picture 2_52">
            <a:extLst>
              <a:ext uri="{FF2B5EF4-FFF2-40B4-BE49-F238E27FC236}">
                <a16:creationId xmlns:a16="http://schemas.microsoft.com/office/drawing/2014/main" id="{250DD368-DAD4-67F3-DBC5-6E185426190C}"/>
              </a:ext>
            </a:extLst>
          </p:cNvPr>
          <p:cNvPicPr/>
          <p:nvPr/>
        </p:nvPicPr>
        <p:blipFill>
          <a:blip r:embed="rId2"/>
          <a:srcRect b="16376"/>
          <a:stretch/>
        </p:blipFill>
        <p:spPr>
          <a:xfrm>
            <a:off x="150840" y="6222240"/>
            <a:ext cx="431280" cy="569880"/>
          </a:xfrm>
          <a:prstGeom prst="rect">
            <a:avLst/>
          </a:prstGeom>
          <a:ln>
            <a:noFill/>
          </a:ln>
        </p:spPr>
      </p:pic>
      <p:sp>
        <p:nvSpPr>
          <p:cNvPr id="761" name="CustomShape 3">
            <a:extLst>
              <a:ext uri="{FF2B5EF4-FFF2-40B4-BE49-F238E27FC236}">
                <a16:creationId xmlns:a16="http://schemas.microsoft.com/office/drawing/2014/main" id="{BC797B03-0948-6B74-3DFE-AC21E926EE4A}"/>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34B15-6CC8-492F-AC8E-C7DEF90727FE}" type="slidenum">
              <a:rPr lang="it-IT" sz="1000" b="0" strike="noStrike" spc="-1">
                <a:solidFill>
                  <a:srgbClr val="002060"/>
                </a:solidFill>
                <a:latin typeface="Arial"/>
                <a:ea typeface="DejaVu Sans"/>
              </a:rPr>
              <a:t>49</a:t>
            </a:fld>
            <a:endParaRPr lang="it-IT" sz="1000" b="0" strike="noStrike" spc="-1">
              <a:latin typeface="Arial"/>
            </a:endParaRPr>
          </a:p>
        </p:txBody>
      </p:sp>
      <p:sp>
        <p:nvSpPr>
          <p:cNvPr id="762" name="CustomShape 4">
            <a:extLst>
              <a:ext uri="{FF2B5EF4-FFF2-40B4-BE49-F238E27FC236}">
                <a16:creationId xmlns:a16="http://schemas.microsoft.com/office/drawing/2014/main" id="{A66783FE-D73A-C266-9947-2042C46945FC}"/>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63" name="Line 5">
            <a:extLst>
              <a:ext uri="{FF2B5EF4-FFF2-40B4-BE49-F238E27FC236}">
                <a16:creationId xmlns:a16="http://schemas.microsoft.com/office/drawing/2014/main" id="{F5D9BA50-6923-684F-1E4E-38381775A3DA}"/>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4" name="Line 6">
            <a:extLst>
              <a:ext uri="{FF2B5EF4-FFF2-40B4-BE49-F238E27FC236}">
                <a16:creationId xmlns:a16="http://schemas.microsoft.com/office/drawing/2014/main" id="{E30610CC-4E10-5D5F-1442-B898830A23D8}"/>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5" name="Line 7">
            <a:extLst>
              <a:ext uri="{FF2B5EF4-FFF2-40B4-BE49-F238E27FC236}">
                <a16:creationId xmlns:a16="http://schemas.microsoft.com/office/drawing/2014/main" id="{5DBF3CAB-8CD2-FEAB-2B57-7EC22D0594A9}"/>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6" name="Line 8">
            <a:extLst>
              <a:ext uri="{FF2B5EF4-FFF2-40B4-BE49-F238E27FC236}">
                <a16:creationId xmlns:a16="http://schemas.microsoft.com/office/drawing/2014/main" id="{EF88DFFC-24B3-C32D-5666-927AFB6998A3}"/>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9" name="CustomShape 11">
            <a:extLst>
              <a:ext uri="{FF2B5EF4-FFF2-40B4-BE49-F238E27FC236}">
                <a16:creationId xmlns:a16="http://schemas.microsoft.com/office/drawing/2014/main" id="{15016263-4FF8-99F2-DB3E-5D30DE0DC71F}"/>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70" name="Picture 2_53">
            <a:extLst>
              <a:ext uri="{FF2B5EF4-FFF2-40B4-BE49-F238E27FC236}">
                <a16:creationId xmlns:a16="http://schemas.microsoft.com/office/drawing/2014/main" id="{45F100DA-A4B3-AC13-A493-E37DCDAD1E15}"/>
              </a:ext>
            </a:extLst>
          </p:cNvPr>
          <p:cNvPicPr/>
          <p:nvPr/>
        </p:nvPicPr>
        <p:blipFill>
          <a:blip r:embed="rId3"/>
          <a:srcRect r="66092"/>
          <a:stretch/>
        </p:blipFill>
        <p:spPr>
          <a:xfrm>
            <a:off x="58320" y="173880"/>
            <a:ext cx="863280" cy="1065960"/>
          </a:xfrm>
          <a:prstGeom prst="rect">
            <a:avLst/>
          </a:prstGeom>
          <a:ln>
            <a:noFill/>
          </a:ln>
        </p:spPr>
      </p:pic>
      <p:pic>
        <p:nvPicPr>
          <p:cNvPr id="771" name="Picture 2_54">
            <a:extLst>
              <a:ext uri="{FF2B5EF4-FFF2-40B4-BE49-F238E27FC236}">
                <a16:creationId xmlns:a16="http://schemas.microsoft.com/office/drawing/2014/main" id="{D20A47D1-BB3A-9EFE-D628-5FA1AE832737}"/>
              </a:ext>
            </a:extLst>
          </p:cNvPr>
          <p:cNvPicPr/>
          <p:nvPr/>
        </p:nvPicPr>
        <p:blipFill>
          <a:blip r:embed="rId4"/>
          <a:stretch/>
        </p:blipFill>
        <p:spPr>
          <a:xfrm>
            <a:off x="2880" y="1587960"/>
            <a:ext cx="943200" cy="243360"/>
          </a:xfrm>
          <a:prstGeom prst="rect">
            <a:avLst/>
          </a:prstGeom>
          <a:ln>
            <a:noFill/>
          </a:ln>
        </p:spPr>
      </p:pic>
      <p:sp>
        <p:nvSpPr>
          <p:cNvPr id="14" name="CustomShape 10">
            <a:extLst>
              <a:ext uri="{FF2B5EF4-FFF2-40B4-BE49-F238E27FC236}">
                <a16:creationId xmlns:a16="http://schemas.microsoft.com/office/drawing/2014/main" id="{DB9DD357-DE99-B419-2644-58F8E3A4E5EC}"/>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 </a:t>
            </a:r>
          </a:p>
          <a:p>
            <a:pPr algn="ctr">
              <a:lnSpc>
                <a:spcPct val="100000"/>
              </a:lnSpc>
            </a:pPr>
            <a:r>
              <a:rPr lang="it-IT" sz="2200" b="1" strike="noStrike" spc="-1" dirty="0">
                <a:solidFill>
                  <a:srgbClr val="002060"/>
                </a:solidFill>
                <a:latin typeface="Arial"/>
                <a:ea typeface="DejaVu Sans"/>
              </a:rPr>
              <a:t>- </a:t>
            </a:r>
            <a:r>
              <a:rPr lang="it-IT" sz="2200" b="0" strike="noStrike" spc="-1" dirty="0">
                <a:solidFill>
                  <a:srgbClr val="002060"/>
                </a:solidFill>
                <a:latin typeface="Arial"/>
                <a:ea typeface="DejaVu Sans"/>
              </a:rPr>
              <a:t>S4: Esodo</a:t>
            </a:r>
            <a:endParaRPr lang="it-IT" sz="1400" b="0" strike="noStrike" spc="-1" dirty="0">
              <a:latin typeface="Arial"/>
            </a:endParaRPr>
          </a:p>
          <a:p>
            <a:pPr algn="just"/>
            <a:r>
              <a:rPr lang="it-IT" sz="1300" i="1" u="sng" dirty="0">
                <a:effectLst/>
                <a:latin typeface="Arial Narrow" panose="020B0606020202030204" pitchFamily="34" charset="0"/>
                <a:ea typeface="Times New Roman" panose="02020603050405020304" pitchFamily="18" charset="0"/>
                <a:cs typeface="Arial" panose="020B0604020202020204" pitchFamily="34" charset="0"/>
              </a:rPr>
              <a:t>Impianti di sollevamento</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All’interno dell’attività sono presenti diversi ascensori, montalettighe e montavivande, che collegano tutti i piani.</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Non saranno computati ai fini del dimensionamento delle vie di uscita. </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Sarà installato un sistema automatico che, in caso di incendio, comanderà il riporto degli ascensori e i montalettighe al piano di riferimento o direttamente al piano d’esodo orizzontale.</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Fatte salve le indicazioni contenute nella </a:t>
            </a:r>
            <a:r>
              <a:rPr lang="it-IT" sz="1300" i="1" dirty="0">
                <a:effectLst/>
                <a:latin typeface="Arial Narrow" panose="020B0606020202030204" pitchFamily="34" charset="0"/>
                <a:ea typeface="Times New Roman" panose="02020603050405020304" pitchFamily="18" charset="0"/>
                <a:cs typeface="Arial" panose="020B0604020202020204" pitchFamily="34" charset="0"/>
              </a:rPr>
              <a:t>tabella S.9-3</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i vani degli ascensori a servizio dell'attività saranno di tipo protetto e saranno almeno di tipo </a:t>
            </a:r>
            <a:r>
              <a:rPr lang="it-IT" sz="1300" b="1" dirty="0">
                <a:effectLst/>
                <a:latin typeface="Arial Narrow" panose="020B0606020202030204" pitchFamily="34" charset="0"/>
                <a:ea typeface="Times New Roman" panose="02020603050405020304" pitchFamily="18" charset="0"/>
                <a:cs typeface="Arial" panose="020B0604020202020204" pitchFamily="34" charset="0"/>
              </a:rPr>
              <a:t>SB</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con caratteristiche </a:t>
            </a:r>
            <a:r>
              <a:rPr lang="it-IT" sz="1300" b="1" dirty="0">
                <a:effectLst/>
                <a:latin typeface="Arial Narrow" panose="020B0606020202030204" pitchFamily="34" charset="0"/>
                <a:ea typeface="Times New Roman" panose="02020603050405020304" pitchFamily="18" charset="0"/>
                <a:cs typeface="Arial" panose="020B0604020202020204" pitchFamily="34" charset="0"/>
              </a:rPr>
              <a:t>REI/EI 60; </a:t>
            </a:r>
            <a:r>
              <a:rPr lang="it-IT" sz="1300" dirty="0">
                <a:effectLst/>
                <a:latin typeface="Arial Narrow" panose="020B0606020202030204" pitchFamily="34" charset="0"/>
                <a:ea typeface="Calibri" panose="020F0502020204030204" pitchFamily="34" charset="0"/>
                <a:cs typeface="Times New Roman" panose="02020603050405020304" pitchFamily="18" charset="0"/>
              </a:rPr>
              <a:t>è previsto un ascensore antincendio tipo </a:t>
            </a:r>
            <a:r>
              <a:rPr lang="it-IT" sz="1300" b="1" dirty="0">
                <a:effectLst/>
                <a:latin typeface="Arial Narrow" panose="020B0606020202030204" pitchFamily="34" charset="0"/>
                <a:ea typeface="Calibri" panose="020F0502020204030204" pitchFamily="34" charset="0"/>
                <a:cs typeface="Times New Roman" panose="02020603050405020304" pitchFamily="18" charset="0"/>
              </a:rPr>
              <a:t>SD </a:t>
            </a:r>
            <a:r>
              <a:rPr lang="it-IT" sz="1300" dirty="0">
                <a:effectLst/>
                <a:latin typeface="Arial Narrow" panose="020B0606020202030204" pitchFamily="34" charset="0"/>
                <a:ea typeface="Calibri" panose="020F0502020204030204" pitchFamily="34" charset="0"/>
                <a:cs typeface="Times New Roman" panose="02020603050405020304" pitchFamily="18" charset="0"/>
              </a:rPr>
              <a:t>che raggiungerà tutti i piani fuori terra dell’attività e sarà realizzato in conformità alla norma UNI EN 81-72, </a:t>
            </a:r>
            <a:r>
              <a:rPr lang="it-IT" sz="1300" dirty="0">
                <a:effectLst/>
                <a:latin typeface="Arial Narrow" panose="020B0606020202030204" pitchFamily="34" charset="0"/>
                <a:ea typeface="Times New Roman" panose="02020603050405020304" pitchFamily="18" charset="0"/>
                <a:cs typeface="Arial" panose="020B0604020202020204" pitchFamily="34" charset="0"/>
              </a:rPr>
              <a:t>inoltre avranno le seguenti ulteriori caratteristiche:</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lvl="2"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saranno costituiti da materiale appartenente al gruppo GM0 di reazione al fuoco (</a:t>
            </a:r>
            <a:r>
              <a:rPr lang="it-IT" sz="1300" dirty="0" err="1">
                <a:solidFill>
                  <a:srgbClr val="00B050"/>
                </a:solidFill>
                <a:effectLst/>
                <a:latin typeface="Arial Narrow" panose="020B0606020202030204" pitchFamily="34" charset="0"/>
                <a:ea typeface="Times New Roman" panose="02020603050405020304" pitchFamily="18" charset="0"/>
                <a:cs typeface="Arial" panose="020B0604020202020204" pitchFamily="34" charset="0"/>
              </a:rPr>
              <a:t>vd</a:t>
            </a:r>
            <a:r>
              <a:rPr lang="it-IT" sz="1300" dirty="0">
                <a:solidFill>
                  <a:srgbClr val="00B050"/>
                </a:solidFill>
                <a:effectLst/>
                <a:latin typeface="Arial Narrow" panose="020B0606020202030204" pitchFamily="34" charset="0"/>
                <a:ea typeface="Times New Roman" panose="02020603050405020304" pitchFamily="18" charset="0"/>
                <a:cs typeface="Arial" panose="020B0604020202020204" pitchFamily="34" charset="0"/>
              </a:rPr>
              <a:t>. V.3.3.1</a:t>
            </a:r>
            <a:r>
              <a:rPr lang="it-IT" sz="13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1143000" lvl="2" indent="-228600" algn="just">
              <a:buFont typeface="Wingdings" panose="05000000000000000000" pitchFamily="2" charset="2"/>
              <a:buChar char=""/>
            </a:pPr>
            <a:r>
              <a:rPr lang="it-IT" sz="1300" dirty="0">
                <a:effectLst/>
                <a:latin typeface="Arial Narrow" panose="020B0606020202030204" pitchFamily="34" charset="0"/>
                <a:ea typeface="Times New Roman" panose="02020603050405020304" pitchFamily="18" charset="0"/>
                <a:cs typeface="Arial" panose="020B0604020202020204" pitchFamily="34" charset="0"/>
              </a:rPr>
              <a:t>le pareti, le porte ed i portelli di accesso;</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1143000" lvl="2" indent="-228600" algn="just">
              <a:buFont typeface="Wingdings" panose="05000000000000000000" pitchFamily="2" charset="2"/>
              <a:buChar char=""/>
            </a:pPr>
            <a:r>
              <a:rPr lang="it-IT" sz="1300" dirty="0">
                <a:latin typeface="Arial Narrow" panose="020B0606020202030204" pitchFamily="34" charset="0"/>
                <a:ea typeface="Times New Roman" panose="02020603050405020304" pitchFamily="18" charset="0"/>
                <a:cs typeface="Arial" panose="020B0604020202020204" pitchFamily="34" charset="0"/>
              </a:rPr>
              <a:t>i setti di separazione tra vano di corsa, locale del macchinario, locale delle pulegge di rinvio;</a:t>
            </a:r>
            <a:endParaRPr lang="it-IT" sz="1300" dirty="0">
              <a:latin typeface="Calibri" panose="020F0502020204030204" pitchFamily="34" charset="0"/>
              <a:ea typeface="Times New Roman" panose="02020603050405020304" pitchFamily="18" charset="0"/>
              <a:cs typeface="Arial" panose="020B0604020202020204" pitchFamily="34" charset="0"/>
            </a:endParaRPr>
          </a:p>
          <a:p>
            <a:pPr marL="1143000" lvl="2" indent="-228600" algn="just">
              <a:buFont typeface="Wingdings" panose="05000000000000000000" pitchFamily="2" charset="2"/>
              <a:buChar char=""/>
            </a:pPr>
            <a:r>
              <a:rPr lang="it-IT" sz="1300" dirty="0">
                <a:latin typeface="Arial Narrow" panose="020B0606020202030204" pitchFamily="34" charset="0"/>
                <a:ea typeface="Times New Roman" panose="02020603050405020304" pitchFamily="18" charset="0"/>
                <a:cs typeface="Arial" panose="020B0604020202020204" pitchFamily="34" charset="0"/>
              </a:rPr>
              <a:t>l’intelaiatura di sostegno della cabina.</a:t>
            </a:r>
            <a:endParaRPr lang="it-IT" sz="1300" dirty="0">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Arial Narrow" panose="020B0606020202030204" pitchFamily="34" charset="0"/>
              <a:buChar char="-"/>
            </a:pPr>
            <a:r>
              <a:rPr lang="it-IT" sz="1300" dirty="0">
                <a:latin typeface="Arial Narrow" panose="020B0606020202030204" pitchFamily="34" charset="0"/>
                <a:ea typeface="Times New Roman" panose="02020603050405020304" pitchFamily="18" charset="0"/>
                <a:cs typeface="Arial" panose="020B0604020202020204" pitchFamily="34" charset="0"/>
              </a:rPr>
              <a:t>i fori di comunicazione attraverso i setti di separazione per passaggio di funi, cavi o tubazioni, avranno le dimensioni minime indispensabili.</a:t>
            </a:r>
            <a:endParaRPr lang="it-IT" sz="13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buFont typeface="Arial Narrow" panose="020B0606020202030204" pitchFamily="34" charset="0"/>
              <a:buChar char="-"/>
            </a:pPr>
            <a:r>
              <a:rPr lang="it-IT" sz="1300" dirty="0">
                <a:latin typeface="Arial Narrow" panose="020B0606020202030204" pitchFamily="34" charset="0"/>
                <a:ea typeface="Times New Roman" panose="02020603050405020304" pitchFamily="18" charset="0"/>
                <a:cs typeface="Arial" panose="020B0604020202020204" pitchFamily="34" charset="0"/>
              </a:rPr>
              <a:t>saranno realizzati in conformità alla norma UNI EN 81-73;</a:t>
            </a:r>
            <a:endParaRPr lang="it-IT" sz="13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buFont typeface="Arial Narrow" panose="020B0606020202030204" pitchFamily="34" charset="0"/>
              <a:buChar char="-"/>
            </a:pPr>
            <a:r>
              <a:rPr lang="it-IT" sz="1300" dirty="0">
                <a:latin typeface="Arial Narrow" panose="020B0606020202030204" pitchFamily="34" charset="0"/>
                <a:ea typeface="Times New Roman" panose="02020603050405020304" pitchFamily="18" charset="0"/>
                <a:cs typeface="Arial" panose="020B0604020202020204" pitchFamily="34" charset="0"/>
              </a:rPr>
              <a:t>in caso di incendio, sarà vietato l’utilizzo degli ascensori non specificatamente progettati a tale fine. Tali ascensori saranno contrassegnati da appositi segnali conformi alla regola dell’arte e facilmente visibili a tutti i piani;</a:t>
            </a:r>
            <a:endParaRPr lang="it-IT" sz="13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buFont typeface="Arial Narrow" panose="020B0606020202030204" pitchFamily="34" charset="0"/>
              <a:buChar char="-"/>
            </a:pPr>
            <a:r>
              <a:rPr lang="it-IT" sz="1300" dirty="0">
                <a:latin typeface="Arial Narrow" panose="020B0606020202030204" pitchFamily="34" charset="0"/>
                <a:ea typeface="Times New Roman" panose="02020603050405020304" pitchFamily="18" charset="0"/>
                <a:cs typeface="Arial" panose="020B0604020202020204" pitchFamily="34" charset="0"/>
              </a:rPr>
              <a:t>in prossimità dell’accesso degli spazi o locale del macchinario, ove presente, sarà posizionato un estintore secondo i criteri previsti al capitolo S.6;</a:t>
            </a:r>
            <a:endParaRPr lang="it-IT" sz="13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buFont typeface="Arial Narrow" panose="020B0606020202030204" pitchFamily="34" charset="0"/>
              <a:buChar char="-"/>
            </a:pPr>
            <a:r>
              <a:rPr lang="it-IT" sz="1300" dirty="0">
                <a:latin typeface="Arial Narrow" panose="020B0606020202030204" pitchFamily="34" charset="0"/>
                <a:ea typeface="Times New Roman" panose="02020603050405020304" pitchFamily="18" charset="0"/>
                <a:cs typeface="Arial" panose="020B0604020202020204" pitchFamily="34" charset="0"/>
              </a:rPr>
              <a:t>le pareti, il pavimento ed il tetto della cabina saranno costituiti da materiali appartenenti al gruppo GM2 di reazione al fuoco come definito ;</a:t>
            </a:r>
            <a:endParaRPr lang="it-IT" sz="13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r>
              <a:rPr lang="it-IT" sz="1300" dirty="0">
                <a:effectLst/>
                <a:latin typeface="Arial Narrow" panose="020B0606020202030204" pitchFamily="34" charset="0"/>
                <a:ea typeface="Times New Roman" panose="02020603050405020304" pitchFamily="18" charset="0"/>
                <a:cs typeface="Arial" panose="020B0604020202020204" pitchFamily="34" charset="0"/>
              </a:rPr>
              <a:t>per i vani degli ascensori sarà soddisfatto il livello di prestazione </a:t>
            </a:r>
            <a:r>
              <a:rPr lang="it-IT" sz="1300" b="1" dirty="0">
                <a:effectLst/>
                <a:latin typeface="Arial Narrow" panose="020B0606020202030204" pitchFamily="34" charset="0"/>
                <a:ea typeface="Times New Roman" panose="02020603050405020304" pitchFamily="18" charset="0"/>
                <a:cs typeface="Arial" panose="020B0604020202020204" pitchFamily="34" charset="0"/>
              </a:rPr>
              <a:t>II</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della misura controllo di fumi e calore (capitolo S.8).</a:t>
            </a:r>
            <a:endParaRPr lang="it-IT" sz="1300" dirty="0">
              <a:effectLst/>
              <a:latin typeface="Times New Roman" panose="02020603050405020304" pitchFamily="18" charset="0"/>
              <a:ea typeface="Times New Roman" panose="02020603050405020304" pitchFamily="18" charset="0"/>
            </a:endParaRPr>
          </a:p>
          <a:p>
            <a:pPr algn="just"/>
            <a:endParaRPr lang="it-IT" sz="1200" dirty="0">
              <a:effectLst/>
              <a:latin typeface="Calibri" panose="020F0502020204030204" pitchFamily="34" charset="0"/>
              <a:ea typeface="Times New Roman" panose="02020603050405020304" pitchFamily="18" charset="0"/>
              <a:cs typeface="Arial" panose="020B0604020202020204" pitchFamily="34" charset="0"/>
            </a:endParaRPr>
          </a:p>
          <a:p>
            <a:pPr algn="just">
              <a:spcAft>
                <a:spcPts val="600"/>
              </a:spcAft>
            </a:pPr>
            <a:endParaRPr lang="it-IT" sz="2000" b="0" strike="noStrike" spc="-1" dirty="0">
              <a:latin typeface="Arial"/>
            </a:endParaRPr>
          </a:p>
          <a:p>
            <a:pPr algn="ctr">
              <a:lnSpc>
                <a:spcPct val="100000"/>
              </a:lnSpc>
            </a:pPr>
            <a:endParaRPr lang="it-IT" sz="2000" b="0" strike="noStrike" spc="-1" dirty="0">
              <a:latin typeface="Arial"/>
            </a:endParaRPr>
          </a:p>
        </p:txBody>
      </p:sp>
      <p:sp>
        <p:nvSpPr>
          <p:cNvPr id="2" name="CustomShape 1">
            <a:extLst>
              <a:ext uri="{FF2B5EF4-FFF2-40B4-BE49-F238E27FC236}">
                <a16:creationId xmlns:a16="http://schemas.microsoft.com/office/drawing/2014/main" id="{5EA2E96F-59EF-06D5-4844-E8C995689B80}"/>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3133288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CustomShape 3"/>
          <p:cNvSpPr/>
          <p:nvPr/>
        </p:nvSpPr>
        <p:spPr>
          <a:xfrm>
            <a:off x="1296000" y="360000"/>
            <a:ext cx="7559640" cy="5337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Norme cogenti applicabili</a:t>
            </a: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marL="343080" indent="-342720" algn="just">
              <a:lnSpc>
                <a:spcPct val="100000"/>
              </a:lnSpc>
              <a:spcBef>
                <a:spcPts val="567"/>
              </a:spcBef>
              <a:spcAft>
                <a:spcPts val="567"/>
              </a:spcAft>
              <a:buClr>
                <a:srgbClr val="002060"/>
              </a:buClr>
              <a:buFont typeface="StarSymbol"/>
              <a:buAutoNum type="arabicPeriod"/>
            </a:pPr>
            <a:r>
              <a:rPr lang="it-IT" sz="1600" spc="-1" dirty="0">
                <a:solidFill>
                  <a:srgbClr val="002060"/>
                </a:solidFill>
                <a:latin typeface="Arial"/>
              </a:rPr>
              <a:t>DM 18 settembre 2002. - Approvazione della regola tecnica di prevenzione incendi per la progettazione, la costruzione e l’esercizio delle strutture sanitarie pubbliche e private;</a:t>
            </a:r>
          </a:p>
          <a:p>
            <a:pPr marL="343080" indent="-342720" algn="just">
              <a:lnSpc>
                <a:spcPct val="100000"/>
              </a:lnSpc>
              <a:spcBef>
                <a:spcPts val="567"/>
              </a:spcBef>
              <a:spcAft>
                <a:spcPts val="567"/>
              </a:spcAft>
              <a:buClr>
                <a:srgbClr val="002060"/>
              </a:buClr>
              <a:buFont typeface="StarSymbol"/>
              <a:buAutoNum type="arabicPeriod"/>
            </a:pPr>
            <a:r>
              <a:rPr lang="it-IT" sz="1600" spc="-1" dirty="0">
                <a:solidFill>
                  <a:srgbClr val="002060"/>
                </a:solidFill>
                <a:latin typeface="Arial"/>
              </a:rPr>
              <a:t>DM 19 marzo 2015 - Aggiornamento della regola tecnica di prevenzione incendi per la progettazione, la costruzione e l’esercizio delle strutture sanitarie pubbliche e private di cui al decreto 18 settembre 2002; </a:t>
            </a:r>
          </a:p>
          <a:p>
            <a:pPr marL="343080" indent="-342720" algn="just">
              <a:lnSpc>
                <a:spcPct val="100000"/>
              </a:lnSpc>
              <a:spcBef>
                <a:spcPts val="567"/>
              </a:spcBef>
              <a:spcAft>
                <a:spcPts val="567"/>
              </a:spcAft>
              <a:buClr>
                <a:srgbClr val="002060"/>
              </a:buClr>
              <a:buFont typeface="StarSymbol"/>
              <a:buAutoNum type="arabicPeriod"/>
            </a:pPr>
            <a:r>
              <a:rPr lang="it-IT" sz="1600" b="0" strike="noStrike" spc="-1" dirty="0">
                <a:solidFill>
                  <a:srgbClr val="002060"/>
                </a:solidFill>
                <a:latin typeface="Arial"/>
                <a:ea typeface="DejaVu Sans"/>
              </a:rPr>
              <a:t>Il D.M. 03/08/2015 e </a:t>
            </a:r>
            <a:r>
              <a:rPr lang="it-IT" sz="1600" b="0" strike="noStrike" spc="-1" dirty="0" err="1">
                <a:solidFill>
                  <a:srgbClr val="002060"/>
                </a:solidFill>
                <a:latin typeface="Arial"/>
                <a:ea typeface="DejaVu Sans"/>
              </a:rPr>
              <a:t>s.m.i.</a:t>
            </a:r>
            <a:r>
              <a:rPr lang="it-IT" sz="1600" b="0" strike="noStrike" spc="-1" dirty="0">
                <a:solidFill>
                  <a:srgbClr val="002060"/>
                </a:solidFill>
                <a:latin typeface="Arial"/>
                <a:ea typeface="DejaVu Sans"/>
              </a:rPr>
              <a:t> con particolare riguardo al capitolo - </a:t>
            </a:r>
            <a:r>
              <a:rPr lang="it-IT" sz="1600" b="1" strike="noStrike" spc="-1" dirty="0">
                <a:solidFill>
                  <a:srgbClr val="002060"/>
                </a:solidFill>
                <a:latin typeface="Arial"/>
                <a:ea typeface="DejaVu Sans"/>
              </a:rPr>
              <a:t>V.11: strutture sanitarie</a:t>
            </a:r>
            <a:r>
              <a:rPr lang="it-IT" sz="1600" b="0" strike="noStrike" spc="-1" dirty="0">
                <a:solidFill>
                  <a:srgbClr val="002060"/>
                </a:solidFill>
                <a:latin typeface="Arial"/>
                <a:ea typeface="DejaVu Sans"/>
              </a:rPr>
              <a:t> (V.11 con D.M. 29/03/2021).</a:t>
            </a:r>
            <a:endParaRPr lang="it-IT" sz="1600" b="0" strike="noStrike" spc="-1" dirty="0">
              <a:latin typeface="Arial"/>
            </a:endParaRPr>
          </a:p>
          <a:p>
            <a:pPr algn="just">
              <a:lnSpc>
                <a:spcPct val="100000"/>
              </a:lnSpc>
            </a:pPr>
            <a:endParaRPr lang="it-IT" sz="1600" b="0" strike="noStrike" spc="-1" dirty="0">
              <a:latin typeface="Arial"/>
            </a:endParaRPr>
          </a:p>
        </p:txBody>
      </p:sp>
      <p:pic>
        <p:nvPicPr>
          <p:cNvPr id="176" name="Picture 2"/>
          <p:cNvPicPr/>
          <p:nvPr/>
        </p:nvPicPr>
        <p:blipFill>
          <a:blip r:embed="rId2"/>
          <a:srcRect b="16376"/>
          <a:stretch/>
        </p:blipFill>
        <p:spPr>
          <a:xfrm>
            <a:off x="150840" y="6233400"/>
            <a:ext cx="431280" cy="569880"/>
          </a:xfrm>
          <a:prstGeom prst="rect">
            <a:avLst/>
          </a:prstGeom>
          <a:ln>
            <a:noFill/>
          </a:ln>
        </p:spPr>
      </p:pic>
      <p:sp>
        <p:nvSpPr>
          <p:cNvPr id="177"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1DB45B8C-8E8A-41B1-921A-97AD55E4705A}" type="slidenum">
              <a:rPr lang="it-IT" sz="1000" b="0" strike="noStrike" spc="-1">
                <a:solidFill>
                  <a:srgbClr val="002060"/>
                </a:solidFill>
                <a:latin typeface="Arial"/>
                <a:ea typeface="DejaVu Sans"/>
              </a:rPr>
              <a:t>5</a:t>
            </a:fld>
            <a:endParaRPr lang="it-IT" sz="1000" b="0" strike="noStrike" spc="-1">
              <a:latin typeface="Arial"/>
            </a:endParaRPr>
          </a:p>
        </p:txBody>
      </p:sp>
      <p:sp>
        <p:nvSpPr>
          <p:cNvPr id="178"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79"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0"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1"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2"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4"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85" name="Picture 2"/>
          <p:cNvPicPr/>
          <p:nvPr/>
        </p:nvPicPr>
        <p:blipFill>
          <a:blip r:embed="rId3"/>
          <a:srcRect r="66092"/>
          <a:stretch/>
        </p:blipFill>
        <p:spPr>
          <a:xfrm>
            <a:off x="58320" y="173880"/>
            <a:ext cx="863280" cy="1065960"/>
          </a:xfrm>
          <a:prstGeom prst="rect">
            <a:avLst/>
          </a:prstGeom>
          <a:ln>
            <a:noFill/>
          </a:ln>
        </p:spPr>
      </p:pic>
      <p:pic>
        <p:nvPicPr>
          <p:cNvPr id="186" name="Picture 2"/>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3D3D73B8-0C79-FEE2-3211-2AF2DDC4A3CE}"/>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A11309-E44C-DE48-9004-32962BE3F8AB}"/>
            </a:ext>
          </a:extLst>
        </p:cNvPr>
        <p:cNvGrpSpPr/>
        <p:nvPr/>
      </p:nvGrpSpPr>
      <p:grpSpPr>
        <a:xfrm>
          <a:off x="0" y="0"/>
          <a:ext cx="0" cy="0"/>
          <a:chOff x="0" y="0"/>
          <a:chExt cx="0" cy="0"/>
        </a:xfrm>
      </p:grpSpPr>
      <p:pic>
        <p:nvPicPr>
          <p:cNvPr id="760" name="Picture 2_52">
            <a:extLst>
              <a:ext uri="{FF2B5EF4-FFF2-40B4-BE49-F238E27FC236}">
                <a16:creationId xmlns:a16="http://schemas.microsoft.com/office/drawing/2014/main" id="{250DD368-DAD4-67F3-DBC5-6E185426190C}"/>
              </a:ext>
            </a:extLst>
          </p:cNvPr>
          <p:cNvPicPr/>
          <p:nvPr/>
        </p:nvPicPr>
        <p:blipFill>
          <a:blip r:embed="rId2"/>
          <a:srcRect b="16376"/>
          <a:stretch/>
        </p:blipFill>
        <p:spPr>
          <a:xfrm>
            <a:off x="150840" y="6222240"/>
            <a:ext cx="431280" cy="569880"/>
          </a:xfrm>
          <a:prstGeom prst="rect">
            <a:avLst/>
          </a:prstGeom>
          <a:ln>
            <a:noFill/>
          </a:ln>
        </p:spPr>
      </p:pic>
      <p:sp>
        <p:nvSpPr>
          <p:cNvPr id="761" name="CustomShape 3">
            <a:extLst>
              <a:ext uri="{FF2B5EF4-FFF2-40B4-BE49-F238E27FC236}">
                <a16:creationId xmlns:a16="http://schemas.microsoft.com/office/drawing/2014/main" id="{BC797B03-0948-6B74-3DFE-AC21E926EE4A}"/>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2734B15-6CC8-492F-AC8E-C7DEF90727FE}" type="slidenum">
              <a:rPr lang="it-IT" sz="1000" b="0" strike="noStrike" spc="-1">
                <a:solidFill>
                  <a:srgbClr val="002060"/>
                </a:solidFill>
                <a:latin typeface="Arial"/>
                <a:ea typeface="DejaVu Sans"/>
              </a:rPr>
              <a:t>50</a:t>
            </a:fld>
            <a:endParaRPr lang="it-IT" sz="1000" b="0" strike="noStrike" spc="-1">
              <a:latin typeface="Arial"/>
            </a:endParaRPr>
          </a:p>
        </p:txBody>
      </p:sp>
      <p:sp>
        <p:nvSpPr>
          <p:cNvPr id="762" name="CustomShape 4">
            <a:extLst>
              <a:ext uri="{FF2B5EF4-FFF2-40B4-BE49-F238E27FC236}">
                <a16:creationId xmlns:a16="http://schemas.microsoft.com/office/drawing/2014/main" id="{A66783FE-D73A-C266-9947-2042C46945FC}"/>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763" name="Line 5">
            <a:extLst>
              <a:ext uri="{FF2B5EF4-FFF2-40B4-BE49-F238E27FC236}">
                <a16:creationId xmlns:a16="http://schemas.microsoft.com/office/drawing/2014/main" id="{F5D9BA50-6923-684F-1E4E-38381775A3DA}"/>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4" name="Line 6">
            <a:extLst>
              <a:ext uri="{FF2B5EF4-FFF2-40B4-BE49-F238E27FC236}">
                <a16:creationId xmlns:a16="http://schemas.microsoft.com/office/drawing/2014/main" id="{E30610CC-4E10-5D5F-1442-B898830A23D8}"/>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5" name="Line 7">
            <a:extLst>
              <a:ext uri="{FF2B5EF4-FFF2-40B4-BE49-F238E27FC236}">
                <a16:creationId xmlns:a16="http://schemas.microsoft.com/office/drawing/2014/main" id="{5DBF3CAB-8CD2-FEAB-2B57-7EC22D0594A9}"/>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6" name="Line 8">
            <a:extLst>
              <a:ext uri="{FF2B5EF4-FFF2-40B4-BE49-F238E27FC236}">
                <a16:creationId xmlns:a16="http://schemas.microsoft.com/office/drawing/2014/main" id="{EF88DFFC-24B3-C32D-5666-927AFB6998A3}"/>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769" name="CustomShape 11">
            <a:extLst>
              <a:ext uri="{FF2B5EF4-FFF2-40B4-BE49-F238E27FC236}">
                <a16:creationId xmlns:a16="http://schemas.microsoft.com/office/drawing/2014/main" id="{15016263-4FF8-99F2-DB3E-5D30DE0DC71F}"/>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770" name="Picture 2_53">
            <a:extLst>
              <a:ext uri="{FF2B5EF4-FFF2-40B4-BE49-F238E27FC236}">
                <a16:creationId xmlns:a16="http://schemas.microsoft.com/office/drawing/2014/main" id="{45F100DA-A4B3-AC13-A493-E37DCDAD1E15}"/>
              </a:ext>
            </a:extLst>
          </p:cNvPr>
          <p:cNvPicPr/>
          <p:nvPr/>
        </p:nvPicPr>
        <p:blipFill>
          <a:blip r:embed="rId3"/>
          <a:srcRect r="66092"/>
          <a:stretch/>
        </p:blipFill>
        <p:spPr>
          <a:xfrm>
            <a:off x="58320" y="173880"/>
            <a:ext cx="863280" cy="1065960"/>
          </a:xfrm>
          <a:prstGeom prst="rect">
            <a:avLst/>
          </a:prstGeom>
          <a:ln>
            <a:noFill/>
          </a:ln>
        </p:spPr>
      </p:pic>
      <p:pic>
        <p:nvPicPr>
          <p:cNvPr id="771" name="Picture 2_54">
            <a:extLst>
              <a:ext uri="{FF2B5EF4-FFF2-40B4-BE49-F238E27FC236}">
                <a16:creationId xmlns:a16="http://schemas.microsoft.com/office/drawing/2014/main" id="{D20A47D1-BB3A-9EFE-D628-5FA1AE832737}"/>
              </a:ext>
            </a:extLst>
          </p:cNvPr>
          <p:cNvPicPr/>
          <p:nvPr/>
        </p:nvPicPr>
        <p:blipFill>
          <a:blip r:embed="rId4"/>
          <a:stretch/>
        </p:blipFill>
        <p:spPr>
          <a:xfrm>
            <a:off x="2880" y="1587960"/>
            <a:ext cx="943200" cy="243360"/>
          </a:xfrm>
          <a:prstGeom prst="rect">
            <a:avLst/>
          </a:prstGeom>
          <a:ln>
            <a:noFill/>
          </a:ln>
        </p:spPr>
      </p:pic>
      <p:sp>
        <p:nvSpPr>
          <p:cNvPr id="14" name="CustomShape 10">
            <a:extLst>
              <a:ext uri="{FF2B5EF4-FFF2-40B4-BE49-F238E27FC236}">
                <a16:creationId xmlns:a16="http://schemas.microsoft.com/office/drawing/2014/main" id="{DB9DD357-DE99-B419-2644-58F8E3A4E5EC}"/>
              </a:ext>
            </a:extLst>
          </p:cNvPr>
          <p:cNvSpPr/>
          <p:nvPr/>
        </p:nvSpPr>
        <p:spPr>
          <a:xfrm>
            <a:off x="1337400" y="306514"/>
            <a:ext cx="7559640" cy="104295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 </a:t>
            </a:r>
          </a:p>
          <a:p>
            <a:pPr algn="ctr">
              <a:lnSpc>
                <a:spcPct val="100000"/>
              </a:lnSpc>
            </a:pPr>
            <a:r>
              <a:rPr lang="it-IT" sz="2200" b="1" strike="noStrike" spc="-1" dirty="0">
                <a:solidFill>
                  <a:srgbClr val="002060"/>
                </a:solidFill>
                <a:latin typeface="Arial"/>
                <a:ea typeface="DejaVu Sans"/>
              </a:rPr>
              <a:t>- </a:t>
            </a:r>
            <a:r>
              <a:rPr lang="it-IT" sz="2200" b="0" strike="noStrike" spc="-1" dirty="0">
                <a:solidFill>
                  <a:srgbClr val="002060"/>
                </a:solidFill>
                <a:latin typeface="Arial"/>
                <a:ea typeface="DejaVu Sans"/>
              </a:rPr>
              <a:t>S4: Esodo</a:t>
            </a:r>
            <a:endParaRPr lang="it-IT" sz="1400" b="0" strike="noStrike" spc="-1" dirty="0">
              <a:latin typeface="Arial"/>
            </a:endParaRPr>
          </a:p>
          <a:p>
            <a:pPr algn="just">
              <a:spcAft>
                <a:spcPts val="600"/>
              </a:spcAft>
            </a:pPr>
            <a:endParaRPr lang="it-IT" sz="2000" b="0" strike="noStrike" spc="-1" dirty="0">
              <a:latin typeface="Arial"/>
            </a:endParaRPr>
          </a:p>
          <a:p>
            <a:pPr algn="ctr">
              <a:lnSpc>
                <a:spcPct val="100000"/>
              </a:lnSpc>
            </a:pPr>
            <a:endParaRPr lang="it-IT" sz="2000" b="0" strike="noStrike" spc="-1" dirty="0">
              <a:latin typeface="Arial"/>
            </a:endParaRPr>
          </a:p>
        </p:txBody>
      </p:sp>
      <p:sp>
        <p:nvSpPr>
          <p:cNvPr id="2" name="CustomShape 1">
            <a:extLst>
              <a:ext uri="{FF2B5EF4-FFF2-40B4-BE49-F238E27FC236}">
                <a16:creationId xmlns:a16="http://schemas.microsoft.com/office/drawing/2014/main" id="{5EA2E96F-59EF-06D5-4844-E8C995689B80}"/>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
        <p:nvSpPr>
          <p:cNvPr id="3" name="CustomShape 10">
            <a:extLst>
              <a:ext uri="{FF2B5EF4-FFF2-40B4-BE49-F238E27FC236}">
                <a16:creationId xmlns:a16="http://schemas.microsoft.com/office/drawing/2014/main" id="{FA59109D-71CE-CE22-7E1C-A8E61F2899E5}"/>
              </a:ext>
            </a:extLst>
          </p:cNvPr>
          <p:cNvSpPr/>
          <p:nvPr/>
        </p:nvSpPr>
        <p:spPr>
          <a:xfrm>
            <a:off x="1277640" y="1195612"/>
            <a:ext cx="7559640" cy="472589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r>
              <a:rPr lang="it-IT" sz="1600" b="1" i="0" u="none" strike="noStrike" baseline="0" dirty="0">
                <a:solidFill>
                  <a:srgbClr val="21409B"/>
                </a:solidFill>
                <a:latin typeface="LiberationSans-Bold"/>
              </a:rPr>
              <a:t>Prescrizioni per il </a:t>
            </a:r>
            <a:r>
              <a:rPr lang="it-IT" sz="1600" b="1" dirty="0">
                <a:solidFill>
                  <a:srgbClr val="21409B"/>
                </a:solidFill>
                <a:latin typeface="LiberationSans-Bold"/>
              </a:rPr>
              <a:t>tipo SD – vani per ascensori antincendio </a:t>
            </a:r>
            <a:r>
              <a:rPr lang="it-IT" sz="1600" dirty="0">
                <a:solidFill>
                  <a:srgbClr val="00B050"/>
                </a:solidFill>
                <a:latin typeface="LiberationSans-Bold"/>
              </a:rPr>
              <a:t>(</a:t>
            </a:r>
            <a:r>
              <a:rPr lang="it-IT" sz="1600" dirty="0" err="1">
                <a:solidFill>
                  <a:srgbClr val="00B050"/>
                </a:solidFill>
                <a:latin typeface="LiberationSans-Bold"/>
              </a:rPr>
              <a:t>vd</a:t>
            </a:r>
            <a:r>
              <a:rPr lang="it-IT" sz="1600" dirty="0">
                <a:solidFill>
                  <a:srgbClr val="00B050"/>
                </a:solidFill>
                <a:latin typeface="LiberationSans-Bold"/>
              </a:rPr>
              <a:t>. V.3.3.4)</a:t>
            </a:r>
            <a:endParaRPr lang="it-IT" sz="1600" i="0" u="none" strike="noStrike" baseline="0" dirty="0">
              <a:solidFill>
                <a:srgbClr val="00B050"/>
              </a:solidFill>
              <a:latin typeface="LiberationSans-Bold"/>
            </a:endParaRPr>
          </a:p>
          <a:p>
            <a:r>
              <a:rPr lang="it-IT" sz="1600" dirty="0">
                <a:solidFill>
                  <a:srgbClr val="000000"/>
                </a:solidFill>
                <a:latin typeface="LiberationSerif"/>
              </a:rPr>
              <a:t>1. Il vano degli ascensori deve essere di tipo </a:t>
            </a:r>
            <a:r>
              <a:rPr lang="it-IT" sz="1600" i="1" dirty="0">
                <a:solidFill>
                  <a:srgbClr val="000000"/>
                </a:solidFill>
                <a:latin typeface="LiberationSerif-Italic"/>
              </a:rPr>
              <a:t>a prova di fumo proveniente dall’attività </a:t>
            </a:r>
            <a:r>
              <a:rPr lang="it-IT" sz="1600" dirty="0">
                <a:solidFill>
                  <a:srgbClr val="000000"/>
                </a:solidFill>
                <a:latin typeface="LiberationSerif"/>
              </a:rPr>
              <a:t>o essere inserito in vano scale </a:t>
            </a:r>
            <a:r>
              <a:rPr lang="it-IT" sz="1600" i="1" dirty="0">
                <a:solidFill>
                  <a:srgbClr val="000000"/>
                </a:solidFill>
                <a:latin typeface="LiberationSerif-Italic"/>
              </a:rPr>
              <a:t>a prova di fumo proveniente dall’attività</a:t>
            </a:r>
          </a:p>
          <a:p>
            <a:pPr algn="l"/>
            <a:r>
              <a:rPr lang="it-IT" sz="1600" b="0" i="0" u="none" strike="noStrike" baseline="0" dirty="0">
                <a:solidFill>
                  <a:srgbClr val="000000"/>
                </a:solidFill>
                <a:latin typeface="LiberationSerif"/>
              </a:rPr>
              <a:t>2. L’ascensore dovrebbe essere realizzato in conformità alla norma UNI EN 81-72.</a:t>
            </a:r>
          </a:p>
          <a:p>
            <a:pPr algn="l"/>
            <a:r>
              <a:rPr lang="it-IT" sz="1600" b="0" i="0" u="none" strike="noStrike" baseline="0" dirty="0">
                <a:solidFill>
                  <a:srgbClr val="21409B"/>
                </a:solidFill>
                <a:latin typeface="LiberationSerif"/>
              </a:rPr>
              <a:t>Nota Gli ascensori devono rispondere ai requisiti essenziali di salute e di sicurezza previsti all’allegato I della direttiva 2014/33/UE del 26 febbraio 2014.</a:t>
            </a:r>
          </a:p>
          <a:p>
            <a:pPr algn="l"/>
            <a:r>
              <a:rPr lang="it-IT" sz="1600" b="0" i="0" u="none" strike="noStrike" baseline="0" dirty="0">
                <a:solidFill>
                  <a:srgbClr val="000000"/>
                </a:solidFill>
                <a:latin typeface="LiberationSerif"/>
              </a:rPr>
              <a:t>3. La classe di resistenza al fuoco del vano degli ascensori deve essere corrispondente</a:t>
            </a:r>
          </a:p>
          <a:p>
            <a:pPr algn="l"/>
            <a:r>
              <a:rPr lang="it-IT" sz="1600" b="0" i="0" u="none" strike="noStrike" baseline="0" dirty="0">
                <a:solidFill>
                  <a:srgbClr val="000000"/>
                </a:solidFill>
                <a:latin typeface="LiberationSerif"/>
              </a:rPr>
              <a:t>a quella dei compartimenti serviti e comunque ≥ 60.</a:t>
            </a:r>
          </a:p>
          <a:p>
            <a:pPr algn="l"/>
            <a:r>
              <a:rPr lang="it-IT" sz="1600" b="0" i="0" u="none" strike="noStrike" baseline="0" dirty="0">
                <a:solidFill>
                  <a:srgbClr val="000000"/>
                </a:solidFill>
                <a:latin typeface="LiberationSerif"/>
              </a:rPr>
              <a:t>4. Gli atri protetti devono possedere almeno le caratteristiche previste per il filtro</a:t>
            </a:r>
          </a:p>
          <a:p>
            <a:pPr algn="l"/>
            <a:r>
              <a:rPr lang="it-IT" sz="1600" b="0" i="0" u="none" strike="noStrike" baseline="0" dirty="0">
                <a:solidFill>
                  <a:srgbClr val="000000"/>
                </a:solidFill>
                <a:latin typeface="LiberationSerif"/>
              </a:rPr>
              <a:t>(capitolo S.3). La superficie lorda dell’atrio protetto non può essere &lt; 5 m2.</a:t>
            </a:r>
          </a:p>
          <a:p>
            <a:pPr algn="l"/>
            <a:r>
              <a:rPr lang="it-IT" sz="1600" b="0" i="0" u="none" strike="noStrike" baseline="0" dirty="0">
                <a:solidFill>
                  <a:srgbClr val="000000"/>
                </a:solidFill>
                <a:latin typeface="LiberationSerif"/>
              </a:rPr>
              <a:t>5. Lo sbarco dell’ascensore al piano di riferimento deve immettere su luogo sicuro</a:t>
            </a:r>
          </a:p>
          <a:p>
            <a:pPr algn="l"/>
            <a:r>
              <a:rPr lang="it-IT" sz="1600" b="0" i="0" u="none" strike="noStrike" baseline="0" dirty="0">
                <a:solidFill>
                  <a:srgbClr val="000000"/>
                </a:solidFill>
                <a:latin typeface="LiberationSerif"/>
              </a:rPr>
              <a:t>direttamente o mediante percorso protetto.</a:t>
            </a:r>
          </a:p>
          <a:p>
            <a:pPr algn="l"/>
            <a:r>
              <a:rPr lang="it-IT" sz="1600" b="0" i="0" u="none" strike="noStrike" baseline="0" dirty="0">
                <a:solidFill>
                  <a:srgbClr val="000000"/>
                </a:solidFill>
                <a:latin typeface="LiberationSerif"/>
              </a:rPr>
              <a:t>6. Le pareti, il pavimento ed il tetto della cabina devono essere realizzati con </a:t>
            </a:r>
            <a:r>
              <a:rPr lang="it-IT" sz="1600" b="0" i="0" u="none" strike="noStrike" baseline="0" dirty="0">
                <a:solidFill>
                  <a:srgbClr val="00B050"/>
                </a:solidFill>
                <a:latin typeface="LiberationSerif"/>
              </a:rPr>
              <a:t>materiale</a:t>
            </a:r>
          </a:p>
          <a:p>
            <a:pPr algn="l"/>
            <a:r>
              <a:rPr lang="it-IT" sz="1600" b="0" i="0" u="none" strike="noStrike" baseline="0" dirty="0">
                <a:solidFill>
                  <a:srgbClr val="00B050"/>
                </a:solidFill>
                <a:latin typeface="LiberationSerif"/>
              </a:rPr>
              <a:t>non combustibile</a:t>
            </a:r>
            <a:r>
              <a:rPr lang="it-IT" sz="1600" b="0" i="0" u="none" strike="noStrike" baseline="0" dirty="0">
                <a:solidFill>
                  <a:srgbClr val="000000"/>
                </a:solidFill>
                <a:latin typeface="LiberationSerif"/>
              </a:rPr>
              <a:t>.</a:t>
            </a:r>
            <a:endParaRPr lang="it-IT" sz="1600" b="0" strike="noStrike" spc="-1" dirty="0">
              <a:latin typeface="Arial"/>
            </a:endParaRPr>
          </a:p>
        </p:txBody>
      </p:sp>
    </p:spTree>
    <p:extLst>
      <p:ext uri="{BB962C8B-B14F-4D97-AF65-F5344CB8AC3E}">
        <p14:creationId xmlns:p14="http://schemas.microsoft.com/office/powerpoint/2010/main" val="6302977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1" name="Picture 2_64"/>
          <p:cNvPicPr/>
          <p:nvPr/>
        </p:nvPicPr>
        <p:blipFill>
          <a:blip r:embed="rId2"/>
          <a:srcRect b="16376"/>
          <a:stretch/>
        </p:blipFill>
        <p:spPr>
          <a:xfrm>
            <a:off x="150840" y="6222240"/>
            <a:ext cx="431280" cy="569880"/>
          </a:xfrm>
          <a:prstGeom prst="rect">
            <a:avLst/>
          </a:prstGeom>
          <a:ln>
            <a:noFill/>
          </a:ln>
        </p:spPr>
      </p:pic>
      <p:sp>
        <p:nvSpPr>
          <p:cNvPr id="1582"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11BC4537-10D2-4D85-B6BA-E6D78DEBDC0F}" type="slidenum">
              <a:rPr lang="it-IT" sz="1000" b="0" strike="noStrike" spc="-1">
                <a:solidFill>
                  <a:srgbClr val="002060"/>
                </a:solidFill>
                <a:latin typeface="Arial"/>
                <a:ea typeface="DejaVu Sans"/>
              </a:rPr>
              <a:t>51</a:t>
            </a:fld>
            <a:endParaRPr lang="it-IT" sz="1000" b="0" strike="noStrike" spc="-1">
              <a:latin typeface="Arial"/>
            </a:endParaRPr>
          </a:p>
        </p:txBody>
      </p:sp>
      <p:sp>
        <p:nvSpPr>
          <p:cNvPr id="1583"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584"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585"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586"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587"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589"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S5: Gestione della sicurezza antincendio</a:t>
            </a:r>
            <a:endParaRPr lang="it-IT" sz="2200" b="0" strike="noStrike" spc="-1">
              <a:latin typeface="Arial"/>
            </a:endParaRPr>
          </a:p>
          <a:p>
            <a:pPr algn="just">
              <a:lnSpc>
                <a:spcPct val="100000"/>
              </a:lnSpc>
            </a:pPr>
            <a:endParaRPr lang="it-IT" sz="2200" b="0" strike="noStrike" spc="-1">
              <a:latin typeface="Arial"/>
            </a:endParaRPr>
          </a:p>
          <a:p>
            <a:pPr algn="just">
              <a:lnSpc>
                <a:spcPct val="100000"/>
              </a:lnSpc>
            </a:pPr>
            <a:endParaRPr lang="it-IT" sz="2200" b="0" strike="noStrike" spc="-1">
              <a:latin typeface="Arial"/>
            </a:endParaRPr>
          </a:p>
          <a:p>
            <a:pPr algn="just">
              <a:lnSpc>
                <a:spcPct val="100000"/>
              </a:lnSpc>
            </a:pPr>
            <a:r>
              <a:rPr lang="it-IT" sz="1600" b="1" strike="noStrike" spc="-1">
                <a:solidFill>
                  <a:srgbClr val="000000"/>
                </a:solidFill>
                <a:latin typeface="Arial"/>
                <a:ea typeface="DejaVu Sans"/>
              </a:rPr>
              <a:t>Livelli di prestazione</a:t>
            </a:r>
            <a:r>
              <a:rPr lang="it-IT" sz="1600" b="0" strike="noStrike" spc="-1">
                <a:solidFill>
                  <a:srgbClr val="000000"/>
                </a:solidFill>
                <a:latin typeface="Arial"/>
                <a:ea typeface="DejaVu Sans"/>
              </a:rPr>
              <a:t> previsti:</a:t>
            </a: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just">
              <a:lnSpc>
                <a:spcPct val="100000"/>
              </a:lnSpc>
            </a:pPr>
            <a:endParaRPr lang="it-IT" sz="1600" b="0" strike="noStrike" spc="-1">
              <a:latin typeface="Arial"/>
            </a:endParaRPr>
          </a:p>
        </p:txBody>
      </p:sp>
      <p:sp>
        <p:nvSpPr>
          <p:cNvPr id="1590"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591" name="Picture 2_65"/>
          <p:cNvPicPr/>
          <p:nvPr/>
        </p:nvPicPr>
        <p:blipFill>
          <a:blip r:embed="rId3"/>
          <a:srcRect r="66092"/>
          <a:stretch/>
        </p:blipFill>
        <p:spPr>
          <a:xfrm>
            <a:off x="58320" y="173880"/>
            <a:ext cx="863280" cy="1065960"/>
          </a:xfrm>
          <a:prstGeom prst="rect">
            <a:avLst/>
          </a:prstGeom>
          <a:ln>
            <a:noFill/>
          </a:ln>
        </p:spPr>
      </p:pic>
      <p:pic>
        <p:nvPicPr>
          <p:cNvPr id="1592" name="Picture 2_66"/>
          <p:cNvPicPr/>
          <p:nvPr/>
        </p:nvPicPr>
        <p:blipFill>
          <a:blip r:embed="rId4"/>
          <a:stretch/>
        </p:blipFill>
        <p:spPr>
          <a:xfrm>
            <a:off x="2880" y="1587960"/>
            <a:ext cx="943200" cy="243360"/>
          </a:xfrm>
          <a:prstGeom prst="rect">
            <a:avLst/>
          </a:prstGeom>
          <a:ln>
            <a:noFill/>
          </a:ln>
        </p:spPr>
      </p:pic>
      <p:pic>
        <p:nvPicPr>
          <p:cNvPr id="1593" name="Immagine 1592"/>
          <p:cNvPicPr/>
          <p:nvPr/>
        </p:nvPicPr>
        <p:blipFill>
          <a:blip r:embed="rId5"/>
          <a:stretch/>
        </p:blipFill>
        <p:spPr>
          <a:xfrm>
            <a:off x="1352880" y="2664000"/>
            <a:ext cx="7647120" cy="2132640"/>
          </a:xfrm>
          <a:prstGeom prst="rect">
            <a:avLst/>
          </a:prstGeom>
          <a:ln>
            <a:noFill/>
          </a:ln>
        </p:spPr>
      </p:pic>
      <p:sp>
        <p:nvSpPr>
          <p:cNvPr id="2" name="CustomShape 1">
            <a:extLst>
              <a:ext uri="{FF2B5EF4-FFF2-40B4-BE49-F238E27FC236}">
                <a16:creationId xmlns:a16="http://schemas.microsoft.com/office/drawing/2014/main" id="{07B184F7-AF65-D80A-6F33-76DFDC117315}"/>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1" name="Picture 2_70"/>
          <p:cNvPicPr/>
          <p:nvPr/>
        </p:nvPicPr>
        <p:blipFill>
          <a:blip r:embed="rId2"/>
          <a:srcRect b="16376"/>
          <a:stretch/>
        </p:blipFill>
        <p:spPr>
          <a:xfrm>
            <a:off x="150840" y="6222240"/>
            <a:ext cx="431280" cy="569880"/>
          </a:xfrm>
          <a:prstGeom prst="rect">
            <a:avLst/>
          </a:prstGeom>
          <a:ln>
            <a:noFill/>
          </a:ln>
        </p:spPr>
      </p:pic>
      <p:sp>
        <p:nvSpPr>
          <p:cNvPr id="1612"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7415B581-B1A1-48D4-9D7B-7E932F515B38}" type="slidenum">
              <a:rPr lang="it-IT" sz="1000" b="0" strike="noStrike" spc="-1">
                <a:solidFill>
                  <a:srgbClr val="002060"/>
                </a:solidFill>
                <a:latin typeface="Arial"/>
                <a:ea typeface="DejaVu Sans"/>
              </a:rPr>
              <a:t>52</a:t>
            </a:fld>
            <a:endParaRPr lang="it-IT" sz="1000" b="0" strike="noStrike" spc="-1">
              <a:latin typeface="Arial"/>
            </a:endParaRPr>
          </a:p>
        </p:txBody>
      </p:sp>
      <p:sp>
        <p:nvSpPr>
          <p:cNvPr id="1613"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614"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15"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16"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17"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19"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S5:</a:t>
            </a:r>
            <a:r>
              <a:rPr lang="it-IT" sz="1800" b="0" strike="noStrike" spc="-1" dirty="0">
                <a:solidFill>
                  <a:srgbClr val="002060"/>
                </a:solidFill>
                <a:latin typeface="Arial"/>
                <a:ea typeface="DejaVu Sans"/>
              </a:rPr>
              <a:t> </a:t>
            </a:r>
            <a:r>
              <a:rPr lang="it-IT" sz="2200" b="0" strike="noStrike" spc="-1" dirty="0">
                <a:solidFill>
                  <a:srgbClr val="002060"/>
                </a:solidFill>
                <a:latin typeface="Arial"/>
                <a:ea typeface="DejaVu Sans"/>
              </a:rPr>
              <a:t>Gestione della sicurezza antincendio</a:t>
            </a:r>
            <a:endParaRPr lang="it-IT" sz="2200" b="0" strike="noStrike" spc="-1" dirty="0">
              <a:latin typeface="Arial"/>
            </a:endParaRPr>
          </a:p>
          <a:p>
            <a:pPr algn="just">
              <a:lnSpc>
                <a:spcPct val="100000"/>
              </a:lnSpc>
            </a:pPr>
            <a:endParaRPr lang="it-IT" sz="1600" b="0" strike="noStrike" spc="-1" dirty="0">
              <a:solidFill>
                <a:srgbClr val="000000"/>
              </a:solidFill>
              <a:latin typeface="Arial"/>
              <a:ea typeface="DejaVu Sans"/>
            </a:endParaRPr>
          </a:p>
          <a:p>
            <a:pPr algn="just">
              <a:lnSpc>
                <a:spcPct val="100000"/>
              </a:lnSpc>
            </a:pPr>
            <a:r>
              <a:rPr lang="it-IT" sz="1600" b="0" strike="noStrike" spc="-1" dirty="0">
                <a:solidFill>
                  <a:srgbClr val="000000"/>
                </a:solidFill>
                <a:latin typeface="Arial"/>
                <a:ea typeface="DejaVu Sans"/>
              </a:rPr>
              <a:t>Livello di prestazione valutato </a:t>
            </a:r>
            <a:r>
              <a:rPr lang="it-IT" sz="1600" b="1" u="sng" strike="noStrike" spc="-1" dirty="0">
                <a:solidFill>
                  <a:srgbClr val="000000"/>
                </a:solidFill>
                <a:uFillTx/>
                <a:latin typeface="Arial"/>
                <a:ea typeface="DejaVu Sans"/>
              </a:rPr>
              <a:t>secondo la RTO</a:t>
            </a:r>
            <a:r>
              <a:rPr lang="it-IT" sz="1600" b="0" strike="noStrike" spc="-1" dirty="0">
                <a:solidFill>
                  <a:srgbClr val="000000"/>
                </a:solidFill>
                <a:latin typeface="Arial"/>
                <a:ea typeface="DejaVu Sans"/>
              </a:rPr>
              <a:t>:</a:t>
            </a: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1620"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621" name="Picture 2_71"/>
          <p:cNvPicPr/>
          <p:nvPr/>
        </p:nvPicPr>
        <p:blipFill>
          <a:blip r:embed="rId3"/>
          <a:srcRect r="66092"/>
          <a:stretch/>
        </p:blipFill>
        <p:spPr>
          <a:xfrm>
            <a:off x="58320" y="173880"/>
            <a:ext cx="863280" cy="1065960"/>
          </a:xfrm>
          <a:prstGeom prst="rect">
            <a:avLst/>
          </a:prstGeom>
          <a:ln>
            <a:noFill/>
          </a:ln>
        </p:spPr>
      </p:pic>
      <p:pic>
        <p:nvPicPr>
          <p:cNvPr id="1622" name="Picture 2_72"/>
          <p:cNvPicPr/>
          <p:nvPr/>
        </p:nvPicPr>
        <p:blipFill>
          <a:blip r:embed="rId4"/>
          <a:stretch/>
        </p:blipFill>
        <p:spPr>
          <a:xfrm>
            <a:off x="2880" y="1587960"/>
            <a:ext cx="943200" cy="243360"/>
          </a:xfrm>
          <a:prstGeom prst="rect">
            <a:avLst/>
          </a:prstGeom>
          <a:ln>
            <a:noFill/>
          </a:ln>
        </p:spPr>
      </p:pic>
      <p:grpSp>
        <p:nvGrpSpPr>
          <p:cNvPr id="1623" name="Group 12"/>
          <p:cNvGrpSpPr/>
          <p:nvPr/>
        </p:nvGrpSpPr>
        <p:grpSpPr>
          <a:xfrm>
            <a:off x="2303280" y="1587960"/>
            <a:ext cx="5665680" cy="4143240"/>
            <a:chOff x="2304000" y="1472760"/>
            <a:chExt cx="5665680" cy="4143240"/>
          </a:xfrm>
        </p:grpSpPr>
        <p:pic>
          <p:nvPicPr>
            <p:cNvPr id="1624" name="Immagine 1623"/>
            <p:cNvPicPr/>
            <p:nvPr/>
          </p:nvPicPr>
          <p:blipFill>
            <a:blip r:embed="rId5"/>
            <a:stretch/>
          </p:blipFill>
          <p:spPr>
            <a:xfrm>
              <a:off x="2304000" y="1472760"/>
              <a:ext cx="5665680" cy="4143240"/>
            </a:xfrm>
            <a:prstGeom prst="rect">
              <a:avLst/>
            </a:prstGeom>
            <a:ln>
              <a:noFill/>
            </a:ln>
          </p:spPr>
        </p:pic>
        <p:sp>
          <p:nvSpPr>
            <p:cNvPr id="1625" name="CustomShape 13"/>
            <p:cNvSpPr/>
            <p:nvPr/>
          </p:nvSpPr>
          <p:spPr>
            <a:xfrm>
              <a:off x="2556000" y="3744000"/>
              <a:ext cx="432000" cy="216000"/>
            </a:xfrm>
            <a:prstGeom prst="ellipse">
              <a:avLst/>
            </a:prstGeom>
            <a:noFill/>
            <a:ln w="360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grpSp>
      <p:sp>
        <p:nvSpPr>
          <p:cNvPr id="2" name="CustomShape 1">
            <a:extLst>
              <a:ext uri="{FF2B5EF4-FFF2-40B4-BE49-F238E27FC236}">
                <a16:creationId xmlns:a16="http://schemas.microsoft.com/office/drawing/2014/main" id="{BE9BBFF0-97A8-353C-59F1-5A73D5C57CAF}"/>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 name="Picture 2_73"/>
          <p:cNvPicPr/>
          <p:nvPr/>
        </p:nvPicPr>
        <p:blipFill>
          <a:blip r:embed="rId2"/>
          <a:srcRect b="16376"/>
          <a:stretch/>
        </p:blipFill>
        <p:spPr>
          <a:xfrm>
            <a:off x="150840" y="6222240"/>
            <a:ext cx="431280" cy="569880"/>
          </a:xfrm>
          <a:prstGeom prst="rect">
            <a:avLst/>
          </a:prstGeom>
          <a:ln>
            <a:noFill/>
          </a:ln>
        </p:spPr>
      </p:pic>
      <p:sp>
        <p:nvSpPr>
          <p:cNvPr id="1629"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40303AEA-4AD9-4AF3-A3D8-03034A4D9A5F}" type="slidenum">
              <a:rPr lang="it-IT" sz="1000" b="0" strike="noStrike" spc="-1">
                <a:solidFill>
                  <a:srgbClr val="002060"/>
                </a:solidFill>
                <a:latin typeface="Arial"/>
                <a:ea typeface="DejaVu Sans"/>
              </a:rPr>
              <a:t>53</a:t>
            </a:fld>
            <a:endParaRPr lang="it-IT" sz="1000" b="0" strike="noStrike" spc="-1">
              <a:latin typeface="Arial"/>
            </a:endParaRPr>
          </a:p>
        </p:txBody>
      </p:sp>
      <p:sp>
        <p:nvSpPr>
          <p:cNvPr id="1630"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631"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32"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33"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34"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36"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S5:</a:t>
            </a:r>
            <a:r>
              <a:rPr lang="it-IT" sz="1800" b="0" strike="noStrike" spc="-1" dirty="0">
                <a:solidFill>
                  <a:srgbClr val="002060"/>
                </a:solidFill>
                <a:latin typeface="Arial"/>
                <a:ea typeface="DejaVu Sans"/>
              </a:rPr>
              <a:t> </a:t>
            </a:r>
            <a:r>
              <a:rPr lang="it-IT" sz="2200" b="0" strike="noStrike" spc="-1" dirty="0">
                <a:solidFill>
                  <a:srgbClr val="002060"/>
                </a:solidFill>
                <a:latin typeface="Arial"/>
                <a:ea typeface="DejaVu Sans"/>
              </a:rPr>
              <a:t>Gestione della sicurezza antincendio</a:t>
            </a: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r>
              <a:rPr lang="it-IT" sz="1600" b="0" strike="noStrike" spc="-1" dirty="0">
                <a:solidFill>
                  <a:srgbClr val="000000"/>
                </a:solidFill>
                <a:latin typeface="Arial"/>
                <a:ea typeface="DejaVu Sans"/>
              </a:rPr>
              <a:t>Livello di prestazione secondo la RTV:</a:t>
            </a: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r>
              <a:rPr lang="it-IT" sz="1600" b="0" strike="noStrike" spc="-1" dirty="0">
                <a:solidFill>
                  <a:schemeClr val="tx2"/>
                </a:solidFill>
                <a:latin typeface="Arial"/>
              </a:rPr>
              <a:t>V.11.5.4</a:t>
            </a:r>
          </a:p>
          <a:p>
            <a:pPr algn="just">
              <a:lnSpc>
                <a:spcPct val="100000"/>
              </a:lnSpc>
            </a:pPr>
            <a:r>
              <a:rPr lang="it-IT" sz="1600" b="0" strike="noStrike" spc="-1" dirty="0">
                <a:latin typeface="Arial"/>
              </a:rPr>
              <a:t>1. Le attività di tipo </a:t>
            </a:r>
            <a:r>
              <a:rPr lang="it-IT" sz="1600" b="0" strike="noStrike" spc="-1" dirty="0">
                <a:solidFill>
                  <a:srgbClr val="00B050"/>
                </a:solidFill>
                <a:latin typeface="Arial"/>
              </a:rPr>
              <a:t>SC</a:t>
            </a:r>
            <a:r>
              <a:rPr lang="it-IT" sz="1600" b="0" strike="noStrike" spc="-1" dirty="0">
                <a:latin typeface="Arial"/>
              </a:rPr>
              <a:t> con sistemi di esodo comuni con altre attività (capitolo</a:t>
            </a:r>
          </a:p>
          <a:p>
            <a:pPr algn="just">
              <a:lnSpc>
                <a:spcPct val="100000"/>
              </a:lnSpc>
            </a:pPr>
            <a:r>
              <a:rPr lang="it-IT" sz="1600" b="0" strike="noStrike" spc="-1" dirty="0">
                <a:latin typeface="Arial"/>
              </a:rPr>
              <a:t>S.3) devono adottare la GSA (capitolo S.5) di </a:t>
            </a:r>
            <a:r>
              <a:rPr lang="it-IT" sz="1600" b="0" strike="noStrike" spc="-1" dirty="0">
                <a:solidFill>
                  <a:srgbClr val="00B050"/>
                </a:solidFill>
                <a:latin typeface="Arial"/>
              </a:rPr>
              <a:t>livello di prestazione III</a:t>
            </a:r>
            <a:r>
              <a:rPr lang="it-IT" sz="1600" b="0" strike="noStrike" spc="-1" dirty="0">
                <a:latin typeface="Arial"/>
              </a:rPr>
              <a:t>.</a:t>
            </a:r>
          </a:p>
          <a:p>
            <a:pPr algn="just">
              <a:lnSpc>
                <a:spcPct val="100000"/>
              </a:lnSpc>
            </a:pPr>
            <a:endParaRPr lang="it-IT" sz="1600" b="0" strike="noStrike" spc="-1" dirty="0">
              <a:latin typeface="Arial"/>
            </a:endParaRPr>
          </a:p>
          <a:p>
            <a:pPr algn="just">
              <a:lnSpc>
                <a:spcPct val="100000"/>
              </a:lnSpc>
            </a:pPr>
            <a:r>
              <a:rPr lang="it-IT" sz="1600" b="0" strike="noStrike" spc="-1" dirty="0">
                <a:latin typeface="Arial"/>
              </a:rPr>
              <a:t>2. Nelle attività di tipo </a:t>
            </a:r>
            <a:r>
              <a:rPr lang="it-IT" sz="1600" b="0" strike="noStrike" spc="-1" dirty="0">
                <a:solidFill>
                  <a:srgbClr val="00B050"/>
                </a:solidFill>
                <a:latin typeface="Arial"/>
              </a:rPr>
              <a:t>SC</a:t>
            </a:r>
            <a:r>
              <a:rPr lang="it-IT" sz="1600" b="0" strike="noStrike" spc="-1" dirty="0">
                <a:latin typeface="Arial"/>
              </a:rPr>
              <a:t> il centro di gestione delle emergenze può essere ubicato in locale non distinto (es. ricevimento, reception, portineria, …)</a:t>
            </a:r>
          </a:p>
          <a:p>
            <a:pPr algn="just">
              <a:lnSpc>
                <a:spcPct val="100000"/>
              </a:lnSpc>
            </a:pPr>
            <a:endParaRPr lang="it-IT" sz="1600" spc="-1" dirty="0">
              <a:latin typeface="Arial"/>
            </a:endParaRPr>
          </a:p>
          <a:p>
            <a:pPr algn="just">
              <a:lnSpc>
                <a:spcPct val="100000"/>
              </a:lnSpc>
            </a:pPr>
            <a:endParaRPr lang="it-IT" sz="1600" b="0" strike="noStrike" spc="-1" dirty="0">
              <a:latin typeface="Arial"/>
            </a:endParaRPr>
          </a:p>
          <a:p>
            <a:pPr algn="just"/>
            <a:r>
              <a:rPr lang="it-IT" sz="1600" spc="-1" dirty="0">
                <a:latin typeface="Arial"/>
              </a:rPr>
              <a:t>Il nostro caso di specie è </a:t>
            </a:r>
            <a:r>
              <a:rPr lang="it-IT" sz="1600" spc="-1" dirty="0">
                <a:solidFill>
                  <a:srgbClr val="FF0000"/>
                </a:solidFill>
                <a:latin typeface="Arial"/>
              </a:rPr>
              <a:t>SA</a:t>
            </a:r>
            <a:r>
              <a:rPr lang="it-IT" sz="1600" spc="-1" dirty="0">
                <a:latin typeface="Arial"/>
              </a:rPr>
              <a:t>, quindi si conferma l’applicazione del </a:t>
            </a:r>
            <a:r>
              <a:rPr lang="it-IT" sz="1600" b="0" strike="noStrike" spc="-1" dirty="0">
                <a:solidFill>
                  <a:srgbClr val="00B050"/>
                </a:solidFill>
                <a:latin typeface="Arial"/>
              </a:rPr>
              <a:t>livello di prestazione III</a:t>
            </a:r>
            <a:r>
              <a:rPr lang="it-IT" sz="1600" b="0" strike="noStrike" spc="-1" dirty="0">
                <a:latin typeface="Arial"/>
              </a:rPr>
              <a:t>.</a:t>
            </a: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1637"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638" name="Picture 2_74"/>
          <p:cNvPicPr/>
          <p:nvPr/>
        </p:nvPicPr>
        <p:blipFill>
          <a:blip r:embed="rId3"/>
          <a:srcRect r="66092"/>
          <a:stretch/>
        </p:blipFill>
        <p:spPr>
          <a:xfrm>
            <a:off x="58320" y="173880"/>
            <a:ext cx="863280" cy="1065960"/>
          </a:xfrm>
          <a:prstGeom prst="rect">
            <a:avLst/>
          </a:prstGeom>
          <a:ln>
            <a:noFill/>
          </a:ln>
        </p:spPr>
      </p:pic>
      <p:pic>
        <p:nvPicPr>
          <p:cNvPr id="1639" name="Picture 2_75"/>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70B3B6A4-5D3A-98E6-E09D-D08E47CF0795}"/>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 name="Picture 2_79"/>
          <p:cNvPicPr/>
          <p:nvPr/>
        </p:nvPicPr>
        <p:blipFill>
          <a:blip r:embed="rId2"/>
          <a:srcRect b="16376"/>
          <a:stretch/>
        </p:blipFill>
        <p:spPr>
          <a:xfrm>
            <a:off x="150840" y="6222240"/>
            <a:ext cx="431280" cy="569880"/>
          </a:xfrm>
          <a:prstGeom prst="rect">
            <a:avLst/>
          </a:prstGeom>
          <a:ln>
            <a:noFill/>
          </a:ln>
        </p:spPr>
      </p:pic>
      <p:sp>
        <p:nvSpPr>
          <p:cNvPr id="1659"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C9DE59EE-FAD4-41AE-86B4-CFB47A9DA10B}" type="slidenum">
              <a:rPr lang="it-IT" sz="1000" b="0" strike="noStrike" spc="-1">
                <a:solidFill>
                  <a:srgbClr val="002060"/>
                </a:solidFill>
                <a:latin typeface="Arial"/>
                <a:ea typeface="DejaVu Sans"/>
              </a:rPr>
              <a:t>54</a:t>
            </a:fld>
            <a:endParaRPr lang="it-IT" sz="1000" b="0" strike="noStrike" spc="-1">
              <a:latin typeface="Arial"/>
            </a:endParaRPr>
          </a:p>
        </p:txBody>
      </p:sp>
      <p:sp>
        <p:nvSpPr>
          <p:cNvPr id="1660"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661"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62"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63"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64"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666"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S6: Controllo dell’incendio</a:t>
            </a:r>
            <a:endParaRPr lang="it-IT" sz="2200" b="0" strike="noStrike" spc="-1">
              <a:latin typeface="Arial"/>
            </a:endParaRPr>
          </a:p>
          <a:p>
            <a:pPr algn="just">
              <a:lnSpc>
                <a:spcPct val="100000"/>
              </a:lnSpc>
            </a:pPr>
            <a:endParaRPr lang="it-IT" sz="2200" b="0" strike="noStrike" spc="-1">
              <a:latin typeface="Arial"/>
            </a:endParaRPr>
          </a:p>
          <a:p>
            <a:pPr algn="just">
              <a:lnSpc>
                <a:spcPct val="100000"/>
              </a:lnSpc>
            </a:pPr>
            <a:endParaRPr lang="it-IT" sz="2200" b="0" strike="noStrike" spc="-1">
              <a:latin typeface="Arial"/>
            </a:endParaRPr>
          </a:p>
          <a:p>
            <a:pPr algn="just">
              <a:lnSpc>
                <a:spcPct val="100000"/>
              </a:lnSpc>
            </a:pPr>
            <a:r>
              <a:rPr lang="it-IT" sz="1600" b="1" strike="noStrike" spc="-1">
                <a:solidFill>
                  <a:srgbClr val="000000"/>
                </a:solidFill>
                <a:latin typeface="Arial"/>
                <a:ea typeface="DejaVu Sans"/>
              </a:rPr>
              <a:t>Livelli di prestazione</a:t>
            </a:r>
            <a:r>
              <a:rPr lang="it-IT" sz="1600" b="0" strike="noStrike" spc="-1">
                <a:solidFill>
                  <a:srgbClr val="000000"/>
                </a:solidFill>
                <a:latin typeface="Arial"/>
                <a:ea typeface="DejaVu Sans"/>
              </a:rPr>
              <a:t> previsti:</a:t>
            </a: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just">
              <a:lnSpc>
                <a:spcPct val="100000"/>
              </a:lnSpc>
            </a:pPr>
            <a:endParaRPr lang="it-IT" sz="1600" b="0" strike="noStrike" spc="-1">
              <a:latin typeface="Arial"/>
            </a:endParaRPr>
          </a:p>
        </p:txBody>
      </p:sp>
      <p:sp>
        <p:nvSpPr>
          <p:cNvPr id="1667"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668" name="Picture 2_80"/>
          <p:cNvPicPr/>
          <p:nvPr/>
        </p:nvPicPr>
        <p:blipFill>
          <a:blip r:embed="rId3"/>
          <a:srcRect r="66092"/>
          <a:stretch/>
        </p:blipFill>
        <p:spPr>
          <a:xfrm>
            <a:off x="58320" y="173880"/>
            <a:ext cx="863280" cy="1065960"/>
          </a:xfrm>
          <a:prstGeom prst="rect">
            <a:avLst/>
          </a:prstGeom>
          <a:ln>
            <a:noFill/>
          </a:ln>
        </p:spPr>
      </p:pic>
      <p:pic>
        <p:nvPicPr>
          <p:cNvPr id="1669" name="Picture 2_81"/>
          <p:cNvPicPr/>
          <p:nvPr/>
        </p:nvPicPr>
        <p:blipFill>
          <a:blip r:embed="rId4"/>
          <a:stretch/>
        </p:blipFill>
        <p:spPr>
          <a:xfrm>
            <a:off x="2880" y="1587960"/>
            <a:ext cx="943200" cy="243360"/>
          </a:xfrm>
          <a:prstGeom prst="rect">
            <a:avLst/>
          </a:prstGeom>
          <a:ln>
            <a:noFill/>
          </a:ln>
        </p:spPr>
      </p:pic>
      <p:pic>
        <p:nvPicPr>
          <p:cNvPr id="1670" name="Immagine 1669"/>
          <p:cNvPicPr/>
          <p:nvPr/>
        </p:nvPicPr>
        <p:blipFill>
          <a:blip r:embed="rId5"/>
          <a:stretch/>
        </p:blipFill>
        <p:spPr>
          <a:xfrm>
            <a:off x="1277640" y="2403360"/>
            <a:ext cx="7666200" cy="2132640"/>
          </a:xfrm>
          <a:prstGeom prst="rect">
            <a:avLst/>
          </a:prstGeom>
          <a:ln>
            <a:noFill/>
          </a:ln>
        </p:spPr>
      </p:pic>
      <p:sp>
        <p:nvSpPr>
          <p:cNvPr id="2" name="CustomShape 1">
            <a:extLst>
              <a:ext uri="{FF2B5EF4-FFF2-40B4-BE49-F238E27FC236}">
                <a16:creationId xmlns:a16="http://schemas.microsoft.com/office/drawing/2014/main" id="{6576D4D1-3B07-8C7D-2F4C-34A46BE68A4C}"/>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05" name="Picture 2_88"/>
          <p:cNvPicPr/>
          <p:nvPr/>
        </p:nvPicPr>
        <p:blipFill>
          <a:blip r:embed="rId2"/>
          <a:srcRect b="16376"/>
          <a:stretch/>
        </p:blipFill>
        <p:spPr>
          <a:xfrm>
            <a:off x="150840" y="6222240"/>
            <a:ext cx="431280" cy="569880"/>
          </a:xfrm>
          <a:prstGeom prst="rect">
            <a:avLst/>
          </a:prstGeom>
          <a:ln>
            <a:noFill/>
          </a:ln>
        </p:spPr>
      </p:pic>
      <p:sp>
        <p:nvSpPr>
          <p:cNvPr id="1706"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DA8FF990-43C8-4843-A54E-44F1EED04F30}" type="slidenum">
              <a:rPr lang="it-IT" sz="1000" b="0" strike="noStrike" spc="-1">
                <a:solidFill>
                  <a:srgbClr val="002060"/>
                </a:solidFill>
                <a:latin typeface="Arial"/>
                <a:ea typeface="DejaVu Sans"/>
              </a:rPr>
              <a:t>55</a:t>
            </a:fld>
            <a:endParaRPr lang="it-IT" sz="1000" b="0" strike="noStrike" spc="-1">
              <a:latin typeface="Arial"/>
            </a:endParaRPr>
          </a:p>
        </p:txBody>
      </p:sp>
      <p:sp>
        <p:nvSpPr>
          <p:cNvPr id="1707"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708"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09"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0"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1"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3" name="CustomShape 10"/>
          <p:cNvSpPr/>
          <p:nvPr/>
        </p:nvSpPr>
        <p:spPr>
          <a:xfrm>
            <a:off x="1132114" y="235440"/>
            <a:ext cx="7705166"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 </a:t>
            </a:r>
            <a:r>
              <a:rPr lang="it-IT" sz="2200" b="0" strike="noStrike" spc="-1" dirty="0">
                <a:solidFill>
                  <a:srgbClr val="002060"/>
                </a:solidFill>
                <a:latin typeface="Arial"/>
                <a:ea typeface="DejaVu Sans"/>
              </a:rPr>
              <a:t>S6:</a:t>
            </a:r>
            <a:r>
              <a:rPr lang="it-IT" sz="1800" b="0" strike="noStrike" spc="-1" dirty="0">
                <a:solidFill>
                  <a:srgbClr val="002060"/>
                </a:solidFill>
                <a:latin typeface="Arial"/>
                <a:ea typeface="DejaVu Sans"/>
              </a:rPr>
              <a:t> </a:t>
            </a:r>
            <a:r>
              <a:rPr lang="it-IT" sz="2200" b="0" strike="noStrike" spc="-1" dirty="0">
                <a:solidFill>
                  <a:srgbClr val="002060"/>
                </a:solidFill>
                <a:latin typeface="Arial"/>
                <a:ea typeface="DejaVu Sans"/>
              </a:rPr>
              <a:t>Controllo dell’incendio</a:t>
            </a:r>
            <a:endParaRPr lang="it-IT" sz="2200" spc="-1" dirty="0">
              <a:solidFill>
                <a:srgbClr val="002060"/>
              </a:solidFill>
              <a:latin typeface="Arial"/>
            </a:endParaRPr>
          </a:p>
          <a:p>
            <a:pPr>
              <a:lnSpc>
                <a:spcPct val="100000"/>
              </a:lnSpc>
            </a:pP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Le attività di tipo </a:t>
            </a:r>
            <a:r>
              <a:rPr lang="it-IT" sz="13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SA</a:t>
            </a: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 devono essere dotate di misure di controllo dell’incendio (</a:t>
            </a:r>
            <a:r>
              <a:rPr lang="it-IT" sz="1300" i="1" dirty="0">
                <a:effectLst/>
                <a:latin typeface="Arial Narrow" panose="020B0606020202030204" pitchFamily="34" charset="0"/>
                <a:ea typeface="Times New Roman" panose="02020603050405020304" pitchFamily="18" charset="0"/>
                <a:cs typeface="Times New Roman" panose="02020603050405020304" pitchFamily="18" charset="0"/>
              </a:rPr>
              <a:t>capit</a:t>
            </a:r>
            <a:r>
              <a:rPr lang="it-IT" sz="1300" i="1" u="none" strike="noStrike" dirty="0">
                <a:effectLst/>
                <a:latin typeface="Arial Narrow" panose="020B0606020202030204" pitchFamily="34" charset="0"/>
                <a:ea typeface="Times New Roman" panose="02020603050405020304" pitchFamily="18" charset="0"/>
                <a:cs typeface="Times New Roman" panose="02020603050405020304" pitchFamily="18" charset="0"/>
                <a:hlinkClick r:id="rId3" action="ppaction://hlinkfile">
                  <a:extLst>
                    <a:ext uri="{A12FA001-AC4F-418D-AE19-62706E023703}">
                      <ahyp:hlinkClr xmlns:ahyp="http://schemas.microsoft.com/office/drawing/2018/hyperlinkcolor" val="tx"/>
                    </a:ext>
                  </a:extLst>
                </a:hlinkClick>
              </a:rPr>
              <a:t>olo S.6</a:t>
            </a: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 con </a:t>
            </a:r>
            <a:r>
              <a:rPr lang="it-IT" sz="1300" dirty="0">
                <a:solidFill>
                  <a:srgbClr val="00B050"/>
                </a:solidFill>
                <a:effectLst/>
                <a:latin typeface="Arial Narrow" panose="020B0606020202030204" pitchFamily="34" charset="0"/>
                <a:ea typeface="Times New Roman" panose="02020603050405020304" pitchFamily="18" charset="0"/>
                <a:cs typeface="Times New Roman" panose="02020603050405020304" pitchFamily="18" charset="0"/>
              </a:rPr>
              <a:t>livello di prestazione non inferiore a</a:t>
            </a:r>
            <a:r>
              <a:rPr lang="it-IT" sz="1300" spc="-105" dirty="0">
                <a:solidFill>
                  <a:srgbClr val="00B050"/>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it-IT" sz="1300" b="1" dirty="0">
                <a:solidFill>
                  <a:srgbClr val="00B050"/>
                </a:solidFill>
                <a:effectLst/>
                <a:latin typeface="Arial Narrow" panose="020B0606020202030204" pitchFamily="34" charset="0"/>
                <a:ea typeface="Times New Roman" panose="02020603050405020304" pitchFamily="18" charset="0"/>
                <a:cs typeface="Times New Roman" panose="02020603050405020304" pitchFamily="18" charset="0"/>
              </a:rPr>
              <a:t>III</a:t>
            </a:r>
            <a:r>
              <a:rPr lang="it-IT" sz="1300" dirty="0">
                <a:solidFill>
                  <a:srgbClr val="00B050"/>
                </a:solidFill>
                <a:effectLst/>
                <a:latin typeface="Arial Narrow" panose="020B0606020202030204" pitchFamily="34" charset="0"/>
                <a:ea typeface="Times New Roman" panose="02020603050405020304" pitchFamily="18" charset="0"/>
                <a:cs typeface="Times New Roman" panose="02020603050405020304" pitchFamily="18" charset="0"/>
              </a:rPr>
              <a:t>.</a:t>
            </a:r>
            <a:endParaRPr lang="it-IT" sz="1300" dirty="0">
              <a:solidFill>
                <a:srgbClr val="00B050"/>
              </a:solidFill>
              <a:latin typeface="Calibri" panose="020F0502020204030204" pitchFamily="34" charset="0"/>
              <a:ea typeface="Times New Roman" panose="02020603050405020304" pitchFamily="18" charset="0"/>
              <a:cs typeface="Arial" panose="020B0604020202020204" pitchFamily="34" charset="0"/>
            </a:endParaRPr>
          </a:p>
          <a:p>
            <a:pPr>
              <a:lnSpc>
                <a:spcPct val="100000"/>
              </a:lnSpc>
            </a:pPr>
            <a:r>
              <a:rPr lang="it-IT" sz="1300" dirty="0">
                <a:effectLst/>
                <a:latin typeface="Arial Narrow" panose="020B0606020202030204" pitchFamily="34" charset="0"/>
                <a:ea typeface="Times New Roman" panose="02020603050405020304" pitchFamily="18" charset="0"/>
                <a:cs typeface="Arial" panose="020B0604020202020204" pitchFamily="34" charset="0"/>
              </a:rPr>
              <a:t>Per le aree di seguito indicate, se ubicate in opere da costruzione contenenti aree </a:t>
            </a:r>
            <a:r>
              <a:rPr lang="it-IT" sz="1300" spc="-50" dirty="0">
                <a:solidFill>
                  <a:srgbClr val="FF0000"/>
                </a:solidFill>
                <a:effectLst/>
                <a:latin typeface="Arial Narrow" panose="020B0606020202030204" pitchFamily="34" charset="0"/>
                <a:ea typeface="Times New Roman" panose="02020603050405020304" pitchFamily="18" charset="0"/>
                <a:cs typeface="Arial" panose="020B0604020202020204" pitchFamily="34" charset="0"/>
              </a:rPr>
              <a:t>TA  </a:t>
            </a:r>
            <a:r>
              <a:rPr lang="it-IT" sz="1300" dirty="0">
                <a:solidFill>
                  <a:srgbClr val="FF0000"/>
                </a:solidFill>
                <a:effectLst/>
                <a:latin typeface="Arial Narrow" panose="020B0606020202030204" pitchFamily="34" charset="0"/>
                <a:ea typeface="Times New Roman" panose="02020603050405020304" pitchFamily="18" charset="0"/>
                <a:cs typeface="Arial" panose="020B0604020202020204" pitchFamily="34" charset="0"/>
              </a:rPr>
              <a:t>o TB</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deve essere assicurato il livello di </a:t>
            </a:r>
            <a:r>
              <a:rPr lang="it-IT" sz="1300" i="1" dirty="0">
                <a:solidFill>
                  <a:srgbClr val="FF0000"/>
                </a:solidFill>
                <a:effectLst/>
                <a:latin typeface="Arial Narrow" panose="020B0606020202030204" pitchFamily="34" charset="0"/>
                <a:ea typeface="Times New Roman" panose="02020603050405020304" pitchFamily="18" charset="0"/>
                <a:cs typeface="Arial" panose="020B0604020202020204" pitchFamily="34" charset="0"/>
              </a:rPr>
              <a:t>prestazione</a:t>
            </a:r>
            <a:r>
              <a:rPr lang="it-IT" sz="1300" i="1" spc="-115" dirty="0">
                <a:solidFill>
                  <a:srgbClr val="FF0000"/>
                </a:solidFill>
                <a:effectLst/>
                <a:latin typeface="Arial Narrow" panose="020B0606020202030204" pitchFamily="34" charset="0"/>
                <a:ea typeface="Times New Roman" panose="02020603050405020304" pitchFamily="18" charset="0"/>
                <a:cs typeface="Arial" panose="020B0604020202020204" pitchFamily="34" charset="0"/>
              </a:rPr>
              <a:t> </a:t>
            </a:r>
            <a:r>
              <a:rPr lang="it-IT" sz="1300" i="1" spc="-30" dirty="0">
                <a:solidFill>
                  <a:srgbClr val="FF0000"/>
                </a:solidFill>
                <a:effectLst/>
                <a:latin typeface="Arial Narrow" panose="020B0606020202030204" pitchFamily="34" charset="0"/>
                <a:ea typeface="Times New Roman" panose="02020603050405020304" pitchFamily="18" charset="0"/>
                <a:cs typeface="Arial" panose="020B0604020202020204" pitchFamily="34" charset="0"/>
              </a:rPr>
              <a:t>IV</a:t>
            </a:r>
            <a:r>
              <a:rPr lang="it-IT" sz="1300" spc="-3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mj-lt"/>
              <a:buAutoNum type="alphaLcParenR"/>
              <a:tabLst>
                <a:tab pos="1452880" algn="l"/>
              </a:tabLst>
            </a:pPr>
            <a:r>
              <a:rPr lang="it-IT" sz="1300" dirty="0">
                <a:effectLst/>
                <a:latin typeface="Arial Narrow" panose="020B0606020202030204" pitchFamily="34" charset="0"/>
                <a:ea typeface="Times New Roman" panose="02020603050405020304" pitchFamily="18" charset="0"/>
                <a:cs typeface="Arial" panose="020B0604020202020204" pitchFamily="34" charset="0"/>
              </a:rPr>
              <a:t>TK2 se ubicate in piani a quota &lt; -10 m o se di superficie lorda S &gt; 200</a:t>
            </a:r>
            <a:r>
              <a:rPr lang="it-IT" sz="1300" spc="-95" dirty="0">
                <a:effectLst/>
                <a:latin typeface="Arial Narrow" panose="020B0606020202030204" pitchFamily="34" charset="0"/>
                <a:ea typeface="Times New Roman" panose="02020603050405020304" pitchFamily="18" charset="0"/>
                <a:cs typeface="Arial" panose="020B0604020202020204" pitchFamily="34" charset="0"/>
              </a:rPr>
              <a:t> </a:t>
            </a:r>
            <a:r>
              <a:rPr lang="it-IT" sz="1300" dirty="0">
                <a:effectLst/>
                <a:latin typeface="Arial Narrow" panose="020B0606020202030204" pitchFamily="34" charset="0"/>
                <a:ea typeface="Times New Roman" panose="02020603050405020304" pitchFamily="18" charset="0"/>
                <a:cs typeface="Arial" panose="020B0604020202020204" pitchFamily="34" charset="0"/>
              </a:rPr>
              <a:t>mq;</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mj-lt"/>
              <a:buAutoNum type="alphaLcParenR"/>
              <a:tabLst>
                <a:tab pos="1452880" algn="l"/>
              </a:tabLst>
            </a:pPr>
            <a:r>
              <a:rPr lang="it-IT" sz="1300" dirty="0">
                <a:effectLst/>
                <a:latin typeface="Arial Narrow" panose="020B0606020202030204" pitchFamily="34" charset="0"/>
                <a:ea typeface="Times New Roman" panose="02020603050405020304" pitchFamily="18" charset="0"/>
                <a:cs typeface="Arial" panose="020B0604020202020204" pitchFamily="34" charset="0"/>
              </a:rPr>
              <a:t>TM2 se ubicate:</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742950" lvl="1" indent="-285750" algn="just">
              <a:buFont typeface="Arial Narrow" panose="020B0606020202030204" pitchFamily="34" charset="0"/>
              <a:buChar char="-"/>
              <a:tabLst>
                <a:tab pos="1452880" algn="l"/>
              </a:tabLst>
            </a:pP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in piani interrati;</a:t>
            </a:r>
            <a:endParaRPr lang="it-IT" sz="13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lvl="1" indent="-285750" algn="just">
              <a:buFont typeface="Arial Narrow" panose="020B0606020202030204" pitchFamily="34" charset="0"/>
              <a:buChar char="-"/>
              <a:tabLst>
                <a:tab pos="1452880" algn="l"/>
              </a:tabLst>
            </a:pP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in piani fuori terra con carico di incendio </a:t>
            </a:r>
            <a:r>
              <a:rPr lang="it-IT" sz="1300" dirty="0" err="1">
                <a:effectLst/>
                <a:latin typeface="Arial Narrow" panose="020B0606020202030204" pitchFamily="34" charset="0"/>
                <a:ea typeface="Times New Roman" panose="02020603050405020304" pitchFamily="18" charset="0"/>
                <a:cs typeface="Times New Roman" panose="02020603050405020304" pitchFamily="18" charset="0"/>
              </a:rPr>
              <a:t>qf</a:t>
            </a: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 &gt; 450 MJ/mq;</a:t>
            </a:r>
            <a:endParaRPr lang="it-IT" sz="13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buFont typeface="+mj-lt"/>
              <a:buAutoNum type="alphaLcParenR"/>
              <a:tabLst>
                <a:tab pos="1452880" algn="l"/>
              </a:tabLst>
            </a:pPr>
            <a:r>
              <a:rPr lang="it-IT" sz="1300" dirty="0">
                <a:effectLst/>
                <a:latin typeface="Arial Narrow" panose="020B0606020202030204" pitchFamily="34" charset="0"/>
                <a:ea typeface="Times New Roman" panose="02020603050405020304" pitchFamily="18" charset="0"/>
                <a:cs typeface="Arial" panose="020B0604020202020204" pitchFamily="34" charset="0"/>
              </a:rPr>
              <a:t>TM3 se ubicate:</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742950" lvl="1" indent="-285750" algn="just">
              <a:buFont typeface="Arial Narrow" panose="020B0606020202030204" pitchFamily="34" charset="0"/>
              <a:buChar char="-"/>
              <a:tabLst>
                <a:tab pos="1452880" algn="l"/>
              </a:tabLst>
            </a:pP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in piani interrati;</a:t>
            </a:r>
            <a:endParaRPr lang="it-IT" sz="1300" dirty="0">
              <a:effectLst/>
              <a:latin typeface="Calibri" panose="020F0502020204030204" pitchFamily="34" charset="0"/>
              <a:ea typeface="Times New Roman" panose="02020603050405020304" pitchFamily="18" charset="0"/>
              <a:cs typeface="Times New Roman" panose="02020603050405020304" pitchFamily="18" charset="0"/>
            </a:endParaRPr>
          </a:p>
          <a:p>
            <a:pPr marL="742950" lvl="1" indent="-285750" algn="just">
              <a:buFont typeface="Arial Narrow" panose="020B0606020202030204" pitchFamily="34" charset="0"/>
              <a:buChar char="-"/>
              <a:tabLst>
                <a:tab pos="1452880" algn="l"/>
              </a:tabLst>
            </a:pPr>
            <a:r>
              <a:rPr lang="it-IT" sz="1300" dirty="0">
                <a:effectLst/>
                <a:latin typeface="Arial Narrow" panose="020B0606020202030204" pitchFamily="34" charset="0"/>
                <a:ea typeface="Times New Roman" panose="02020603050405020304" pitchFamily="18" charset="0"/>
                <a:cs typeface="Times New Roman" panose="02020603050405020304" pitchFamily="18" charset="0"/>
              </a:rPr>
              <a:t>in piani fuori terra e almeno una delle seguenti condizioni risulta essere verificata:</a:t>
            </a:r>
            <a:endParaRPr lang="it-IT" sz="1300" dirty="0">
              <a:effectLst/>
              <a:latin typeface="Calibri" panose="020F0502020204030204" pitchFamily="34" charset="0"/>
              <a:ea typeface="Times New Roman" panose="02020603050405020304" pitchFamily="18" charset="0"/>
              <a:cs typeface="Times New Roman" panose="02020603050405020304" pitchFamily="18" charset="0"/>
            </a:endParaRPr>
          </a:p>
          <a:p>
            <a:pPr marL="1143000" lvl="2" indent="-228600" algn="just">
              <a:buFont typeface="+mj-lt"/>
              <a:buAutoNum type="romanLcPeriod"/>
              <a:tabLst>
                <a:tab pos="1452880" algn="l"/>
              </a:tabLst>
            </a:pPr>
            <a:r>
              <a:rPr lang="it-IT" sz="1300" dirty="0">
                <a:effectLst/>
                <a:latin typeface="Arial Narrow" panose="020B0606020202030204" pitchFamily="34" charset="0"/>
                <a:ea typeface="Times New Roman" panose="02020603050405020304" pitchFamily="18" charset="0"/>
                <a:cs typeface="Arial" panose="020B0604020202020204" pitchFamily="34" charset="0"/>
              </a:rPr>
              <a:t>carico di incendio specifico </a:t>
            </a:r>
            <a:r>
              <a:rPr lang="it-IT" sz="1300" dirty="0" err="1">
                <a:effectLst/>
                <a:latin typeface="Arial Narrow" panose="020B0606020202030204" pitchFamily="34" charset="0"/>
                <a:ea typeface="Times New Roman" panose="02020603050405020304" pitchFamily="18" charset="0"/>
                <a:cs typeface="Arial" panose="020B0604020202020204" pitchFamily="34" charset="0"/>
              </a:rPr>
              <a:t>qf</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&gt; 450 MJ/mq;</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1143000" lvl="2" indent="-228600" algn="just">
              <a:buFont typeface="+mj-lt"/>
              <a:buAutoNum type="romanLcPeriod"/>
              <a:tabLst>
                <a:tab pos="1452880" algn="l"/>
              </a:tabLst>
            </a:pPr>
            <a:r>
              <a:rPr lang="it-IT" sz="1300" dirty="0">
                <a:effectLst/>
                <a:latin typeface="Arial Narrow" panose="020B0606020202030204" pitchFamily="34" charset="0"/>
                <a:ea typeface="Times New Roman" panose="02020603050405020304" pitchFamily="18" charset="0"/>
                <a:cs typeface="Arial" panose="020B0604020202020204" pitchFamily="34" charset="0"/>
              </a:rPr>
              <a:t>superficie lorda S &gt; 300 mq;</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1143000" lvl="2" indent="-228600" algn="just">
              <a:buFont typeface="+mj-lt"/>
              <a:buAutoNum type="romanLcPeriod"/>
              <a:tabLst>
                <a:tab pos="1452880" algn="l"/>
              </a:tabLst>
            </a:pPr>
            <a:r>
              <a:rPr lang="it-IT" sz="1300" dirty="0">
                <a:effectLst/>
                <a:latin typeface="Arial Narrow" panose="020B0606020202030204" pitchFamily="34" charset="0"/>
                <a:ea typeface="Times New Roman" panose="02020603050405020304" pitchFamily="18" charset="0"/>
                <a:cs typeface="Arial" panose="020B0604020202020204" pitchFamily="34" charset="0"/>
              </a:rPr>
              <a:t>superficie lorda 50 mq &lt; S ≤ 300 mq e </a:t>
            </a:r>
            <a:r>
              <a:rPr lang="it-IT" sz="1300" dirty="0" err="1">
                <a:effectLst/>
                <a:latin typeface="Arial Narrow" panose="020B0606020202030204" pitchFamily="34" charset="0"/>
                <a:ea typeface="Times New Roman" panose="02020603050405020304" pitchFamily="18" charset="0"/>
                <a:cs typeface="Arial" panose="020B0604020202020204" pitchFamily="34" charset="0"/>
              </a:rPr>
              <a:t>qf</a:t>
            </a:r>
            <a:r>
              <a:rPr lang="it-IT" sz="1300" dirty="0">
                <a:effectLst/>
                <a:latin typeface="Arial Narrow" panose="020B0606020202030204" pitchFamily="34" charset="0"/>
                <a:ea typeface="Times New Roman" panose="02020603050405020304" pitchFamily="18" charset="0"/>
                <a:cs typeface="Arial" panose="020B0604020202020204" pitchFamily="34" charset="0"/>
              </a:rPr>
              <a:t> &gt; (530 - 1,6 · S) MJ/mq;</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mj-lt"/>
              <a:buAutoNum type="alphaLcParenR"/>
              <a:tabLst>
                <a:tab pos="1452880" algn="l"/>
              </a:tabLst>
            </a:pPr>
            <a:r>
              <a:rPr lang="it-IT" sz="1300" dirty="0">
                <a:effectLst/>
                <a:latin typeface="Arial Narrow" panose="020B0606020202030204" pitchFamily="34" charset="0"/>
                <a:ea typeface="Times New Roman" panose="02020603050405020304" pitchFamily="18" charset="0"/>
                <a:cs typeface="Arial" panose="020B0604020202020204" pitchFamily="34" charset="0"/>
              </a:rPr>
              <a:t>TC se di superficie lorda S &gt; 3000 mq;</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mj-lt"/>
              <a:buAutoNum type="alphaLcParenR"/>
              <a:tabLst>
                <a:tab pos="1452880" algn="l"/>
              </a:tabLst>
            </a:pPr>
            <a:r>
              <a:rPr lang="it-IT" sz="1300" dirty="0">
                <a:effectLst/>
                <a:latin typeface="Arial Narrow" panose="020B0606020202030204" pitchFamily="34" charset="0"/>
                <a:ea typeface="Times New Roman" panose="02020603050405020304" pitchFamily="18" charset="0"/>
                <a:cs typeface="Arial" panose="020B0604020202020204" pitchFamily="34" charset="0"/>
              </a:rPr>
              <a:t>TT1 di superficie lorda S &gt; 100 mq;</a:t>
            </a:r>
            <a:endParaRPr lang="it-IT" sz="13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endParaRPr lang="it-IT" sz="1300" i="1" spc="-20" dirty="0">
              <a:effectLst/>
              <a:latin typeface="Arial Narrow" panose="020B0606020202030204" pitchFamily="34" charset="0"/>
              <a:ea typeface="Times New Roman" panose="02020603050405020304" pitchFamily="18" charset="0"/>
              <a:cs typeface="Arial" panose="020B0604020202020204" pitchFamily="34" charset="0"/>
            </a:endParaRPr>
          </a:p>
          <a:p>
            <a:pPr algn="just"/>
            <a:r>
              <a:rPr lang="it-IT" sz="1200" i="1" spc="-20" dirty="0">
                <a:solidFill>
                  <a:srgbClr val="002060"/>
                </a:solidFill>
                <a:effectLst/>
                <a:latin typeface="Arial Narrow" panose="020B0606020202030204" pitchFamily="34" charset="0"/>
                <a:ea typeface="Times New Roman" panose="02020603050405020304" pitchFamily="18" charset="0"/>
                <a:cs typeface="Arial" panose="020B0604020202020204" pitchFamily="34" charset="0"/>
              </a:rPr>
              <a:t>Tabella V.11-3: Parametri progettuali per rete idranti ordinaria secondo UNI 10779 e caratteristiche minime alimentazione idrica UNI EN 12845</a:t>
            </a:r>
            <a:endParaRPr lang="it-IT" sz="12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1714"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715" name="Picture 2_89"/>
          <p:cNvPicPr/>
          <p:nvPr/>
        </p:nvPicPr>
        <p:blipFill>
          <a:blip r:embed="rId4"/>
          <a:srcRect r="66092"/>
          <a:stretch/>
        </p:blipFill>
        <p:spPr>
          <a:xfrm>
            <a:off x="58320" y="173880"/>
            <a:ext cx="863280" cy="1065960"/>
          </a:xfrm>
          <a:prstGeom prst="rect">
            <a:avLst/>
          </a:prstGeom>
          <a:ln>
            <a:noFill/>
          </a:ln>
        </p:spPr>
      </p:pic>
      <p:pic>
        <p:nvPicPr>
          <p:cNvPr id="1716" name="Picture 2_90"/>
          <p:cNvPicPr/>
          <p:nvPr/>
        </p:nvPicPr>
        <p:blipFill>
          <a:blip r:embed="rId5"/>
          <a:stretch/>
        </p:blipFill>
        <p:spPr>
          <a:xfrm>
            <a:off x="2880" y="1587960"/>
            <a:ext cx="943200" cy="243360"/>
          </a:xfrm>
          <a:prstGeom prst="rect">
            <a:avLst/>
          </a:prstGeom>
          <a:ln>
            <a:noFill/>
          </a:ln>
        </p:spPr>
      </p:pic>
      <p:graphicFrame>
        <p:nvGraphicFramePr>
          <p:cNvPr id="2" name="Tabella 1">
            <a:extLst>
              <a:ext uri="{FF2B5EF4-FFF2-40B4-BE49-F238E27FC236}">
                <a16:creationId xmlns:a16="http://schemas.microsoft.com/office/drawing/2014/main" id="{633ACCF2-23EC-45BA-4B5D-B05C2458D5A3}"/>
              </a:ext>
            </a:extLst>
          </p:cNvPr>
          <p:cNvGraphicFramePr>
            <a:graphicFrameLocks noGrp="1"/>
          </p:cNvGraphicFramePr>
          <p:nvPr>
            <p:extLst>
              <p:ext uri="{D42A27DB-BD31-4B8C-83A1-F6EECF244321}">
                <p14:modId xmlns:p14="http://schemas.microsoft.com/office/powerpoint/2010/main" val="3076647116"/>
              </p:ext>
            </p:extLst>
          </p:nvPr>
        </p:nvGraphicFramePr>
        <p:xfrm>
          <a:off x="1367246" y="3856023"/>
          <a:ext cx="7129640" cy="1789048"/>
        </p:xfrm>
        <a:graphic>
          <a:graphicData uri="http://schemas.openxmlformats.org/drawingml/2006/table">
            <a:tbl>
              <a:tblPr firstRow="1" firstCol="1" lastRow="1" lastCol="1" bandRow="1" bandCol="1"/>
              <a:tblGrid>
                <a:gridCol w="2656539">
                  <a:extLst>
                    <a:ext uri="{9D8B030D-6E8A-4147-A177-3AD203B41FA5}">
                      <a16:colId xmlns:a16="http://schemas.microsoft.com/office/drawing/2014/main" val="2028314179"/>
                    </a:ext>
                  </a:extLst>
                </a:gridCol>
                <a:gridCol w="1583913">
                  <a:extLst>
                    <a:ext uri="{9D8B030D-6E8A-4147-A177-3AD203B41FA5}">
                      <a16:colId xmlns:a16="http://schemas.microsoft.com/office/drawing/2014/main" val="4105033404"/>
                    </a:ext>
                  </a:extLst>
                </a:gridCol>
                <a:gridCol w="1373072">
                  <a:extLst>
                    <a:ext uri="{9D8B030D-6E8A-4147-A177-3AD203B41FA5}">
                      <a16:colId xmlns:a16="http://schemas.microsoft.com/office/drawing/2014/main" val="2480144605"/>
                    </a:ext>
                  </a:extLst>
                </a:gridCol>
                <a:gridCol w="1516116">
                  <a:extLst>
                    <a:ext uri="{9D8B030D-6E8A-4147-A177-3AD203B41FA5}">
                      <a16:colId xmlns:a16="http://schemas.microsoft.com/office/drawing/2014/main" val="4187519219"/>
                    </a:ext>
                  </a:extLst>
                </a:gridCol>
              </a:tblGrid>
              <a:tr h="377443">
                <a:tc>
                  <a:txBody>
                    <a:bodyPr/>
                    <a:lstStyle/>
                    <a:p>
                      <a:pPr marL="90170" marR="90805" algn="just"/>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Numero di posti letto</a:t>
                      </a:r>
                      <a:r>
                        <a:rPr lang="it-IT" sz="1000" b="1" spc="-75">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P delle attività SA o</a:t>
                      </a:r>
                      <a:r>
                        <a:rPr lang="it-IT" sz="1000" b="1" spc="-115">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it-IT"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SB</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92710" algn="just"/>
                      <a:r>
                        <a:rPr lang="en-US" sz="1000" b="1"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Livello</a:t>
                      </a:r>
                      <a:r>
                        <a:rPr lang="en-US" sz="1000" b="1"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 di </a:t>
                      </a:r>
                      <a:r>
                        <a:rPr lang="en-US" sz="1000" b="1"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pericolosità</a:t>
                      </a:r>
                      <a:r>
                        <a:rPr lang="en-US" sz="1000" b="1" spc="-85"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en-US" sz="1000"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a:t>
                      </a:r>
                      <a:r>
                        <a:rPr lang="en-US" sz="1000" dirty="0">
                          <a:solidFill>
                            <a:srgbClr val="00B050"/>
                          </a:solidFill>
                          <a:effectLst/>
                          <a:latin typeface="Arial Narrow" panose="020B0606020202030204" pitchFamily="34" charset="0"/>
                          <a:ea typeface="Arial" panose="020B0604020202020204" pitchFamily="34" charset="0"/>
                          <a:cs typeface="Arial" panose="020B0604020202020204" pitchFamily="34" charset="0"/>
                        </a:rPr>
                        <a:t>1</a:t>
                      </a:r>
                      <a:r>
                        <a:rPr lang="en-US" sz="1000"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62865" marR="26670" algn="just"/>
                      <a:r>
                        <a:rPr lang="en-US" sz="1000" b="1" spc="-5"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Protezione</a:t>
                      </a:r>
                      <a:r>
                        <a:rPr lang="en-US" sz="1000" b="1" spc="-5"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en-US" sz="1000" b="1"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esterna</a:t>
                      </a:r>
                      <a:r>
                        <a:rPr lang="en-US" sz="1000" b="1" spc="-35"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en-US" sz="1000"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a:t>
                      </a:r>
                      <a:r>
                        <a:rPr lang="en-US" sz="10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2</a:t>
                      </a:r>
                      <a:r>
                        <a:rPr lang="en-US" sz="1000"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55880" algn="just"/>
                      <a:r>
                        <a:rPr lang="en-US" sz="1000" b="1"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Alimentazione</a:t>
                      </a:r>
                      <a:r>
                        <a:rPr lang="en-US" sz="1000" b="1"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en-US" sz="1000" b="1"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idrica</a:t>
                      </a:r>
                      <a:r>
                        <a:rPr lang="en-US" sz="1000" b="1" spc="-70"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 </a:t>
                      </a:r>
                      <a:r>
                        <a:rPr lang="en-US" sz="1000"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a:t>
                      </a:r>
                      <a:r>
                        <a:rPr lang="en-US" sz="10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2</a:t>
                      </a:r>
                      <a:r>
                        <a:rPr lang="en-US" sz="1000"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extLst>
                  <a:ext uri="{0D108BD9-81ED-4DB2-BD59-A6C34878D82A}">
                    <a16:rowId xmlns:a16="http://schemas.microsoft.com/office/drawing/2014/main" val="3488962179"/>
                  </a:ext>
                </a:extLst>
              </a:tr>
              <a:tr h="205105">
                <a:tc>
                  <a:txBody>
                    <a:bodyPr/>
                    <a:lstStyle/>
                    <a:p>
                      <a:pPr marL="90170" algn="just"/>
                      <a:r>
                        <a:rPr lang="en-US" sz="1000" spc="-40">
                          <a:effectLst/>
                          <a:latin typeface="Arial Narrow" panose="020B0606020202030204" pitchFamily="34" charset="0"/>
                          <a:ea typeface="Arial" panose="020B0604020202020204" pitchFamily="34" charset="0"/>
                          <a:cs typeface="Arial" panose="020B0604020202020204" pitchFamily="34" charset="0"/>
                        </a:rPr>
                        <a:t>PA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2710" algn="just"/>
                      <a:r>
                        <a:rPr lang="en-US" sz="1000">
                          <a:effectLst/>
                          <a:latin typeface="Arial Narrow" panose="020B0606020202030204" pitchFamily="34" charset="0"/>
                          <a:ea typeface="Arial" panose="020B0604020202020204" pitchFamily="34" charset="0"/>
                          <a:cs typeface="Arial" panose="020B0604020202020204" pitchFamily="34" charset="0"/>
                        </a:rPr>
                        <a:t>1</a:t>
                      </a:r>
                      <a:r>
                        <a:rPr lang="en-US" sz="1000" spc="-20">
                          <a:effectLst/>
                          <a:latin typeface="Arial Narrow" panose="020B0606020202030204" pitchFamily="34" charset="0"/>
                          <a:ea typeface="Arial" panose="020B0604020202020204" pitchFamily="34" charset="0"/>
                          <a:cs typeface="Arial" panose="020B0604020202020204" pitchFamily="34"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2865" marR="26670" algn="just"/>
                      <a:r>
                        <a:rPr lang="en-US" sz="1000">
                          <a:effectLst/>
                          <a:latin typeface="Arial Narrow" panose="020B0606020202030204" pitchFamily="34" charset="0"/>
                          <a:ea typeface="Arial" panose="020B0604020202020204" pitchFamily="34" charset="0"/>
                          <a:cs typeface="Arial" panose="020B0604020202020204" pitchFamily="34" charset="0"/>
                        </a:rPr>
                        <a:t>Non</a:t>
                      </a:r>
                      <a:r>
                        <a:rPr lang="en-US" sz="1000" spc="-15">
                          <a:effectLst/>
                          <a:latin typeface="Arial Narrow" panose="020B0606020202030204" pitchFamily="34" charset="0"/>
                          <a:ea typeface="Arial" panose="020B0604020202020204" pitchFamily="34" charset="0"/>
                          <a:cs typeface="Arial" panose="020B0604020202020204" pitchFamily="34"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richiesta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55880" algn="just"/>
                      <a:r>
                        <a:rPr lang="en-US" sz="1000">
                          <a:effectLst/>
                          <a:latin typeface="Arial Narrow" panose="020B0606020202030204" pitchFamily="34" charset="0"/>
                          <a:ea typeface="Arial" panose="020B0604020202020204" pitchFamily="34" charset="0"/>
                          <a:cs typeface="Arial" panose="020B0604020202020204" pitchFamily="34" charset="0"/>
                        </a:rPr>
                        <a:t>Singola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6061471"/>
                  </a:ext>
                </a:extLst>
              </a:tr>
              <a:tr h="204470">
                <a:tc>
                  <a:txBody>
                    <a:bodyPr/>
                    <a:lstStyle/>
                    <a:p>
                      <a:pPr marL="90170" algn="just"/>
                      <a:r>
                        <a:rPr lang="en-US" sz="1000">
                          <a:effectLst/>
                          <a:latin typeface="Arial Narrow" panose="020B0606020202030204" pitchFamily="34" charset="0"/>
                          <a:ea typeface="Arial" panose="020B0604020202020204" pitchFamily="34" charset="0"/>
                          <a:cs typeface="Arial" panose="020B0604020202020204" pitchFamily="34" charset="0"/>
                        </a:rPr>
                        <a:t>PB, </a:t>
                      </a:r>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PC</a:t>
                      </a:r>
                      <a:r>
                        <a:rPr lang="en-US" sz="1000">
                          <a:effectLst/>
                          <a:latin typeface="Arial Narrow" panose="020B0606020202030204" pitchFamily="34" charset="0"/>
                          <a:ea typeface="Arial" panose="020B0604020202020204" pitchFamily="34" charset="0"/>
                          <a:cs typeface="Arial" panose="020B0604020202020204" pitchFamily="34" charset="0"/>
                        </a:rPr>
                        <a:t>,</a:t>
                      </a:r>
                      <a:r>
                        <a:rPr lang="en-US" sz="1000" spc="-30">
                          <a:effectLst/>
                          <a:latin typeface="Arial Narrow" panose="020B0606020202030204" pitchFamily="34" charset="0"/>
                          <a:ea typeface="Arial" panose="020B0604020202020204" pitchFamily="34" charset="0"/>
                          <a:cs typeface="Arial" panose="020B0604020202020204" pitchFamily="34" charset="0"/>
                        </a:rPr>
                        <a:t> </a:t>
                      </a:r>
                      <a:r>
                        <a:rPr lang="en-US" sz="1000">
                          <a:effectLst/>
                          <a:latin typeface="Arial Narrow" panose="020B0606020202030204" pitchFamily="34" charset="0"/>
                          <a:ea typeface="Arial" panose="020B0604020202020204" pitchFamily="34" charset="0"/>
                          <a:cs typeface="Arial" panose="020B0604020202020204" pitchFamily="34" charset="0"/>
                        </a:rPr>
                        <a:t>PD</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2710" algn="just"/>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2865" marR="26670" algn="just"/>
                      <a:r>
                        <a:rPr lang="en-US" sz="1000">
                          <a:solidFill>
                            <a:srgbClr val="FF0000"/>
                          </a:solidFill>
                          <a:effectLst/>
                          <a:latin typeface="Arial Narrow" panose="020B0606020202030204" pitchFamily="34" charset="0"/>
                          <a:ea typeface="Arial" panose="020B0604020202020204" pitchFamily="34" charset="0"/>
                          <a:cs typeface="Arial" panose="020B0604020202020204" pitchFamily="34" charset="0"/>
                        </a:rPr>
                        <a:t>Sì</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55880" algn="just"/>
                      <a:r>
                        <a:rPr lang="en-US" sz="1000" dirty="0" err="1">
                          <a:solidFill>
                            <a:srgbClr val="FF0000"/>
                          </a:solidFill>
                          <a:effectLst/>
                          <a:latin typeface="Arial Narrow" panose="020B0606020202030204" pitchFamily="34" charset="0"/>
                          <a:ea typeface="Arial" panose="020B0604020202020204" pitchFamily="34" charset="0"/>
                          <a:cs typeface="Arial" panose="020B0604020202020204" pitchFamily="34" charset="0"/>
                        </a:rPr>
                        <a:t>Singola</a:t>
                      </a:r>
                      <a:r>
                        <a:rPr lang="en-US" sz="1000" spc="-25"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 </a:t>
                      </a:r>
                      <a:r>
                        <a:rPr lang="en-US" sz="1000" dirty="0" err="1">
                          <a:solidFill>
                            <a:srgbClr val="FF0000"/>
                          </a:solidFill>
                          <a:effectLst/>
                          <a:latin typeface="Arial Narrow" panose="020B0606020202030204" pitchFamily="34" charset="0"/>
                          <a:ea typeface="Arial" panose="020B0604020202020204" pitchFamily="34" charset="0"/>
                          <a:cs typeface="Arial" panose="020B0604020202020204" pitchFamily="34" charset="0"/>
                        </a:rPr>
                        <a:t>superiore</a:t>
                      </a:r>
                      <a:endParaRPr lang="en-US" sz="1000" dirty="0">
                        <a:solidFill>
                          <a:srgbClr val="FF0000"/>
                        </a:solidFill>
                        <a:effectLst/>
                        <a:latin typeface="Arial Narrow" panose="020B0606020202030204" pitchFamily="34" charset="0"/>
                        <a:ea typeface="Arial" panose="020B0604020202020204" pitchFamily="34" charset="0"/>
                        <a:cs typeface="Arial" panose="020B0604020202020204" pitchFamily="34" charset="0"/>
                      </a:endParaRPr>
                    </a:p>
                    <a:p>
                      <a:pPr marL="55880" algn="just"/>
                      <a:r>
                        <a:rPr lang="en-US" sz="1000" dirty="0">
                          <a:solidFill>
                            <a:srgbClr val="00B050"/>
                          </a:solidFill>
                          <a:effectLst/>
                          <a:latin typeface="Arial Narrow" panose="020B0606020202030204" pitchFamily="34" charset="0"/>
                          <a:ea typeface="Arial" panose="020B0604020202020204" pitchFamily="34" charset="0"/>
                          <a:cs typeface="Arial" panose="020B0604020202020204" pitchFamily="34" charset="0"/>
                        </a:rPr>
                        <a:t>(es: con 2 o </a:t>
                      </a:r>
                      <a:r>
                        <a:rPr lang="en-US" sz="1000" dirty="0" err="1">
                          <a:solidFill>
                            <a:srgbClr val="00B050"/>
                          </a:solidFill>
                          <a:effectLst/>
                          <a:latin typeface="Arial Narrow" panose="020B0606020202030204" pitchFamily="34" charset="0"/>
                          <a:ea typeface="Arial" panose="020B0604020202020204" pitchFamily="34" charset="0"/>
                          <a:cs typeface="Arial" panose="020B0604020202020204" pitchFamily="34" charset="0"/>
                        </a:rPr>
                        <a:t>più</a:t>
                      </a:r>
                      <a:r>
                        <a:rPr lang="en-US" sz="1000" dirty="0">
                          <a:solidFill>
                            <a:srgbClr val="00B050"/>
                          </a:solidFill>
                          <a:effectLst/>
                          <a:latin typeface="Arial Narrow" panose="020B0606020202030204" pitchFamily="34" charset="0"/>
                          <a:ea typeface="Arial" panose="020B0604020202020204" pitchFamily="34" charset="0"/>
                          <a:cs typeface="Arial" panose="020B0604020202020204" pitchFamily="34" charset="0"/>
                        </a:rPr>
                        <a:t> </a:t>
                      </a:r>
                      <a:r>
                        <a:rPr lang="en-US" sz="1000" dirty="0" err="1">
                          <a:solidFill>
                            <a:srgbClr val="00B050"/>
                          </a:solidFill>
                          <a:effectLst/>
                          <a:latin typeface="Arial Narrow" panose="020B0606020202030204" pitchFamily="34" charset="0"/>
                          <a:ea typeface="Arial" panose="020B0604020202020204" pitchFamily="34" charset="0"/>
                          <a:cs typeface="Arial" panose="020B0604020202020204" pitchFamily="34" charset="0"/>
                        </a:rPr>
                        <a:t>pompe</a:t>
                      </a:r>
                      <a:r>
                        <a:rPr lang="en-US" sz="1000" dirty="0">
                          <a:solidFill>
                            <a:srgbClr val="00B050"/>
                          </a:solidFill>
                          <a:effectLst/>
                          <a:latin typeface="Arial Narrow" panose="020B0606020202030204" pitchFamily="34" charset="0"/>
                          <a:ea typeface="Arial" panose="020B0604020202020204" pitchFamily="34" charset="0"/>
                          <a:cs typeface="Arial" panose="020B0604020202020204" pitchFamily="34" charset="0"/>
                        </a:rPr>
                        <a:t>)</a:t>
                      </a:r>
                      <a:endParaRPr lang="it-IT" sz="1100" dirty="0">
                        <a:solidFill>
                          <a:srgbClr val="00B050"/>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34694934"/>
                  </a:ext>
                </a:extLst>
              </a:tr>
              <a:tr h="204470">
                <a:tc>
                  <a:txBody>
                    <a:bodyPr/>
                    <a:lstStyle/>
                    <a:p>
                      <a:pPr marL="90170" algn="just"/>
                      <a:r>
                        <a:rPr lang="en-US" sz="1000">
                          <a:effectLst/>
                          <a:latin typeface="Arial Narrow" panose="020B0606020202030204" pitchFamily="34" charset="0"/>
                          <a:ea typeface="Arial" panose="020B0604020202020204" pitchFamily="34" charset="0"/>
                          <a:cs typeface="Arial" panose="020B0604020202020204" pitchFamily="34" charset="0"/>
                        </a:rPr>
                        <a:t>PE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2710" algn="just"/>
                      <a:r>
                        <a:rPr lang="en-US" sz="1000">
                          <a:effectLst/>
                          <a:latin typeface="Arial Narrow" panose="020B0606020202030204" pitchFamily="34" charset="0"/>
                          <a:ea typeface="Arial" panose="020B0604020202020204" pitchFamily="34" charset="0"/>
                          <a:cs typeface="Arial" panose="020B0604020202020204" pitchFamily="34" charset="0"/>
                        </a:rPr>
                        <a:t>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2865" marR="26670" algn="just"/>
                      <a:r>
                        <a:rPr lang="en-US" sz="1000">
                          <a:effectLst/>
                          <a:latin typeface="Arial Narrow" panose="020B0606020202030204" pitchFamily="34" charset="0"/>
                          <a:ea typeface="Arial" panose="020B0604020202020204" pitchFamily="34" charset="0"/>
                          <a:cs typeface="Arial" panose="020B0604020202020204" pitchFamily="34" charset="0"/>
                        </a:rPr>
                        <a:t>Sì</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55880" algn="just"/>
                      <a:r>
                        <a:rPr lang="en-US" sz="1000">
                          <a:effectLst/>
                          <a:latin typeface="Arial Narrow" panose="020B0606020202030204" pitchFamily="34" charset="0"/>
                          <a:ea typeface="Arial" panose="020B0604020202020204" pitchFamily="34" charset="0"/>
                          <a:cs typeface="Arial" panose="020B0604020202020204" pitchFamily="34" charset="0"/>
                        </a:rPr>
                        <a:t>Doppia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42596389"/>
                  </a:ext>
                </a:extLst>
              </a:tr>
              <a:tr h="697230">
                <a:tc gridSpan="4">
                  <a:txBody>
                    <a:bodyPr/>
                    <a:lstStyle/>
                    <a:p>
                      <a:pPr marL="62865" marR="31115" algn="just"/>
                      <a:r>
                        <a:rPr lang="it-IT" sz="900" dirty="0">
                          <a:effectLst/>
                          <a:latin typeface="Arial Narrow" panose="020B0606020202030204" pitchFamily="34" charset="0"/>
                          <a:ea typeface="Arial" panose="020B0604020202020204" pitchFamily="34" charset="0"/>
                          <a:cs typeface="Arial" panose="020B0604020202020204" pitchFamily="34" charset="0"/>
                        </a:rPr>
                        <a:t>[</a:t>
                      </a:r>
                      <a:r>
                        <a:rPr lang="it-IT" sz="900" dirty="0">
                          <a:solidFill>
                            <a:srgbClr val="00B050"/>
                          </a:solidFill>
                          <a:effectLst/>
                          <a:latin typeface="Arial Narrow" panose="020B0606020202030204" pitchFamily="34" charset="0"/>
                          <a:ea typeface="Arial" panose="020B0604020202020204" pitchFamily="34" charset="0"/>
                          <a:cs typeface="Arial" panose="020B0604020202020204" pitchFamily="34" charset="0"/>
                        </a:rPr>
                        <a:t>1]</a:t>
                      </a:r>
                      <a:r>
                        <a:rPr lang="it-IT" sz="900" spc="-15"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Per</a:t>
                      </a:r>
                      <a:r>
                        <a:rPr lang="it-IT" sz="900" spc="-15"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attività</a:t>
                      </a:r>
                      <a:r>
                        <a:rPr lang="it-IT" sz="900" spc="-5"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SA</a:t>
                      </a:r>
                      <a:r>
                        <a:rPr lang="it-IT" sz="900" spc="-7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o</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SB</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distribuite</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in</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più</a:t>
                      </a:r>
                      <a:r>
                        <a:rPr lang="it-IT" sz="900" spc="-1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opere</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da</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costruzione,</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il</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livello</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di</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pericolosità</a:t>
                      </a:r>
                      <a:r>
                        <a:rPr lang="it-IT" sz="900" spc="-15"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per</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il</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dimensionamento</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della rete idranti a protezione interna, può essere selezionato </a:t>
                      </a:r>
                      <a:r>
                        <a:rPr lang="it-IT" sz="900" dirty="0">
                          <a:solidFill>
                            <a:srgbClr val="00B050"/>
                          </a:solidFill>
                          <a:effectLst/>
                          <a:latin typeface="Arial Narrow" panose="020B0606020202030204" pitchFamily="34" charset="0"/>
                          <a:ea typeface="Arial" panose="020B0604020202020204" pitchFamily="34" charset="0"/>
                          <a:cs typeface="Arial" panose="020B0604020202020204" pitchFamily="34" charset="0"/>
                        </a:rPr>
                        <a:t>in riferimento ai posti letto di ciascuna opera da costruzione</a:t>
                      </a:r>
                      <a:r>
                        <a:rPr lang="it-IT" sz="900" dirty="0">
                          <a:effectLst/>
                          <a:latin typeface="Arial Narrow" panose="020B0606020202030204" pitchFamily="34" charset="0"/>
                          <a:ea typeface="Arial" panose="020B0604020202020204" pitchFamily="34" charset="0"/>
                          <a:cs typeface="Arial" panose="020B0604020202020204" pitchFamily="34" charset="0"/>
                        </a:rPr>
                        <a:t>.</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62865" marR="31115" algn="just"/>
                      <a:r>
                        <a:rPr lang="it-IT" sz="900" dirty="0">
                          <a:effectLst/>
                          <a:latin typeface="Arial Narrow" panose="020B0606020202030204" pitchFamily="34" charset="0"/>
                          <a:ea typeface="Arial" panose="020B0604020202020204" pitchFamily="34" charset="0"/>
                          <a:cs typeface="Arial" panose="020B0604020202020204" pitchFamily="34" charset="0"/>
                        </a:rPr>
                        <a:t>[</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2</a:t>
                      </a:r>
                      <a:r>
                        <a:rPr lang="it-IT" sz="900" dirty="0">
                          <a:effectLst/>
                          <a:latin typeface="Arial Narrow" panose="020B0606020202030204" pitchFamily="34" charset="0"/>
                          <a:ea typeface="Arial" panose="020B0604020202020204" pitchFamily="34" charset="0"/>
                          <a:cs typeface="Arial" panose="020B0604020202020204" pitchFamily="34" charset="0"/>
                        </a:rPr>
                        <a:t>] Per attività SA o SB distribuite in più opere da costruzione, la protezione esterna e le caratteristiche della alimentazione</a:t>
                      </a:r>
                      <a:r>
                        <a:rPr lang="it-IT" sz="900" spc="-25"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idrica</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devono</a:t>
                      </a:r>
                      <a:r>
                        <a:rPr lang="it-IT" sz="900" spc="-25"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essere</a:t>
                      </a:r>
                      <a:r>
                        <a:rPr lang="it-IT" sz="900" spc="-20"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selezionati</a:t>
                      </a:r>
                      <a:r>
                        <a:rPr lang="it-IT" sz="900" spc="-25" dirty="0">
                          <a:effectLst/>
                          <a:latin typeface="Arial Narrow" panose="020B0606020202030204" pitchFamily="34" charset="0"/>
                          <a:ea typeface="Arial" panose="020B0604020202020204" pitchFamily="34" charset="0"/>
                          <a:cs typeface="Arial" panose="020B0604020202020204" pitchFamily="34" charset="0"/>
                        </a:rPr>
                        <a:t>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in</a:t>
                      </a:r>
                      <a:r>
                        <a:rPr lang="it-IT" sz="900" spc="-25"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riferimento</a:t>
                      </a:r>
                      <a:r>
                        <a:rPr lang="it-IT" sz="900" spc="-25"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ai</a:t>
                      </a:r>
                      <a:r>
                        <a:rPr lang="it-IT" sz="900" spc="-25"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posti</a:t>
                      </a:r>
                      <a:r>
                        <a:rPr lang="it-IT" sz="900" spc="-25"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letto</a:t>
                      </a:r>
                      <a:r>
                        <a:rPr lang="it-IT" sz="900" spc="-25"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dell’intera</a:t>
                      </a:r>
                      <a:r>
                        <a:rPr lang="it-IT" sz="900" spc="-25"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 </a:t>
                      </a:r>
                      <a:r>
                        <a:rPr lang="it-IT" sz="900" dirty="0">
                          <a:solidFill>
                            <a:srgbClr val="FF0000"/>
                          </a:solidFill>
                          <a:effectLst/>
                          <a:latin typeface="Arial Narrow" panose="020B0606020202030204" pitchFamily="34" charset="0"/>
                          <a:ea typeface="Arial" panose="020B0604020202020204" pitchFamily="34" charset="0"/>
                          <a:cs typeface="Arial" panose="020B0604020202020204" pitchFamily="34" charset="0"/>
                        </a:rPr>
                        <a:t>attività.</a:t>
                      </a:r>
                      <a:endParaRPr lang="it-IT" sz="1100" dirty="0">
                        <a:solidFill>
                          <a:srgbClr val="FF0000"/>
                        </a:solidFill>
                        <a:effectLst/>
                        <a:latin typeface="Arial" panose="020B0604020202020204" pitchFamily="34" charset="0"/>
                        <a:ea typeface="Arial" panose="020B0604020202020204" pitchFamily="34" charset="0"/>
                        <a:cs typeface="Arial" panose="020B0604020202020204" pitchFamily="34" charset="0"/>
                      </a:endParaRPr>
                    </a:p>
                    <a:p>
                      <a:pPr marL="62865" algn="just"/>
                      <a:r>
                        <a:rPr lang="it-IT" sz="900" dirty="0">
                          <a:effectLst/>
                          <a:latin typeface="Arial Narrow" panose="020B0606020202030204" pitchFamily="34" charset="0"/>
                          <a:ea typeface="Arial" panose="020B0604020202020204" pitchFamily="34" charset="0"/>
                          <a:cs typeface="Arial" panose="020B0604020202020204" pitchFamily="34" charset="0"/>
                        </a:rPr>
                        <a:t>[3] È consentita </a:t>
                      </a:r>
                      <a:r>
                        <a:rPr lang="it-IT" sz="900" i="1" dirty="0">
                          <a:effectLst/>
                          <a:latin typeface="Arial Narrow" panose="020B0606020202030204" pitchFamily="34" charset="0"/>
                          <a:ea typeface="Arial" panose="020B0604020202020204" pitchFamily="34" charset="0"/>
                          <a:cs typeface="Arial" panose="020B0604020202020204" pitchFamily="34" charset="0"/>
                        </a:rPr>
                        <a:t>alimentazione promiscua </a:t>
                      </a:r>
                      <a:r>
                        <a:rPr lang="it-IT" sz="900" dirty="0">
                          <a:effectLst/>
                          <a:latin typeface="Arial Narrow" panose="020B0606020202030204" pitchFamily="34" charset="0"/>
                          <a:ea typeface="Arial" panose="020B0604020202020204" pitchFamily="34" charset="0"/>
                          <a:cs typeface="Arial" panose="020B0604020202020204" pitchFamily="34" charset="0"/>
                        </a:rPr>
                        <a:t>secondo UNI</a:t>
                      </a:r>
                      <a:r>
                        <a:rPr lang="it-IT" sz="900" spc="-125" dirty="0">
                          <a:effectLst/>
                          <a:latin typeface="Arial Narrow" panose="020B0606020202030204" pitchFamily="34" charset="0"/>
                          <a:ea typeface="Arial" panose="020B0604020202020204" pitchFamily="34" charset="0"/>
                          <a:cs typeface="Arial" panose="020B0604020202020204" pitchFamily="34" charset="0"/>
                        </a:rPr>
                        <a:t> </a:t>
                      </a:r>
                      <a:r>
                        <a:rPr lang="it-IT" sz="900" dirty="0">
                          <a:effectLst/>
                          <a:latin typeface="Arial Narrow" panose="020B0606020202030204" pitchFamily="34" charset="0"/>
                          <a:ea typeface="Arial" panose="020B0604020202020204" pitchFamily="34" charset="0"/>
                          <a:cs typeface="Arial" panose="020B0604020202020204" pitchFamily="34" charset="0"/>
                        </a:rPr>
                        <a:t>10779.</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000302155"/>
                  </a:ext>
                </a:extLst>
              </a:tr>
            </a:tbl>
          </a:graphicData>
        </a:graphic>
      </p:graphicFrame>
      <p:sp>
        <p:nvSpPr>
          <p:cNvPr id="3" name="CustomShape 1">
            <a:extLst>
              <a:ext uri="{FF2B5EF4-FFF2-40B4-BE49-F238E27FC236}">
                <a16:creationId xmlns:a16="http://schemas.microsoft.com/office/drawing/2014/main" id="{2FADEAA8-D2DD-E85A-D7C7-7803F4AD3CE7}"/>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63E29-A881-4C8D-F307-F7A0ADCD7E11}"/>
            </a:ext>
          </a:extLst>
        </p:cNvPr>
        <p:cNvGrpSpPr/>
        <p:nvPr/>
      </p:nvGrpSpPr>
      <p:grpSpPr>
        <a:xfrm>
          <a:off x="0" y="0"/>
          <a:ext cx="0" cy="0"/>
          <a:chOff x="0" y="0"/>
          <a:chExt cx="0" cy="0"/>
        </a:xfrm>
      </p:grpSpPr>
      <p:pic>
        <p:nvPicPr>
          <p:cNvPr id="1705" name="Picture 2_88">
            <a:extLst>
              <a:ext uri="{FF2B5EF4-FFF2-40B4-BE49-F238E27FC236}">
                <a16:creationId xmlns:a16="http://schemas.microsoft.com/office/drawing/2014/main" id="{72CB660E-8FAC-F94A-5797-D0EFE0D7162A}"/>
              </a:ext>
            </a:extLst>
          </p:cNvPr>
          <p:cNvPicPr/>
          <p:nvPr/>
        </p:nvPicPr>
        <p:blipFill>
          <a:blip r:embed="rId2"/>
          <a:srcRect b="16376"/>
          <a:stretch/>
        </p:blipFill>
        <p:spPr>
          <a:xfrm>
            <a:off x="150840" y="6222240"/>
            <a:ext cx="431280" cy="569880"/>
          </a:xfrm>
          <a:prstGeom prst="rect">
            <a:avLst/>
          </a:prstGeom>
          <a:ln>
            <a:noFill/>
          </a:ln>
        </p:spPr>
      </p:pic>
      <p:sp>
        <p:nvSpPr>
          <p:cNvPr id="1706" name="CustomShape 3">
            <a:extLst>
              <a:ext uri="{FF2B5EF4-FFF2-40B4-BE49-F238E27FC236}">
                <a16:creationId xmlns:a16="http://schemas.microsoft.com/office/drawing/2014/main" id="{BE75EDFA-FC31-C8EC-A98F-16733A793812}"/>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DA8FF990-43C8-4843-A54E-44F1EED04F30}" type="slidenum">
              <a:rPr lang="it-IT" sz="1000" b="0" strike="noStrike" spc="-1">
                <a:solidFill>
                  <a:srgbClr val="002060"/>
                </a:solidFill>
                <a:latin typeface="Arial"/>
                <a:ea typeface="DejaVu Sans"/>
              </a:rPr>
              <a:t>56</a:t>
            </a:fld>
            <a:endParaRPr lang="it-IT" sz="1000" b="0" strike="noStrike" spc="-1">
              <a:latin typeface="Arial"/>
            </a:endParaRPr>
          </a:p>
        </p:txBody>
      </p:sp>
      <p:sp>
        <p:nvSpPr>
          <p:cNvPr id="1707" name="CustomShape 4">
            <a:extLst>
              <a:ext uri="{FF2B5EF4-FFF2-40B4-BE49-F238E27FC236}">
                <a16:creationId xmlns:a16="http://schemas.microsoft.com/office/drawing/2014/main" id="{BD702BC2-AAED-7291-B0B9-FFE2F9C9C513}"/>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708" name="Line 5">
            <a:extLst>
              <a:ext uri="{FF2B5EF4-FFF2-40B4-BE49-F238E27FC236}">
                <a16:creationId xmlns:a16="http://schemas.microsoft.com/office/drawing/2014/main" id="{97ABE276-2C5B-8020-4ADC-1A30BBA9C6CB}"/>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09" name="Line 6">
            <a:extLst>
              <a:ext uri="{FF2B5EF4-FFF2-40B4-BE49-F238E27FC236}">
                <a16:creationId xmlns:a16="http://schemas.microsoft.com/office/drawing/2014/main" id="{69FF7E76-CE76-7CFF-260E-C589327C85D7}"/>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0" name="Line 7">
            <a:extLst>
              <a:ext uri="{FF2B5EF4-FFF2-40B4-BE49-F238E27FC236}">
                <a16:creationId xmlns:a16="http://schemas.microsoft.com/office/drawing/2014/main" id="{BA7284FD-42EF-26F7-4C73-D31B9290ED05}"/>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1" name="Line 8">
            <a:extLst>
              <a:ext uri="{FF2B5EF4-FFF2-40B4-BE49-F238E27FC236}">
                <a16:creationId xmlns:a16="http://schemas.microsoft.com/office/drawing/2014/main" id="{06ACDE6A-BAF7-EB83-1451-6D89D88847E2}"/>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3" name="CustomShape 10">
            <a:extLst>
              <a:ext uri="{FF2B5EF4-FFF2-40B4-BE49-F238E27FC236}">
                <a16:creationId xmlns:a16="http://schemas.microsoft.com/office/drawing/2014/main" id="{87B38B2E-69A2-98F6-05E2-40D81CD882C8}"/>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 </a:t>
            </a:r>
          </a:p>
          <a:p>
            <a:pPr algn="ctr">
              <a:lnSpc>
                <a:spcPct val="100000"/>
              </a:lnSpc>
            </a:pPr>
            <a:r>
              <a:rPr lang="it-IT" sz="2200" b="0" strike="noStrike" spc="-1" dirty="0">
                <a:solidFill>
                  <a:srgbClr val="002060"/>
                </a:solidFill>
                <a:latin typeface="Arial"/>
                <a:ea typeface="DejaVu Sans"/>
              </a:rPr>
              <a:t>S6:</a:t>
            </a:r>
            <a:r>
              <a:rPr lang="it-IT" sz="1800" b="0" strike="noStrike" spc="-1" dirty="0">
                <a:solidFill>
                  <a:srgbClr val="002060"/>
                </a:solidFill>
                <a:latin typeface="Arial"/>
                <a:ea typeface="DejaVu Sans"/>
              </a:rPr>
              <a:t> </a:t>
            </a:r>
            <a:r>
              <a:rPr lang="it-IT" sz="2200" b="0" strike="noStrike" spc="-1" dirty="0">
                <a:solidFill>
                  <a:srgbClr val="002060"/>
                </a:solidFill>
                <a:latin typeface="Arial"/>
                <a:ea typeface="DejaVu Sans"/>
              </a:rPr>
              <a:t>Controllo dell’incendio</a:t>
            </a:r>
            <a:endParaRPr lang="it-IT" sz="2200" spc="-1" dirty="0">
              <a:solidFill>
                <a:srgbClr val="002060"/>
              </a:solidFill>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r>
              <a:rPr lang="it-IT" sz="1200" i="1" spc="-20" dirty="0">
                <a:solidFill>
                  <a:srgbClr val="002060"/>
                </a:solidFill>
                <a:effectLst/>
                <a:latin typeface="Arial Narrow" panose="020B0606020202030204" pitchFamily="34" charset="0"/>
                <a:ea typeface="Times New Roman" panose="02020603050405020304" pitchFamily="18" charset="0"/>
                <a:cs typeface="Arial" panose="020B0604020202020204" pitchFamily="34" charset="0"/>
              </a:rPr>
              <a:t>Tabella V.11-5: Parametri progettuali impianto sprinkler e caratteristiche minime alimentazione idrica</a:t>
            </a:r>
            <a:endParaRPr lang="it-IT" sz="12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1600" b="0" strike="noStrike" spc="-1" dirty="0">
              <a:latin typeface="Arial"/>
            </a:endParaRPr>
          </a:p>
        </p:txBody>
      </p:sp>
      <p:sp>
        <p:nvSpPr>
          <p:cNvPr id="1714" name="CustomShape 11">
            <a:extLst>
              <a:ext uri="{FF2B5EF4-FFF2-40B4-BE49-F238E27FC236}">
                <a16:creationId xmlns:a16="http://schemas.microsoft.com/office/drawing/2014/main" id="{771129E4-784C-6D8D-6B68-DB9E0C674039}"/>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715" name="Picture 2_89">
            <a:extLst>
              <a:ext uri="{FF2B5EF4-FFF2-40B4-BE49-F238E27FC236}">
                <a16:creationId xmlns:a16="http://schemas.microsoft.com/office/drawing/2014/main" id="{830E3666-1A03-4966-FFE8-711523D18D9E}"/>
              </a:ext>
            </a:extLst>
          </p:cNvPr>
          <p:cNvPicPr/>
          <p:nvPr/>
        </p:nvPicPr>
        <p:blipFill>
          <a:blip r:embed="rId3"/>
          <a:srcRect r="66092"/>
          <a:stretch/>
        </p:blipFill>
        <p:spPr>
          <a:xfrm>
            <a:off x="58320" y="173880"/>
            <a:ext cx="863280" cy="1065960"/>
          </a:xfrm>
          <a:prstGeom prst="rect">
            <a:avLst/>
          </a:prstGeom>
          <a:ln>
            <a:noFill/>
          </a:ln>
        </p:spPr>
      </p:pic>
      <p:pic>
        <p:nvPicPr>
          <p:cNvPr id="1716" name="Picture 2_90">
            <a:extLst>
              <a:ext uri="{FF2B5EF4-FFF2-40B4-BE49-F238E27FC236}">
                <a16:creationId xmlns:a16="http://schemas.microsoft.com/office/drawing/2014/main" id="{2C0E3407-5F33-7095-3DD3-E75DD62FE95B}"/>
              </a:ext>
            </a:extLst>
          </p:cNvPr>
          <p:cNvPicPr/>
          <p:nvPr/>
        </p:nvPicPr>
        <p:blipFill>
          <a:blip r:embed="rId4"/>
          <a:stretch/>
        </p:blipFill>
        <p:spPr>
          <a:xfrm>
            <a:off x="2880" y="1587960"/>
            <a:ext cx="943200" cy="243360"/>
          </a:xfrm>
          <a:prstGeom prst="rect">
            <a:avLst/>
          </a:prstGeom>
          <a:ln>
            <a:noFill/>
          </a:ln>
        </p:spPr>
      </p:pic>
      <p:graphicFrame>
        <p:nvGraphicFramePr>
          <p:cNvPr id="3" name="Tabella 2">
            <a:extLst>
              <a:ext uri="{FF2B5EF4-FFF2-40B4-BE49-F238E27FC236}">
                <a16:creationId xmlns:a16="http://schemas.microsoft.com/office/drawing/2014/main" id="{81EB5DFC-30FD-3E04-8BB5-747E2D39B0A0}"/>
              </a:ext>
            </a:extLst>
          </p:cNvPr>
          <p:cNvGraphicFramePr>
            <a:graphicFrameLocks noGrp="1"/>
          </p:cNvGraphicFramePr>
          <p:nvPr>
            <p:extLst>
              <p:ext uri="{D42A27DB-BD31-4B8C-83A1-F6EECF244321}">
                <p14:modId xmlns:p14="http://schemas.microsoft.com/office/powerpoint/2010/main" val="331626388"/>
              </p:ext>
            </p:extLst>
          </p:nvPr>
        </p:nvGraphicFramePr>
        <p:xfrm>
          <a:off x="1441800" y="1709640"/>
          <a:ext cx="5760720" cy="817880"/>
        </p:xfrm>
        <a:graphic>
          <a:graphicData uri="http://schemas.openxmlformats.org/drawingml/2006/table">
            <a:tbl>
              <a:tblPr firstRow="1" firstCol="1" lastRow="1" lastCol="1" bandRow="1" bandCol="1"/>
              <a:tblGrid>
                <a:gridCol w="2879090">
                  <a:extLst>
                    <a:ext uri="{9D8B030D-6E8A-4147-A177-3AD203B41FA5}">
                      <a16:colId xmlns:a16="http://schemas.microsoft.com/office/drawing/2014/main" val="1840777792"/>
                    </a:ext>
                  </a:extLst>
                </a:gridCol>
                <a:gridCol w="2881630">
                  <a:extLst>
                    <a:ext uri="{9D8B030D-6E8A-4147-A177-3AD203B41FA5}">
                      <a16:colId xmlns:a16="http://schemas.microsoft.com/office/drawing/2014/main" val="2745781346"/>
                    </a:ext>
                  </a:extLst>
                </a:gridCol>
              </a:tblGrid>
              <a:tr h="203835">
                <a:tc>
                  <a:txBody>
                    <a:bodyPr/>
                    <a:lstStyle/>
                    <a:p>
                      <a:pPr marL="3175" algn="ctr"/>
                      <a:r>
                        <a:rPr lang="it-IT" sz="1000" b="1">
                          <a:solidFill>
                            <a:srgbClr val="000000"/>
                          </a:solidFill>
                          <a:effectLst/>
                          <a:latin typeface="Arial" panose="020B0604020202020204" pitchFamily="34" charset="0"/>
                          <a:ea typeface="Arial" panose="020B0604020202020204" pitchFamily="34" charset="0"/>
                          <a:cs typeface="Arial" panose="020B0604020202020204" pitchFamily="34" charset="0"/>
                        </a:rPr>
                        <a:t>Numero</a:t>
                      </a:r>
                      <a:r>
                        <a:rPr lang="it-IT" sz="1000" b="1" spc="-20">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it-IT" sz="1000" b="1">
                          <a:solidFill>
                            <a:srgbClr val="000000"/>
                          </a:solidFill>
                          <a:effectLst/>
                          <a:latin typeface="Arial" panose="020B0604020202020204" pitchFamily="34" charset="0"/>
                          <a:ea typeface="Arial" panose="020B0604020202020204" pitchFamily="34" charset="0"/>
                          <a:cs typeface="Arial" panose="020B0604020202020204" pitchFamily="34" charset="0"/>
                        </a:rPr>
                        <a:t>di</a:t>
                      </a:r>
                      <a:r>
                        <a:rPr lang="it-IT" sz="1000" b="1" spc="-20">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it-IT" sz="1000" b="1">
                          <a:solidFill>
                            <a:srgbClr val="000000"/>
                          </a:solidFill>
                          <a:effectLst/>
                          <a:latin typeface="Arial" panose="020B0604020202020204" pitchFamily="34" charset="0"/>
                          <a:ea typeface="Arial" panose="020B0604020202020204" pitchFamily="34" charset="0"/>
                          <a:cs typeface="Arial" panose="020B0604020202020204" pitchFamily="34" charset="0"/>
                        </a:rPr>
                        <a:t>posti</a:t>
                      </a:r>
                      <a:r>
                        <a:rPr lang="it-IT" sz="1000" b="1" spc="-15">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it-IT" sz="1000" b="1">
                          <a:solidFill>
                            <a:srgbClr val="000000"/>
                          </a:solidFill>
                          <a:effectLst/>
                          <a:latin typeface="Arial" panose="020B0604020202020204" pitchFamily="34" charset="0"/>
                          <a:ea typeface="Arial" panose="020B0604020202020204" pitchFamily="34" charset="0"/>
                          <a:cs typeface="Arial" panose="020B0604020202020204" pitchFamily="34" charset="0"/>
                        </a:rPr>
                        <a:t>letto</a:t>
                      </a:r>
                      <a:r>
                        <a:rPr lang="it-IT" sz="1000" b="1" spc="-15">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it-IT" sz="1000" b="1">
                          <a:solidFill>
                            <a:srgbClr val="000000"/>
                          </a:solidFill>
                          <a:effectLst/>
                          <a:latin typeface="Arial" panose="020B0604020202020204" pitchFamily="34" charset="0"/>
                          <a:ea typeface="Arial" panose="020B0604020202020204" pitchFamily="34" charset="0"/>
                          <a:cs typeface="Arial" panose="020B0604020202020204" pitchFamily="34" charset="0"/>
                        </a:rPr>
                        <a:t>P</a:t>
                      </a:r>
                      <a:r>
                        <a:rPr lang="it-IT" sz="1000" b="1" spc="-40">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it-IT" sz="1000" b="1">
                          <a:solidFill>
                            <a:srgbClr val="000000"/>
                          </a:solidFill>
                          <a:effectLst/>
                          <a:latin typeface="Arial" panose="020B0604020202020204" pitchFamily="34" charset="0"/>
                          <a:ea typeface="Arial" panose="020B0604020202020204" pitchFamily="34" charset="0"/>
                          <a:cs typeface="Arial" panose="020B0604020202020204" pitchFamily="34" charset="0"/>
                        </a:rPr>
                        <a:t>delle</a:t>
                      </a:r>
                      <a:r>
                        <a:rPr lang="it-IT" sz="1000" b="1" spc="-15">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it-IT" sz="1000" b="1">
                          <a:solidFill>
                            <a:srgbClr val="000000"/>
                          </a:solidFill>
                          <a:effectLst/>
                          <a:latin typeface="Arial" panose="020B0604020202020204" pitchFamily="34" charset="0"/>
                          <a:ea typeface="Arial" panose="020B0604020202020204" pitchFamily="34" charset="0"/>
                          <a:cs typeface="Arial" panose="020B0604020202020204" pitchFamily="34" charset="0"/>
                        </a:rPr>
                        <a:t>attività</a:t>
                      </a:r>
                      <a:r>
                        <a:rPr lang="it-IT" sz="1000" b="1" spc="-20">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it-IT" sz="1000" b="1">
                          <a:solidFill>
                            <a:srgbClr val="000000"/>
                          </a:solidFill>
                          <a:effectLst/>
                          <a:latin typeface="Arial" panose="020B0604020202020204" pitchFamily="34" charset="0"/>
                          <a:ea typeface="Arial" panose="020B0604020202020204" pitchFamily="34" charset="0"/>
                          <a:cs typeface="Arial" panose="020B0604020202020204" pitchFamily="34" charset="0"/>
                        </a:rPr>
                        <a:t>SA</a:t>
                      </a:r>
                      <a:r>
                        <a:rPr lang="it-IT" sz="1000" b="1" spc="-50">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it-IT" sz="1000" b="1">
                          <a:solidFill>
                            <a:srgbClr val="000000"/>
                          </a:solidFill>
                          <a:effectLst/>
                          <a:latin typeface="Arial" panose="020B0604020202020204" pitchFamily="34" charset="0"/>
                          <a:ea typeface="Arial" panose="020B0604020202020204" pitchFamily="34" charset="0"/>
                          <a:cs typeface="Arial" panose="020B0604020202020204" pitchFamily="34" charset="0"/>
                        </a:rPr>
                        <a:t>o</a:t>
                      </a:r>
                      <a:r>
                        <a:rPr lang="it-IT" sz="1000" b="1" spc="-5">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it-IT" sz="1000" b="1">
                          <a:solidFill>
                            <a:srgbClr val="000000"/>
                          </a:solidFill>
                          <a:effectLst/>
                          <a:latin typeface="Arial" panose="020B0604020202020204" pitchFamily="34" charset="0"/>
                          <a:ea typeface="Arial" panose="020B0604020202020204" pitchFamily="34" charset="0"/>
                          <a:cs typeface="Arial" panose="020B0604020202020204" pitchFamily="34" charset="0"/>
                        </a:rPr>
                        <a:t>SB</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1270" algn="ctr"/>
                      <a:r>
                        <a:rPr lang="en-US" sz="1000" b="1">
                          <a:solidFill>
                            <a:srgbClr val="000000"/>
                          </a:solidFill>
                          <a:effectLst/>
                          <a:latin typeface="Arial" panose="020B0604020202020204" pitchFamily="34" charset="0"/>
                          <a:ea typeface="Arial" panose="020B0604020202020204" pitchFamily="34" charset="0"/>
                          <a:cs typeface="Arial" panose="020B0604020202020204" pitchFamily="34" charset="0"/>
                        </a:rPr>
                        <a:t>Alimentazione</a:t>
                      </a:r>
                      <a:r>
                        <a:rPr lang="en-US" sz="1000" b="1" spc="-75">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en-US" sz="1000" b="1">
                          <a:solidFill>
                            <a:srgbClr val="000000"/>
                          </a:solidFill>
                          <a:effectLst/>
                          <a:latin typeface="Arial" panose="020B0604020202020204" pitchFamily="34" charset="0"/>
                          <a:ea typeface="Arial" panose="020B0604020202020204" pitchFamily="34" charset="0"/>
                          <a:cs typeface="Arial" panose="020B0604020202020204" pitchFamily="34" charset="0"/>
                        </a:rPr>
                        <a:t>idrica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extLst>
                  <a:ext uri="{0D108BD9-81ED-4DB2-BD59-A6C34878D82A}">
                    <a16:rowId xmlns:a16="http://schemas.microsoft.com/office/drawing/2014/main" val="3698210545"/>
                  </a:ext>
                </a:extLst>
              </a:tr>
              <a:tr h="205105">
                <a:tc>
                  <a:txBody>
                    <a:bodyPr/>
                    <a:lstStyle/>
                    <a:p>
                      <a:pPr marL="1905" algn="ctr"/>
                      <a:r>
                        <a:rPr lang="en-US" sz="1000" spc="-30">
                          <a:effectLst/>
                          <a:latin typeface="Arial" panose="020B0604020202020204" pitchFamily="34" charset="0"/>
                          <a:ea typeface="Arial" panose="020B0604020202020204" pitchFamily="34" charset="0"/>
                          <a:cs typeface="Arial" panose="020B0604020202020204" pitchFamily="34" charset="0"/>
                        </a:rPr>
                        <a:t>PA,</a:t>
                      </a:r>
                      <a:r>
                        <a:rPr lang="en-US" sz="1000" spc="-5">
                          <a:effectLst/>
                          <a:latin typeface="Arial" panose="020B0604020202020204" pitchFamily="34" charset="0"/>
                          <a:ea typeface="Arial" panose="020B0604020202020204" pitchFamily="34" charset="0"/>
                          <a:cs typeface="Arial" panose="020B0604020202020204" pitchFamily="34" charset="0"/>
                        </a:rPr>
                        <a:t> </a:t>
                      </a:r>
                      <a:r>
                        <a:rPr lang="en-US" sz="1000">
                          <a:effectLst/>
                          <a:latin typeface="Arial" panose="020B0604020202020204" pitchFamily="34" charset="0"/>
                          <a:ea typeface="Arial" panose="020B0604020202020204" pitchFamily="34" charset="0"/>
                          <a:cs typeface="Arial" panose="020B0604020202020204" pitchFamily="34" charset="0"/>
                        </a:rPr>
                        <a:t>PB</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35" algn="ctr"/>
                      <a:r>
                        <a:rPr lang="en-US" sz="1000">
                          <a:effectLst/>
                          <a:latin typeface="Arial" panose="020B0604020202020204" pitchFamily="34" charset="0"/>
                          <a:ea typeface="Arial" panose="020B0604020202020204" pitchFamily="34" charset="0"/>
                          <a:cs typeface="Arial" panose="020B0604020202020204" pitchFamily="34" charset="0"/>
                        </a:rPr>
                        <a:t>Singola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75209229"/>
                  </a:ext>
                </a:extLst>
              </a:tr>
              <a:tr h="204470">
                <a:tc>
                  <a:txBody>
                    <a:bodyPr/>
                    <a:lstStyle/>
                    <a:p>
                      <a:pPr marL="3175" algn="ctr"/>
                      <a:r>
                        <a:rPr lang="en-US" sz="1000">
                          <a:solidFill>
                            <a:srgbClr val="FF0000"/>
                          </a:solidFill>
                          <a:effectLst/>
                          <a:latin typeface="Arial" panose="020B0604020202020204" pitchFamily="34" charset="0"/>
                          <a:ea typeface="Arial" panose="020B0604020202020204" pitchFamily="34" charset="0"/>
                          <a:cs typeface="Arial" panose="020B0604020202020204" pitchFamily="34" charset="0"/>
                        </a:rPr>
                        <a:t>PC</a:t>
                      </a:r>
                      <a:r>
                        <a:rPr lang="en-US" sz="1000">
                          <a:effectLst/>
                          <a:latin typeface="Arial" panose="020B0604020202020204" pitchFamily="34" charset="0"/>
                          <a:ea typeface="Arial" panose="020B0604020202020204" pitchFamily="34" charset="0"/>
                          <a:cs typeface="Arial" panose="020B0604020202020204" pitchFamily="34" charset="0"/>
                        </a:rPr>
                        <a:t>,</a:t>
                      </a:r>
                      <a:r>
                        <a:rPr lang="en-US" sz="1000" spc="-20">
                          <a:effectLst/>
                          <a:latin typeface="Arial" panose="020B0604020202020204" pitchFamily="34" charset="0"/>
                          <a:ea typeface="Arial" panose="020B0604020202020204" pitchFamily="34" charset="0"/>
                          <a:cs typeface="Arial" panose="020B0604020202020204" pitchFamily="34" charset="0"/>
                        </a:rPr>
                        <a:t> </a:t>
                      </a:r>
                      <a:r>
                        <a:rPr lang="en-US" sz="1000">
                          <a:effectLst/>
                          <a:latin typeface="Arial" panose="020B0604020202020204" pitchFamily="34" charset="0"/>
                          <a:ea typeface="Arial" panose="020B0604020202020204" pitchFamily="34" charset="0"/>
                          <a:cs typeface="Arial" panose="020B0604020202020204" pitchFamily="34" charset="0"/>
                        </a:rPr>
                        <a:t>PD</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dirty="0" err="1">
                          <a:solidFill>
                            <a:srgbClr val="00B050"/>
                          </a:solidFill>
                          <a:effectLst/>
                          <a:latin typeface="Arial" panose="020B0604020202020204" pitchFamily="34" charset="0"/>
                          <a:ea typeface="Arial" panose="020B0604020202020204" pitchFamily="34" charset="0"/>
                          <a:cs typeface="Arial" panose="020B0604020202020204" pitchFamily="34" charset="0"/>
                        </a:rPr>
                        <a:t>Singola</a:t>
                      </a:r>
                      <a:r>
                        <a:rPr lang="en-US" sz="1000" spc="-25" dirty="0">
                          <a:solidFill>
                            <a:srgbClr val="00B050"/>
                          </a:solidFill>
                          <a:effectLst/>
                          <a:latin typeface="Arial" panose="020B0604020202020204" pitchFamily="34" charset="0"/>
                          <a:ea typeface="Arial" panose="020B0604020202020204" pitchFamily="34" charset="0"/>
                          <a:cs typeface="Arial" panose="020B0604020202020204" pitchFamily="34" charset="0"/>
                        </a:rPr>
                        <a:t> </a:t>
                      </a:r>
                      <a:r>
                        <a:rPr lang="en-US" sz="1000" dirty="0" err="1">
                          <a:solidFill>
                            <a:srgbClr val="00B050"/>
                          </a:solidFill>
                          <a:effectLst/>
                          <a:latin typeface="Arial" panose="020B0604020202020204" pitchFamily="34" charset="0"/>
                          <a:ea typeface="Arial" panose="020B0604020202020204" pitchFamily="34" charset="0"/>
                          <a:cs typeface="Arial" panose="020B0604020202020204" pitchFamily="34" charset="0"/>
                        </a:rPr>
                        <a:t>superiore</a:t>
                      </a:r>
                      <a:endParaRPr lang="it-IT" sz="1100" dirty="0">
                        <a:solidFill>
                          <a:srgbClr val="00B050"/>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38244370"/>
                  </a:ext>
                </a:extLst>
              </a:tr>
              <a:tr h="204470">
                <a:tc>
                  <a:txBody>
                    <a:bodyPr/>
                    <a:lstStyle/>
                    <a:p>
                      <a:pPr marL="3175" algn="ctr"/>
                      <a:r>
                        <a:rPr lang="en-US" sz="1000">
                          <a:effectLst/>
                          <a:latin typeface="Arial" panose="020B0604020202020204" pitchFamily="34" charset="0"/>
                          <a:ea typeface="Arial" panose="020B0604020202020204" pitchFamily="34" charset="0"/>
                          <a:cs typeface="Arial" panose="020B0604020202020204" pitchFamily="34" charset="0"/>
                        </a:rPr>
                        <a:t>PE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540" algn="ctr"/>
                      <a:r>
                        <a:rPr lang="en-US" sz="1000" dirty="0">
                          <a:effectLst/>
                          <a:latin typeface="Arial" panose="020B0604020202020204" pitchFamily="34" charset="0"/>
                          <a:ea typeface="Arial" panose="020B0604020202020204" pitchFamily="34" charset="0"/>
                          <a:cs typeface="Arial" panose="020B0604020202020204" pitchFamily="34" charset="0"/>
                        </a:rPr>
                        <a:t>Doppia</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24203634"/>
                  </a:ext>
                </a:extLst>
              </a:tr>
            </a:tbl>
          </a:graphicData>
        </a:graphic>
      </p:graphicFrame>
      <p:sp>
        <p:nvSpPr>
          <p:cNvPr id="2" name="CustomShape 1">
            <a:extLst>
              <a:ext uri="{FF2B5EF4-FFF2-40B4-BE49-F238E27FC236}">
                <a16:creationId xmlns:a16="http://schemas.microsoft.com/office/drawing/2014/main" id="{863A5F27-67A6-B74E-6CF4-01436B85A599}"/>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21103215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63E29-A881-4C8D-F307-F7A0ADCD7E11}"/>
            </a:ext>
          </a:extLst>
        </p:cNvPr>
        <p:cNvGrpSpPr/>
        <p:nvPr/>
      </p:nvGrpSpPr>
      <p:grpSpPr>
        <a:xfrm>
          <a:off x="0" y="0"/>
          <a:ext cx="0" cy="0"/>
          <a:chOff x="0" y="0"/>
          <a:chExt cx="0" cy="0"/>
        </a:xfrm>
      </p:grpSpPr>
      <p:pic>
        <p:nvPicPr>
          <p:cNvPr id="1705" name="Picture 2_88">
            <a:extLst>
              <a:ext uri="{FF2B5EF4-FFF2-40B4-BE49-F238E27FC236}">
                <a16:creationId xmlns:a16="http://schemas.microsoft.com/office/drawing/2014/main" id="{72CB660E-8FAC-F94A-5797-D0EFE0D7162A}"/>
              </a:ext>
            </a:extLst>
          </p:cNvPr>
          <p:cNvPicPr/>
          <p:nvPr/>
        </p:nvPicPr>
        <p:blipFill>
          <a:blip r:embed="rId2"/>
          <a:srcRect b="16376"/>
          <a:stretch/>
        </p:blipFill>
        <p:spPr>
          <a:xfrm>
            <a:off x="150840" y="6222240"/>
            <a:ext cx="431280" cy="569880"/>
          </a:xfrm>
          <a:prstGeom prst="rect">
            <a:avLst/>
          </a:prstGeom>
          <a:ln>
            <a:noFill/>
          </a:ln>
        </p:spPr>
      </p:pic>
      <p:sp>
        <p:nvSpPr>
          <p:cNvPr id="1706" name="CustomShape 3">
            <a:extLst>
              <a:ext uri="{FF2B5EF4-FFF2-40B4-BE49-F238E27FC236}">
                <a16:creationId xmlns:a16="http://schemas.microsoft.com/office/drawing/2014/main" id="{BE75EDFA-FC31-C8EC-A98F-16733A793812}"/>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DA8FF990-43C8-4843-A54E-44F1EED04F30}" type="slidenum">
              <a:rPr lang="it-IT" sz="1000" b="0" strike="noStrike" spc="-1">
                <a:solidFill>
                  <a:srgbClr val="002060"/>
                </a:solidFill>
                <a:latin typeface="Arial"/>
                <a:ea typeface="DejaVu Sans"/>
              </a:rPr>
              <a:t>57</a:t>
            </a:fld>
            <a:endParaRPr lang="it-IT" sz="1000" b="0" strike="noStrike" spc="-1">
              <a:latin typeface="Arial"/>
            </a:endParaRPr>
          </a:p>
        </p:txBody>
      </p:sp>
      <p:sp>
        <p:nvSpPr>
          <p:cNvPr id="1707" name="CustomShape 4">
            <a:extLst>
              <a:ext uri="{FF2B5EF4-FFF2-40B4-BE49-F238E27FC236}">
                <a16:creationId xmlns:a16="http://schemas.microsoft.com/office/drawing/2014/main" id="{BD702BC2-AAED-7291-B0B9-FFE2F9C9C513}"/>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708" name="Line 5">
            <a:extLst>
              <a:ext uri="{FF2B5EF4-FFF2-40B4-BE49-F238E27FC236}">
                <a16:creationId xmlns:a16="http://schemas.microsoft.com/office/drawing/2014/main" id="{97ABE276-2C5B-8020-4ADC-1A30BBA9C6CB}"/>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09" name="Line 6">
            <a:extLst>
              <a:ext uri="{FF2B5EF4-FFF2-40B4-BE49-F238E27FC236}">
                <a16:creationId xmlns:a16="http://schemas.microsoft.com/office/drawing/2014/main" id="{69FF7E76-CE76-7CFF-260E-C589327C85D7}"/>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0" name="Line 7">
            <a:extLst>
              <a:ext uri="{FF2B5EF4-FFF2-40B4-BE49-F238E27FC236}">
                <a16:creationId xmlns:a16="http://schemas.microsoft.com/office/drawing/2014/main" id="{BA7284FD-42EF-26F7-4C73-D31B9290ED05}"/>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1" name="Line 8">
            <a:extLst>
              <a:ext uri="{FF2B5EF4-FFF2-40B4-BE49-F238E27FC236}">
                <a16:creationId xmlns:a16="http://schemas.microsoft.com/office/drawing/2014/main" id="{06ACDE6A-BAF7-EB83-1451-6D89D88847E2}"/>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3" name="CustomShape 10">
            <a:extLst>
              <a:ext uri="{FF2B5EF4-FFF2-40B4-BE49-F238E27FC236}">
                <a16:creationId xmlns:a16="http://schemas.microsoft.com/office/drawing/2014/main" id="{87B38B2E-69A2-98F6-05E2-40D81CD882C8}"/>
              </a:ext>
            </a:extLst>
          </p:cNvPr>
          <p:cNvSpPr/>
          <p:nvPr/>
        </p:nvSpPr>
        <p:spPr>
          <a:xfrm>
            <a:off x="1277640" y="235440"/>
            <a:ext cx="7559640" cy="861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 </a:t>
            </a:r>
          </a:p>
          <a:p>
            <a:pPr algn="ctr">
              <a:lnSpc>
                <a:spcPct val="100000"/>
              </a:lnSpc>
            </a:pPr>
            <a:r>
              <a:rPr lang="it-IT" sz="2200" b="0" strike="noStrike" spc="-1" dirty="0">
                <a:solidFill>
                  <a:srgbClr val="002060"/>
                </a:solidFill>
                <a:latin typeface="Arial"/>
                <a:ea typeface="DejaVu Sans"/>
              </a:rPr>
              <a:t>S6:</a:t>
            </a:r>
            <a:r>
              <a:rPr lang="it-IT" sz="1800" b="0" strike="noStrike" spc="-1" dirty="0">
                <a:solidFill>
                  <a:srgbClr val="002060"/>
                </a:solidFill>
                <a:latin typeface="Arial"/>
                <a:ea typeface="DejaVu Sans"/>
              </a:rPr>
              <a:t> </a:t>
            </a:r>
            <a:r>
              <a:rPr lang="it-IT" sz="2200" b="0" strike="noStrike" spc="-1" dirty="0">
                <a:solidFill>
                  <a:srgbClr val="002060"/>
                </a:solidFill>
                <a:latin typeface="Arial"/>
                <a:ea typeface="DejaVu Sans"/>
              </a:rPr>
              <a:t>Controllo dell’incendio</a:t>
            </a:r>
            <a:endParaRPr lang="it-IT" sz="2200" spc="-1" dirty="0">
              <a:solidFill>
                <a:srgbClr val="002060"/>
              </a:solidFill>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1714" name="CustomShape 11">
            <a:extLst>
              <a:ext uri="{FF2B5EF4-FFF2-40B4-BE49-F238E27FC236}">
                <a16:creationId xmlns:a16="http://schemas.microsoft.com/office/drawing/2014/main" id="{771129E4-784C-6D8D-6B68-DB9E0C674039}"/>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715" name="Picture 2_89">
            <a:extLst>
              <a:ext uri="{FF2B5EF4-FFF2-40B4-BE49-F238E27FC236}">
                <a16:creationId xmlns:a16="http://schemas.microsoft.com/office/drawing/2014/main" id="{830E3666-1A03-4966-FFE8-711523D18D9E}"/>
              </a:ext>
            </a:extLst>
          </p:cNvPr>
          <p:cNvPicPr/>
          <p:nvPr/>
        </p:nvPicPr>
        <p:blipFill>
          <a:blip r:embed="rId3"/>
          <a:srcRect r="66092"/>
          <a:stretch/>
        </p:blipFill>
        <p:spPr>
          <a:xfrm>
            <a:off x="58320" y="173880"/>
            <a:ext cx="863280" cy="1065960"/>
          </a:xfrm>
          <a:prstGeom prst="rect">
            <a:avLst/>
          </a:prstGeom>
          <a:ln>
            <a:noFill/>
          </a:ln>
        </p:spPr>
      </p:pic>
      <p:pic>
        <p:nvPicPr>
          <p:cNvPr id="1716" name="Picture 2_90">
            <a:extLst>
              <a:ext uri="{FF2B5EF4-FFF2-40B4-BE49-F238E27FC236}">
                <a16:creationId xmlns:a16="http://schemas.microsoft.com/office/drawing/2014/main" id="{2C0E3407-5F33-7095-3DD3-E75DD62FE95B}"/>
              </a:ext>
            </a:extLst>
          </p:cNvPr>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863A5F27-67A6-B74E-6CF4-01436B85A599}"/>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
        <p:nvSpPr>
          <p:cNvPr id="4" name="CustomShape 10">
            <a:extLst>
              <a:ext uri="{FF2B5EF4-FFF2-40B4-BE49-F238E27FC236}">
                <a16:creationId xmlns:a16="http://schemas.microsoft.com/office/drawing/2014/main" id="{A71100DD-5979-428D-A405-C34829945629}"/>
              </a:ext>
            </a:extLst>
          </p:cNvPr>
          <p:cNvSpPr/>
          <p:nvPr/>
        </p:nvSpPr>
        <p:spPr>
          <a:xfrm>
            <a:off x="1277640" y="1116137"/>
            <a:ext cx="7559640" cy="4981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just">
              <a:lnSpc>
                <a:spcPct val="100000"/>
              </a:lnSpc>
            </a:pPr>
            <a:r>
              <a:rPr lang="it-IT" sz="1400" strike="noStrike" spc="-1" dirty="0">
                <a:solidFill>
                  <a:srgbClr val="00B050"/>
                </a:solidFill>
                <a:latin typeface="Arial"/>
                <a:ea typeface="DejaVu Sans"/>
              </a:rPr>
              <a:t>S.6.6.2.1 Estintori di classe A</a:t>
            </a:r>
          </a:p>
          <a:p>
            <a:pPr algn="just">
              <a:lnSpc>
                <a:spcPct val="100000"/>
              </a:lnSpc>
            </a:pPr>
            <a:r>
              <a:rPr lang="it-IT" sz="1400" strike="noStrike" spc="-1" dirty="0">
                <a:solidFill>
                  <a:srgbClr val="002060"/>
                </a:solidFill>
                <a:latin typeface="Arial"/>
                <a:ea typeface="DejaVu Sans"/>
              </a:rPr>
              <a:t>1. Il numero, la capacità estinguente e la posizione degli estintori di classe A sono determinati nel rispetto delle prescrizioni indicate nei seguenti punti.</a:t>
            </a:r>
          </a:p>
          <a:p>
            <a:pPr algn="just">
              <a:lnSpc>
                <a:spcPct val="100000"/>
              </a:lnSpc>
            </a:pPr>
            <a:r>
              <a:rPr lang="it-IT" sz="1400" strike="noStrike" spc="-1" dirty="0">
                <a:solidFill>
                  <a:srgbClr val="002060"/>
                </a:solidFill>
                <a:latin typeface="Arial"/>
                <a:ea typeface="DejaVu Sans"/>
              </a:rPr>
              <a:t>2. La protezione con estintori di classe A deve essere estesa all’intera attività.</a:t>
            </a:r>
          </a:p>
          <a:p>
            <a:pPr algn="just">
              <a:lnSpc>
                <a:spcPct val="100000"/>
              </a:lnSpc>
            </a:pPr>
            <a:r>
              <a:rPr lang="it-IT" sz="1400" strike="noStrike" spc="-1" dirty="0">
                <a:solidFill>
                  <a:srgbClr val="002060"/>
                </a:solidFill>
                <a:latin typeface="Arial"/>
                <a:ea typeface="DejaVu Sans"/>
              </a:rPr>
              <a:t>3. In ciascun piano, soppalco o compartimento, in funzione del profilo di rischio Rvita di riferimento, deve essere installato un numero di estintori di classe A nel rispetto della distanza massima di raggiungimento indicata nella tabella S.6-5.</a:t>
            </a:r>
          </a:p>
          <a:p>
            <a:pPr algn="just">
              <a:lnSpc>
                <a:spcPct val="100000"/>
              </a:lnSpc>
            </a:pPr>
            <a:r>
              <a:rPr lang="it-IT" sz="1400" strike="noStrike" spc="-1" dirty="0">
                <a:solidFill>
                  <a:srgbClr val="002060"/>
                </a:solidFill>
                <a:latin typeface="Arial"/>
                <a:ea typeface="DejaVu Sans"/>
              </a:rPr>
              <a:t>4. Deve essere installato almeno un estintore di classe A per piano, soppalco o compartimento.</a:t>
            </a:r>
          </a:p>
          <a:p>
            <a:pPr algn="just">
              <a:lnSpc>
                <a:spcPct val="100000"/>
              </a:lnSpc>
            </a:pPr>
            <a:endParaRPr lang="it-IT" sz="1400" spc="-1" dirty="0">
              <a:solidFill>
                <a:srgbClr val="002060"/>
              </a:solidFill>
              <a:latin typeface="Arial"/>
              <a:ea typeface="DejaVu Sans"/>
            </a:endParaRPr>
          </a:p>
          <a:p>
            <a:pPr algn="just">
              <a:lnSpc>
                <a:spcPct val="100000"/>
              </a:lnSpc>
            </a:pPr>
            <a:endParaRPr lang="it-IT" sz="1400" strike="noStrike" spc="-1" dirty="0">
              <a:latin typeface="Arial"/>
            </a:endParaRPr>
          </a:p>
          <a:p>
            <a:pPr algn="just">
              <a:lnSpc>
                <a:spcPct val="100000"/>
              </a:lnSpc>
            </a:pPr>
            <a:endParaRPr lang="it-IT" sz="1400" strike="noStrike" spc="-1" dirty="0">
              <a:latin typeface="Arial"/>
            </a:endParaRPr>
          </a:p>
          <a:p>
            <a:pPr algn="just">
              <a:lnSpc>
                <a:spcPct val="100000"/>
              </a:lnSpc>
            </a:pPr>
            <a:endParaRPr lang="it-IT" sz="1400" strike="noStrike" spc="-1" dirty="0">
              <a:latin typeface="Arial"/>
            </a:endParaRPr>
          </a:p>
          <a:p>
            <a:pPr algn="just">
              <a:lnSpc>
                <a:spcPct val="100000"/>
              </a:lnSpc>
            </a:pPr>
            <a:endParaRPr lang="it-IT" sz="1400" strike="noStrike" spc="-1" dirty="0">
              <a:latin typeface="Arial"/>
            </a:endParaRPr>
          </a:p>
          <a:p>
            <a:pPr algn="just">
              <a:lnSpc>
                <a:spcPct val="100000"/>
              </a:lnSpc>
            </a:pPr>
            <a:endParaRPr lang="it-IT" sz="1400" strike="noStrike" spc="-1" dirty="0">
              <a:latin typeface="Arial"/>
            </a:endParaRPr>
          </a:p>
          <a:p>
            <a:pPr algn="just">
              <a:lnSpc>
                <a:spcPct val="100000"/>
              </a:lnSpc>
            </a:pPr>
            <a:endParaRPr lang="it-IT" sz="1400" strike="noStrike" spc="-1" dirty="0">
              <a:latin typeface="Arial"/>
            </a:endParaRPr>
          </a:p>
        </p:txBody>
      </p:sp>
      <p:pic>
        <p:nvPicPr>
          <p:cNvPr id="5" name="Immagine 4" descr="Immagine che contiene testo, schermata, Carattere, numero&#10;&#10;Descrizione generata automaticamente">
            <a:extLst>
              <a:ext uri="{FF2B5EF4-FFF2-40B4-BE49-F238E27FC236}">
                <a16:creationId xmlns:a16="http://schemas.microsoft.com/office/drawing/2014/main" id="{D6B442DC-1CE4-1D24-749D-EE20A1C009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7640" y="3413435"/>
            <a:ext cx="7101431" cy="1620119"/>
          </a:xfrm>
          <a:prstGeom prst="rect">
            <a:avLst/>
          </a:prstGeom>
        </p:spPr>
      </p:pic>
    </p:spTree>
    <p:extLst>
      <p:ext uri="{BB962C8B-B14F-4D97-AF65-F5344CB8AC3E}">
        <p14:creationId xmlns:p14="http://schemas.microsoft.com/office/powerpoint/2010/main" val="6438129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63E29-A881-4C8D-F307-F7A0ADCD7E11}"/>
            </a:ext>
          </a:extLst>
        </p:cNvPr>
        <p:cNvGrpSpPr/>
        <p:nvPr/>
      </p:nvGrpSpPr>
      <p:grpSpPr>
        <a:xfrm>
          <a:off x="0" y="0"/>
          <a:ext cx="0" cy="0"/>
          <a:chOff x="0" y="0"/>
          <a:chExt cx="0" cy="0"/>
        </a:xfrm>
      </p:grpSpPr>
      <p:pic>
        <p:nvPicPr>
          <p:cNvPr id="1705" name="Picture 2_88">
            <a:extLst>
              <a:ext uri="{FF2B5EF4-FFF2-40B4-BE49-F238E27FC236}">
                <a16:creationId xmlns:a16="http://schemas.microsoft.com/office/drawing/2014/main" id="{72CB660E-8FAC-F94A-5797-D0EFE0D7162A}"/>
              </a:ext>
            </a:extLst>
          </p:cNvPr>
          <p:cNvPicPr/>
          <p:nvPr/>
        </p:nvPicPr>
        <p:blipFill>
          <a:blip r:embed="rId2"/>
          <a:srcRect b="16376"/>
          <a:stretch/>
        </p:blipFill>
        <p:spPr>
          <a:xfrm>
            <a:off x="150840" y="6222240"/>
            <a:ext cx="431280" cy="569880"/>
          </a:xfrm>
          <a:prstGeom prst="rect">
            <a:avLst/>
          </a:prstGeom>
          <a:ln>
            <a:noFill/>
          </a:ln>
        </p:spPr>
      </p:pic>
      <p:sp>
        <p:nvSpPr>
          <p:cNvPr id="1706" name="CustomShape 3">
            <a:extLst>
              <a:ext uri="{FF2B5EF4-FFF2-40B4-BE49-F238E27FC236}">
                <a16:creationId xmlns:a16="http://schemas.microsoft.com/office/drawing/2014/main" id="{BE75EDFA-FC31-C8EC-A98F-16733A793812}"/>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DA8FF990-43C8-4843-A54E-44F1EED04F30}" type="slidenum">
              <a:rPr lang="it-IT" sz="1000" b="0" strike="noStrike" spc="-1">
                <a:solidFill>
                  <a:srgbClr val="002060"/>
                </a:solidFill>
                <a:latin typeface="Arial"/>
                <a:ea typeface="DejaVu Sans"/>
              </a:rPr>
              <a:t>58</a:t>
            </a:fld>
            <a:endParaRPr lang="it-IT" sz="1000" b="0" strike="noStrike" spc="-1">
              <a:latin typeface="Arial"/>
            </a:endParaRPr>
          </a:p>
        </p:txBody>
      </p:sp>
      <p:sp>
        <p:nvSpPr>
          <p:cNvPr id="1707" name="CustomShape 4">
            <a:extLst>
              <a:ext uri="{FF2B5EF4-FFF2-40B4-BE49-F238E27FC236}">
                <a16:creationId xmlns:a16="http://schemas.microsoft.com/office/drawing/2014/main" id="{BD702BC2-AAED-7291-B0B9-FFE2F9C9C513}"/>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708" name="Line 5">
            <a:extLst>
              <a:ext uri="{FF2B5EF4-FFF2-40B4-BE49-F238E27FC236}">
                <a16:creationId xmlns:a16="http://schemas.microsoft.com/office/drawing/2014/main" id="{97ABE276-2C5B-8020-4ADC-1A30BBA9C6CB}"/>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09" name="Line 6">
            <a:extLst>
              <a:ext uri="{FF2B5EF4-FFF2-40B4-BE49-F238E27FC236}">
                <a16:creationId xmlns:a16="http://schemas.microsoft.com/office/drawing/2014/main" id="{69FF7E76-CE76-7CFF-260E-C589327C85D7}"/>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0" name="Line 7">
            <a:extLst>
              <a:ext uri="{FF2B5EF4-FFF2-40B4-BE49-F238E27FC236}">
                <a16:creationId xmlns:a16="http://schemas.microsoft.com/office/drawing/2014/main" id="{BA7284FD-42EF-26F7-4C73-D31B9290ED05}"/>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1" name="Line 8">
            <a:extLst>
              <a:ext uri="{FF2B5EF4-FFF2-40B4-BE49-F238E27FC236}">
                <a16:creationId xmlns:a16="http://schemas.microsoft.com/office/drawing/2014/main" id="{06ACDE6A-BAF7-EB83-1451-6D89D88847E2}"/>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13" name="CustomShape 10">
            <a:extLst>
              <a:ext uri="{FF2B5EF4-FFF2-40B4-BE49-F238E27FC236}">
                <a16:creationId xmlns:a16="http://schemas.microsoft.com/office/drawing/2014/main" id="{87B38B2E-69A2-98F6-05E2-40D81CD882C8}"/>
              </a:ext>
            </a:extLst>
          </p:cNvPr>
          <p:cNvSpPr/>
          <p:nvPr/>
        </p:nvSpPr>
        <p:spPr>
          <a:xfrm>
            <a:off x="1277640" y="235440"/>
            <a:ext cx="7559640" cy="861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 </a:t>
            </a:r>
          </a:p>
          <a:p>
            <a:pPr algn="ctr">
              <a:lnSpc>
                <a:spcPct val="100000"/>
              </a:lnSpc>
            </a:pPr>
            <a:r>
              <a:rPr lang="it-IT" sz="2200" b="0" strike="noStrike" spc="-1" dirty="0">
                <a:solidFill>
                  <a:srgbClr val="002060"/>
                </a:solidFill>
                <a:latin typeface="Arial"/>
                <a:ea typeface="DejaVu Sans"/>
              </a:rPr>
              <a:t>S6:</a:t>
            </a:r>
            <a:r>
              <a:rPr lang="it-IT" sz="1800" b="0" strike="noStrike" spc="-1" dirty="0">
                <a:solidFill>
                  <a:srgbClr val="002060"/>
                </a:solidFill>
                <a:latin typeface="Arial"/>
                <a:ea typeface="DejaVu Sans"/>
              </a:rPr>
              <a:t> </a:t>
            </a:r>
            <a:r>
              <a:rPr lang="it-IT" sz="2200" b="0" strike="noStrike" spc="-1" dirty="0">
                <a:solidFill>
                  <a:srgbClr val="002060"/>
                </a:solidFill>
                <a:latin typeface="Arial"/>
                <a:ea typeface="DejaVu Sans"/>
              </a:rPr>
              <a:t>Controllo dell’incendio</a:t>
            </a:r>
            <a:endParaRPr lang="it-IT" sz="2200" spc="-1" dirty="0">
              <a:solidFill>
                <a:srgbClr val="002060"/>
              </a:solidFill>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1714" name="CustomShape 11">
            <a:extLst>
              <a:ext uri="{FF2B5EF4-FFF2-40B4-BE49-F238E27FC236}">
                <a16:creationId xmlns:a16="http://schemas.microsoft.com/office/drawing/2014/main" id="{771129E4-784C-6D8D-6B68-DB9E0C674039}"/>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715" name="Picture 2_89">
            <a:extLst>
              <a:ext uri="{FF2B5EF4-FFF2-40B4-BE49-F238E27FC236}">
                <a16:creationId xmlns:a16="http://schemas.microsoft.com/office/drawing/2014/main" id="{830E3666-1A03-4966-FFE8-711523D18D9E}"/>
              </a:ext>
            </a:extLst>
          </p:cNvPr>
          <p:cNvPicPr/>
          <p:nvPr/>
        </p:nvPicPr>
        <p:blipFill>
          <a:blip r:embed="rId3"/>
          <a:srcRect r="66092"/>
          <a:stretch/>
        </p:blipFill>
        <p:spPr>
          <a:xfrm>
            <a:off x="58320" y="173880"/>
            <a:ext cx="863280" cy="1065960"/>
          </a:xfrm>
          <a:prstGeom prst="rect">
            <a:avLst/>
          </a:prstGeom>
          <a:ln>
            <a:noFill/>
          </a:ln>
        </p:spPr>
      </p:pic>
      <p:pic>
        <p:nvPicPr>
          <p:cNvPr id="1716" name="Picture 2_90">
            <a:extLst>
              <a:ext uri="{FF2B5EF4-FFF2-40B4-BE49-F238E27FC236}">
                <a16:creationId xmlns:a16="http://schemas.microsoft.com/office/drawing/2014/main" id="{2C0E3407-5F33-7095-3DD3-E75DD62FE95B}"/>
              </a:ext>
            </a:extLst>
          </p:cNvPr>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863A5F27-67A6-B74E-6CF4-01436B85A599}"/>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
        <p:nvSpPr>
          <p:cNvPr id="4" name="CustomShape 10">
            <a:extLst>
              <a:ext uri="{FF2B5EF4-FFF2-40B4-BE49-F238E27FC236}">
                <a16:creationId xmlns:a16="http://schemas.microsoft.com/office/drawing/2014/main" id="{A71100DD-5979-428D-A405-C34829945629}"/>
              </a:ext>
            </a:extLst>
          </p:cNvPr>
          <p:cNvSpPr/>
          <p:nvPr/>
        </p:nvSpPr>
        <p:spPr>
          <a:xfrm>
            <a:off x="1029240" y="1057320"/>
            <a:ext cx="8056440" cy="4981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just">
              <a:lnSpc>
                <a:spcPct val="100000"/>
              </a:lnSpc>
            </a:pPr>
            <a:r>
              <a:rPr lang="it-IT" sz="1200" strike="noStrike" spc="-1" dirty="0">
                <a:solidFill>
                  <a:srgbClr val="00B050"/>
                </a:solidFill>
                <a:latin typeface="Arial"/>
              </a:rPr>
              <a:t>S.6.6.2.2 Estintori di classe B</a:t>
            </a:r>
          </a:p>
          <a:p>
            <a:pPr algn="just">
              <a:lnSpc>
                <a:spcPct val="100000"/>
              </a:lnSpc>
            </a:pPr>
            <a:r>
              <a:rPr lang="it-IT" sz="1200" strike="noStrike" spc="-1" dirty="0">
                <a:latin typeface="Arial"/>
              </a:rPr>
              <a:t>1. Il numero, la capacità estinguente e la posizione degli estintori di classe B sono determinati nel rispetto delle prescrizioni indicate nei seguenti punti.</a:t>
            </a:r>
          </a:p>
          <a:p>
            <a:pPr algn="just">
              <a:lnSpc>
                <a:spcPct val="100000"/>
              </a:lnSpc>
            </a:pPr>
            <a:r>
              <a:rPr lang="it-IT" sz="1200" strike="noStrike" spc="-1" dirty="0">
                <a:latin typeface="Arial"/>
              </a:rPr>
              <a:t>2. La protezione con estintori di classe B può essere limitata ai compartimenti ove tale tipo di rischio è presente.</a:t>
            </a:r>
          </a:p>
          <a:p>
            <a:pPr algn="just">
              <a:lnSpc>
                <a:spcPct val="100000"/>
              </a:lnSpc>
            </a:pPr>
            <a:r>
              <a:rPr lang="it-IT" sz="1200" strike="noStrike" spc="-1" dirty="0">
                <a:latin typeface="Arial"/>
              </a:rPr>
              <a:t>3. La capacità estinguente ed il numero degli estintori di classe B è determinata in funzione della quantità di liquidi infiammabili stoccati o in lavorazione in ciascun piano, soppalco o compartimento come indicato nella tabella S.6-6</a:t>
            </a:r>
          </a:p>
          <a:p>
            <a:pPr algn="just">
              <a:lnSpc>
                <a:spcPct val="100000"/>
              </a:lnSpc>
            </a:pPr>
            <a:r>
              <a:rPr lang="it-IT" sz="1200" strike="noStrike" spc="-1" dirty="0">
                <a:latin typeface="Arial"/>
              </a:rPr>
              <a:t>4. Gli estintori devono essere idoneamente posizionati a </a:t>
            </a:r>
            <a:r>
              <a:rPr lang="it-IT" sz="1200" strike="noStrike" spc="-1" dirty="0">
                <a:solidFill>
                  <a:srgbClr val="00B050"/>
                </a:solidFill>
                <a:latin typeface="Arial"/>
              </a:rPr>
              <a:t>distanza ≤ 15 m </a:t>
            </a:r>
            <a:r>
              <a:rPr lang="it-IT" sz="1200" strike="noStrike" spc="-1" dirty="0">
                <a:latin typeface="Arial"/>
              </a:rPr>
              <a:t>dalle sorgenti di rischio.</a:t>
            </a:r>
          </a:p>
          <a:p>
            <a:pPr algn="just">
              <a:lnSpc>
                <a:spcPct val="100000"/>
              </a:lnSpc>
            </a:pPr>
            <a:r>
              <a:rPr lang="it-IT" sz="1200" strike="noStrike" spc="-1" dirty="0">
                <a:latin typeface="Arial"/>
              </a:rPr>
              <a:t>5. Laddove fosse necessaria un’elevata capacità estinguente, si possono impiegare anche estintori carrellati secondo le indicazioni del paragrafo S.6.7.</a:t>
            </a:r>
          </a:p>
          <a:p>
            <a:pPr algn="just">
              <a:lnSpc>
                <a:spcPct val="100000"/>
              </a:lnSpc>
            </a:pPr>
            <a:r>
              <a:rPr lang="it-IT" sz="1200" strike="noStrike" spc="-1" dirty="0">
                <a:latin typeface="Arial"/>
              </a:rPr>
              <a:t>6. Nel caso di piani, soppalchi o compartimenti nei quali non siano presenti liquidi infiammabili stoccati o in lavorazione, ma dove è possibile prevedere un principio di incendio di classe B dovuto a solidi liquefattibili (es. cera, paraffina, materiale plastico liquefacibile, …), gli estintori installati per il principio di incendio di classe A secondo la tabella S.6-5 devono possedere ciascuno anche una capacità estinguente </a:t>
            </a:r>
            <a:r>
              <a:rPr lang="it-IT" sz="1200" strike="noStrike" spc="-1" dirty="0">
                <a:solidFill>
                  <a:srgbClr val="00B050"/>
                </a:solidFill>
                <a:latin typeface="Arial"/>
              </a:rPr>
              <a:t>non inferiore alla classe 89 B.</a:t>
            </a:r>
          </a:p>
          <a:p>
            <a:pPr algn="just">
              <a:lnSpc>
                <a:spcPct val="100000"/>
              </a:lnSpc>
            </a:pPr>
            <a:r>
              <a:rPr lang="it-IT" sz="1200" strike="noStrike" spc="-1" dirty="0">
                <a:latin typeface="Arial"/>
              </a:rPr>
              <a:t>Nota I materiali plastici che bruciando formano braci sono classificati fuochi di classe A</a:t>
            </a:r>
          </a:p>
          <a:p>
            <a:pPr algn="just">
              <a:lnSpc>
                <a:spcPct val="100000"/>
              </a:lnSpc>
            </a:pPr>
            <a:endParaRPr lang="it-IT" sz="1200" strike="noStrike" spc="-1" dirty="0">
              <a:latin typeface="Arial"/>
            </a:endParaRPr>
          </a:p>
          <a:p>
            <a:pPr algn="just">
              <a:lnSpc>
                <a:spcPct val="100000"/>
              </a:lnSpc>
            </a:pPr>
            <a:endParaRPr lang="it-IT" sz="1200" strike="noStrike" spc="-1" dirty="0">
              <a:latin typeface="Arial"/>
            </a:endParaRPr>
          </a:p>
          <a:p>
            <a:pPr algn="just">
              <a:lnSpc>
                <a:spcPct val="100000"/>
              </a:lnSpc>
            </a:pPr>
            <a:endParaRPr lang="it-IT" sz="1200" strike="noStrike" spc="-1" dirty="0">
              <a:latin typeface="Arial"/>
            </a:endParaRPr>
          </a:p>
          <a:p>
            <a:pPr algn="just">
              <a:lnSpc>
                <a:spcPct val="100000"/>
              </a:lnSpc>
            </a:pPr>
            <a:endParaRPr lang="it-IT" sz="1200" strike="noStrike" spc="-1" dirty="0">
              <a:latin typeface="Arial"/>
            </a:endParaRPr>
          </a:p>
          <a:p>
            <a:pPr algn="just">
              <a:lnSpc>
                <a:spcPct val="100000"/>
              </a:lnSpc>
            </a:pPr>
            <a:endParaRPr lang="it-IT" sz="1200" strike="noStrike" spc="-1" dirty="0">
              <a:latin typeface="Arial"/>
            </a:endParaRPr>
          </a:p>
          <a:p>
            <a:pPr algn="just">
              <a:lnSpc>
                <a:spcPct val="100000"/>
              </a:lnSpc>
            </a:pPr>
            <a:endParaRPr lang="it-IT" sz="1200" strike="noStrike" spc="-1" dirty="0">
              <a:latin typeface="Arial"/>
            </a:endParaRPr>
          </a:p>
          <a:p>
            <a:pPr algn="just">
              <a:lnSpc>
                <a:spcPct val="100000"/>
              </a:lnSpc>
            </a:pPr>
            <a:endParaRPr lang="it-IT" sz="1200" strike="noStrike" spc="-1" dirty="0">
              <a:latin typeface="Arial"/>
            </a:endParaRPr>
          </a:p>
        </p:txBody>
      </p:sp>
      <p:pic>
        <p:nvPicPr>
          <p:cNvPr id="6" name="Immagine 5" descr="Immagine che contiene testo, schermata, Carattere, numero&#10;&#10;Descrizione generata automaticamente">
            <a:extLst>
              <a:ext uri="{FF2B5EF4-FFF2-40B4-BE49-F238E27FC236}">
                <a16:creationId xmlns:a16="http://schemas.microsoft.com/office/drawing/2014/main" id="{6FD64903-596D-31CC-FB6D-505ADC668F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1800" y="3883899"/>
            <a:ext cx="6004029" cy="2181381"/>
          </a:xfrm>
          <a:prstGeom prst="rect">
            <a:avLst/>
          </a:prstGeom>
        </p:spPr>
      </p:pic>
    </p:spTree>
    <p:extLst>
      <p:ext uri="{BB962C8B-B14F-4D97-AF65-F5344CB8AC3E}">
        <p14:creationId xmlns:p14="http://schemas.microsoft.com/office/powerpoint/2010/main" val="22342441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8" name="Picture 2_94"/>
          <p:cNvPicPr/>
          <p:nvPr/>
        </p:nvPicPr>
        <p:blipFill>
          <a:blip r:embed="rId2"/>
          <a:srcRect b="16376"/>
          <a:stretch/>
        </p:blipFill>
        <p:spPr>
          <a:xfrm>
            <a:off x="150840" y="6222240"/>
            <a:ext cx="431280" cy="569880"/>
          </a:xfrm>
          <a:prstGeom prst="rect">
            <a:avLst/>
          </a:prstGeom>
          <a:ln>
            <a:noFill/>
          </a:ln>
        </p:spPr>
      </p:pic>
      <p:sp>
        <p:nvSpPr>
          <p:cNvPr id="1749"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9B7C0EC-E229-46A7-8168-9B9D624AB6B0}" type="slidenum">
              <a:rPr lang="it-IT" sz="1000" b="0" strike="noStrike" spc="-1">
                <a:solidFill>
                  <a:srgbClr val="002060"/>
                </a:solidFill>
                <a:latin typeface="Arial"/>
                <a:ea typeface="DejaVu Sans"/>
              </a:rPr>
              <a:t>59</a:t>
            </a:fld>
            <a:endParaRPr lang="it-IT" sz="1000" b="0" strike="noStrike" spc="-1">
              <a:latin typeface="Arial"/>
            </a:endParaRPr>
          </a:p>
        </p:txBody>
      </p:sp>
      <p:sp>
        <p:nvSpPr>
          <p:cNvPr id="1750"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751"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52"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53"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54"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56"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S7: Rivelazione ed allarme</a:t>
            </a:r>
            <a:endParaRPr lang="it-IT" sz="2200" b="0" strike="noStrike" spc="-1">
              <a:latin typeface="Arial"/>
            </a:endParaRPr>
          </a:p>
          <a:p>
            <a:pPr algn="just">
              <a:lnSpc>
                <a:spcPct val="100000"/>
              </a:lnSpc>
            </a:pPr>
            <a:endParaRPr lang="it-IT" sz="2200" b="0" strike="noStrike" spc="-1">
              <a:latin typeface="Arial"/>
            </a:endParaRPr>
          </a:p>
          <a:p>
            <a:pPr algn="just">
              <a:lnSpc>
                <a:spcPct val="100000"/>
              </a:lnSpc>
            </a:pPr>
            <a:r>
              <a:rPr lang="it-IT" sz="1600" b="1" strike="noStrike" spc="-1">
                <a:solidFill>
                  <a:srgbClr val="000000"/>
                </a:solidFill>
                <a:latin typeface="Arial"/>
                <a:ea typeface="DejaVu Sans"/>
              </a:rPr>
              <a:t>Livelli di prestazione</a:t>
            </a:r>
            <a:r>
              <a:rPr lang="it-IT" sz="1600" b="0" strike="noStrike" spc="-1">
                <a:solidFill>
                  <a:srgbClr val="000000"/>
                </a:solidFill>
                <a:latin typeface="Arial"/>
                <a:ea typeface="DejaVu Sans"/>
              </a:rPr>
              <a:t> previsti:</a:t>
            </a: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just">
              <a:lnSpc>
                <a:spcPct val="100000"/>
              </a:lnSpc>
            </a:pPr>
            <a:endParaRPr lang="it-IT" sz="1600" b="0" strike="noStrike" spc="-1">
              <a:latin typeface="Arial"/>
            </a:endParaRPr>
          </a:p>
        </p:txBody>
      </p:sp>
      <p:sp>
        <p:nvSpPr>
          <p:cNvPr id="1757"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758" name="Picture 2_95"/>
          <p:cNvPicPr/>
          <p:nvPr/>
        </p:nvPicPr>
        <p:blipFill>
          <a:blip r:embed="rId3"/>
          <a:srcRect r="66092"/>
          <a:stretch/>
        </p:blipFill>
        <p:spPr>
          <a:xfrm>
            <a:off x="58320" y="173880"/>
            <a:ext cx="863280" cy="1065960"/>
          </a:xfrm>
          <a:prstGeom prst="rect">
            <a:avLst/>
          </a:prstGeom>
          <a:ln>
            <a:noFill/>
          </a:ln>
        </p:spPr>
      </p:pic>
      <p:pic>
        <p:nvPicPr>
          <p:cNvPr id="1759" name="Picture 2_96"/>
          <p:cNvPicPr/>
          <p:nvPr/>
        </p:nvPicPr>
        <p:blipFill>
          <a:blip r:embed="rId4"/>
          <a:stretch/>
        </p:blipFill>
        <p:spPr>
          <a:xfrm>
            <a:off x="2880" y="1587960"/>
            <a:ext cx="943200" cy="243360"/>
          </a:xfrm>
          <a:prstGeom prst="rect">
            <a:avLst/>
          </a:prstGeom>
          <a:ln>
            <a:noFill/>
          </a:ln>
        </p:spPr>
      </p:pic>
      <p:pic>
        <p:nvPicPr>
          <p:cNvPr id="1760" name="Immagine 1759"/>
          <p:cNvPicPr/>
          <p:nvPr/>
        </p:nvPicPr>
        <p:blipFill>
          <a:blip r:embed="rId5"/>
          <a:stretch/>
        </p:blipFill>
        <p:spPr>
          <a:xfrm>
            <a:off x="1302120" y="2088000"/>
            <a:ext cx="7437600" cy="2664000"/>
          </a:xfrm>
          <a:prstGeom prst="rect">
            <a:avLst/>
          </a:prstGeom>
          <a:ln>
            <a:noFill/>
          </a:ln>
        </p:spPr>
      </p:pic>
      <p:sp>
        <p:nvSpPr>
          <p:cNvPr id="2" name="CustomShape 1">
            <a:extLst>
              <a:ext uri="{FF2B5EF4-FFF2-40B4-BE49-F238E27FC236}">
                <a16:creationId xmlns:a16="http://schemas.microsoft.com/office/drawing/2014/main" id="{C763AF7B-D04A-15F5-FA77-17E15B914059}"/>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CustomShape 3"/>
          <p:cNvSpPr/>
          <p:nvPr/>
        </p:nvSpPr>
        <p:spPr>
          <a:xfrm>
            <a:off x="1296000" y="360000"/>
            <a:ext cx="7559640" cy="563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endParaRPr lang="it-IT" sz="1800" b="0" strike="noStrike" spc="-1" dirty="0">
              <a:latin typeface="Arial"/>
            </a:endParaRPr>
          </a:p>
          <a:p>
            <a:pPr algn="ctr">
              <a:lnSpc>
                <a:spcPct val="100000"/>
              </a:lnSpc>
            </a:pPr>
            <a:r>
              <a:rPr lang="it-IT" sz="2200" b="0" strike="noStrike" spc="-1" dirty="0">
                <a:solidFill>
                  <a:srgbClr val="002060"/>
                </a:solidFill>
                <a:latin typeface="Arial"/>
                <a:ea typeface="DejaVu Sans"/>
              </a:rPr>
              <a:t>D.M. 03/08/2015 e </a:t>
            </a:r>
            <a:r>
              <a:rPr lang="it-IT" sz="2200" b="0" strike="noStrike" spc="-1" dirty="0" err="1">
                <a:solidFill>
                  <a:srgbClr val="002060"/>
                </a:solidFill>
                <a:latin typeface="Arial"/>
                <a:ea typeface="DejaVu Sans"/>
              </a:rPr>
              <a:t>s.m.i.</a:t>
            </a:r>
            <a:r>
              <a:rPr lang="it-IT" sz="2200" b="0" strike="noStrike" spc="-1" dirty="0">
                <a:solidFill>
                  <a:srgbClr val="002060"/>
                </a:solidFill>
                <a:latin typeface="Arial"/>
                <a:ea typeface="DejaVu Sans"/>
              </a:rPr>
              <a:t> </a:t>
            </a:r>
            <a:endParaRPr lang="it-IT" sz="2200" b="0" strike="noStrike" spc="-1" dirty="0">
              <a:latin typeface="Arial"/>
            </a:endParaRPr>
          </a:p>
          <a:p>
            <a:pPr algn="ctr">
              <a:lnSpc>
                <a:spcPct val="100000"/>
              </a:lnSpc>
            </a:pPr>
            <a:endParaRPr lang="it-IT" sz="2200" b="0" strike="noStrike" spc="-1" dirty="0">
              <a:latin typeface="Arial"/>
            </a:endParaRPr>
          </a:p>
          <a:p>
            <a:pPr>
              <a:lnSpc>
                <a:spcPct val="100000"/>
              </a:lnSpc>
            </a:pPr>
            <a:r>
              <a:rPr lang="it-IT" sz="1600" b="1" strike="noStrike" spc="-1" dirty="0">
                <a:solidFill>
                  <a:srgbClr val="002060"/>
                </a:solidFill>
                <a:latin typeface="Arial"/>
                <a:ea typeface="DejaVu Sans"/>
              </a:rPr>
              <a:t>V.4.1 Campo di applicazione </a:t>
            </a:r>
            <a:endParaRPr lang="it-IT" sz="1600" b="0" strike="noStrike" spc="-1" dirty="0">
              <a:latin typeface="Arial"/>
            </a:endParaRPr>
          </a:p>
          <a:p>
            <a:pPr algn="just">
              <a:lnSpc>
                <a:spcPct val="100000"/>
              </a:lnSpc>
            </a:pPr>
            <a:r>
              <a:rPr lang="it-IT" sz="1600" b="0" strike="noStrike" spc="-1" dirty="0">
                <a:solidFill>
                  <a:srgbClr val="002060"/>
                </a:solidFill>
                <a:latin typeface="Arial"/>
                <a:ea typeface="DejaVu Sans"/>
              </a:rPr>
              <a:t>1</a:t>
            </a:r>
            <a:r>
              <a:rPr lang="it-IT" sz="1600" spc="-1" dirty="0">
                <a:solidFill>
                  <a:srgbClr val="002060"/>
                </a:solidFill>
                <a:latin typeface="Arial"/>
              </a:rPr>
              <a:t>.La presente regola tecnica verticale reca disposizioni di prevenzione incendi riguardanti strutture sanitarie con oltre 100 posti letto.</a:t>
            </a:r>
          </a:p>
          <a:p>
            <a:pPr algn="just">
              <a:lnSpc>
                <a:spcPct val="100000"/>
              </a:lnSpc>
            </a:pPr>
            <a:endParaRPr lang="it-IT" sz="1600" b="0" strike="noStrike" spc="-1" dirty="0">
              <a:latin typeface="Arial"/>
            </a:endParaRPr>
          </a:p>
          <a:p>
            <a:pPr algn="just">
              <a:lnSpc>
                <a:spcPct val="100000"/>
              </a:lnSpc>
            </a:pPr>
            <a:r>
              <a:rPr lang="it-IT" sz="1600" b="0" strike="noStrike" spc="-1" dirty="0">
                <a:solidFill>
                  <a:srgbClr val="002060"/>
                </a:solidFill>
                <a:latin typeface="Arial"/>
                <a:ea typeface="DejaVu Sans"/>
              </a:rPr>
              <a:t>N.B.</a:t>
            </a:r>
            <a:endParaRPr lang="it-IT" sz="1600" b="0" strike="noStrike" spc="-1" dirty="0">
              <a:latin typeface="Arial"/>
            </a:endParaRPr>
          </a:p>
          <a:p>
            <a:pPr algn="just">
              <a:lnSpc>
                <a:spcPct val="100000"/>
              </a:lnSpc>
            </a:pPr>
            <a:r>
              <a:rPr lang="it-IT" sz="1600" b="0" strike="noStrike" spc="-1" dirty="0">
                <a:solidFill>
                  <a:srgbClr val="002060"/>
                </a:solidFill>
                <a:latin typeface="Arial"/>
                <a:ea typeface="DejaVu Sans"/>
              </a:rPr>
              <a:t>Regola tecnica verticale (RTV): regola tecnica di prevenzione incendi applicabile ad una specifica attività o ad ambiti di essa, con specifiche indicazioni, </a:t>
            </a:r>
            <a:r>
              <a:rPr lang="it-IT" sz="1600" b="1" strike="noStrike" spc="-1" dirty="0">
                <a:solidFill>
                  <a:srgbClr val="002060"/>
                </a:solidFill>
                <a:latin typeface="Arial"/>
                <a:ea typeface="DejaVu Sans"/>
              </a:rPr>
              <a:t>complementari o sostitutive</a:t>
            </a:r>
            <a:r>
              <a:rPr lang="it-IT" sz="1600" b="0" strike="noStrike" spc="-1" dirty="0">
                <a:solidFill>
                  <a:srgbClr val="002060"/>
                </a:solidFill>
                <a:latin typeface="Arial"/>
                <a:ea typeface="DejaVu Sans"/>
              </a:rPr>
              <a:t> di quelle previste nella regola tecnica orizzontale (RTO).</a:t>
            </a:r>
            <a:endParaRPr lang="it-IT" sz="1600" b="0" strike="noStrike" spc="-1" dirty="0">
              <a:latin typeface="Arial"/>
            </a:endParaRPr>
          </a:p>
          <a:p>
            <a:pPr algn="ctr">
              <a:lnSpc>
                <a:spcPct val="100000"/>
              </a:lnSpc>
            </a:pPr>
            <a:endParaRPr lang="it-IT" sz="1600" b="0" strike="noStrike" spc="-1" dirty="0">
              <a:latin typeface="Arial"/>
            </a:endParaRPr>
          </a:p>
          <a:p>
            <a:pPr algn="ctr">
              <a:lnSpc>
                <a:spcPct val="100000"/>
              </a:lnSpc>
            </a:pPr>
            <a:r>
              <a:rPr lang="it-IT" sz="1800" b="0" strike="noStrike" spc="-1" dirty="0">
                <a:solidFill>
                  <a:srgbClr val="002060"/>
                </a:solidFill>
                <a:latin typeface="Arial"/>
                <a:ea typeface="DejaVu Sans"/>
              </a:rPr>
              <a:t>QUINDI</a:t>
            </a:r>
            <a:endParaRPr lang="it-IT" sz="1800" b="0" strike="noStrike" spc="-1" dirty="0">
              <a:latin typeface="Arial"/>
            </a:endParaRPr>
          </a:p>
          <a:p>
            <a:pPr algn="ctr">
              <a:lnSpc>
                <a:spcPct val="100000"/>
              </a:lnSpc>
            </a:pPr>
            <a:endParaRPr lang="it-IT" sz="1800" b="0" strike="noStrike" spc="-1" dirty="0">
              <a:latin typeface="Arial"/>
            </a:endParaRPr>
          </a:p>
          <a:p>
            <a:pPr algn="ctr">
              <a:lnSpc>
                <a:spcPct val="100000"/>
              </a:lnSpc>
            </a:pPr>
            <a:r>
              <a:rPr lang="it-IT" sz="1800" b="0" strike="noStrike" spc="-1" dirty="0">
                <a:solidFill>
                  <a:srgbClr val="002060"/>
                </a:solidFill>
                <a:latin typeface="Arial"/>
                <a:ea typeface="DejaVu Sans"/>
              </a:rPr>
              <a:t>Si progetta leggendo il testo del DM 03/08/2015, opportunamente aggiornato</a:t>
            </a:r>
            <a:endParaRPr lang="it-IT" sz="1800" b="0" strike="noStrike" spc="-1" dirty="0">
              <a:latin typeface="Arial"/>
            </a:endParaRPr>
          </a:p>
        </p:txBody>
      </p:sp>
      <p:pic>
        <p:nvPicPr>
          <p:cNvPr id="204" name="Picture 2"/>
          <p:cNvPicPr/>
          <p:nvPr/>
        </p:nvPicPr>
        <p:blipFill>
          <a:blip r:embed="rId2"/>
          <a:srcRect b="16376"/>
          <a:stretch/>
        </p:blipFill>
        <p:spPr>
          <a:xfrm>
            <a:off x="150840" y="6233400"/>
            <a:ext cx="431280" cy="569880"/>
          </a:xfrm>
          <a:prstGeom prst="rect">
            <a:avLst/>
          </a:prstGeom>
          <a:ln>
            <a:noFill/>
          </a:ln>
        </p:spPr>
      </p:pic>
      <p:sp>
        <p:nvSpPr>
          <p:cNvPr id="205"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EFFA8B05-E332-440C-8EEC-CCDB6D41C968}" type="slidenum">
              <a:rPr lang="it-IT" sz="1000" b="0" strike="noStrike" spc="-1">
                <a:solidFill>
                  <a:srgbClr val="002060"/>
                </a:solidFill>
                <a:latin typeface="Arial"/>
                <a:ea typeface="DejaVu Sans"/>
              </a:rPr>
              <a:t>6</a:t>
            </a:fld>
            <a:endParaRPr lang="it-IT" sz="1000" b="0" strike="noStrike" spc="-1">
              <a:latin typeface="Arial"/>
            </a:endParaRPr>
          </a:p>
        </p:txBody>
      </p:sp>
      <p:sp>
        <p:nvSpPr>
          <p:cNvPr id="206"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07"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8"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9"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10"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12"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13" name="Picture 2"/>
          <p:cNvPicPr/>
          <p:nvPr/>
        </p:nvPicPr>
        <p:blipFill>
          <a:blip r:embed="rId3"/>
          <a:srcRect r="66092"/>
          <a:stretch/>
        </p:blipFill>
        <p:spPr>
          <a:xfrm>
            <a:off x="58320" y="173880"/>
            <a:ext cx="863280" cy="1065960"/>
          </a:xfrm>
          <a:prstGeom prst="rect">
            <a:avLst/>
          </a:prstGeom>
          <a:ln>
            <a:noFill/>
          </a:ln>
        </p:spPr>
      </p:pic>
      <p:pic>
        <p:nvPicPr>
          <p:cNvPr id="214" name="Picture 2"/>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57EBD777-F035-3B33-3B81-A4A62C17AC7C}"/>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8" name="Picture 2_100"/>
          <p:cNvPicPr/>
          <p:nvPr/>
        </p:nvPicPr>
        <p:blipFill>
          <a:blip r:embed="rId2"/>
          <a:srcRect b="16376"/>
          <a:stretch/>
        </p:blipFill>
        <p:spPr>
          <a:xfrm>
            <a:off x="150840" y="6222240"/>
            <a:ext cx="431280" cy="569880"/>
          </a:xfrm>
          <a:prstGeom prst="rect">
            <a:avLst/>
          </a:prstGeom>
          <a:ln>
            <a:noFill/>
          </a:ln>
        </p:spPr>
      </p:pic>
      <p:sp>
        <p:nvSpPr>
          <p:cNvPr id="1779"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2F33ADC-5A60-492E-9325-27895A3AEFF1}" type="slidenum">
              <a:rPr lang="it-IT" sz="1000" b="0" strike="noStrike" spc="-1">
                <a:solidFill>
                  <a:srgbClr val="002060"/>
                </a:solidFill>
                <a:latin typeface="Arial"/>
                <a:ea typeface="DejaVu Sans"/>
              </a:rPr>
              <a:t>60</a:t>
            </a:fld>
            <a:endParaRPr lang="it-IT" sz="1000" b="0" strike="noStrike" spc="-1">
              <a:latin typeface="Arial"/>
            </a:endParaRPr>
          </a:p>
        </p:txBody>
      </p:sp>
      <p:sp>
        <p:nvSpPr>
          <p:cNvPr id="1780"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781"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82"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83"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84"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86"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S7:</a:t>
            </a:r>
            <a:r>
              <a:rPr lang="it-IT" sz="1800" b="0" strike="noStrike" spc="-1" dirty="0">
                <a:solidFill>
                  <a:srgbClr val="002060"/>
                </a:solidFill>
                <a:latin typeface="Arial"/>
                <a:ea typeface="DejaVu Sans"/>
              </a:rPr>
              <a:t> </a:t>
            </a:r>
            <a:r>
              <a:rPr lang="it-IT" sz="2200" b="0" strike="noStrike" spc="-1" dirty="0">
                <a:solidFill>
                  <a:srgbClr val="002060"/>
                </a:solidFill>
                <a:latin typeface="Arial"/>
                <a:ea typeface="DejaVu Sans"/>
              </a:rPr>
              <a:t>Rivelazione ed allarme</a:t>
            </a:r>
            <a:endParaRPr lang="it-IT" sz="2200" b="0" strike="noStrike" spc="-1" dirty="0">
              <a:latin typeface="Arial"/>
            </a:endParaRPr>
          </a:p>
          <a:p>
            <a:pPr algn="just">
              <a:lnSpc>
                <a:spcPct val="100000"/>
              </a:lnSpc>
            </a:pPr>
            <a:r>
              <a:rPr lang="it-IT" sz="1600" b="0" strike="noStrike" spc="-1" dirty="0">
                <a:solidFill>
                  <a:srgbClr val="000000"/>
                </a:solidFill>
                <a:latin typeface="Arial"/>
                <a:ea typeface="DejaVu Sans"/>
              </a:rPr>
              <a:t>Livello di prestazione valutato </a:t>
            </a:r>
            <a:r>
              <a:rPr lang="it-IT" sz="1600" b="1" u="sng" strike="noStrike" spc="-1" dirty="0">
                <a:solidFill>
                  <a:srgbClr val="000000"/>
                </a:solidFill>
                <a:uFillTx/>
                <a:latin typeface="Arial"/>
                <a:ea typeface="DejaVu Sans"/>
              </a:rPr>
              <a:t>secondo la RTO</a:t>
            </a:r>
            <a:r>
              <a:rPr lang="it-IT" sz="1600" b="0" strike="noStrike" spc="-1" dirty="0">
                <a:solidFill>
                  <a:srgbClr val="000000"/>
                </a:solidFill>
                <a:latin typeface="Arial"/>
                <a:ea typeface="DejaVu Sans"/>
              </a:rPr>
              <a:t>:</a:t>
            </a: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1787"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788" name="Picture 2_101"/>
          <p:cNvPicPr/>
          <p:nvPr/>
        </p:nvPicPr>
        <p:blipFill>
          <a:blip r:embed="rId3"/>
          <a:srcRect r="66092"/>
          <a:stretch/>
        </p:blipFill>
        <p:spPr>
          <a:xfrm>
            <a:off x="58320" y="173880"/>
            <a:ext cx="863280" cy="1065960"/>
          </a:xfrm>
          <a:prstGeom prst="rect">
            <a:avLst/>
          </a:prstGeom>
          <a:ln>
            <a:noFill/>
          </a:ln>
        </p:spPr>
      </p:pic>
      <p:pic>
        <p:nvPicPr>
          <p:cNvPr id="1789" name="Picture 2_102"/>
          <p:cNvPicPr/>
          <p:nvPr/>
        </p:nvPicPr>
        <p:blipFill>
          <a:blip r:embed="rId4"/>
          <a:stretch/>
        </p:blipFill>
        <p:spPr>
          <a:xfrm>
            <a:off x="2880" y="1587960"/>
            <a:ext cx="943200" cy="243360"/>
          </a:xfrm>
          <a:prstGeom prst="rect">
            <a:avLst/>
          </a:prstGeom>
          <a:ln>
            <a:noFill/>
          </a:ln>
        </p:spPr>
      </p:pic>
      <p:grpSp>
        <p:nvGrpSpPr>
          <p:cNvPr id="1790" name="Group 12"/>
          <p:cNvGrpSpPr/>
          <p:nvPr/>
        </p:nvGrpSpPr>
        <p:grpSpPr>
          <a:xfrm>
            <a:off x="2903455" y="1324440"/>
            <a:ext cx="4573800" cy="4359600"/>
            <a:chOff x="3058200" y="1475640"/>
            <a:chExt cx="4573800" cy="4359600"/>
          </a:xfrm>
        </p:grpSpPr>
        <p:pic>
          <p:nvPicPr>
            <p:cNvPr id="1791" name="Immagine 1790"/>
            <p:cNvPicPr/>
            <p:nvPr/>
          </p:nvPicPr>
          <p:blipFill>
            <a:blip r:embed="rId5"/>
            <a:stretch/>
          </p:blipFill>
          <p:spPr>
            <a:xfrm>
              <a:off x="3058200" y="1475640"/>
              <a:ext cx="4573800" cy="4359600"/>
            </a:xfrm>
            <a:prstGeom prst="rect">
              <a:avLst/>
            </a:prstGeom>
            <a:ln>
              <a:noFill/>
            </a:ln>
          </p:spPr>
        </p:pic>
        <p:sp>
          <p:nvSpPr>
            <p:cNvPr id="1792" name="CustomShape 13"/>
            <p:cNvSpPr/>
            <p:nvPr/>
          </p:nvSpPr>
          <p:spPr>
            <a:xfrm>
              <a:off x="3168000" y="5040000"/>
              <a:ext cx="504000" cy="216000"/>
            </a:xfrm>
            <a:prstGeom prst="ellipse">
              <a:avLst/>
            </a:prstGeom>
            <a:noFill/>
            <a:ln w="360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grpSp>
      <p:sp>
        <p:nvSpPr>
          <p:cNvPr id="2" name="CustomShape 1">
            <a:extLst>
              <a:ext uri="{FF2B5EF4-FFF2-40B4-BE49-F238E27FC236}">
                <a16:creationId xmlns:a16="http://schemas.microsoft.com/office/drawing/2014/main" id="{C032E3EA-A056-D72D-94D5-0C6723C8C4C4}"/>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5" name="Picture 2_103"/>
          <p:cNvPicPr/>
          <p:nvPr/>
        </p:nvPicPr>
        <p:blipFill>
          <a:blip r:embed="rId2"/>
          <a:srcRect b="16376"/>
          <a:stretch/>
        </p:blipFill>
        <p:spPr>
          <a:xfrm>
            <a:off x="150840" y="6222240"/>
            <a:ext cx="431280" cy="569880"/>
          </a:xfrm>
          <a:prstGeom prst="rect">
            <a:avLst/>
          </a:prstGeom>
          <a:ln>
            <a:noFill/>
          </a:ln>
        </p:spPr>
      </p:pic>
      <p:sp>
        <p:nvSpPr>
          <p:cNvPr id="1796"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01770D9-1EC2-4349-B14E-6E80CBF9B43C}" type="slidenum">
              <a:rPr lang="it-IT" sz="1000" b="0" strike="noStrike" spc="-1">
                <a:solidFill>
                  <a:srgbClr val="002060"/>
                </a:solidFill>
                <a:latin typeface="Arial"/>
                <a:ea typeface="DejaVu Sans"/>
              </a:rPr>
              <a:t>61</a:t>
            </a:fld>
            <a:endParaRPr lang="it-IT" sz="1000" b="0" strike="noStrike" spc="-1">
              <a:latin typeface="Arial"/>
            </a:endParaRPr>
          </a:p>
        </p:txBody>
      </p:sp>
      <p:sp>
        <p:nvSpPr>
          <p:cNvPr id="1797"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798"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799"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00"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01"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03"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S7:</a:t>
            </a:r>
            <a:r>
              <a:rPr lang="it-IT" sz="1800" b="0" strike="noStrike" spc="-1" dirty="0">
                <a:solidFill>
                  <a:srgbClr val="002060"/>
                </a:solidFill>
                <a:latin typeface="Arial"/>
                <a:ea typeface="DejaVu Sans"/>
              </a:rPr>
              <a:t> </a:t>
            </a:r>
            <a:r>
              <a:rPr lang="it-IT" sz="2200" b="0" strike="noStrike" spc="-1" dirty="0">
                <a:solidFill>
                  <a:srgbClr val="002060"/>
                </a:solidFill>
                <a:latin typeface="Arial"/>
                <a:ea typeface="DejaVu Sans"/>
              </a:rPr>
              <a:t>Rivelazione ed allarme</a:t>
            </a:r>
            <a:endParaRPr lang="it-IT" sz="2200" b="0" strike="noStrike" spc="-1" dirty="0">
              <a:latin typeface="Arial"/>
            </a:endParaRPr>
          </a:p>
          <a:p>
            <a:pPr marR="71120" algn="just">
              <a:lnSpc>
                <a:spcPct val="120000"/>
              </a:lnSpc>
              <a:spcBef>
                <a:spcPts val="600"/>
              </a:spcBef>
              <a:spcAft>
                <a:spcPts val="600"/>
              </a:spcAft>
              <a:tabLst>
                <a:tab pos="1336040" algn="l"/>
              </a:tabLst>
            </a:pPr>
            <a:r>
              <a:rPr lang="it-IT" sz="1400" dirty="0">
                <a:effectLst/>
                <a:latin typeface="Arial Narrow" panose="020B0606020202030204" pitchFamily="34" charset="0"/>
                <a:ea typeface="Times New Roman" panose="02020603050405020304" pitchFamily="18" charset="0"/>
                <a:cs typeface="Arial" panose="020B0604020202020204" pitchFamily="34" charset="0"/>
              </a:rPr>
              <a:t>Le attività devono essere dotate di misure di rivelazione ed allarme (capitolo S.7) secondo i livelli di prestazione di cui alla tabella </a:t>
            </a:r>
            <a:r>
              <a:rPr lang="it-IT" sz="1400" u="none" strike="noStrike" dirty="0">
                <a:solidFill>
                  <a:srgbClr val="0563C1"/>
                </a:solidFill>
                <a:effectLst/>
                <a:latin typeface="Arial Narrow" panose="020B0606020202030204" pitchFamily="34" charset="0"/>
                <a:ea typeface="Times New Roman" panose="02020603050405020304" pitchFamily="18" charset="0"/>
                <a:cs typeface="Arial" panose="020B0604020202020204" pitchFamily="34" charset="0"/>
                <a:hlinkClick r:id="rId3" action="ppaction://hlinkfile"/>
              </a:rPr>
              <a:t>V.11-5.6</a:t>
            </a:r>
            <a:r>
              <a:rPr lang="it-IT" sz="14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r>
              <a:rPr lang="it-IT" sz="1400" dirty="0">
                <a:effectLst/>
                <a:latin typeface="Arial Narrow" panose="020B0606020202030204" pitchFamily="34" charset="0"/>
                <a:ea typeface="Times New Roman" panose="02020603050405020304" pitchFamily="18" charset="0"/>
                <a:cs typeface="Arial" panose="020B0604020202020204" pitchFamily="34" charset="0"/>
              </a:rPr>
              <a:t>L’attività deve essere dotata di misure di rivelazione ed allarme (capitolo </a:t>
            </a:r>
            <a:r>
              <a:rPr lang="it-IT" sz="1400" u="none" strike="noStrike" dirty="0">
                <a:solidFill>
                  <a:srgbClr val="0563C1"/>
                </a:solidFill>
                <a:effectLst/>
                <a:latin typeface="Arial Narrow" panose="020B0606020202030204" pitchFamily="34" charset="0"/>
                <a:ea typeface="Times New Roman" panose="02020603050405020304" pitchFamily="18" charset="0"/>
                <a:cs typeface="Arial" panose="020B0604020202020204" pitchFamily="34" charset="0"/>
                <a:hlinkClick r:id="rId4" action="ppaction://hlinkfile"/>
              </a:rPr>
              <a:t>S.7</a:t>
            </a:r>
            <a:r>
              <a:rPr lang="it-IT" sz="1400" dirty="0">
                <a:effectLst/>
                <a:latin typeface="Arial Narrow" panose="020B0606020202030204" pitchFamily="34" charset="0"/>
                <a:ea typeface="Times New Roman" panose="02020603050405020304" pitchFamily="18" charset="0"/>
                <a:cs typeface="Arial" panose="020B0604020202020204" pitchFamily="34" charset="0"/>
              </a:rPr>
              <a:t>) secondo i livelli di prestazione di cui alla tabella </a:t>
            </a:r>
            <a:r>
              <a:rPr lang="it-IT" sz="1400" u="none" strike="noStrike" dirty="0">
                <a:solidFill>
                  <a:srgbClr val="0563C1"/>
                </a:solidFill>
                <a:effectLst/>
                <a:latin typeface="Arial Narrow" panose="020B0606020202030204" pitchFamily="34" charset="0"/>
                <a:ea typeface="Times New Roman" panose="02020603050405020304" pitchFamily="18" charset="0"/>
                <a:cs typeface="Arial" panose="020B0604020202020204" pitchFamily="34" charset="0"/>
                <a:hlinkClick r:id="rId5" action="ppaction://hlinkfile"/>
              </a:rPr>
              <a:t>V.11-6</a:t>
            </a:r>
            <a:r>
              <a:rPr lang="it-IT" sz="14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4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1804"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805" name="Picture 2_104"/>
          <p:cNvPicPr/>
          <p:nvPr/>
        </p:nvPicPr>
        <p:blipFill>
          <a:blip r:embed="rId6"/>
          <a:srcRect r="66092"/>
          <a:stretch/>
        </p:blipFill>
        <p:spPr>
          <a:xfrm>
            <a:off x="58320" y="173880"/>
            <a:ext cx="863280" cy="1065960"/>
          </a:xfrm>
          <a:prstGeom prst="rect">
            <a:avLst/>
          </a:prstGeom>
          <a:ln>
            <a:noFill/>
          </a:ln>
        </p:spPr>
      </p:pic>
      <p:pic>
        <p:nvPicPr>
          <p:cNvPr id="1806" name="Picture 2_105"/>
          <p:cNvPicPr/>
          <p:nvPr/>
        </p:nvPicPr>
        <p:blipFill>
          <a:blip r:embed="rId7"/>
          <a:stretch/>
        </p:blipFill>
        <p:spPr>
          <a:xfrm>
            <a:off x="2880" y="1587960"/>
            <a:ext cx="943200" cy="243360"/>
          </a:xfrm>
          <a:prstGeom prst="rect">
            <a:avLst/>
          </a:prstGeom>
          <a:ln>
            <a:noFill/>
          </a:ln>
        </p:spPr>
      </p:pic>
      <p:graphicFrame>
        <p:nvGraphicFramePr>
          <p:cNvPr id="2" name="Tabella 1">
            <a:extLst>
              <a:ext uri="{FF2B5EF4-FFF2-40B4-BE49-F238E27FC236}">
                <a16:creationId xmlns:a16="http://schemas.microsoft.com/office/drawing/2014/main" id="{E3BEA503-50F4-54CF-9E07-BD1DC7191156}"/>
              </a:ext>
            </a:extLst>
          </p:cNvPr>
          <p:cNvGraphicFramePr>
            <a:graphicFrameLocks noGrp="1"/>
          </p:cNvGraphicFramePr>
          <p:nvPr>
            <p:extLst>
              <p:ext uri="{D42A27DB-BD31-4B8C-83A1-F6EECF244321}">
                <p14:modId xmlns:p14="http://schemas.microsoft.com/office/powerpoint/2010/main" val="1786552789"/>
              </p:ext>
            </p:extLst>
          </p:nvPr>
        </p:nvGraphicFramePr>
        <p:xfrm>
          <a:off x="1509711" y="2395695"/>
          <a:ext cx="6878647" cy="2753080"/>
        </p:xfrm>
        <a:graphic>
          <a:graphicData uri="http://schemas.openxmlformats.org/drawingml/2006/table">
            <a:tbl>
              <a:tblPr firstRow="1" firstCol="1" lastRow="1" lastCol="1" bandRow="1" bandCol="1"/>
              <a:tblGrid>
                <a:gridCol w="1158613">
                  <a:extLst>
                    <a:ext uri="{9D8B030D-6E8A-4147-A177-3AD203B41FA5}">
                      <a16:colId xmlns:a16="http://schemas.microsoft.com/office/drawing/2014/main" val="1245725398"/>
                    </a:ext>
                  </a:extLst>
                </a:gridCol>
                <a:gridCol w="1063429">
                  <a:extLst>
                    <a:ext uri="{9D8B030D-6E8A-4147-A177-3AD203B41FA5}">
                      <a16:colId xmlns:a16="http://schemas.microsoft.com/office/drawing/2014/main" val="1633475831"/>
                    </a:ext>
                  </a:extLst>
                </a:gridCol>
                <a:gridCol w="1063429">
                  <a:extLst>
                    <a:ext uri="{9D8B030D-6E8A-4147-A177-3AD203B41FA5}">
                      <a16:colId xmlns:a16="http://schemas.microsoft.com/office/drawing/2014/main" val="1260533889"/>
                    </a:ext>
                  </a:extLst>
                </a:gridCol>
                <a:gridCol w="1063429">
                  <a:extLst>
                    <a:ext uri="{9D8B030D-6E8A-4147-A177-3AD203B41FA5}">
                      <a16:colId xmlns:a16="http://schemas.microsoft.com/office/drawing/2014/main" val="2414477389"/>
                    </a:ext>
                  </a:extLst>
                </a:gridCol>
                <a:gridCol w="1063429">
                  <a:extLst>
                    <a:ext uri="{9D8B030D-6E8A-4147-A177-3AD203B41FA5}">
                      <a16:colId xmlns:a16="http://schemas.microsoft.com/office/drawing/2014/main" val="2728312517"/>
                    </a:ext>
                  </a:extLst>
                </a:gridCol>
                <a:gridCol w="1433496">
                  <a:extLst>
                    <a:ext uri="{9D8B030D-6E8A-4147-A177-3AD203B41FA5}">
                      <a16:colId xmlns:a16="http://schemas.microsoft.com/office/drawing/2014/main" val="1691425950"/>
                    </a:ext>
                  </a:extLst>
                </a:gridCol>
                <a:gridCol w="32822">
                  <a:extLst>
                    <a:ext uri="{9D8B030D-6E8A-4147-A177-3AD203B41FA5}">
                      <a16:colId xmlns:a16="http://schemas.microsoft.com/office/drawing/2014/main" val="3672721903"/>
                    </a:ext>
                  </a:extLst>
                </a:gridCol>
              </a:tblGrid>
              <a:tr h="235019">
                <a:tc rowSpan="2" gridSpan="2">
                  <a:txBody>
                    <a:bodyPr/>
                    <a:lstStyle/>
                    <a:p>
                      <a:pPr marL="208915"/>
                      <a:r>
                        <a:rPr lang="en-US" sz="1000" b="1">
                          <a:solidFill>
                            <a:srgbClr val="000000"/>
                          </a:solidFill>
                          <a:effectLst/>
                          <a:latin typeface="Arial" panose="020B0604020202020204" pitchFamily="34" charset="0"/>
                          <a:ea typeface="Arial" panose="020B0604020202020204" pitchFamily="34" charset="0"/>
                          <a:cs typeface="Arial" panose="020B0604020202020204" pitchFamily="34" charset="0"/>
                        </a:rPr>
                        <a:t>Classificazione</a:t>
                      </a:r>
                      <a:r>
                        <a:rPr lang="en-US" sz="1000" b="1" spc="-115">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en-US" sz="1000" b="1">
                          <a:solidFill>
                            <a:srgbClr val="000000"/>
                          </a:solidFill>
                          <a:effectLst/>
                          <a:latin typeface="Arial" panose="020B0604020202020204" pitchFamily="34" charset="0"/>
                          <a:ea typeface="Arial" panose="020B0604020202020204" pitchFamily="34" charset="0"/>
                          <a:cs typeface="Arial" panose="020B0604020202020204" pitchFamily="34" charset="0"/>
                        </a:rPr>
                        <a:t>attività</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rowSpan="2" hMerge="1">
                  <a:txBody>
                    <a:bodyPr/>
                    <a:lstStyle/>
                    <a:p>
                      <a:endParaRPr lang="it-IT"/>
                    </a:p>
                  </a:txBody>
                  <a:tcPr/>
                </a:tc>
                <a:tc gridSpan="5">
                  <a:txBody>
                    <a:bodyPr/>
                    <a:lstStyle/>
                    <a:p>
                      <a:pPr marL="1905" algn="ctr"/>
                      <a:r>
                        <a:rPr lang="en-US" sz="1000" b="1">
                          <a:solidFill>
                            <a:srgbClr val="000000"/>
                          </a:solidFill>
                          <a:effectLst/>
                          <a:latin typeface="Arial" panose="020B0604020202020204" pitchFamily="34" charset="0"/>
                          <a:ea typeface="Arial" panose="020B0604020202020204" pitchFamily="34" charset="0"/>
                          <a:cs typeface="Arial" panose="020B0604020202020204" pitchFamily="34" charset="0"/>
                        </a:rPr>
                        <a:t>Classificazione</a:t>
                      </a:r>
                      <a:r>
                        <a:rPr lang="en-US" sz="1000" b="1" spc="-115">
                          <a:solidFill>
                            <a:srgbClr val="000000"/>
                          </a:solidFill>
                          <a:effectLst/>
                          <a:latin typeface="Arial" panose="020B0604020202020204" pitchFamily="34" charset="0"/>
                          <a:ea typeface="Arial" panose="020B0604020202020204" pitchFamily="34" charset="0"/>
                          <a:cs typeface="Arial" panose="020B0604020202020204" pitchFamily="34" charset="0"/>
                        </a:rPr>
                        <a:t> </a:t>
                      </a:r>
                      <a:r>
                        <a:rPr lang="en-US" sz="1000" b="1">
                          <a:solidFill>
                            <a:srgbClr val="000000"/>
                          </a:solidFill>
                          <a:effectLst/>
                          <a:latin typeface="Arial" panose="020B0604020202020204" pitchFamily="34" charset="0"/>
                          <a:ea typeface="Arial" panose="020B0604020202020204" pitchFamily="34" charset="0"/>
                          <a:cs typeface="Arial" panose="020B0604020202020204" pitchFamily="34" charset="0"/>
                        </a:rPr>
                        <a:t>attività</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183500642"/>
                  </a:ext>
                </a:extLst>
              </a:tr>
              <a:tr h="350339">
                <a:tc gridSpan="2" vMerge="1">
                  <a:txBody>
                    <a:bodyPr/>
                    <a:lstStyle/>
                    <a:p>
                      <a:endParaRPr lang="it-IT"/>
                    </a:p>
                  </a:txBody>
                  <a:tcPr/>
                </a:tc>
                <a:tc hMerge="1" vMerge="1">
                  <a:txBody>
                    <a:bodyPr/>
                    <a:lstStyle/>
                    <a:p>
                      <a:endParaRPr lang="it-IT"/>
                    </a:p>
                  </a:txBody>
                  <a:tcPr/>
                </a:tc>
                <a:tc>
                  <a:txBody>
                    <a:bodyPr/>
                    <a:lstStyle/>
                    <a:p>
                      <a:pPr marL="1905" algn="ctr"/>
                      <a:r>
                        <a:rPr lang="en-US" sz="1000" b="1">
                          <a:solidFill>
                            <a:srgbClr val="FF0000"/>
                          </a:solidFill>
                          <a:effectLst/>
                          <a:latin typeface="Arial" panose="020B0604020202020204" pitchFamily="34" charset="0"/>
                          <a:ea typeface="Arial" panose="020B0604020202020204" pitchFamily="34" charset="0"/>
                          <a:cs typeface="Arial" panose="020B0604020202020204" pitchFamily="34" charset="0"/>
                        </a:rPr>
                        <a:t>HA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1905" algn="ctr"/>
                      <a:r>
                        <a:rPr lang="en-US" sz="1000" b="1">
                          <a:solidFill>
                            <a:srgbClr val="000000"/>
                          </a:solidFill>
                          <a:effectLst/>
                          <a:latin typeface="Arial" panose="020B0604020202020204" pitchFamily="34" charset="0"/>
                          <a:ea typeface="Arial" panose="020B0604020202020204" pitchFamily="34" charset="0"/>
                          <a:cs typeface="Arial" panose="020B0604020202020204" pitchFamily="34" charset="0"/>
                        </a:rPr>
                        <a:t>HB</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1905" algn="ctr"/>
                      <a:r>
                        <a:rPr lang="en-US" sz="1000" b="1">
                          <a:solidFill>
                            <a:srgbClr val="000000"/>
                          </a:solidFill>
                          <a:effectLst/>
                          <a:latin typeface="Arial" panose="020B0604020202020204" pitchFamily="34" charset="0"/>
                          <a:ea typeface="Arial" panose="020B0604020202020204" pitchFamily="34" charset="0"/>
                          <a:cs typeface="Arial" panose="020B0604020202020204" pitchFamily="34" charset="0"/>
                        </a:rPr>
                        <a:t>HC</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1905" algn="ctr"/>
                      <a:r>
                        <a:rPr lang="en-US" sz="1000" b="1">
                          <a:solidFill>
                            <a:srgbClr val="000000"/>
                          </a:solidFill>
                          <a:effectLst/>
                          <a:latin typeface="Arial" panose="020B0604020202020204" pitchFamily="34" charset="0"/>
                          <a:ea typeface="Arial" panose="020B0604020202020204" pitchFamily="34" charset="0"/>
                          <a:cs typeface="Arial" panose="020B0604020202020204" pitchFamily="34" charset="0"/>
                        </a:rPr>
                        <a:t>HD</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1905" algn="ctr"/>
                      <a:r>
                        <a:rPr lang="en-US" sz="1000" b="1">
                          <a:solidFill>
                            <a:srgbClr val="000000"/>
                          </a:solidFill>
                          <a:effectLst/>
                          <a:latin typeface="Arial" panose="020B0604020202020204" pitchFamily="34" charset="0"/>
                          <a:ea typeface="Arial" panose="020B0604020202020204" pitchFamily="34" charset="0"/>
                          <a:cs typeface="Arial" panose="020B0604020202020204" pitchFamily="34" charset="0"/>
                        </a:rPr>
                        <a:t>HE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extLst>
                  <a:ext uri="{0D108BD9-81ED-4DB2-BD59-A6C34878D82A}">
                    <a16:rowId xmlns:a16="http://schemas.microsoft.com/office/drawing/2014/main" val="2719560746"/>
                  </a:ext>
                </a:extLst>
              </a:tr>
              <a:tr h="235749">
                <a:tc rowSpan="3">
                  <a:txBody>
                    <a:bodyPr/>
                    <a:lstStyle/>
                    <a:p>
                      <a:r>
                        <a:rPr lang="en-US" sz="1000">
                          <a:effectLst/>
                          <a:latin typeface="Times New Roman" panose="02020603050405020304" pitchFamily="18" charset="0"/>
                          <a:ea typeface="Times New Roman" panose="02020603050405020304" pitchFamily="18" charset="0"/>
                          <a:cs typeface="Arial" panose="020B0604020202020204" pitchFamily="34" charset="0"/>
                        </a:rPr>
                        <a:t> </a:t>
                      </a:r>
                      <a:endParaRPr lang="it-IT" sz="1100">
                        <a:effectLst/>
                        <a:latin typeface="Arial" panose="020B0604020202020204" pitchFamily="34" charset="0"/>
                        <a:ea typeface="Arial" panose="020B0604020202020204" pitchFamily="34" charset="0"/>
                        <a:cs typeface="Arial" panose="020B0604020202020204" pitchFamily="34" charset="0"/>
                      </a:endParaRPr>
                    </a:p>
                    <a:p>
                      <a:pPr marL="33655"/>
                      <a:r>
                        <a:rPr lang="en-US" sz="1000">
                          <a:solidFill>
                            <a:srgbClr val="FF0000"/>
                          </a:solidFill>
                          <a:effectLst/>
                          <a:latin typeface="Arial" panose="020B0604020202020204" pitchFamily="34" charset="0"/>
                          <a:ea typeface="Arial" panose="020B0604020202020204" pitchFamily="34" charset="0"/>
                          <a:cs typeface="Arial" panose="020B0604020202020204" pitchFamily="34" charset="0"/>
                        </a:rPr>
                        <a:t>SA</a:t>
                      </a:r>
                      <a:r>
                        <a:rPr lang="en-US" sz="1000">
                          <a:effectLst/>
                          <a:latin typeface="Arial" panose="020B0604020202020204" pitchFamily="34" charset="0"/>
                          <a:ea typeface="Arial" panose="020B0604020202020204" pitchFamily="34" charset="0"/>
                          <a:cs typeface="Arial" panose="020B0604020202020204" pitchFamily="34" charset="0"/>
                        </a:rPr>
                        <a:t>,</a:t>
                      </a:r>
                      <a:r>
                        <a:rPr lang="en-US" sz="1000" spc="-20">
                          <a:effectLst/>
                          <a:latin typeface="Arial" panose="020B0604020202020204" pitchFamily="34" charset="0"/>
                          <a:ea typeface="Arial" panose="020B0604020202020204" pitchFamily="34" charset="0"/>
                          <a:cs typeface="Arial" panose="020B0604020202020204" pitchFamily="34" charset="0"/>
                        </a:rPr>
                        <a:t> </a:t>
                      </a:r>
                      <a:r>
                        <a:rPr lang="en-US" sz="1000">
                          <a:effectLst/>
                          <a:latin typeface="Arial" panose="020B0604020202020204" pitchFamily="34" charset="0"/>
                          <a:ea typeface="Arial" panose="020B0604020202020204" pitchFamily="34" charset="0"/>
                          <a:cs typeface="Arial" panose="020B0604020202020204" pitchFamily="34" charset="0"/>
                        </a:rPr>
                        <a:t>SB</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r>
                        <a:rPr lang="en-US" sz="1000" spc="-30">
                          <a:effectLst/>
                          <a:latin typeface="Arial" panose="020B0604020202020204" pitchFamily="34" charset="0"/>
                          <a:ea typeface="Arial" panose="020B0604020202020204" pitchFamily="34" charset="0"/>
                          <a:cs typeface="Arial" panose="020B0604020202020204" pitchFamily="34" charset="0"/>
                        </a:rPr>
                        <a:t>PA,</a:t>
                      </a:r>
                      <a:r>
                        <a:rPr lang="en-US" sz="1000" spc="-5">
                          <a:effectLst/>
                          <a:latin typeface="Arial" panose="020B0604020202020204" pitchFamily="34" charset="0"/>
                          <a:ea typeface="Arial" panose="020B0604020202020204" pitchFamily="34" charset="0"/>
                          <a:cs typeface="Arial" panose="020B0604020202020204" pitchFamily="34" charset="0"/>
                        </a:rPr>
                        <a:t> </a:t>
                      </a:r>
                      <a:r>
                        <a:rPr lang="en-US" sz="1000">
                          <a:effectLst/>
                          <a:latin typeface="Arial" panose="020B0604020202020204" pitchFamily="34" charset="0"/>
                          <a:ea typeface="Arial" panose="020B0604020202020204" pitchFamily="34" charset="0"/>
                          <a:cs typeface="Arial" panose="020B0604020202020204" pitchFamily="34" charset="0"/>
                        </a:rPr>
                        <a:t>PB</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a:effectLst/>
                          <a:latin typeface="Arial" panose="020B0604020202020204" pitchFamily="34" charset="0"/>
                          <a:ea typeface="Arial" panose="020B0604020202020204" pitchFamily="34" charset="0"/>
                          <a:cs typeface="Arial" panose="020B0604020202020204" pitchFamily="34" charset="0"/>
                        </a:rPr>
                        <a:t>III </a:t>
                      </a:r>
                      <a:r>
                        <a:rPr lang="en-US" sz="1000" baseline="30000">
                          <a:effectLst/>
                          <a:latin typeface="Arial" panose="020B0604020202020204" pitchFamily="34" charset="0"/>
                          <a:ea typeface="Arial" panose="020B0604020202020204" pitchFamily="34" charset="0"/>
                          <a:cs typeface="Arial" panose="020B0604020202020204" pitchFamily="34" charset="0"/>
                        </a:rPr>
                        <a:t>[2],</a:t>
                      </a:r>
                      <a:r>
                        <a:rPr lang="en-US" sz="1000" spc="-40" baseline="30000">
                          <a:effectLst/>
                          <a:latin typeface="Arial" panose="020B0604020202020204" pitchFamily="34" charset="0"/>
                          <a:ea typeface="Arial" panose="020B0604020202020204" pitchFamily="34" charset="0"/>
                          <a:cs typeface="Arial" panose="020B0604020202020204" pitchFamily="34" charset="0"/>
                        </a:rPr>
                        <a:t> </a:t>
                      </a:r>
                      <a:r>
                        <a:rPr lang="en-US" sz="1000" baseline="30000">
                          <a:effectLst/>
                          <a:latin typeface="Arial" panose="020B0604020202020204" pitchFamily="34" charset="0"/>
                          <a:ea typeface="Arial" panose="020B0604020202020204" pitchFamily="34" charset="0"/>
                          <a:cs typeface="Arial" panose="020B0604020202020204" pitchFamily="34" charset="0"/>
                        </a:rPr>
                        <a:t>[5]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marL="1270" algn="ctr"/>
                      <a:r>
                        <a:rPr lang="en-US" sz="1000">
                          <a:effectLst/>
                          <a:latin typeface="Arial" panose="020B0604020202020204" pitchFamily="34" charset="0"/>
                          <a:ea typeface="Arial" panose="020B0604020202020204" pitchFamily="34" charset="0"/>
                          <a:cs typeface="Arial" panose="020B0604020202020204" pitchFamily="34" charset="0"/>
                        </a:rPr>
                        <a:t>III </a:t>
                      </a:r>
                      <a:r>
                        <a:rPr lang="en-US" sz="1000" baseline="30000">
                          <a:effectLst/>
                          <a:latin typeface="Arial" panose="020B0604020202020204" pitchFamily="34" charset="0"/>
                          <a:ea typeface="Arial" panose="020B0604020202020204" pitchFamily="34" charset="0"/>
                          <a:cs typeface="Arial" panose="020B0604020202020204" pitchFamily="34" charset="0"/>
                        </a:rPr>
                        <a:t>[2],</a:t>
                      </a:r>
                      <a:r>
                        <a:rPr lang="en-US" sz="1000" spc="-40" baseline="30000">
                          <a:effectLst/>
                          <a:latin typeface="Arial" panose="020B0604020202020204" pitchFamily="34" charset="0"/>
                          <a:ea typeface="Arial" panose="020B0604020202020204" pitchFamily="34" charset="0"/>
                          <a:cs typeface="Arial" panose="020B0604020202020204" pitchFamily="34" charset="0"/>
                        </a:rPr>
                        <a:t> </a:t>
                      </a:r>
                      <a:r>
                        <a:rPr lang="en-US" sz="1000" baseline="30000">
                          <a:effectLst/>
                          <a:latin typeface="Arial" panose="020B0604020202020204" pitchFamily="34" charset="0"/>
                          <a:ea typeface="Arial" panose="020B0604020202020204" pitchFamily="34" charset="0"/>
                          <a:cs typeface="Arial" panose="020B0604020202020204" pitchFamily="34" charset="0"/>
                        </a:rPr>
                        <a:t>[5]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gridSpan="2">
                  <a:txBody>
                    <a:bodyPr/>
                    <a:lstStyle/>
                    <a:p>
                      <a:pPr marL="2540" algn="ctr"/>
                      <a:r>
                        <a:rPr lang="en-US" sz="1000">
                          <a:effectLst/>
                          <a:latin typeface="Arial" panose="020B0604020202020204" pitchFamily="34" charset="0"/>
                          <a:ea typeface="Arial" panose="020B0604020202020204" pitchFamily="34" charset="0"/>
                          <a:cs typeface="Arial" panose="020B0604020202020204" pitchFamily="34" charset="0"/>
                        </a:rPr>
                        <a:t>IV </a:t>
                      </a:r>
                      <a:r>
                        <a:rPr lang="en-US" sz="1000" baseline="30000">
                          <a:effectLst/>
                          <a:latin typeface="Arial" panose="020B0604020202020204" pitchFamily="34" charset="0"/>
                          <a:ea typeface="Arial" panose="020B0604020202020204" pitchFamily="34" charset="0"/>
                          <a:cs typeface="Arial" panose="020B0604020202020204" pitchFamily="34" charset="0"/>
                        </a:rPr>
                        <a:t>[3],</a:t>
                      </a:r>
                      <a:r>
                        <a:rPr lang="en-US" sz="1000" spc="-40" baseline="30000">
                          <a:effectLst/>
                          <a:latin typeface="Arial" panose="020B0604020202020204" pitchFamily="34" charset="0"/>
                          <a:ea typeface="Arial" panose="020B0604020202020204" pitchFamily="34" charset="0"/>
                          <a:cs typeface="Arial" panose="020B0604020202020204" pitchFamily="34" charset="0"/>
                        </a:rPr>
                        <a:t> </a:t>
                      </a:r>
                      <a:r>
                        <a:rPr lang="en-US" sz="1000" baseline="30000">
                          <a:effectLst/>
                          <a:latin typeface="Arial" panose="020B0604020202020204" pitchFamily="34" charset="0"/>
                          <a:ea typeface="Arial" panose="020B0604020202020204" pitchFamily="34" charset="0"/>
                          <a:cs typeface="Arial" panose="020B0604020202020204" pitchFamily="34" charset="0"/>
                        </a:rPr>
                        <a:t>[4]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extLst>
                  <a:ext uri="{0D108BD9-81ED-4DB2-BD59-A6C34878D82A}">
                    <a16:rowId xmlns:a16="http://schemas.microsoft.com/office/drawing/2014/main" val="3230687207"/>
                  </a:ext>
                </a:extLst>
              </a:tr>
              <a:tr h="235019">
                <a:tc vMerge="1">
                  <a:txBody>
                    <a:bodyPr/>
                    <a:lstStyle/>
                    <a:p>
                      <a:endParaRPr lang="it-IT"/>
                    </a:p>
                  </a:txBody>
                  <a:tcPr/>
                </a:tc>
                <a:tc>
                  <a:txBody>
                    <a:bodyPr/>
                    <a:lstStyle/>
                    <a:p>
                      <a:pPr marL="34925"/>
                      <a:r>
                        <a:rPr lang="en-US" sz="1000">
                          <a:solidFill>
                            <a:srgbClr val="FF0000"/>
                          </a:solidFill>
                          <a:effectLst/>
                          <a:latin typeface="Arial" panose="020B0604020202020204" pitchFamily="34" charset="0"/>
                          <a:ea typeface="Arial" panose="020B0604020202020204" pitchFamily="34" charset="0"/>
                          <a:cs typeface="Arial" panose="020B0604020202020204" pitchFamily="34" charset="0"/>
                        </a:rPr>
                        <a:t>PC</a:t>
                      </a:r>
                      <a:r>
                        <a:rPr lang="en-US" sz="1000">
                          <a:effectLst/>
                          <a:latin typeface="Arial" panose="020B0604020202020204" pitchFamily="34" charset="0"/>
                          <a:ea typeface="Arial" panose="020B0604020202020204" pitchFamily="34" charset="0"/>
                          <a:cs typeface="Arial" panose="020B0604020202020204" pitchFamily="34" charset="0"/>
                        </a:rPr>
                        <a:t>,</a:t>
                      </a:r>
                      <a:r>
                        <a:rPr lang="en-US" sz="1000" spc="-20">
                          <a:effectLst/>
                          <a:latin typeface="Arial" panose="020B0604020202020204" pitchFamily="34" charset="0"/>
                          <a:ea typeface="Arial" panose="020B0604020202020204" pitchFamily="34" charset="0"/>
                          <a:cs typeface="Arial" panose="020B0604020202020204" pitchFamily="34" charset="0"/>
                        </a:rPr>
                        <a:t> </a:t>
                      </a:r>
                      <a:r>
                        <a:rPr lang="en-US" sz="1000">
                          <a:effectLst/>
                          <a:latin typeface="Arial" panose="020B0604020202020204" pitchFamily="34" charset="0"/>
                          <a:ea typeface="Arial" panose="020B0604020202020204" pitchFamily="34" charset="0"/>
                          <a:cs typeface="Arial" panose="020B0604020202020204" pitchFamily="34" charset="0"/>
                        </a:rPr>
                        <a:t>PD</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270" algn="ctr"/>
                      <a:r>
                        <a:rPr lang="en-US" sz="1000" b="1">
                          <a:solidFill>
                            <a:srgbClr val="FF0000"/>
                          </a:solidFill>
                          <a:effectLst/>
                          <a:latin typeface="Arial" panose="020B0604020202020204" pitchFamily="34" charset="0"/>
                          <a:ea typeface="Arial" panose="020B0604020202020204" pitchFamily="34" charset="0"/>
                          <a:cs typeface="Arial" panose="020B0604020202020204" pitchFamily="34" charset="0"/>
                        </a:rPr>
                        <a:t>III</a:t>
                      </a:r>
                      <a:r>
                        <a:rPr lang="en-US" sz="100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en-US" sz="1000" baseline="30000">
                          <a:solidFill>
                            <a:srgbClr val="FF0000"/>
                          </a:solidFill>
                          <a:effectLst/>
                          <a:latin typeface="Arial" panose="020B0604020202020204" pitchFamily="34" charset="0"/>
                          <a:ea typeface="Arial" panose="020B0604020202020204" pitchFamily="34" charset="0"/>
                          <a:cs typeface="Arial" panose="020B0604020202020204" pitchFamily="34" charset="0"/>
                        </a:rPr>
                        <a:t>[2], [3],</a:t>
                      </a:r>
                      <a:r>
                        <a:rPr lang="en-US" sz="1000" spc="-55" baseline="3000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en-US" sz="1000" baseline="30000">
                          <a:solidFill>
                            <a:srgbClr val="FF0000"/>
                          </a:solidFill>
                          <a:effectLst/>
                          <a:latin typeface="Arial" panose="020B0604020202020204" pitchFamily="34" charset="0"/>
                          <a:ea typeface="Arial" panose="020B0604020202020204" pitchFamily="34" charset="0"/>
                          <a:cs typeface="Arial" panose="020B0604020202020204" pitchFamily="34" charset="0"/>
                        </a:rPr>
                        <a:t>[5]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gridSpan="4">
                  <a:txBody>
                    <a:bodyPr/>
                    <a:lstStyle/>
                    <a:p>
                      <a:pPr marL="2540" algn="ctr"/>
                      <a:r>
                        <a:rPr lang="en-US" sz="1000">
                          <a:effectLst/>
                          <a:latin typeface="Arial" panose="020B0604020202020204" pitchFamily="34" charset="0"/>
                          <a:ea typeface="Arial" panose="020B0604020202020204" pitchFamily="34" charset="0"/>
                          <a:cs typeface="Arial" panose="020B0604020202020204" pitchFamily="34" charset="0"/>
                        </a:rPr>
                        <a:t>IV </a:t>
                      </a:r>
                      <a:r>
                        <a:rPr lang="en-US" sz="1000" baseline="30000">
                          <a:effectLst/>
                          <a:latin typeface="Arial" panose="020B0604020202020204" pitchFamily="34" charset="0"/>
                          <a:ea typeface="Arial" panose="020B0604020202020204" pitchFamily="34" charset="0"/>
                          <a:cs typeface="Arial" panose="020B0604020202020204" pitchFamily="34" charset="0"/>
                        </a:rPr>
                        <a:t>[3],</a:t>
                      </a:r>
                      <a:r>
                        <a:rPr lang="en-US" sz="1000" spc="-40" baseline="30000">
                          <a:effectLst/>
                          <a:latin typeface="Arial" panose="020B0604020202020204" pitchFamily="34" charset="0"/>
                          <a:ea typeface="Arial" panose="020B0604020202020204" pitchFamily="34" charset="0"/>
                          <a:cs typeface="Arial" panose="020B0604020202020204" pitchFamily="34" charset="0"/>
                        </a:rPr>
                        <a:t> </a:t>
                      </a:r>
                      <a:r>
                        <a:rPr lang="en-US" sz="1000" baseline="30000">
                          <a:effectLst/>
                          <a:latin typeface="Arial" panose="020B0604020202020204" pitchFamily="34" charset="0"/>
                          <a:ea typeface="Arial" panose="020B0604020202020204" pitchFamily="34" charset="0"/>
                          <a:cs typeface="Arial" panose="020B0604020202020204" pitchFamily="34" charset="0"/>
                        </a:rPr>
                        <a:t>[4]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898876901"/>
                  </a:ext>
                </a:extLst>
              </a:tr>
              <a:tr h="235019">
                <a:tc vMerge="1">
                  <a:txBody>
                    <a:bodyPr/>
                    <a:lstStyle/>
                    <a:p>
                      <a:endParaRPr lang="it-IT"/>
                    </a:p>
                  </a:txBody>
                  <a:tcPr/>
                </a:tc>
                <a:tc>
                  <a:txBody>
                    <a:bodyPr/>
                    <a:lstStyle/>
                    <a:p>
                      <a:pPr marL="34925"/>
                      <a:r>
                        <a:rPr lang="en-US" sz="1000">
                          <a:effectLst/>
                          <a:latin typeface="Arial" panose="020B0604020202020204" pitchFamily="34" charset="0"/>
                          <a:ea typeface="Arial" panose="020B0604020202020204" pitchFamily="34" charset="0"/>
                          <a:cs typeface="Arial" panose="020B0604020202020204" pitchFamily="34" charset="0"/>
                        </a:rPr>
                        <a:t>PE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5">
                  <a:txBody>
                    <a:bodyPr/>
                    <a:lstStyle/>
                    <a:p>
                      <a:pPr marL="2540" algn="ctr"/>
                      <a:r>
                        <a:rPr lang="en-US" sz="1000">
                          <a:effectLst/>
                          <a:latin typeface="Arial" panose="020B0604020202020204" pitchFamily="34" charset="0"/>
                          <a:ea typeface="Arial" panose="020B0604020202020204" pitchFamily="34" charset="0"/>
                          <a:cs typeface="Arial" panose="020B0604020202020204" pitchFamily="34" charset="0"/>
                        </a:rPr>
                        <a:t>IV </a:t>
                      </a:r>
                      <a:r>
                        <a:rPr lang="en-US" sz="1000" baseline="30000">
                          <a:effectLst/>
                          <a:latin typeface="Arial" panose="020B0604020202020204" pitchFamily="34" charset="0"/>
                          <a:ea typeface="Arial" panose="020B0604020202020204" pitchFamily="34" charset="0"/>
                          <a:cs typeface="Arial" panose="020B0604020202020204" pitchFamily="34" charset="0"/>
                        </a:rPr>
                        <a:t>[3],</a:t>
                      </a:r>
                      <a:r>
                        <a:rPr lang="en-US" sz="1000" spc="-40" baseline="30000">
                          <a:effectLst/>
                          <a:latin typeface="Arial" panose="020B0604020202020204" pitchFamily="34" charset="0"/>
                          <a:ea typeface="Arial" panose="020B0604020202020204" pitchFamily="34" charset="0"/>
                          <a:cs typeface="Arial" panose="020B0604020202020204" pitchFamily="34" charset="0"/>
                        </a:rPr>
                        <a:t> </a:t>
                      </a:r>
                      <a:r>
                        <a:rPr lang="en-US" sz="1000" baseline="30000">
                          <a:effectLst/>
                          <a:latin typeface="Arial" panose="020B0604020202020204" pitchFamily="34" charset="0"/>
                          <a:ea typeface="Arial" panose="020B0604020202020204" pitchFamily="34" charset="0"/>
                          <a:cs typeface="Arial" panose="020B0604020202020204" pitchFamily="34" charset="0"/>
                        </a:rPr>
                        <a:t>[4]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592241205"/>
                  </a:ext>
                </a:extLst>
              </a:tr>
              <a:tr h="235019">
                <a:tc gridSpan="2">
                  <a:txBody>
                    <a:bodyPr/>
                    <a:lstStyle/>
                    <a:p>
                      <a:pPr marL="33655"/>
                      <a:r>
                        <a:rPr lang="en-US" sz="1000">
                          <a:effectLst/>
                          <a:latin typeface="Arial" panose="020B0604020202020204" pitchFamily="34" charset="0"/>
                          <a:ea typeface="Arial" panose="020B0604020202020204" pitchFamily="34" charset="0"/>
                          <a:cs typeface="Arial" panose="020B0604020202020204" pitchFamily="34" charset="0"/>
                        </a:rPr>
                        <a:t>SC</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a:txBody>
                    <a:bodyPr/>
                    <a:lstStyle/>
                    <a:p>
                      <a:pPr marL="1270" algn="ctr"/>
                      <a:r>
                        <a:rPr lang="en-US" sz="1000">
                          <a:effectLst/>
                          <a:latin typeface="Arial" panose="020B0604020202020204" pitchFamily="34" charset="0"/>
                          <a:ea typeface="Arial" panose="020B0604020202020204" pitchFamily="34" charset="0"/>
                          <a:cs typeface="Arial" panose="020B0604020202020204" pitchFamily="34" charset="0"/>
                        </a:rPr>
                        <a:t>III </a:t>
                      </a:r>
                      <a:r>
                        <a:rPr lang="en-US" sz="1000" baseline="30000">
                          <a:effectLst/>
                          <a:latin typeface="Arial" panose="020B0604020202020204" pitchFamily="34" charset="0"/>
                          <a:ea typeface="Arial" panose="020B0604020202020204" pitchFamily="34" charset="0"/>
                          <a:cs typeface="Arial" panose="020B0604020202020204" pitchFamily="34" charset="0"/>
                        </a:rPr>
                        <a:t>[1],</a:t>
                      </a:r>
                      <a:r>
                        <a:rPr lang="en-US" sz="1000" spc="-40" baseline="30000">
                          <a:effectLst/>
                          <a:latin typeface="Arial" panose="020B0604020202020204" pitchFamily="34" charset="0"/>
                          <a:ea typeface="Arial" panose="020B0604020202020204" pitchFamily="34" charset="0"/>
                          <a:cs typeface="Arial" panose="020B0604020202020204" pitchFamily="34" charset="0"/>
                        </a:rPr>
                        <a:t> </a:t>
                      </a:r>
                      <a:r>
                        <a:rPr lang="en-US" sz="1000" baseline="30000">
                          <a:effectLst/>
                          <a:latin typeface="Arial" panose="020B0604020202020204" pitchFamily="34" charset="0"/>
                          <a:ea typeface="Arial" panose="020B0604020202020204" pitchFamily="34" charset="0"/>
                          <a:cs typeface="Arial" panose="020B0604020202020204" pitchFamily="34" charset="0"/>
                        </a:rPr>
                        <a:t>[2]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marL="1905" algn="ctr"/>
                      <a:r>
                        <a:rPr lang="en-US" sz="1000">
                          <a:effectLst/>
                          <a:latin typeface="Arial" panose="020B0604020202020204" pitchFamily="34" charset="0"/>
                          <a:ea typeface="Arial" panose="020B0604020202020204" pitchFamily="34" charset="0"/>
                          <a:cs typeface="Arial" panose="020B0604020202020204" pitchFamily="34" charset="0"/>
                        </a:rPr>
                        <a:t>III</a:t>
                      </a:r>
                      <a:r>
                        <a:rPr lang="en-US" sz="1000" spc="-25">
                          <a:effectLst/>
                          <a:latin typeface="Arial" panose="020B0604020202020204" pitchFamily="34" charset="0"/>
                          <a:ea typeface="Arial" panose="020B0604020202020204" pitchFamily="34" charset="0"/>
                          <a:cs typeface="Arial" panose="020B0604020202020204" pitchFamily="34" charset="0"/>
                        </a:rPr>
                        <a:t> </a:t>
                      </a:r>
                      <a:r>
                        <a:rPr lang="en-US" sz="1000" baseline="30000">
                          <a:effectLst/>
                          <a:latin typeface="Arial" panose="020B0604020202020204" pitchFamily="34" charset="0"/>
                          <a:ea typeface="Arial" panose="020B0604020202020204" pitchFamily="34" charset="0"/>
                          <a:cs typeface="Arial" panose="020B0604020202020204" pitchFamily="34" charset="0"/>
                        </a:rPr>
                        <a:t>[2]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gridSpan="2">
                  <a:txBody>
                    <a:bodyPr/>
                    <a:lstStyle/>
                    <a:p>
                      <a:pPr marL="2540" algn="ctr"/>
                      <a:r>
                        <a:rPr lang="en-US" sz="1000">
                          <a:effectLst/>
                          <a:latin typeface="Arial" panose="020B0604020202020204" pitchFamily="34" charset="0"/>
                          <a:ea typeface="Arial" panose="020B0604020202020204" pitchFamily="34" charset="0"/>
                          <a:cs typeface="Arial" panose="020B0604020202020204" pitchFamily="34" charset="0"/>
                        </a:rPr>
                        <a:t>IV </a:t>
                      </a:r>
                      <a:r>
                        <a:rPr lang="en-US" sz="1000" baseline="30000">
                          <a:effectLst/>
                          <a:latin typeface="Arial" panose="020B0604020202020204" pitchFamily="34" charset="0"/>
                          <a:ea typeface="Arial" panose="020B0604020202020204" pitchFamily="34" charset="0"/>
                          <a:cs typeface="Arial" panose="020B0604020202020204" pitchFamily="34" charset="0"/>
                        </a:rPr>
                        <a:t>[3],</a:t>
                      </a:r>
                      <a:r>
                        <a:rPr lang="en-US" sz="1000" spc="-40" baseline="30000">
                          <a:effectLst/>
                          <a:latin typeface="Arial" panose="020B0604020202020204" pitchFamily="34" charset="0"/>
                          <a:ea typeface="Arial" panose="020B0604020202020204" pitchFamily="34" charset="0"/>
                          <a:cs typeface="Arial" panose="020B0604020202020204" pitchFamily="34" charset="0"/>
                        </a:rPr>
                        <a:t> </a:t>
                      </a:r>
                      <a:r>
                        <a:rPr lang="en-US" sz="1000" baseline="30000">
                          <a:effectLst/>
                          <a:latin typeface="Arial" panose="020B0604020202020204" pitchFamily="34" charset="0"/>
                          <a:ea typeface="Arial" panose="020B0604020202020204" pitchFamily="34" charset="0"/>
                          <a:cs typeface="Arial" panose="020B0604020202020204" pitchFamily="34" charset="0"/>
                        </a:rPr>
                        <a:t>[4]</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extLst>
                  <a:ext uri="{0D108BD9-81ED-4DB2-BD59-A6C34878D82A}">
                    <a16:rowId xmlns:a16="http://schemas.microsoft.com/office/drawing/2014/main" val="3324223076"/>
                  </a:ext>
                </a:extLst>
              </a:tr>
              <a:tr h="1226916">
                <a:tc gridSpan="7">
                  <a:txBody>
                    <a:bodyPr/>
                    <a:lstStyle/>
                    <a:p>
                      <a:pPr marL="33655"/>
                      <a:r>
                        <a:rPr lang="it-IT" sz="900" i="1" dirty="0">
                          <a:effectLst/>
                          <a:latin typeface="Arial" panose="020B0604020202020204" pitchFamily="34" charset="0"/>
                          <a:ea typeface="Arial" panose="020B0604020202020204" pitchFamily="34" charset="0"/>
                          <a:cs typeface="Arial" panose="020B0604020202020204" pitchFamily="34" charset="0"/>
                        </a:rPr>
                        <a:t>[1]</a:t>
                      </a:r>
                      <a:r>
                        <a:rPr lang="it-IT" sz="900" i="1" spc="-1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Per</a:t>
                      </a:r>
                      <a:r>
                        <a:rPr lang="it-IT" sz="900" i="1" spc="-1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attività</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di</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tipo</a:t>
                      </a:r>
                      <a:r>
                        <a:rPr lang="it-IT" sz="900" i="1" spc="-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SC</a:t>
                      </a:r>
                      <a:r>
                        <a:rPr lang="it-IT" sz="900" i="1" spc="-1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ubicate</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in</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un’opera</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da</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costruzione</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monopiano</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è</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consentito</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il</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livello</a:t>
                      </a:r>
                      <a:r>
                        <a:rPr lang="it-IT" sz="900" i="1" spc="-1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di</a:t>
                      </a:r>
                      <a:r>
                        <a:rPr lang="it-IT" sz="900" i="1" spc="-20"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prestazione</a:t>
                      </a:r>
                      <a:r>
                        <a:rPr lang="it-IT" sz="900" i="1" spc="-1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II.</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33655" marR="31115"/>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[2] Le eventuali funzioni E, </a:t>
                      </a:r>
                      <a:r>
                        <a:rPr lang="it-IT" sz="900" i="1" spc="-50" dirty="0">
                          <a:solidFill>
                            <a:srgbClr val="FF0000"/>
                          </a:solidFill>
                          <a:effectLst/>
                          <a:latin typeface="Arial" panose="020B0604020202020204" pitchFamily="34" charset="0"/>
                          <a:ea typeface="Arial" panose="020B0604020202020204" pitchFamily="34" charset="0"/>
                          <a:cs typeface="Arial" panose="020B0604020202020204" pitchFamily="34" charset="0"/>
                        </a:rPr>
                        <a:t>F,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G ed H devono essere automatiche su comando della centrale o con centrali autonome</a:t>
                      </a:r>
                      <a:r>
                        <a:rPr lang="it-IT" sz="900" i="1" spc="-3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di</a:t>
                      </a:r>
                      <a:r>
                        <a:rPr lang="it-IT" sz="900" i="1" spc="-3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azionamento</a:t>
                      </a:r>
                      <a:r>
                        <a:rPr lang="it-IT" sz="900" i="1" spc="-3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asservite</a:t>
                      </a:r>
                      <a:r>
                        <a:rPr lang="it-IT" sz="900" i="1" spc="-30"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alla</a:t>
                      </a:r>
                      <a:r>
                        <a:rPr lang="it-IT" sz="900" i="1" spc="-3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centrale</a:t>
                      </a:r>
                      <a:r>
                        <a:rPr lang="it-IT" sz="900" i="1" spc="-3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master.</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33655"/>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[3] Deve essere previsto il sistema</a:t>
                      </a:r>
                      <a:r>
                        <a:rPr lang="it-IT" sz="900" i="1" spc="-9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spc="-20" dirty="0">
                          <a:solidFill>
                            <a:srgbClr val="FF0000"/>
                          </a:solidFill>
                          <a:effectLst/>
                          <a:latin typeface="Arial" panose="020B0604020202020204" pitchFamily="34" charset="0"/>
                          <a:ea typeface="Arial" panose="020B0604020202020204" pitchFamily="34" charset="0"/>
                          <a:cs typeface="Arial" panose="020B0604020202020204" pitchFamily="34" charset="0"/>
                        </a:rPr>
                        <a:t>EVAC.</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33655" marR="36830"/>
                      <a:r>
                        <a:rPr lang="it-IT" sz="900" i="1" dirty="0">
                          <a:effectLst/>
                          <a:latin typeface="Arial" panose="020B0604020202020204" pitchFamily="34" charset="0"/>
                          <a:ea typeface="Arial" panose="020B0604020202020204" pitchFamily="34" charset="0"/>
                          <a:cs typeface="Arial" panose="020B0604020202020204" pitchFamily="34" charset="0"/>
                        </a:rPr>
                        <a:t>[4] Nelle aree </a:t>
                      </a:r>
                      <a:r>
                        <a:rPr lang="it-IT" sz="900" i="1" spc="-35" dirty="0">
                          <a:effectLst/>
                          <a:latin typeface="Arial" panose="020B0604020202020204" pitchFamily="34" charset="0"/>
                          <a:ea typeface="Arial" panose="020B0604020202020204" pitchFamily="34" charset="0"/>
                          <a:cs typeface="Arial" panose="020B0604020202020204" pitchFamily="34" charset="0"/>
                        </a:rPr>
                        <a:t>TA </a:t>
                      </a:r>
                      <a:r>
                        <a:rPr lang="it-IT" sz="900" i="1" dirty="0">
                          <a:effectLst/>
                          <a:latin typeface="Arial" panose="020B0604020202020204" pitchFamily="34" charset="0"/>
                          <a:ea typeface="Arial" panose="020B0604020202020204" pitchFamily="34" charset="0"/>
                          <a:cs typeface="Arial" panose="020B0604020202020204" pitchFamily="34" charset="0"/>
                        </a:rPr>
                        <a:t>e TB devono essere implementate le funzioni secondarie E ed F per il monitoraggio, in tempo reale,</a:t>
                      </a:r>
                      <a:r>
                        <a:rPr lang="it-IT" sz="900" i="1" spc="-2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dello</a:t>
                      </a:r>
                      <a:r>
                        <a:rPr lang="it-IT" sz="900" i="1" spc="-2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stato</a:t>
                      </a:r>
                      <a:r>
                        <a:rPr lang="it-IT" sz="900" i="1" spc="-2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di</a:t>
                      </a:r>
                      <a:r>
                        <a:rPr lang="it-IT" sz="900" i="1" spc="-2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trasmissione</a:t>
                      </a:r>
                      <a:r>
                        <a:rPr lang="it-IT" sz="900" i="1" spc="-1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e</a:t>
                      </a:r>
                      <a:r>
                        <a:rPr lang="it-IT" sz="900" i="1" spc="-2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ricezione</a:t>
                      </a:r>
                      <a:r>
                        <a:rPr lang="it-IT" sz="900" i="1" spc="-2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dell’allarme</a:t>
                      </a:r>
                      <a:r>
                        <a:rPr lang="it-IT" sz="900" i="1" spc="-25" dirty="0">
                          <a:effectLst/>
                          <a:latin typeface="Arial" panose="020B0604020202020204" pitchFamily="34" charset="0"/>
                          <a:ea typeface="Arial" panose="020B0604020202020204" pitchFamily="34" charset="0"/>
                          <a:cs typeface="Arial" panose="020B0604020202020204" pitchFamily="34" charset="0"/>
                        </a:rPr>
                        <a:t> </a:t>
                      </a:r>
                      <a:r>
                        <a:rPr lang="it-IT" sz="900" i="1" dirty="0">
                          <a:effectLst/>
                          <a:latin typeface="Arial" panose="020B0604020202020204" pitchFamily="34" charset="0"/>
                          <a:ea typeface="Arial" panose="020B0604020202020204" pitchFamily="34" charset="0"/>
                          <a:cs typeface="Arial" panose="020B0604020202020204" pitchFamily="34" charset="0"/>
                        </a:rPr>
                        <a:t>incendio.</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33655"/>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[5]</a:t>
                      </a:r>
                      <a:r>
                        <a:rPr lang="it-IT" sz="900" i="1" spc="-20"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La</a:t>
                      </a:r>
                      <a:r>
                        <a:rPr lang="it-IT" sz="900" i="1" spc="-2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funzione</a:t>
                      </a:r>
                      <a:r>
                        <a:rPr lang="it-IT" sz="900" i="1" spc="-10"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A</a:t>
                      </a:r>
                      <a:r>
                        <a:rPr lang="it-IT" sz="900" i="1" spc="-70"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(rivelazione</a:t>
                      </a:r>
                      <a:r>
                        <a:rPr lang="it-IT" sz="900" i="1" spc="-2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automatica)</a:t>
                      </a:r>
                      <a:r>
                        <a:rPr lang="it-IT" sz="900" i="1" spc="-2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deve</a:t>
                      </a:r>
                      <a:r>
                        <a:rPr lang="it-IT" sz="900" i="1" spc="-2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essere</a:t>
                      </a:r>
                      <a:r>
                        <a:rPr lang="it-IT" sz="900" i="1" spc="-20"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estesa</a:t>
                      </a:r>
                      <a:r>
                        <a:rPr lang="it-IT" sz="900" i="1" spc="-1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alle</a:t>
                      </a:r>
                      <a:r>
                        <a:rPr lang="it-IT" sz="900" i="1" spc="-2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aree</a:t>
                      </a:r>
                      <a:r>
                        <a:rPr lang="it-IT" sz="900" i="1" spc="-20"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TM0,</a:t>
                      </a:r>
                      <a:r>
                        <a:rPr lang="it-IT" sz="900" i="1" spc="-3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TM1,</a:t>
                      </a:r>
                      <a:r>
                        <a:rPr lang="it-IT" sz="900" i="1" spc="-30"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TM2</a:t>
                      </a:r>
                      <a:r>
                        <a:rPr lang="it-IT" sz="900" i="1" spc="-20"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e</a:t>
                      </a:r>
                      <a:r>
                        <a:rPr lang="it-IT" sz="900" i="1" spc="-35" dirty="0">
                          <a:solidFill>
                            <a:srgbClr val="FF0000"/>
                          </a:solidFill>
                          <a:effectLst/>
                          <a:latin typeface="Arial" panose="020B0604020202020204" pitchFamily="34" charset="0"/>
                          <a:ea typeface="Arial" panose="020B0604020202020204" pitchFamily="34" charset="0"/>
                          <a:cs typeface="Arial" panose="020B0604020202020204" pitchFamily="34" charset="0"/>
                        </a:rPr>
                        <a:t> </a:t>
                      </a:r>
                      <a:r>
                        <a:rPr lang="it-IT" sz="900" i="1" dirty="0">
                          <a:solidFill>
                            <a:srgbClr val="FF0000"/>
                          </a:solidFill>
                          <a:effectLst/>
                          <a:latin typeface="Arial" panose="020B0604020202020204" pitchFamily="34" charset="0"/>
                          <a:ea typeface="Arial" panose="020B0604020202020204" pitchFamily="34" charset="0"/>
                          <a:cs typeface="Arial" panose="020B0604020202020204" pitchFamily="34" charset="0"/>
                        </a:rPr>
                        <a:t>TM3.</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396948466"/>
                  </a:ext>
                </a:extLst>
              </a:tr>
            </a:tbl>
          </a:graphicData>
        </a:graphic>
      </p:graphicFrame>
      <p:sp>
        <p:nvSpPr>
          <p:cNvPr id="4" name="CasellaDiTesto 3">
            <a:extLst>
              <a:ext uri="{FF2B5EF4-FFF2-40B4-BE49-F238E27FC236}">
                <a16:creationId xmlns:a16="http://schemas.microsoft.com/office/drawing/2014/main" id="{E92D8F53-F68F-B141-1D55-CA66EF1F919E}"/>
              </a:ext>
            </a:extLst>
          </p:cNvPr>
          <p:cNvSpPr txBox="1"/>
          <p:nvPr/>
        </p:nvSpPr>
        <p:spPr>
          <a:xfrm>
            <a:off x="1441800" y="5159855"/>
            <a:ext cx="4579034" cy="332079"/>
          </a:xfrm>
          <a:prstGeom prst="rect">
            <a:avLst/>
          </a:prstGeom>
          <a:noFill/>
        </p:spPr>
        <p:txBody>
          <a:bodyPr wrap="square">
            <a:spAutoFit/>
          </a:bodyPr>
          <a:lstStyle/>
          <a:p>
            <a:pPr marR="226695" algn="just">
              <a:lnSpc>
                <a:spcPct val="120000"/>
              </a:lnSpc>
              <a:spcAft>
                <a:spcPts val="600"/>
              </a:spcAft>
            </a:pPr>
            <a:r>
              <a:rPr lang="it-IT" sz="1400" i="1" spc="-20" dirty="0">
                <a:effectLst/>
                <a:latin typeface="Arial Narrow" panose="020B0606020202030204" pitchFamily="34" charset="0"/>
                <a:ea typeface="Times New Roman" panose="02020603050405020304" pitchFamily="18" charset="0"/>
                <a:cs typeface="Arial" panose="020B0604020202020204" pitchFamily="34" charset="0"/>
              </a:rPr>
              <a:t>Tabella V.11-6: Livelli di prestazione per la rivelazione ed allarme</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3" name="CustomShape 1">
            <a:extLst>
              <a:ext uri="{FF2B5EF4-FFF2-40B4-BE49-F238E27FC236}">
                <a16:creationId xmlns:a16="http://schemas.microsoft.com/office/drawing/2014/main" id="{068C4C8A-3FC7-07C0-026D-DA5F12E4613F}"/>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3" name="CustomShape 1"/>
          <p:cNvSpPr/>
          <p:nvPr/>
        </p:nvSpPr>
        <p:spPr>
          <a:xfrm>
            <a:off x="6156000" y="662040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a:solidFill>
                  <a:srgbClr val="17375E"/>
                </a:solidFill>
                <a:latin typeface="Arial"/>
                <a:ea typeface="DejaVu Sans"/>
              </a:rPr>
              <a:t>19/01/2022</a:t>
            </a:r>
            <a:endParaRPr lang="it-IT" sz="1000" b="0" strike="noStrike" spc="-1">
              <a:latin typeface="Arial"/>
            </a:endParaRPr>
          </a:p>
        </p:txBody>
      </p:sp>
      <p:pic>
        <p:nvPicPr>
          <p:cNvPr id="1815" name="Picture 2_106"/>
          <p:cNvPicPr/>
          <p:nvPr/>
        </p:nvPicPr>
        <p:blipFill>
          <a:blip r:embed="rId2"/>
          <a:srcRect b="16376"/>
          <a:stretch/>
        </p:blipFill>
        <p:spPr>
          <a:xfrm>
            <a:off x="150840" y="6222240"/>
            <a:ext cx="431280" cy="569880"/>
          </a:xfrm>
          <a:prstGeom prst="rect">
            <a:avLst/>
          </a:prstGeom>
          <a:ln>
            <a:noFill/>
          </a:ln>
        </p:spPr>
      </p:pic>
      <p:sp>
        <p:nvSpPr>
          <p:cNvPr id="1816"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9F252E65-4BF0-49F0-B34A-C739B6BBE2C1}" type="slidenum">
              <a:rPr lang="it-IT" sz="1000" b="0" strike="noStrike" spc="-1">
                <a:solidFill>
                  <a:srgbClr val="002060"/>
                </a:solidFill>
                <a:latin typeface="Arial"/>
                <a:ea typeface="DejaVu Sans"/>
              </a:rPr>
              <a:t>62</a:t>
            </a:fld>
            <a:endParaRPr lang="it-IT" sz="1000" b="0" strike="noStrike" spc="-1">
              <a:latin typeface="Arial"/>
            </a:endParaRPr>
          </a:p>
        </p:txBody>
      </p:sp>
      <p:sp>
        <p:nvSpPr>
          <p:cNvPr id="1817"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818"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19"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20"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21"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23" name="CustomShape 10"/>
          <p:cNvSpPr/>
          <p:nvPr/>
        </p:nvSpPr>
        <p:spPr>
          <a:xfrm>
            <a:off x="1277640" y="1188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S7:</a:t>
            </a:r>
            <a:r>
              <a:rPr lang="it-IT" sz="1800" b="0" strike="noStrike" spc="-1" dirty="0">
                <a:solidFill>
                  <a:srgbClr val="002060"/>
                </a:solidFill>
                <a:latin typeface="Arial"/>
                <a:ea typeface="DejaVu Sans"/>
              </a:rPr>
              <a:t> </a:t>
            </a:r>
            <a:r>
              <a:rPr lang="it-IT" sz="2200" b="0" strike="noStrike" spc="-1" dirty="0">
                <a:solidFill>
                  <a:srgbClr val="002060"/>
                </a:solidFill>
                <a:latin typeface="Arial"/>
                <a:ea typeface="DejaVu Sans"/>
              </a:rPr>
              <a:t>Rivelazione ed allarme</a:t>
            </a: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r>
              <a:rPr lang="it-IT" sz="1400" b="0" strike="noStrike" spc="-1" dirty="0">
                <a:latin typeface="Arial"/>
              </a:rPr>
              <a:t>Soluzione progettuale conforme</a:t>
            </a:r>
          </a:p>
          <a:p>
            <a:pPr algn="just">
              <a:lnSpc>
                <a:spcPct val="100000"/>
              </a:lnSpc>
            </a:pPr>
            <a:r>
              <a:rPr lang="it-IT" sz="1400" b="0" strike="noStrike" spc="-1" dirty="0">
                <a:latin typeface="Arial"/>
              </a:rPr>
              <a:t>Si doterà l’intero complesso di un impianto IRAI completato dalle funzioni EVAC esteso a tutte le aree e conforme ai requisiti della tabella S.7-3. </a:t>
            </a: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p:txBody>
      </p:sp>
      <p:sp>
        <p:nvSpPr>
          <p:cNvPr id="1824"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825" name="Picture 2_107"/>
          <p:cNvPicPr/>
          <p:nvPr/>
        </p:nvPicPr>
        <p:blipFill>
          <a:blip r:embed="rId3"/>
          <a:srcRect r="66092"/>
          <a:stretch/>
        </p:blipFill>
        <p:spPr>
          <a:xfrm>
            <a:off x="58320" y="173880"/>
            <a:ext cx="863280" cy="1065960"/>
          </a:xfrm>
          <a:prstGeom prst="rect">
            <a:avLst/>
          </a:prstGeom>
          <a:ln>
            <a:noFill/>
          </a:ln>
        </p:spPr>
      </p:pic>
      <p:pic>
        <p:nvPicPr>
          <p:cNvPr id="1826" name="Picture 2_108"/>
          <p:cNvPicPr/>
          <p:nvPr/>
        </p:nvPicPr>
        <p:blipFill>
          <a:blip r:embed="rId4"/>
          <a:stretch/>
        </p:blipFill>
        <p:spPr>
          <a:xfrm>
            <a:off x="2880" y="1587960"/>
            <a:ext cx="943200" cy="243360"/>
          </a:xfrm>
          <a:prstGeom prst="rect">
            <a:avLst/>
          </a:prstGeom>
          <a:ln>
            <a:noFill/>
          </a:ln>
        </p:spPr>
      </p:pic>
      <p:pic>
        <p:nvPicPr>
          <p:cNvPr id="1827" name="Immagine 1826"/>
          <p:cNvPicPr/>
          <p:nvPr/>
        </p:nvPicPr>
        <p:blipFill>
          <a:blip r:embed="rId5"/>
          <a:stretch/>
        </p:blipFill>
        <p:spPr>
          <a:xfrm>
            <a:off x="2303279" y="728308"/>
            <a:ext cx="5775401" cy="4305331"/>
          </a:xfrm>
          <a:prstGeom prst="rect">
            <a:avLst/>
          </a:prstGeom>
          <a:solidFill>
            <a:schemeClr val="accent6">
              <a:lumMod val="20000"/>
              <a:lumOff val="80000"/>
            </a:schemeClr>
          </a:solidFill>
          <a:ln>
            <a:noFill/>
          </a:ln>
        </p:spPr>
      </p:pic>
      <p:sp>
        <p:nvSpPr>
          <p:cNvPr id="2" name="CustomShape 1">
            <a:extLst>
              <a:ext uri="{FF2B5EF4-FFF2-40B4-BE49-F238E27FC236}">
                <a16:creationId xmlns:a16="http://schemas.microsoft.com/office/drawing/2014/main" id="{38EF93C8-48FA-75B6-EE62-0979AB202B90}"/>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206A80-0F28-605A-BA04-EF23F47C84E3}"/>
            </a:ext>
          </a:extLst>
        </p:cNvPr>
        <p:cNvGrpSpPr/>
        <p:nvPr/>
      </p:nvGrpSpPr>
      <p:grpSpPr>
        <a:xfrm>
          <a:off x="0" y="0"/>
          <a:ext cx="0" cy="0"/>
          <a:chOff x="0" y="0"/>
          <a:chExt cx="0" cy="0"/>
        </a:xfrm>
      </p:grpSpPr>
      <p:sp>
        <p:nvSpPr>
          <p:cNvPr id="1813" name="CustomShape 1">
            <a:extLst>
              <a:ext uri="{FF2B5EF4-FFF2-40B4-BE49-F238E27FC236}">
                <a16:creationId xmlns:a16="http://schemas.microsoft.com/office/drawing/2014/main" id="{DDEED7CA-8948-1A3E-D937-1FC8A3DD9D28}"/>
              </a:ext>
            </a:extLst>
          </p:cNvPr>
          <p:cNvSpPr/>
          <p:nvPr/>
        </p:nvSpPr>
        <p:spPr>
          <a:xfrm>
            <a:off x="6156000" y="662040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a:solidFill>
                  <a:srgbClr val="17375E"/>
                </a:solidFill>
                <a:latin typeface="Arial"/>
                <a:ea typeface="DejaVu Sans"/>
              </a:rPr>
              <a:t>19/01/2022</a:t>
            </a:r>
            <a:endParaRPr lang="it-IT" sz="1000" b="0" strike="noStrike" spc="-1">
              <a:latin typeface="Arial"/>
            </a:endParaRPr>
          </a:p>
        </p:txBody>
      </p:sp>
      <p:pic>
        <p:nvPicPr>
          <p:cNvPr id="1815" name="Picture 2_106">
            <a:extLst>
              <a:ext uri="{FF2B5EF4-FFF2-40B4-BE49-F238E27FC236}">
                <a16:creationId xmlns:a16="http://schemas.microsoft.com/office/drawing/2014/main" id="{64C18EAC-DA82-C3E5-1CFA-62415E4C4599}"/>
              </a:ext>
            </a:extLst>
          </p:cNvPr>
          <p:cNvPicPr/>
          <p:nvPr/>
        </p:nvPicPr>
        <p:blipFill>
          <a:blip r:embed="rId2"/>
          <a:srcRect b="16376"/>
          <a:stretch/>
        </p:blipFill>
        <p:spPr>
          <a:xfrm>
            <a:off x="150840" y="6222240"/>
            <a:ext cx="431280" cy="569880"/>
          </a:xfrm>
          <a:prstGeom prst="rect">
            <a:avLst/>
          </a:prstGeom>
          <a:ln>
            <a:noFill/>
          </a:ln>
        </p:spPr>
      </p:pic>
      <p:sp>
        <p:nvSpPr>
          <p:cNvPr id="1816" name="CustomShape 3">
            <a:extLst>
              <a:ext uri="{FF2B5EF4-FFF2-40B4-BE49-F238E27FC236}">
                <a16:creationId xmlns:a16="http://schemas.microsoft.com/office/drawing/2014/main" id="{2D1880F6-80F0-5E5A-CFBC-4A964A40735B}"/>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9F252E65-4BF0-49F0-B34A-C739B6BBE2C1}" type="slidenum">
              <a:rPr lang="it-IT" sz="1000" b="0" strike="noStrike" spc="-1">
                <a:solidFill>
                  <a:srgbClr val="002060"/>
                </a:solidFill>
                <a:latin typeface="Arial"/>
                <a:ea typeface="DejaVu Sans"/>
              </a:rPr>
              <a:t>63</a:t>
            </a:fld>
            <a:endParaRPr lang="it-IT" sz="1000" b="0" strike="noStrike" spc="-1">
              <a:latin typeface="Arial"/>
            </a:endParaRPr>
          </a:p>
        </p:txBody>
      </p:sp>
      <p:sp>
        <p:nvSpPr>
          <p:cNvPr id="1817" name="CustomShape 4">
            <a:extLst>
              <a:ext uri="{FF2B5EF4-FFF2-40B4-BE49-F238E27FC236}">
                <a16:creationId xmlns:a16="http://schemas.microsoft.com/office/drawing/2014/main" id="{081A600F-7868-E82D-03F1-52375E2C94FB}"/>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818" name="Line 5">
            <a:extLst>
              <a:ext uri="{FF2B5EF4-FFF2-40B4-BE49-F238E27FC236}">
                <a16:creationId xmlns:a16="http://schemas.microsoft.com/office/drawing/2014/main" id="{CCC6F004-F18D-B9BB-28C1-A00D44A426DA}"/>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19" name="Line 6">
            <a:extLst>
              <a:ext uri="{FF2B5EF4-FFF2-40B4-BE49-F238E27FC236}">
                <a16:creationId xmlns:a16="http://schemas.microsoft.com/office/drawing/2014/main" id="{FEA58183-CDF2-0F11-C394-900E7591CFB9}"/>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20" name="Line 7">
            <a:extLst>
              <a:ext uri="{FF2B5EF4-FFF2-40B4-BE49-F238E27FC236}">
                <a16:creationId xmlns:a16="http://schemas.microsoft.com/office/drawing/2014/main" id="{44E7E5EB-872C-5854-B4F3-B328AE6237B4}"/>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21" name="Line 8">
            <a:extLst>
              <a:ext uri="{FF2B5EF4-FFF2-40B4-BE49-F238E27FC236}">
                <a16:creationId xmlns:a16="http://schemas.microsoft.com/office/drawing/2014/main" id="{10CC5BB1-292F-7775-6C6D-906DC9C83254}"/>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23" name="CustomShape 10">
            <a:extLst>
              <a:ext uri="{FF2B5EF4-FFF2-40B4-BE49-F238E27FC236}">
                <a16:creationId xmlns:a16="http://schemas.microsoft.com/office/drawing/2014/main" id="{11331D12-0681-5C28-7D70-DF983F99EEA5}"/>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S7:</a:t>
            </a:r>
            <a:r>
              <a:rPr lang="it-IT" sz="1800" b="0" strike="noStrike" spc="-1" dirty="0">
                <a:solidFill>
                  <a:srgbClr val="002060"/>
                </a:solidFill>
                <a:latin typeface="Arial"/>
                <a:ea typeface="DejaVu Sans"/>
              </a:rPr>
              <a:t> </a:t>
            </a:r>
            <a:r>
              <a:rPr lang="it-IT" sz="2200" b="0" strike="noStrike" spc="-1" dirty="0">
                <a:solidFill>
                  <a:srgbClr val="002060"/>
                </a:solidFill>
                <a:latin typeface="Arial"/>
                <a:ea typeface="DejaVu Sans"/>
              </a:rPr>
              <a:t>Rivelazione ed allarme</a:t>
            </a:r>
            <a:endParaRPr lang="it-IT" sz="2200" b="0" strike="noStrike" spc="-1" dirty="0">
              <a:latin typeface="Arial"/>
            </a:endParaRPr>
          </a:p>
          <a:p>
            <a:pPr algn="just">
              <a:lnSpc>
                <a:spcPct val="120000"/>
              </a:lnSpc>
              <a:spcBef>
                <a:spcPts val="600"/>
              </a:spcBef>
              <a:spcAft>
                <a:spcPts val="600"/>
              </a:spcAft>
            </a:pPr>
            <a:r>
              <a:rPr lang="it-IT" sz="1400" i="1" u="sng" dirty="0">
                <a:solidFill>
                  <a:srgbClr val="002060"/>
                </a:solidFill>
                <a:effectLst/>
                <a:latin typeface="+mj-lt"/>
                <a:ea typeface="Times New Roman" panose="02020603050405020304" pitchFamily="18" charset="0"/>
                <a:cs typeface="Arial" panose="020B0604020202020204" pitchFamily="34" charset="0"/>
              </a:rPr>
              <a:t>Sistemi di allarme</a:t>
            </a:r>
            <a:endParaRPr lang="it-IT" sz="1400" dirty="0">
              <a:solidFill>
                <a:srgbClr val="002060"/>
              </a:solidFill>
              <a:effectLst/>
              <a:latin typeface="+mj-lt"/>
              <a:ea typeface="Times New Roman" panose="02020603050405020304" pitchFamily="18" charset="0"/>
              <a:cs typeface="Arial" panose="020B0604020202020204" pitchFamily="34" charset="0"/>
            </a:endParaRPr>
          </a:p>
          <a:p>
            <a:pPr algn="just">
              <a:lnSpc>
                <a:spcPct val="120000"/>
              </a:lnSpc>
              <a:spcBef>
                <a:spcPts val="600"/>
              </a:spcBef>
              <a:spcAft>
                <a:spcPts val="600"/>
              </a:spcAft>
            </a:pPr>
            <a:r>
              <a:rPr lang="it-IT" sz="1400" dirty="0">
                <a:effectLst/>
                <a:latin typeface="+mj-lt"/>
                <a:ea typeface="Times New Roman" panose="02020603050405020304" pitchFamily="18" charset="0"/>
                <a:cs typeface="Arial" panose="020B0604020202020204" pitchFamily="34" charset="0"/>
              </a:rPr>
              <a:t>Tutti i locali dell’attività saranno dotati di un sistema di allarme in grado di avvertire le persone presenti (EVAC) delle condizioni di pericolo in caso di incendio allo scopo di dare avvio alle procedure di emergenza nonché alle connesse operazioni di evacuazione. </a:t>
            </a:r>
          </a:p>
          <a:p>
            <a:pPr algn="just">
              <a:lnSpc>
                <a:spcPct val="120000"/>
              </a:lnSpc>
              <a:spcBef>
                <a:spcPts val="600"/>
              </a:spcBef>
              <a:spcAft>
                <a:spcPts val="600"/>
              </a:spcAft>
            </a:pPr>
            <a:r>
              <a:rPr lang="it-IT" sz="1400" dirty="0">
                <a:effectLst/>
                <a:latin typeface="+mj-lt"/>
                <a:ea typeface="Times New Roman" panose="02020603050405020304" pitchFamily="18" charset="0"/>
                <a:cs typeface="Arial" panose="020B0604020202020204" pitchFamily="34" charset="0"/>
              </a:rPr>
              <a:t>A tal fine saranno previsti dispositivi ottici ed acustici, opportunamente ubicati, in grado di segnalare il pericolo a tutti gli occupanti dell'edificio o delle parti di esso coinvolte dall'incendio; sarà installato impianto EVAC.</a:t>
            </a:r>
          </a:p>
          <a:p>
            <a:pPr algn="just">
              <a:lnSpc>
                <a:spcPct val="120000"/>
              </a:lnSpc>
              <a:spcBef>
                <a:spcPts val="600"/>
              </a:spcBef>
              <a:spcAft>
                <a:spcPts val="600"/>
              </a:spcAft>
            </a:pPr>
            <a:r>
              <a:rPr lang="it-IT" sz="1400" dirty="0">
                <a:effectLst/>
                <a:latin typeface="+mj-lt"/>
                <a:ea typeface="Times New Roman" panose="02020603050405020304" pitchFamily="18" charset="0"/>
                <a:cs typeface="Arial" panose="020B0604020202020204" pitchFamily="34" charset="0"/>
              </a:rPr>
              <a:t>Le procedure di diffusione dei segnali di allarme saranno opportunamente regolamentate nel piano di emergenza</a:t>
            </a:r>
            <a:r>
              <a:rPr lang="it-IT" sz="1400" dirty="0">
                <a:effectLst/>
                <a:latin typeface="Arial Narrow" panose="020B0606020202030204" pitchFamily="34" charset="0"/>
                <a:ea typeface="Times New Roman" panose="02020603050405020304" pitchFamily="18" charset="0"/>
                <a:cs typeface="Arial" panose="020B0604020202020204" pitchFamily="34" charset="0"/>
              </a:rPr>
              <a:t>.</a:t>
            </a:r>
            <a:endParaRPr lang="it-IT" sz="14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2200" b="0" strike="noStrike" spc="-1" dirty="0">
              <a:latin typeface="Arial"/>
            </a:endParaRPr>
          </a:p>
          <a:p>
            <a:pPr algn="just"/>
            <a:r>
              <a:rPr lang="it-IT" sz="1800" u="sng" dirty="0">
                <a:solidFill>
                  <a:srgbClr val="FF0000"/>
                </a:solidFill>
                <a:effectLst/>
                <a:latin typeface="Arial Narrow" panose="020B0606020202030204" pitchFamily="34" charset="0"/>
                <a:ea typeface="Times New Roman" panose="02020603050405020304" pitchFamily="18" charset="0"/>
                <a:cs typeface="Arial" panose="020B0604020202020204" pitchFamily="34" charset="0"/>
              </a:rPr>
              <a:t>SOLUZIONE CONFORME</a:t>
            </a:r>
            <a:endParaRPr lang="it-IT" sz="1800" dirty="0">
              <a:effectLst/>
              <a:latin typeface="Calibri" panose="020F0502020204030204" pitchFamily="34" charset="0"/>
              <a:ea typeface="Times New Roman" panose="02020603050405020304" pitchFamily="18" charset="0"/>
              <a:cs typeface="Arial" panose="020B0604020202020204" pitchFamily="34" charset="0"/>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r>
              <a:rPr lang="it-IT" sz="1400" b="0" strike="noStrike" spc="-1" dirty="0">
                <a:solidFill>
                  <a:srgbClr val="FF0000"/>
                </a:solidFill>
                <a:latin typeface="Arial"/>
              </a:rPr>
              <a:t>Soluzione progettuale conforme</a:t>
            </a:r>
            <a:endParaRPr lang="it-IT" sz="1400" b="0" strike="noStrike" spc="-1" dirty="0">
              <a:latin typeface="Arial"/>
            </a:endParaRPr>
          </a:p>
          <a:p>
            <a:pPr algn="just">
              <a:lnSpc>
                <a:spcPct val="100000"/>
              </a:lnSpc>
            </a:pPr>
            <a:r>
              <a:rPr lang="it-IT" sz="1400" b="0" strike="noStrike" spc="-1" dirty="0">
                <a:latin typeface="Arial"/>
              </a:rPr>
              <a:t>Si doterà l’intero complesso di un impianto IRAI completato dalle funzioni EVAC esteso a tutte le aree e conforme ai requisiti della tabella S.7-3</a:t>
            </a:r>
            <a:r>
              <a:rPr lang="it-IT" sz="2200" b="0" strike="noStrike" spc="-1" dirty="0">
                <a:latin typeface="Arial"/>
              </a:rPr>
              <a:t>. </a:t>
            </a: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p:txBody>
      </p:sp>
      <p:sp>
        <p:nvSpPr>
          <p:cNvPr id="1824" name="CustomShape 11">
            <a:extLst>
              <a:ext uri="{FF2B5EF4-FFF2-40B4-BE49-F238E27FC236}">
                <a16:creationId xmlns:a16="http://schemas.microsoft.com/office/drawing/2014/main" id="{9F805498-D28E-B9C2-4A1F-57208E90F21B}"/>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825" name="Picture 2_107">
            <a:extLst>
              <a:ext uri="{FF2B5EF4-FFF2-40B4-BE49-F238E27FC236}">
                <a16:creationId xmlns:a16="http://schemas.microsoft.com/office/drawing/2014/main" id="{E7F2D148-7FC4-F4AC-A0FD-C408FA9E807E}"/>
              </a:ext>
            </a:extLst>
          </p:cNvPr>
          <p:cNvPicPr/>
          <p:nvPr/>
        </p:nvPicPr>
        <p:blipFill>
          <a:blip r:embed="rId3"/>
          <a:srcRect r="66092"/>
          <a:stretch/>
        </p:blipFill>
        <p:spPr>
          <a:xfrm>
            <a:off x="58320" y="173880"/>
            <a:ext cx="863280" cy="1065960"/>
          </a:xfrm>
          <a:prstGeom prst="rect">
            <a:avLst/>
          </a:prstGeom>
          <a:ln>
            <a:noFill/>
          </a:ln>
        </p:spPr>
      </p:pic>
      <p:pic>
        <p:nvPicPr>
          <p:cNvPr id="1826" name="Picture 2_108">
            <a:extLst>
              <a:ext uri="{FF2B5EF4-FFF2-40B4-BE49-F238E27FC236}">
                <a16:creationId xmlns:a16="http://schemas.microsoft.com/office/drawing/2014/main" id="{0F48FC24-4855-A772-EAC8-23DB7E6EEEB8}"/>
              </a:ext>
            </a:extLst>
          </p:cNvPr>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1865AF0C-4370-E83D-A890-EA89F722857F}"/>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15832027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0" name="Picture 2_109"/>
          <p:cNvPicPr/>
          <p:nvPr/>
        </p:nvPicPr>
        <p:blipFill>
          <a:blip r:embed="rId2"/>
          <a:srcRect b="16376"/>
          <a:stretch/>
        </p:blipFill>
        <p:spPr>
          <a:xfrm>
            <a:off x="150840" y="6222240"/>
            <a:ext cx="431280" cy="569880"/>
          </a:xfrm>
          <a:prstGeom prst="rect">
            <a:avLst/>
          </a:prstGeom>
          <a:ln>
            <a:noFill/>
          </a:ln>
        </p:spPr>
      </p:pic>
      <p:sp>
        <p:nvSpPr>
          <p:cNvPr id="1831"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11EF881A-8CDD-44EA-9240-49BEE125F052}" type="slidenum">
              <a:rPr lang="it-IT" sz="1000" b="0" strike="noStrike" spc="-1">
                <a:solidFill>
                  <a:srgbClr val="002060"/>
                </a:solidFill>
                <a:latin typeface="Arial"/>
                <a:ea typeface="DejaVu Sans"/>
              </a:rPr>
              <a:t>64</a:t>
            </a:fld>
            <a:endParaRPr lang="it-IT" sz="1000" b="0" strike="noStrike" spc="-1">
              <a:latin typeface="Arial"/>
            </a:endParaRPr>
          </a:p>
        </p:txBody>
      </p:sp>
      <p:sp>
        <p:nvSpPr>
          <p:cNvPr id="1832"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833"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34"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35"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36"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38"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S8: Controllo di fumi e calore</a:t>
            </a:r>
            <a:endParaRPr lang="it-IT" sz="2200" b="0" strike="noStrike" spc="-1">
              <a:latin typeface="Arial"/>
            </a:endParaRPr>
          </a:p>
          <a:p>
            <a:pPr algn="just">
              <a:lnSpc>
                <a:spcPct val="100000"/>
              </a:lnSpc>
            </a:pPr>
            <a:endParaRPr lang="it-IT" sz="2200" b="0" strike="noStrike" spc="-1">
              <a:latin typeface="Arial"/>
            </a:endParaRPr>
          </a:p>
          <a:p>
            <a:pPr algn="just">
              <a:lnSpc>
                <a:spcPct val="100000"/>
              </a:lnSpc>
            </a:pPr>
            <a:r>
              <a:rPr lang="it-IT" sz="1600" b="1" strike="noStrike" spc="-1">
                <a:solidFill>
                  <a:srgbClr val="000000"/>
                </a:solidFill>
                <a:latin typeface="Arial"/>
                <a:ea typeface="DejaVu Sans"/>
              </a:rPr>
              <a:t>Livelli di prestazione</a:t>
            </a:r>
            <a:r>
              <a:rPr lang="it-IT" sz="1600" b="0" strike="noStrike" spc="-1">
                <a:solidFill>
                  <a:srgbClr val="000000"/>
                </a:solidFill>
                <a:latin typeface="Arial"/>
                <a:ea typeface="DejaVu Sans"/>
              </a:rPr>
              <a:t> previsti:</a:t>
            </a: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just">
              <a:lnSpc>
                <a:spcPct val="100000"/>
              </a:lnSpc>
            </a:pPr>
            <a:endParaRPr lang="it-IT" sz="1600" b="0" strike="noStrike" spc="-1">
              <a:latin typeface="Arial"/>
            </a:endParaRPr>
          </a:p>
        </p:txBody>
      </p:sp>
      <p:sp>
        <p:nvSpPr>
          <p:cNvPr id="1839"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840" name="Picture 2_110"/>
          <p:cNvPicPr/>
          <p:nvPr/>
        </p:nvPicPr>
        <p:blipFill>
          <a:blip r:embed="rId3"/>
          <a:srcRect r="66092"/>
          <a:stretch/>
        </p:blipFill>
        <p:spPr>
          <a:xfrm>
            <a:off x="58320" y="173880"/>
            <a:ext cx="863280" cy="1065960"/>
          </a:xfrm>
          <a:prstGeom prst="rect">
            <a:avLst/>
          </a:prstGeom>
          <a:ln>
            <a:noFill/>
          </a:ln>
        </p:spPr>
      </p:pic>
      <p:pic>
        <p:nvPicPr>
          <p:cNvPr id="1841" name="Picture 2_111"/>
          <p:cNvPicPr/>
          <p:nvPr/>
        </p:nvPicPr>
        <p:blipFill>
          <a:blip r:embed="rId4"/>
          <a:stretch/>
        </p:blipFill>
        <p:spPr>
          <a:xfrm>
            <a:off x="2880" y="1587960"/>
            <a:ext cx="943200" cy="243360"/>
          </a:xfrm>
          <a:prstGeom prst="rect">
            <a:avLst/>
          </a:prstGeom>
          <a:ln>
            <a:noFill/>
          </a:ln>
        </p:spPr>
      </p:pic>
      <p:pic>
        <p:nvPicPr>
          <p:cNvPr id="1842" name="Immagine 1841"/>
          <p:cNvPicPr/>
          <p:nvPr/>
        </p:nvPicPr>
        <p:blipFill>
          <a:blip r:embed="rId5"/>
          <a:stretch/>
        </p:blipFill>
        <p:spPr>
          <a:xfrm>
            <a:off x="1527840" y="2304000"/>
            <a:ext cx="7117920" cy="2376000"/>
          </a:xfrm>
          <a:prstGeom prst="rect">
            <a:avLst/>
          </a:prstGeom>
          <a:ln>
            <a:noFill/>
          </a:ln>
        </p:spPr>
      </p:pic>
      <p:sp>
        <p:nvSpPr>
          <p:cNvPr id="4" name="CustomShape 1">
            <a:extLst>
              <a:ext uri="{FF2B5EF4-FFF2-40B4-BE49-F238E27FC236}">
                <a16:creationId xmlns:a16="http://schemas.microsoft.com/office/drawing/2014/main" id="{3669F136-1C09-369B-1A99-D4A0FFEB2F9E}"/>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0" name="Picture 2_115"/>
          <p:cNvPicPr/>
          <p:nvPr/>
        </p:nvPicPr>
        <p:blipFill>
          <a:blip r:embed="rId2"/>
          <a:srcRect b="16376"/>
          <a:stretch/>
        </p:blipFill>
        <p:spPr>
          <a:xfrm>
            <a:off x="150840" y="6222240"/>
            <a:ext cx="431280" cy="569880"/>
          </a:xfrm>
          <a:prstGeom prst="rect">
            <a:avLst/>
          </a:prstGeom>
          <a:ln>
            <a:noFill/>
          </a:ln>
        </p:spPr>
      </p:pic>
      <p:sp>
        <p:nvSpPr>
          <p:cNvPr id="1861"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99193B7-0C68-4556-B532-36E74EAB9A92}" type="slidenum">
              <a:rPr lang="it-IT" sz="1000" b="0" strike="noStrike" spc="-1">
                <a:solidFill>
                  <a:srgbClr val="002060"/>
                </a:solidFill>
                <a:latin typeface="Arial"/>
                <a:ea typeface="DejaVu Sans"/>
              </a:rPr>
              <a:t>65</a:t>
            </a:fld>
            <a:endParaRPr lang="it-IT" sz="1000" b="0" strike="noStrike" spc="-1">
              <a:latin typeface="Arial"/>
            </a:endParaRPr>
          </a:p>
        </p:txBody>
      </p:sp>
      <p:sp>
        <p:nvSpPr>
          <p:cNvPr id="1862"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863"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64"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65"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68"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S8: Controllo di fumi e calore</a:t>
            </a: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r>
              <a:rPr lang="it-IT" sz="1600" b="0" strike="noStrike" spc="-1" dirty="0">
                <a:solidFill>
                  <a:srgbClr val="000000"/>
                </a:solidFill>
                <a:latin typeface="Arial"/>
                <a:ea typeface="DejaVu Sans"/>
              </a:rPr>
              <a:t>Livello di prestazione valutato </a:t>
            </a:r>
            <a:r>
              <a:rPr lang="it-IT" sz="1600" b="1" u="sng" strike="noStrike" spc="-1" dirty="0">
                <a:solidFill>
                  <a:srgbClr val="000000"/>
                </a:solidFill>
                <a:uFillTx/>
                <a:latin typeface="Arial"/>
                <a:ea typeface="DejaVu Sans"/>
              </a:rPr>
              <a:t>secondo la RTO</a:t>
            </a:r>
            <a:r>
              <a:rPr lang="it-IT" sz="1600" b="0" strike="noStrike" spc="-1" dirty="0">
                <a:solidFill>
                  <a:srgbClr val="000000"/>
                </a:solidFill>
                <a:latin typeface="Arial"/>
                <a:ea typeface="DejaVu Sans"/>
              </a:rPr>
              <a:t>:</a:t>
            </a: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1869"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870" name="Picture 2_116"/>
          <p:cNvPicPr/>
          <p:nvPr/>
        </p:nvPicPr>
        <p:blipFill>
          <a:blip r:embed="rId3"/>
          <a:srcRect r="66092"/>
          <a:stretch/>
        </p:blipFill>
        <p:spPr>
          <a:xfrm>
            <a:off x="58320" y="173880"/>
            <a:ext cx="863280" cy="1065960"/>
          </a:xfrm>
          <a:prstGeom prst="rect">
            <a:avLst/>
          </a:prstGeom>
          <a:ln>
            <a:noFill/>
          </a:ln>
        </p:spPr>
      </p:pic>
      <p:pic>
        <p:nvPicPr>
          <p:cNvPr id="1871" name="Picture 2_117"/>
          <p:cNvPicPr/>
          <p:nvPr/>
        </p:nvPicPr>
        <p:blipFill>
          <a:blip r:embed="rId4"/>
          <a:stretch/>
        </p:blipFill>
        <p:spPr>
          <a:xfrm>
            <a:off x="2880" y="1587960"/>
            <a:ext cx="943200" cy="243360"/>
          </a:xfrm>
          <a:prstGeom prst="rect">
            <a:avLst/>
          </a:prstGeom>
          <a:ln>
            <a:noFill/>
          </a:ln>
        </p:spPr>
      </p:pic>
      <p:grpSp>
        <p:nvGrpSpPr>
          <p:cNvPr id="1872" name="Group 12"/>
          <p:cNvGrpSpPr/>
          <p:nvPr/>
        </p:nvGrpSpPr>
        <p:grpSpPr>
          <a:xfrm>
            <a:off x="1538834" y="1831320"/>
            <a:ext cx="7088760" cy="3037680"/>
            <a:chOff x="1584000" y="1793880"/>
            <a:chExt cx="7088760" cy="3037680"/>
          </a:xfrm>
        </p:grpSpPr>
        <p:pic>
          <p:nvPicPr>
            <p:cNvPr id="1873" name="Immagine 1872"/>
            <p:cNvPicPr/>
            <p:nvPr/>
          </p:nvPicPr>
          <p:blipFill>
            <a:blip r:embed="rId5"/>
            <a:stretch/>
          </p:blipFill>
          <p:spPr>
            <a:xfrm>
              <a:off x="1584000" y="1793880"/>
              <a:ext cx="7088760" cy="3037680"/>
            </a:xfrm>
            <a:prstGeom prst="rect">
              <a:avLst/>
            </a:prstGeom>
            <a:ln>
              <a:noFill/>
            </a:ln>
          </p:spPr>
        </p:pic>
        <p:sp>
          <p:nvSpPr>
            <p:cNvPr id="1874" name="CustomShape 13"/>
            <p:cNvSpPr/>
            <p:nvPr/>
          </p:nvSpPr>
          <p:spPr>
            <a:xfrm>
              <a:off x="1915864" y="3528444"/>
              <a:ext cx="432000" cy="216000"/>
            </a:xfrm>
            <a:prstGeom prst="ellipse">
              <a:avLst/>
            </a:prstGeom>
            <a:noFill/>
            <a:ln w="360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grpSp>
      <p:sp>
        <p:nvSpPr>
          <p:cNvPr id="2" name="CustomShape 1">
            <a:extLst>
              <a:ext uri="{FF2B5EF4-FFF2-40B4-BE49-F238E27FC236}">
                <a16:creationId xmlns:a16="http://schemas.microsoft.com/office/drawing/2014/main" id="{385CADB0-BF39-4854-5632-0E8CF18320CB}"/>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7" name="Picture 2_118"/>
          <p:cNvPicPr/>
          <p:nvPr/>
        </p:nvPicPr>
        <p:blipFill>
          <a:blip r:embed="rId2"/>
          <a:srcRect b="16376"/>
          <a:stretch/>
        </p:blipFill>
        <p:spPr>
          <a:xfrm>
            <a:off x="150840" y="6222240"/>
            <a:ext cx="431280" cy="569880"/>
          </a:xfrm>
          <a:prstGeom prst="rect">
            <a:avLst/>
          </a:prstGeom>
          <a:ln>
            <a:noFill/>
          </a:ln>
        </p:spPr>
      </p:pic>
      <p:sp>
        <p:nvSpPr>
          <p:cNvPr id="1878"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53F53720-18BC-43F6-A391-1CDE9DA66AC9}" type="slidenum">
              <a:rPr lang="it-IT" sz="1000" b="0" strike="noStrike" spc="-1">
                <a:solidFill>
                  <a:srgbClr val="002060"/>
                </a:solidFill>
                <a:latin typeface="Arial"/>
                <a:ea typeface="DejaVu Sans"/>
              </a:rPr>
              <a:t>66</a:t>
            </a:fld>
            <a:endParaRPr lang="it-IT" sz="1000" b="0" strike="noStrike" spc="-1">
              <a:latin typeface="Arial"/>
            </a:endParaRPr>
          </a:p>
        </p:txBody>
      </p:sp>
      <p:sp>
        <p:nvSpPr>
          <p:cNvPr id="1879"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880"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81"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82"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83"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85"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S8: Controllo di fumi e calore</a:t>
            </a:r>
          </a:p>
          <a:p>
            <a:pPr>
              <a:lnSpc>
                <a:spcPct val="100000"/>
              </a:lnSpc>
            </a:pPr>
            <a:r>
              <a:rPr lang="it-IT" b="0" strike="noStrike" spc="-1" dirty="0">
                <a:latin typeface="Arial"/>
              </a:rPr>
              <a:t>Indicazioni della RTV</a:t>
            </a:r>
          </a:p>
          <a:p>
            <a:pPr algn="just">
              <a:lnSpc>
                <a:spcPct val="120000"/>
              </a:lnSpc>
              <a:spcBef>
                <a:spcPts val="600"/>
              </a:spcBef>
              <a:spcAft>
                <a:spcPts val="600"/>
              </a:spcAft>
            </a:pPr>
            <a:r>
              <a:rPr lang="it-IT" sz="1400" dirty="0">
                <a:effectLst/>
                <a:ea typeface="Times New Roman" panose="02020603050405020304" pitchFamily="18" charset="0"/>
                <a:cs typeface="Arial" panose="020B0604020202020204" pitchFamily="34" charset="0"/>
              </a:rPr>
              <a:t>Nei compartimenti destinati ad aree di tipo TA2 </a:t>
            </a:r>
            <a:r>
              <a:rPr lang="it-IT" sz="1400" i="1" dirty="0">
                <a:effectLst/>
                <a:ea typeface="Times New Roman" panose="02020603050405020304" pitchFamily="18" charset="0"/>
                <a:cs typeface="Arial" panose="020B0604020202020204" pitchFamily="34" charset="0"/>
              </a:rPr>
              <a:t>(aree adibite ad unità speciali o cure intensive</a:t>
            </a:r>
            <a:r>
              <a:rPr lang="it-IT" sz="1400" dirty="0">
                <a:effectLst/>
                <a:ea typeface="Times New Roman" panose="02020603050405020304" pitchFamily="18" charset="0"/>
                <a:cs typeface="Arial" panose="020B0604020202020204" pitchFamily="34" charset="0"/>
              </a:rPr>
              <a:t>), le aperture di smaltimento per il livello di prestazione </a:t>
            </a:r>
            <a:r>
              <a:rPr lang="it-IT" sz="1400" b="1" dirty="0">
                <a:effectLst/>
                <a:ea typeface="Times New Roman" panose="02020603050405020304" pitchFamily="18" charset="0"/>
                <a:cs typeface="Arial" panose="020B0604020202020204" pitchFamily="34" charset="0"/>
              </a:rPr>
              <a:t>II</a:t>
            </a:r>
            <a:r>
              <a:rPr lang="it-IT" sz="1400" dirty="0">
                <a:effectLst/>
                <a:ea typeface="Times New Roman" panose="02020603050405020304" pitchFamily="18" charset="0"/>
                <a:cs typeface="Arial" panose="020B0604020202020204" pitchFamily="34" charset="0"/>
              </a:rPr>
              <a:t> (capitolo S.8) devono essere realizzate secondo il tipo d’impiego </a:t>
            </a:r>
            <a:r>
              <a:rPr lang="it-IT" sz="1400" dirty="0" err="1">
                <a:effectLst/>
                <a:ea typeface="Times New Roman" panose="02020603050405020304" pitchFamily="18" charset="0"/>
                <a:cs typeface="Arial" panose="020B0604020202020204" pitchFamily="34" charset="0"/>
              </a:rPr>
              <a:t>SEb</a:t>
            </a:r>
            <a:r>
              <a:rPr lang="it-IT" sz="1400" dirty="0">
                <a:effectLst/>
                <a:ea typeface="Times New Roman" panose="02020603050405020304" pitchFamily="18" charset="0"/>
                <a:cs typeface="Arial" panose="020B0604020202020204" pitchFamily="34" charset="0"/>
              </a:rPr>
              <a:t> (</a:t>
            </a:r>
            <a:r>
              <a:rPr lang="it-IT" sz="1400" i="1" dirty="0">
                <a:effectLst/>
                <a:ea typeface="Times New Roman" panose="02020603050405020304" pitchFamily="18" charset="0"/>
                <a:cs typeface="Arial" panose="020B0604020202020204" pitchFamily="34" charset="0"/>
              </a:rPr>
              <a:t>Dotate di sistema automatico di apertura con attivazione asservita ad IRAI</a:t>
            </a:r>
            <a:r>
              <a:rPr lang="it-IT" sz="1400" dirty="0">
                <a:effectLst/>
                <a:ea typeface="Times New Roman" panose="02020603050405020304" pitchFamily="18" charset="0"/>
                <a:cs typeface="Arial" panose="020B0604020202020204" pitchFamily="34" charset="0"/>
              </a:rPr>
              <a:t>).</a:t>
            </a:r>
          </a:p>
          <a:p>
            <a:pPr algn="just">
              <a:lnSpc>
                <a:spcPct val="120000"/>
              </a:lnSpc>
              <a:spcBef>
                <a:spcPts val="600"/>
              </a:spcBef>
              <a:spcAft>
                <a:spcPts val="600"/>
              </a:spcAft>
            </a:pPr>
            <a:r>
              <a:rPr lang="it-IT" sz="1400" dirty="0">
                <a:effectLst/>
                <a:ea typeface="Times New Roman" panose="02020603050405020304" pitchFamily="18" charset="0"/>
                <a:cs typeface="Arial" panose="020B0604020202020204" pitchFamily="34" charset="0"/>
              </a:rPr>
              <a:t>Le aree di tipo TB2 con presenza di sorgenti di radiazioni ionizzanti non sigillate e in generale ogni area ove, a seguito d’incendio, non si può escludere la presenza di contaminazione radiologica dei prodotti della combustione, devono essere dotate di sistemi di ventilazione meccanica dotati di </a:t>
            </a:r>
            <a:r>
              <a:rPr lang="it-IT" sz="1400" u="sng" dirty="0">
                <a:effectLst/>
                <a:ea typeface="Times New Roman" panose="02020603050405020304" pitchFamily="18" charset="0"/>
                <a:cs typeface="Arial" panose="020B0604020202020204" pitchFamily="34" charset="0"/>
              </a:rPr>
              <a:t>filtri assoluti</a:t>
            </a:r>
            <a:r>
              <a:rPr lang="it-IT" sz="1400" dirty="0">
                <a:effectLst/>
                <a:ea typeface="Times New Roman" panose="02020603050405020304" pitchFamily="18" charset="0"/>
                <a:cs typeface="Arial" panose="020B0604020202020204" pitchFamily="34" charset="0"/>
              </a:rPr>
              <a:t> (</a:t>
            </a:r>
            <a:r>
              <a:rPr lang="it-IT" sz="1400" i="1" dirty="0">
                <a:effectLst/>
                <a:ea typeface="Times New Roman" panose="02020603050405020304" pitchFamily="18" charset="0"/>
                <a:cs typeface="Arial" panose="020B0604020202020204" pitchFamily="34" charset="0"/>
              </a:rPr>
              <a:t>es. filtri assoluti a carboni attivi, …</a:t>
            </a:r>
            <a:r>
              <a:rPr lang="it-IT" sz="1400" dirty="0">
                <a:effectLst/>
                <a:ea typeface="Times New Roman" panose="02020603050405020304" pitchFamily="18" charset="0"/>
                <a:cs typeface="Arial" panose="020B0604020202020204" pitchFamily="34" charset="0"/>
              </a:rPr>
              <a:t>), realizzati in modo da evitare la dispersione di sostanze radiologiche eventualmente contenute nei prodotti della combustione.</a:t>
            </a:r>
          </a:p>
          <a:p>
            <a:pPr algn="just">
              <a:lnSpc>
                <a:spcPct val="120000"/>
              </a:lnSpc>
              <a:spcBef>
                <a:spcPts val="600"/>
              </a:spcBef>
              <a:spcAft>
                <a:spcPts val="600"/>
              </a:spcAft>
            </a:pPr>
            <a:r>
              <a:rPr lang="it-IT" sz="1400" dirty="0">
                <a:effectLst/>
                <a:ea typeface="Times New Roman" panose="02020603050405020304" pitchFamily="18" charset="0"/>
                <a:cs typeface="Arial" panose="020B0604020202020204" pitchFamily="34" charset="0"/>
              </a:rPr>
              <a:t>I sistemi di ventilazione meccanica delle aree di tipo TB2 (</a:t>
            </a:r>
            <a:r>
              <a:rPr lang="it-IT" sz="1400" i="1" dirty="0">
                <a:effectLst/>
                <a:ea typeface="Times New Roman" panose="02020603050405020304" pitchFamily="18" charset="0"/>
                <a:cs typeface="Arial" panose="020B0604020202020204" pitchFamily="34" charset="0"/>
              </a:rPr>
              <a:t>ambulatori, centri specialistici, centri di diagnostica con presenza di sorgenti di radiazioni ionizzanti sigillate o non sigillate</a:t>
            </a:r>
            <a:r>
              <a:rPr lang="it-IT" sz="1400" dirty="0">
                <a:effectLst/>
                <a:ea typeface="Times New Roman" panose="02020603050405020304" pitchFamily="18" charset="0"/>
                <a:cs typeface="Arial" panose="020B0604020202020204" pitchFamily="34" charset="0"/>
              </a:rPr>
              <a:t>) devono essere in grado di garantire la prestazione in caso di incendio. </a:t>
            </a:r>
          </a:p>
          <a:p>
            <a:pPr algn="just">
              <a:lnSpc>
                <a:spcPct val="120000"/>
              </a:lnSpc>
              <a:spcBef>
                <a:spcPts val="600"/>
              </a:spcBef>
              <a:spcAft>
                <a:spcPts val="600"/>
              </a:spcAft>
            </a:pPr>
            <a:r>
              <a:rPr lang="it-IT" sz="1400" dirty="0">
                <a:effectLst/>
                <a:ea typeface="Times New Roman" panose="02020603050405020304" pitchFamily="18" charset="0"/>
                <a:cs typeface="Arial" panose="020B0604020202020204" pitchFamily="34" charset="0"/>
              </a:rPr>
              <a:t>L’alimentazione elettrica dell’impianto deve essere garantita, oltre che dalla sorgente di alimentazione ordinaria, da alimentazione di sicurezza con caratteristiche di autonomia ed interruzione previste per “altri impianti” (capitolo S.10).</a:t>
            </a: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400" b="0" strike="noStrike" spc="-1" dirty="0">
              <a:latin typeface="Arial"/>
            </a:endParaRPr>
          </a:p>
        </p:txBody>
      </p:sp>
      <p:sp>
        <p:nvSpPr>
          <p:cNvPr id="1886"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887" name="Picture 2_119"/>
          <p:cNvPicPr/>
          <p:nvPr/>
        </p:nvPicPr>
        <p:blipFill>
          <a:blip r:embed="rId3"/>
          <a:srcRect r="66092"/>
          <a:stretch/>
        </p:blipFill>
        <p:spPr>
          <a:xfrm>
            <a:off x="58320" y="173880"/>
            <a:ext cx="863280" cy="1065960"/>
          </a:xfrm>
          <a:prstGeom prst="rect">
            <a:avLst/>
          </a:prstGeom>
          <a:ln>
            <a:noFill/>
          </a:ln>
        </p:spPr>
      </p:pic>
      <p:pic>
        <p:nvPicPr>
          <p:cNvPr id="1888" name="Picture 2_120"/>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32D12271-CC75-4839-39D9-2997DF628EDB}"/>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CB8AA-5111-DBFF-FCE4-4E6E8629E89B}"/>
            </a:ext>
          </a:extLst>
        </p:cNvPr>
        <p:cNvGrpSpPr/>
        <p:nvPr/>
      </p:nvGrpSpPr>
      <p:grpSpPr>
        <a:xfrm>
          <a:off x="0" y="0"/>
          <a:ext cx="0" cy="0"/>
          <a:chOff x="0" y="0"/>
          <a:chExt cx="0" cy="0"/>
        </a:xfrm>
      </p:grpSpPr>
      <p:pic>
        <p:nvPicPr>
          <p:cNvPr id="1877" name="Picture 2_118">
            <a:extLst>
              <a:ext uri="{FF2B5EF4-FFF2-40B4-BE49-F238E27FC236}">
                <a16:creationId xmlns:a16="http://schemas.microsoft.com/office/drawing/2014/main" id="{2F97A979-5212-6493-28E4-4732DC039D72}"/>
              </a:ext>
            </a:extLst>
          </p:cNvPr>
          <p:cNvPicPr/>
          <p:nvPr/>
        </p:nvPicPr>
        <p:blipFill>
          <a:blip r:embed="rId2"/>
          <a:srcRect b="16376"/>
          <a:stretch/>
        </p:blipFill>
        <p:spPr>
          <a:xfrm>
            <a:off x="150840" y="6222240"/>
            <a:ext cx="431280" cy="569880"/>
          </a:xfrm>
          <a:prstGeom prst="rect">
            <a:avLst/>
          </a:prstGeom>
          <a:ln>
            <a:noFill/>
          </a:ln>
        </p:spPr>
      </p:pic>
      <p:sp>
        <p:nvSpPr>
          <p:cNvPr id="1878" name="CustomShape 3">
            <a:extLst>
              <a:ext uri="{FF2B5EF4-FFF2-40B4-BE49-F238E27FC236}">
                <a16:creationId xmlns:a16="http://schemas.microsoft.com/office/drawing/2014/main" id="{C35B1423-E6D6-4547-4DA6-BA9420B72E3E}"/>
              </a:ext>
            </a:extLst>
          </p:cNvPr>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53F53720-18BC-43F6-A391-1CDE9DA66AC9}" type="slidenum">
              <a:rPr lang="it-IT" sz="1000" b="0" strike="noStrike" spc="-1">
                <a:solidFill>
                  <a:srgbClr val="002060"/>
                </a:solidFill>
                <a:latin typeface="Arial"/>
                <a:ea typeface="DejaVu Sans"/>
              </a:rPr>
              <a:t>67</a:t>
            </a:fld>
            <a:endParaRPr lang="it-IT" sz="1000" b="0" strike="noStrike" spc="-1">
              <a:latin typeface="Arial"/>
            </a:endParaRPr>
          </a:p>
        </p:txBody>
      </p:sp>
      <p:sp>
        <p:nvSpPr>
          <p:cNvPr id="1879" name="CustomShape 4">
            <a:extLst>
              <a:ext uri="{FF2B5EF4-FFF2-40B4-BE49-F238E27FC236}">
                <a16:creationId xmlns:a16="http://schemas.microsoft.com/office/drawing/2014/main" id="{0AE47E6F-5D82-0379-F356-A4EE8FA653AB}"/>
              </a:ext>
            </a:extLst>
          </p:cNvPr>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880" name="Line 5">
            <a:extLst>
              <a:ext uri="{FF2B5EF4-FFF2-40B4-BE49-F238E27FC236}">
                <a16:creationId xmlns:a16="http://schemas.microsoft.com/office/drawing/2014/main" id="{D2B4ED66-7B07-0FC0-C491-B909532460BF}"/>
              </a:ext>
            </a:extLst>
          </p:cNvPr>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81" name="Line 6">
            <a:extLst>
              <a:ext uri="{FF2B5EF4-FFF2-40B4-BE49-F238E27FC236}">
                <a16:creationId xmlns:a16="http://schemas.microsoft.com/office/drawing/2014/main" id="{7A09DCAE-48BB-303E-E2B0-29E9CE61FC89}"/>
              </a:ext>
            </a:extLst>
          </p:cNvPr>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82" name="Line 7">
            <a:extLst>
              <a:ext uri="{FF2B5EF4-FFF2-40B4-BE49-F238E27FC236}">
                <a16:creationId xmlns:a16="http://schemas.microsoft.com/office/drawing/2014/main" id="{89111EFF-6050-254A-D256-14C1E135AE6E}"/>
              </a:ext>
            </a:extLst>
          </p:cNvPr>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83" name="Line 8">
            <a:extLst>
              <a:ext uri="{FF2B5EF4-FFF2-40B4-BE49-F238E27FC236}">
                <a16:creationId xmlns:a16="http://schemas.microsoft.com/office/drawing/2014/main" id="{8C7E292C-4FB4-1C02-B7CD-349DF99A5ADE}"/>
              </a:ext>
            </a:extLst>
          </p:cNvPr>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885" name="CustomShape 10">
            <a:extLst>
              <a:ext uri="{FF2B5EF4-FFF2-40B4-BE49-F238E27FC236}">
                <a16:creationId xmlns:a16="http://schemas.microsoft.com/office/drawing/2014/main" id="{C092FEF6-C735-2445-8A18-182BED4B3244}"/>
              </a:ext>
            </a:extLst>
          </p:cNvPr>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S8: Controllo di fumi e calore</a:t>
            </a:r>
          </a:p>
          <a:p>
            <a:pPr algn="ctr">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1400" b="0" strike="noStrike" spc="-1" dirty="0">
              <a:latin typeface="Arial"/>
            </a:endParaRPr>
          </a:p>
          <a:p>
            <a:pPr algn="just"/>
            <a:r>
              <a:rPr lang="it-IT" sz="1300" i="1" dirty="0">
                <a:solidFill>
                  <a:srgbClr val="002060"/>
                </a:solidFill>
                <a:effectLst/>
                <a:latin typeface="Arial Narrow" panose="020B0606020202030204" pitchFamily="34" charset="0"/>
                <a:ea typeface="Times New Roman" panose="02020603050405020304" pitchFamily="18" charset="0"/>
                <a:cs typeface="Arial" panose="020B0604020202020204" pitchFamily="34" charset="0"/>
              </a:rPr>
              <a:t>     Tabella S.8-4: Tipi di realizzazione delle aperture di smaltimento</a:t>
            </a:r>
          </a:p>
          <a:p>
            <a:pPr algn="just"/>
            <a:endParaRPr lang="it-IT" sz="1300" i="1" dirty="0">
              <a:latin typeface="Arial Narrow" panose="020B0606020202030204" pitchFamily="34" charset="0"/>
              <a:ea typeface="Times New Roman" panose="02020603050405020304" pitchFamily="18" charset="0"/>
              <a:cs typeface="Arial" panose="020B0604020202020204" pitchFamily="34" charset="0"/>
            </a:endParaRPr>
          </a:p>
          <a:p>
            <a:pPr algn="just"/>
            <a:r>
              <a:rPr lang="it-IT" sz="1400" dirty="0">
                <a:effectLst/>
                <a:ea typeface="Times New Roman" panose="02020603050405020304" pitchFamily="18" charset="0"/>
                <a:cs typeface="Arial" panose="020B0604020202020204" pitchFamily="34" charset="0"/>
              </a:rPr>
              <a:t>Le dimensioni minime delle aperture di smaltimento, in relazione alla tabella S.8-4, saranno pari a :</a:t>
            </a:r>
          </a:p>
          <a:p>
            <a:pPr algn="just"/>
            <a:endParaRPr lang="it-IT" sz="1400" dirty="0">
              <a:effectLst/>
              <a:ea typeface="Times New Roman" panose="02020603050405020304" pitchFamily="18" charset="0"/>
              <a:cs typeface="Arial" panose="020B0604020202020204" pitchFamily="34" charset="0"/>
            </a:endParaRPr>
          </a:p>
          <a:p>
            <a:pPr algn="just">
              <a:lnSpc>
                <a:spcPct val="100000"/>
              </a:lnSpc>
            </a:pPr>
            <a:endParaRPr lang="it-IT" sz="2200" b="0" strike="noStrike" spc="-1" dirty="0">
              <a:latin typeface="Arial"/>
            </a:endParaRPr>
          </a:p>
          <a:p>
            <a:pPr algn="just">
              <a:lnSpc>
                <a:spcPct val="100000"/>
              </a:lnSpc>
            </a:pPr>
            <a:endParaRPr lang="it-IT" sz="2400" b="0" strike="noStrike" spc="-1" dirty="0">
              <a:latin typeface="Arial"/>
            </a:endParaRPr>
          </a:p>
        </p:txBody>
      </p:sp>
      <p:sp>
        <p:nvSpPr>
          <p:cNvPr id="1886" name="CustomShape 11">
            <a:extLst>
              <a:ext uri="{FF2B5EF4-FFF2-40B4-BE49-F238E27FC236}">
                <a16:creationId xmlns:a16="http://schemas.microsoft.com/office/drawing/2014/main" id="{C5DD019A-32D3-5FDA-6220-8F96B11B8093}"/>
              </a:ext>
            </a:extLst>
          </p:cNvPr>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887" name="Picture 2_119">
            <a:extLst>
              <a:ext uri="{FF2B5EF4-FFF2-40B4-BE49-F238E27FC236}">
                <a16:creationId xmlns:a16="http://schemas.microsoft.com/office/drawing/2014/main" id="{D9A39450-8E36-1D9F-3B28-C9A6A854A053}"/>
              </a:ext>
            </a:extLst>
          </p:cNvPr>
          <p:cNvPicPr/>
          <p:nvPr/>
        </p:nvPicPr>
        <p:blipFill>
          <a:blip r:embed="rId3"/>
          <a:srcRect r="66092"/>
          <a:stretch/>
        </p:blipFill>
        <p:spPr>
          <a:xfrm>
            <a:off x="58320" y="173880"/>
            <a:ext cx="863280" cy="1065960"/>
          </a:xfrm>
          <a:prstGeom prst="rect">
            <a:avLst/>
          </a:prstGeom>
          <a:ln>
            <a:noFill/>
          </a:ln>
        </p:spPr>
      </p:pic>
      <p:pic>
        <p:nvPicPr>
          <p:cNvPr id="1888" name="Picture 2_120">
            <a:extLst>
              <a:ext uri="{FF2B5EF4-FFF2-40B4-BE49-F238E27FC236}">
                <a16:creationId xmlns:a16="http://schemas.microsoft.com/office/drawing/2014/main" id="{1EB8446E-DE79-B228-FB95-BDE2A98DF1A0}"/>
              </a:ext>
            </a:extLst>
          </p:cNvPr>
          <p:cNvPicPr/>
          <p:nvPr/>
        </p:nvPicPr>
        <p:blipFill>
          <a:blip r:embed="rId4"/>
          <a:stretch/>
        </p:blipFill>
        <p:spPr>
          <a:xfrm>
            <a:off x="2880" y="1587960"/>
            <a:ext cx="943200" cy="243360"/>
          </a:xfrm>
          <a:prstGeom prst="rect">
            <a:avLst/>
          </a:prstGeom>
          <a:ln>
            <a:noFill/>
          </a:ln>
        </p:spPr>
      </p:pic>
      <p:graphicFrame>
        <p:nvGraphicFramePr>
          <p:cNvPr id="7" name="Tabella 6">
            <a:extLst>
              <a:ext uri="{FF2B5EF4-FFF2-40B4-BE49-F238E27FC236}">
                <a16:creationId xmlns:a16="http://schemas.microsoft.com/office/drawing/2014/main" id="{3A423933-BE1D-732D-25B8-CCAAC6C12E0E}"/>
              </a:ext>
            </a:extLst>
          </p:cNvPr>
          <p:cNvGraphicFramePr>
            <a:graphicFrameLocks noGrp="1"/>
          </p:cNvGraphicFramePr>
          <p:nvPr>
            <p:extLst>
              <p:ext uri="{D42A27DB-BD31-4B8C-83A1-F6EECF244321}">
                <p14:modId xmlns:p14="http://schemas.microsoft.com/office/powerpoint/2010/main" val="239701430"/>
              </p:ext>
            </p:extLst>
          </p:nvPr>
        </p:nvGraphicFramePr>
        <p:xfrm>
          <a:off x="1547512" y="1022684"/>
          <a:ext cx="6840848" cy="2100345"/>
        </p:xfrm>
        <a:graphic>
          <a:graphicData uri="http://schemas.openxmlformats.org/drawingml/2006/table">
            <a:tbl>
              <a:tblPr firstRow="1" firstCol="1" lastRow="1" lastCol="1" bandRow="1" bandCol="1"/>
              <a:tblGrid>
                <a:gridCol w="1204075">
                  <a:extLst>
                    <a:ext uri="{9D8B030D-6E8A-4147-A177-3AD203B41FA5}">
                      <a16:colId xmlns:a16="http://schemas.microsoft.com/office/drawing/2014/main" val="55011631"/>
                    </a:ext>
                  </a:extLst>
                </a:gridCol>
                <a:gridCol w="5636773">
                  <a:extLst>
                    <a:ext uri="{9D8B030D-6E8A-4147-A177-3AD203B41FA5}">
                      <a16:colId xmlns:a16="http://schemas.microsoft.com/office/drawing/2014/main" val="700216994"/>
                    </a:ext>
                  </a:extLst>
                </a:gridCol>
              </a:tblGrid>
              <a:tr h="357018">
                <a:tc>
                  <a:txBody>
                    <a:bodyPr/>
                    <a:lstStyle/>
                    <a:p>
                      <a:pPr marR="17145" algn="ctr"/>
                      <a:r>
                        <a:rPr lang="en-US" sz="1000" b="1"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Tipo di </a:t>
                      </a:r>
                      <a:r>
                        <a:rPr lang="en-US" sz="1000" b="1" dirty="0" err="1">
                          <a:solidFill>
                            <a:srgbClr val="000000"/>
                          </a:solidFill>
                          <a:effectLst/>
                          <a:latin typeface="Arial Narrow" panose="020B0606020202030204" pitchFamily="34" charset="0"/>
                          <a:ea typeface="Arial" panose="020B0604020202020204" pitchFamily="34" charset="0"/>
                          <a:cs typeface="Arial" panose="020B0604020202020204" pitchFamily="34" charset="0"/>
                        </a:rPr>
                        <a:t>impiego</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2540" algn="ctr"/>
                      <a:r>
                        <a:rPr lang="en-US" sz="1000" b="1">
                          <a:solidFill>
                            <a:srgbClr val="000000"/>
                          </a:solidFill>
                          <a:effectLst/>
                          <a:latin typeface="Arial Narrow" panose="020B0606020202030204" pitchFamily="34" charset="0"/>
                          <a:ea typeface="Arial" panose="020B0604020202020204" pitchFamily="34" charset="0"/>
                          <a:cs typeface="Arial" panose="020B0604020202020204" pitchFamily="34" charset="0"/>
                        </a:rPr>
                        <a:t>Descrizione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extLst>
                  <a:ext uri="{0D108BD9-81ED-4DB2-BD59-A6C34878D82A}">
                    <a16:rowId xmlns:a16="http://schemas.microsoft.com/office/drawing/2014/main" val="2653917435"/>
                  </a:ext>
                </a:extLst>
              </a:tr>
              <a:tr h="267427">
                <a:tc>
                  <a:txBody>
                    <a:bodyPr/>
                    <a:lstStyle/>
                    <a:p>
                      <a:pPr marR="17145" algn="ctr"/>
                      <a:r>
                        <a:rPr lang="en-US" sz="1000">
                          <a:effectLst/>
                          <a:latin typeface="Arial Narrow" panose="020B0606020202030204" pitchFamily="34" charset="0"/>
                          <a:ea typeface="Arial" panose="020B0604020202020204" pitchFamily="34" charset="0"/>
                          <a:cs typeface="Arial" panose="020B0604020202020204" pitchFamily="34" charset="0"/>
                        </a:rPr>
                        <a:t>SEa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r>
                        <a:rPr lang="en-US" sz="1000">
                          <a:effectLst/>
                          <a:latin typeface="Arial Narrow" panose="020B0606020202030204" pitchFamily="34" charset="0"/>
                          <a:ea typeface="Arial" panose="020B0604020202020204" pitchFamily="34" charset="0"/>
                          <a:cs typeface="Arial" panose="020B0604020202020204" pitchFamily="34" charset="0"/>
                        </a:rPr>
                        <a:t>Permanentemente aperte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0075770"/>
                  </a:ext>
                </a:extLst>
              </a:tr>
              <a:tr h="267427">
                <a:tc>
                  <a:txBody>
                    <a:bodyPr/>
                    <a:lstStyle/>
                    <a:p>
                      <a:pPr marR="17145" algn="ctr"/>
                      <a:r>
                        <a:rPr lang="en-US" sz="1000">
                          <a:effectLst/>
                          <a:latin typeface="Arial Narrow" panose="020B0606020202030204" pitchFamily="34" charset="0"/>
                          <a:ea typeface="Arial" panose="020B0604020202020204" pitchFamily="34" charset="0"/>
                          <a:cs typeface="Arial" panose="020B0604020202020204" pitchFamily="34" charset="0"/>
                        </a:rPr>
                        <a:t>SEb</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r>
                        <a:rPr lang="it-IT" sz="1000">
                          <a:effectLst/>
                          <a:latin typeface="Arial Narrow" panose="020B0606020202030204" pitchFamily="34" charset="0"/>
                          <a:ea typeface="Arial" panose="020B0604020202020204" pitchFamily="34" charset="0"/>
                          <a:cs typeface="Arial" panose="020B0604020202020204" pitchFamily="34" charset="0"/>
                        </a:rPr>
                        <a:t>Dotate di sistema automatico di apertura con attivazione asservita ad IRAI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5602575"/>
                  </a:ext>
                </a:extLst>
              </a:tr>
              <a:tr h="267427">
                <a:tc>
                  <a:txBody>
                    <a:bodyPr/>
                    <a:lstStyle/>
                    <a:p>
                      <a:pPr marR="17145" algn="ctr"/>
                      <a:r>
                        <a:rPr lang="en-US" sz="1000">
                          <a:effectLst/>
                          <a:latin typeface="Arial Narrow" panose="020B0606020202030204" pitchFamily="34" charset="0"/>
                          <a:ea typeface="Arial" panose="020B0604020202020204" pitchFamily="34" charset="0"/>
                          <a:cs typeface="Arial" panose="020B0604020202020204" pitchFamily="34" charset="0"/>
                        </a:rPr>
                        <a:t>SEc</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marR="29845"/>
                      <a:r>
                        <a:rPr lang="it-IT" sz="1000">
                          <a:effectLst/>
                          <a:latin typeface="Arial Narrow" panose="020B0606020202030204" pitchFamily="34" charset="0"/>
                          <a:ea typeface="Arial" panose="020B0604020202020204" pitchFamily="34" charset="0"/>
                          <a:cs typeface="Arial" panose="020B0604020202020204" pitchFamily="34" charset="0"/>
                        </a:rPr>
                        <a:t>Provviste di elementi di chiusura (es. infissi, …) ad apertura comandata da posizione protetta e segnalata</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3459895"/>
                  </a:ext>
                </a:extLst>
              </a:tr>
              <a:tr h="267427">
                <a:tc>
                  <a:txBody>
                    <a:bodyPr/>
                    <a:lstStyle/>
                    <a:p>
                      <a:pPr marR="17145" algn="ctr"/>
                      <a:r>
                        <a:rPr lang="en-US" sz="1000" dirty="0" err="1">
                          <a:effectLst/>
                          <a:latin typeface="Arial Narrow" panose="020B0606020202030204" pitchFamily="34" charset="0"/>
                          <a:ea typeface="Arial" panose="020B0604020202020204" pitchFamily="34" charset="0"/>
                          <a:cs typeface="Arial" panose="020B0604020202020204" pitchFamily="34" charset="0"/>
                        </a:rPr>
                        <a:t>SEd</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34925" marR="31115"/>
                      <a:r>
                        <a:rPr lang="it-IT" sz="1000" dirty="0">
                          <a:effectLst/>
                          <a:latin typeface="Arial Narrow" panose="020B0606020202030204" pitchFamily="34" charset="0"/>
                          <a:ea typeface="Arial" panose="020B0604020202020204" pitchFamily="34" charset="0"/>
                          <a:cs typeface="Arial" panose="020B0604020202020204" pitchFamily="34" charset="0"/>
                        </a:rPr>
                        <a:t>Provviste di elementi di chiusura non permanenti (es. infissi, …) apribili anche da posizione non protetta</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272334379"/>
                  </a:ext>
                </a:extLst>
              </a:tr>
              <a:tr h="673619">
                <a:tc>
                  <a:txBody>
                    <a:bodyPr/>
                    <a:lstStyle/>
                    <a:p>
                      <a:pPr marL="180975" algn="ctr"/>
                      <a:r>
                        <a:rPr lang="en-US" sz="1000">
                          <a:effectLst/>
                          <a:latin typeface="Arial Narrow" panose="020B0606020202030204" pitchFamily="34" charset="0"/>
                          <a:ea typeface="Arial" panose="020B0604020202020204" pitchFamily="34" charset="0"/>
                          <a:cs typeface="Arial" panose="020B0604020202020204" pitchFamily="34" charset="0"/>
                        </a:rPr>
                        <a:t>SEe</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marR="31115" algn="just"/>
                      <a:r>
                        <a:rPr lang="it-IT" sz="1000" dirty="0">
                          <a:effectLst/>
                          <a:latin typeface="Arial Narrow" panose="020B0606020202030204" pitchFamily="34" charset="0"/>
                          <a:ea typeface="Arial" panose="020B0604020202020204" pitchFamily="34" charset="0"/>
                          <a:cs typeface="Arial" panose="020B0604020202020204" pitchFamily="34" charset="0"/>
                        </a:rPr>
                        <a:t>Provviste di elementi di chiusura permanenti (es. lastre in polimero PMMA, policarbonato, …) per cui sia possibile l’apertura nelle effettive condizioni d’incendio (es. condizioni termiche generate da incendio naturale sufficienti a fondere efficacemente l’elemento di chiusura, …) o la possibilità di immediata demolizione da parte delle squadre di soccorso.</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4108823"/>
                  </a:ext>
                </a:extLst>
              </a:tr>
            </a:tbl>
          </a:graphicData>
        </a:graphic>
      </p:graphicFrame>
      <p:graphicFrame>
        <p:nvGraphicFramePr>
          <p:cNvPr id="8" name="Tabella 7">
            <a:extLst>
              <a:ext uri="{FF2B5EF4-FFF2-40B4-BE49-F238E27FC236}">
                <a16:creationId xmlns:a16="http://schemas.microsoft.com/office/drawing/2014/main" id="{1A631C37-2E8E-01EE-2AC8-E4788373217C}"/>
              </a:ext>
            </a:extLst>
          </p:cNvPr>
          <p:cNvGraphicFramePr>
            <a:graphicFrameLocks noGrp="1"/>
          </p:cNvGraphicFramePr>
          <p:nvPr>
            <p:extLst>
              <p:ext uri="{D42A27DB-BD31-4B8C-83A1-F6EECF244321}">
                <p14:modId xmlns:p14="http://schemas.microsoft.com/office/powerpoint/2010/main" val="4108536158"/>
              </p:ext>
            </p:extLst>
          </p:nvPr>
        </p:nvGraphicFramePr>
        <p:xfrm>
          <a:off x="1741785" y="4056370"/>
          <a:ext cx="6124575" cy="1637030"/>
        </p:xfrm>
        <a:graphic>
          <a:graphicData uri="http://schemas.openxmlformats.org/drawingml/2006/table">
            <a:tbl>
              <a:tblPr firstRow="1" firstCol="1" lastRow="1" lastCol="1" bandRow="1" bandCol="1"/>
              <a:tblGrid>
                <a:gridCol w="1225042">
                  <a:extLst>
                    <a:ext uri="{9D8B030D-6E8A-4147-A177-3AD203B41FA5}">
                      <a16:colId xmlns:a16="http://schemas.microsoft.com/office/drawing/2014/main" val="1732782350"/>
                    </a:ext>
                  </a:extLst>
                </a:gridCol>
                <a:gridCol w="1334330">
                  <a:extLst>
                    <a:ext uri="{9D8B030D-6E8A-4147-A177-3AD203B41FA5}">
                      <a16:colId xmlns:a16="http://schemas.microsoft.com/office/drawing/2014/main" val="3560913350"/>
                    </a:ext>
                  </a:extLst>
                </a:gridCol>
                <a:gridCol w="1334330">
                  <a:extLst>
                    <a:ext uri="{9D8B030D-6E8A-4147-A177-3AD203B41FA5}">
                      <a16:colId xmlns:a16="http://schemas.microsoft.com/office/drawing/2014/main" val="2468952313"/>
                    </a:ext>
                  </a:extLst>
                </a:gridCol>
                <a:gridCol w="2230873">
                  <a:extLst>
                    <a:ext uri="{9D8B030D-6E8A-4147-A177-3AD203B41FA5}">
                      <a16:colId xmlns:a16="http://schemas.microsoft.com/office/drawing/2014/main" val="1930903809"/>
                    </a:ext>
                  </a:extLst>
                </a:gridCol>
              </a:tblGrid>
              <a:tr h="462915">
                <a:tc>
                  <a:txBody>
                    <a:bodyPr/>
                    <a:lstStyle/>
                    <a:p>
                      <a:pPr marL="84455" marR="83185" indent="303530"/>
                      <a:r>
                        <a:rPr lang="en-US" sz="1100" b="1">
                          <a:solidFill>
                            <a:srgbClr val="000000"/>
                          </a:solidFill>
                          <a:effectLst/>
                          <a:latin typeface="Arial Narrow" panose="020B0606020202030204" pitchFamily="34" charset="0"/>
                          <a:ea typeface="Arial" panose="020B0604020202020204" pitchFamily="34" charset="0"/>
                          <a:cs typeface="Arial" panose="020B0604020202020204" pitchFamily="34" charset="0"/>
                        </a:rPr>
                        <a:t>Tipo di dimensionamento</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33655" marR="32385" algn="ctr"/>
                      <a:r>
                        <a:rPr lang="it-IT" sz="1100" b="1">
                          <a:solidFill>
                            <a:srgbClr val="000000"/>
                          </a:solidFill>
                          <a:effectLst/>
                          <a:latin typeface="Arial Narrow" panose="020B0606020202030204" pitchFamily="34" charset="0"/>
                          <a:ea typeface="Arial" panose="020B0604020202020204" pitchFamily="34" charset="0"/>
                          <a:cs typeface="Arial" panose="020B0604020202020204" pitchFamily="34" charset="0"/>
                        </a:rPr>
                        <a:t>Carico di incendio specifico qf</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418465"/>
                      <a:r>
                        <a:rPr lang="en-US" sz="1100" b="1"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SE </a:t>
                      </a:r>
                      <a:r>
                        <a:rPr lang="en-US" sz="1100" baseline="30000" dirty="0">
                          <a:solidFill>
                            <a:srgbClr val="000000"/>
                          </a:solidFill>
                          <a:effectLst/>
                          <a:latin typeface="Arial Narrow" panose="020B0606020202030204" pitchFamily="34" charset="0"/>
                          <a:ea typeface="Arial" panose="020B0604020202020204" pitchFamily="34" charset="0"/>
                          <a:cs typeface="Arial" panose="020B0604020202020204" pitchFamily="34" charset="0"/>
                        </a:rPr>
                        <a:t>[1] [2]</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tc>
                  <a:txBody>
                    <a:bodyPr/>
                    <a:lstStyle/>
                    <a:p>
                      <a:pPr marL="443865"/>
                      <a:r>
                        <a:rPr lang="en-US" sz="1100" b="1">
                          <a:solidFill>
                            <a:srgbClr val="000000"/>
                          </a:solidFill>
                          <a:effectLst/>
                          <a:latin typeface="Arial Narrow" panose="020B0606020202030204" pitchFamily="34" charset="0"/>
                          <a:ea typeface="Arial" panose="020B0604020202020204" pitchFamily="34" charset="0"/>
                          <a:cs typeface="Arial" panose="020B0604020202020204" pitchFamily="34" charset="0"/>
                        </a:rPr>
                        <a:t>Requisiti aggiuntivi</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CDC"/>
                    </a:solidFill>
                  </a:tcPr>
                </a:tc>
                <a:extLst>
                  <a:ext uri="{0D108BD9-81ED-4DB2-BD59-A6C34878D82A}">
                    <a16:rowId xmlns:a16="http://schemas.microsoft.com/office/drawing/2014/main" val="879528696"/>
                  </a:ext>
                </a:extLst>
              </a:tr>
              <a:tr h="252095">
                <a:tc>
                  <a:txBody>
                    <a:bodyPr/>
                    <a:lstStyle/>
                    <a:p>
                      <a:pPr marL="3175" algn="ctr"/>
                      <a:r>
                        <a:rPr lang="en-US" sz="1100">
                          <a:solidFill>
                            <a:srgbClr val="FF0000"/>
                          </a:solidFill>
                          <a:effectLst/>
                          <a:latin typeface="Arial Narrow" panose="020B0606020202030204" pitchFamily="34" charset="0"/>
                          <a:ea typeface="Arial" panose="020B0604020202020204" pitchFamily="34" charset="0"/>
                          <a:cs typeface="Arial" panose="020B0604020202020204" pitchFamily="34" charset="0"/>
                        </a:rPr>
                        <a:t>SE1</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lgn="ctr"/>
                      <a:r>
                        <a:rPr lang="en-US" sz="1100">
                          <a:solidFill>
                            <a:srgbClr val="FF0000"/>
                          </a:solidFill>
                          <a:effectLst/>
                          <a:latin typeface="Arial Narrow" panose="020B0606020202030204" pitchFamily="34" charset="0"/>
                          <a:ea typeface="Arial" panose="020B0604020202020204" pitchFamily="34" charset="0"/>
                          <a:cs typeface="Arial" panose="020B0604020202020204" pitchFamily="34" charset="0"/>
                        </a:rPr>
                        <a:t>qf  ≤ 600 MJ/m</a:t>
                      </a:r>
                      <a:r>
                        <a:rPr lang="en-US" sz="1100" baseline="30000">
                          <a:solidFill>
                            <a:srgbClr val="FF0000"/>
                          </a:solidFill>
                          <a:effectLst/>
                          <a:latin typeface="Arial Narrow" panose="020B0606020202030204" pitchFamily="34" charset="0"/>
                          <a:ea typeface="Arial" panose="020B0604020202020204" pitchFamily="34" charset="0"/>
                          <a:cs typeface="Arial" panose="020B0604020202020204" pitchFamily="34" charset="0"/>
                        </a:rPr>
                        <a:t>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lgn="ctr"/>
                      <a:r>
                        <a:rPr lang="en-US" sz="1100">
                          <a:solidFill>
                            <a:srgbClr val="FF0000"/>
                          </a:solidFill>
                          <a:effectLst/>
                          <a:latin typeface="Arial Narrow" panose="020B0606020202030204" pitchFamily="34" charset="0"/>
                          <a:ea typeface="Arial" panose="020B0604020202020204" pitchFamily="34" charset="0"/>
                          <a:cs typeface="Arial" panose="020B0604020202020204" pitchFamily="34" charset="0"/>
                        </a:rPr>
                        <a:t>A / 40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lgn="ctr"/>
                      <a:r>
                        <a:rPr lang="en-US" sz="1100">
                          <a:effectLst/>
                          <a:latin typeface="Arial Narrow" panose="020B0606020202030204" pitchFamily="34" charset="0"/>
                          <a:ea typeface="Arial" panose="020B0604020202020204" pitchFamily="34" charset="0"/>
                          <a:cs typeface="Arial" panose="020B0604020202020204" pitchFamily="34" charset="0"/>
                        </a:rPr>
                        <a:t>-</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89126414"/>
                  </a:ext>
                </a:extLst>
              </a:tr>
              <a:tr h="252095">
                <a:tc>
                  <a:txBody>
                    <a:bodyPr/>
                    <a:lstStyle/>
                    <a:p>
                      <a:pPr marL="3175" algn="ctr"/>
                      <a:r>
                        <a:rPr lang="en-US" sz="1100">
                          <a:effectLst/>
                          <a:latin typeface="Arial Narrow" panose="020B0606020202030204" pitchFamily="34" charset="0"/>
                          <a:ea typeface="Arial" panose="020B0604020202020204" pitchFamily="34" charset="0"/>
                          <a:cs typeface="Arial" panose="020B0604020202020204" pitchFamily="34" charset="0"/>
                        </a:rPr>
                        <a:t>SE2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lgn="ctr"/>
                      <a:r>
                        <a:rPr lang="en-US" sz="1100">
                          <a:effectLst/>
                          <a:latin typeface="Arial Narrow" panose="020B0606020202030204" pitchFamily="34" charset="0"/>
                          <a:ea typeface="Arial" panose="020B0604020202020204" pitchFamily="34" charset="0"/>
                          <a:cs typeface="Arial" panose="020B0604020202020204" pitchFamily="34" charset="0"/>
                        </a:rPr>
                        <a:t>600 &lt; qf  ≤ 1200 MJ/m</a:t>
                      </a:r>
                      <a:r>
                        <a:rPr lang="en-US" sz="1100" baseline="30000">
                          <a:effectLst/>
                          <a:latin typeface="Arial Narrow" panose="020B0606020202030204" pitchFamily="34" charset="0"/>
                          <a:ea typeface="Arial" panose="020B0604020202020204" pitchFamily="34" charset="0"/>
                          <a:cs typeface="Arial" panose="020B0604020202020204" pitchFamily="34" charset="0"/>
                        </a:rPr>
                        <a:t>2</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lgn="ctr"/>
                      <a:r>
                        <a:rPr lang="en-US" sz="1100">
                          <a:effectLst/>
                          <a:latin typeface="Arial Narrow" panose="020B0606020202030204" pitchFamily="34" charset="0"/>
                          <a:ea typeface="Arial" panose="020B0604020202020204" pitchFamily="34" charset="0"/>
                          <a:cs typeface="Arial" panose="020B0604020202020204" pitchFamily="34" charset="0"/>
                        </a:rPr>
                        <a:t>A · qf / 40000 + A / 100</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lgn="ctr"/>
                      <a:r>
                        <a:rPr lang="en-US" sz="1100">
                          <a:effectLst/>
                          <a:latin typeface="Arial Narrow" panose="020B0606020202030204" pitchFamily="34" charset="0"/>
                          <a:ea typeface="Arial" panose="020B0604020202020204" pitchFamily="34" charset="0"/>
                          <a:cs typeface="Arial" panose="020B0604020202020204" pitchFamily="34" charset="0"/>
                        </a:rPr>
                        <a:t>-</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10444616"/>
                  </a:ext>
                </a:extLst>
              </a:tr>
              <a:tr h="252095">
                <a:tc>
                  <a:txBody>
                    <a:bodyPr/>
                    <a:lstStyle/>
                    <a:p>
                      <a:pPr marL="3175" algn="ctr"/>
                      <a:r>
                        <a:rPr lang="en-US" sz="1100">
                          <a:effectLst/>
                          <a:latin typeface="Arial Narrow" panose="020B0606020202030204" pitchFamily="34" charset="0"/>
                          <a:ea typeface="Arial" panose="020B0604020202020204" pitchFamily="34" charset="0"/>
                          <a:cs typeface="Arial" panose="020B0604020202020204" pitchFamily="34" charset="0"/>
                        </a:rPr>
                        <a:t>SE3</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lgn="ctr"/>
                      <a:r>
                        <a:rPr lang="en-US" sz="1100" dirty="0" err="1">
                          <a:effectLst/>
                          <a:latin typeface="Arial Narrow" panose="020B0606020202030204" pitchFamily="34" charset="0"/>
                          <a:ea typeface="Arial" panose="020B0604020202020204" pitchFamily="34" charset="0"/>
                          <a:cs typeface="Arial" panose="020B0604020202020204" pitchFamily="34" charset="0"/>
                        </a:rPr>
                        <a:t>qf</a:t>
                      </a:r>
                      <a:r>
                        <a:rPr lang="en-US" sz="1100" dirty="0">
                          <a:effectLst/>
                          <a:latin typeface="Arial Narrow" panose="020B0606020202030204" pitchFamily="34" charset="0"/>
                          <a:ea typeface="Arial" panose="020B0604020202020204" pitchFamily="34" charset="0"/>
                          <a:cs typeface="Arial" panose="020B0604020202020204" pitchFamily="34" charset="0"/>
                        </a:rPr>
                        <a:t>  &gt; 1200 MJ/m</a:t>
                      </a:r>
                      <a:r>
                        <a:rPr lang="en-US" sz="1100" baseline="30000" dirty="0">
                          <a:effectLst/>
                          <a:latin typeface="Arial Narrow" panose="020B0606020202030204" pitchFamily="34" charset="0"/>
                          <a:ea typeface="Arial" panose="020B0604020202020204" pitchFamily="34" charset="0"/>
                          <a:cs typeface="Arial" panose="020B0604020202020204" pitchFamily="34" charset="0"/>
                        </a:rPr>
                        <a:t>2</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lgn="ctr"/>
                      <a:r>
                        <a:rPr lang="en-US" sz="1100">
                          <a:effectLst/>
                          <a:latin typeface="Arial Narrow" panose="020B0606020202030204" pitchFamily="34" charset="0"/>
                          <a:ea typeface="Arial" panose="020B0604020202020204" pitchFamily="34" charset="0"/>
                          <a:cs typeface="Arial" panose="020B0604020202020204" pitchFamily="34" charset="0"/>
                        </a:rPr>
                        <a:t>A / 25</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925" algn="ctr"/>
                      <a:r>
                        <a:rPr lang="it-IT" sz="1100">
                          <a:effectLst/>
                          <a:latin typeface="Arial Narrow" panose="020B0606020202030204" pitchFamily="34" charset="0"/>
                          <a:ea typeface="Arial" panose="020B0604020202020204" pitchFamily="34" charset="0"/>
                          <a:cs typeface="Arial" panose="020B0604020202020204" pitchFamily="34" charset="0"/>
                        </a:rPr>
                        <a:t>10% di SE di tipo SEa o SEb o SEc</a:t>
                      </a:r>
                      <a:endParaRPr lang="it-IT" sz="110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68011357"/>
                  </a:ext>
                </a:extLst>
              </a:tr>
              <a:tr h="417830">
                <a:tc gridSpan="4">
                  <a:txBody>
                    <a:bodyPr/>
                    <a:lstStyle/>
                    <a:p>
                      <a:pPr marL="33655"/>
                      <a:r>
                        <a:rPr lang="it-IT" sz="1000" dirty="0">
                          <a:effectLst/>
                          <a:latin typeface="Arial Narrow" panose="020B0606020202030204" pitchFamily="34" charset="0"/>
                          <a:ea typeface="Arial" panose="020B0604020202020204" pitchFamily="34" charset="0"/>
                          <a:cs typeface="Arial" panose="020B0604020202020204" pitchFamily="34" charset="0"/>
                        </a:rPr>
                        <a:t>[1] Con SE superficie utile delle aperture di smaltimento in m</a:t>
                      </a:r>
                      <a:r>
                        <a:rPr lang="it-IT" sz="1000" baseline="30000" dirty="0">
                          <a:effectLst/>
                          <a:latin typeface="Arial Narrow" panose="020B0606020202030204" pitchFamily="34" charset="0"/>
                          <a:ea typeface="Arial" panose="020B0604020202020204" pitchFamily="34" charset="0"/>
                          <a:cs typeface="Arial" panose="020B0604020202020204" pitchFamily="34" charset="0"/>
                        </a:rPr>
                        <a:t>2</a:t>
                      </a:r>
                      <a:endParaRPr lang="it-IT" sz="1100" dirty="0">
                        <a:effectLst/>
                        <a:latin typeface="Arial" panose="020B0604020202020204" pitchFamily="34" charset="0"/>
                        <a:ea typeface="Arial" panose="020B0604020202020204" pitchFamily="34" charset="0"/>
                        <a:cs typeface="Arial" panose="020B0604020202020204" pitchFamily="34" charset="0"/>
                      </a:endParaRPr>
                    </a:p>
                    <a:p>
                      <a:pPr marL="33655"/>
                      <a:r>
                        <a:rPr lang="it-IT" sz="1000" dirty="0">
                          <a:effectLst/>
                          <a:latin typeface="Arial Narrow" panose="020B0606020202030204" pitchFamily="34" charset="0"/>
                          <a:ea typeface="Arial" panose="020B0604020202020204" pitchFamily="34" charset="0"/>
                          <a:cs typeface="Arial" panose="020B0604020202020204" pitchFamily="34" charset="0"/>
                        </a:rPr>
                        <a:t>[2] Con A superficie lorda di ciascun piano del compartimento in  m</a:t>
                      </a:r>
                      <a:r>
                        <a:rPr lang="it-IT" sz="1000" baseline="30000" dirty="0">
                          <a:effectLst/>
                          <a:latin typeface="Arial Narrow" panose="020B0606020202030204" pitchFamily="34" charset="0"/>
                          <a:ea typeface="Arial" panose="020B0604020202020204" pitchFamily="34" charset="0"/>
                          <a:cs typeface="Arial" panose="020B0604020202020204" pitchFamily="34" charset="0"/>
                        </a:rPr>
                        <a:t>2</a:t>
                      </a:r>
                      <a:endParaRPr lang="it-IT" sz="11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976486090"/>
                  </a:ext>
                </a:extLst>
              </a:tr>
            </a:tbl>
          </a:graphicData>
        </a:graphic>
      </p:graphicFrame>
      <p:sp>
        <p:nvSpPr>
          <p:cNvPr id="10" name="CasellaDiTesto 9">
            <a:extLst>
              <a:ext uri="{FF2B5EF4-FFF2-40B4-BE49-F238E27FC236}">
                <a16:creationId xmlns:a16="http://schemas.microsoft.com/office/drawing/2014/main" id="{C6F2B29F-996E-CDB2-D24F-103ED60C61A3}"/>
              </a:ext>
            </a:extLst>
          </p:cNvPr>
          <p:cNvSpPr txBox="1"/>
          <p:nvPr/>
        </p:nvSpPr>
        <p:spPr>
          <a:xfrm>
            <a:off x="1654864" y="5479616"/>
            <a:ext cx="7559640" cy="492443"/>
          </a:xfrm>
          <a:prstGeom prst="rect">
            <a:avLst/>
          </a:prstGeom>
          <a:noFill/>
        </p:spPr>
        <p:txBody>
          <a:bodyPr wrap="square">
            <a:spAutoFit/>
          </a:bodyPr>
          <a:lstStyle/>
          <a:p>
            <a:endParaRPr lang="it-IT" sz="1300" i="1" dirty="0">
              <a:effectLst/>
              <a:latin typeface="Arial Narrow" panose="020B0606020202030204" pitchFamily="34" charset="0"/>
              <a:ea typeface="Times New Roman" panose="02020603050405020304" pitchFamily="18" charset="0"/>
              <a:cs typeface="Arial" panose="020B0604020202020204" pitchFamily="34" charset="0"/>
            </a:endParaRPr>
          </a:p>
          <a:p>
            <a:r>
              <a:rPr lang="it-IT" sz="1300" i="1" dirty="0">
                <a:solidFill>
                  <a:srgbClr val="002060"/>
                </a:solidFill>
                <a:effectLst/>
                <a:latin typeface="Arial Narrow" panose="020B0606020202030204" pitchFamily="34" charset="0"/>
                <a:ea typeface="Times New Roman" panose="02020603050405020304" pitchFamily="18" charset="0"/>
                <a:cs typeface="Arial" panose="020B0604020202020204" pitchFamily="34" charset="0"/>
              </a:rPr>
              <a:t>Tabella S.8-4: Tipi di dimensionamento per le aperture di smaltimento</a:t>
            </a:r>
            <a:endParaRPr lang="it-IT" sz="13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p:txBody>
      </p:sp>
      <p:sp>
        <p:nvSpPr>
          <p:cNvPr id="2" name="CustomShape 1">
            <a:extLst>
              <a:ext uri="{FF2B5EF4-FFF2-40B4-BE49-F238E27FC236}">
                <a16:creationId xmlns:a16="http://schemas.microsoft.com/office/drawing/2014/main" id="{D338B116-E845-5087-7AD6-A9BC006B6440}"/>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424796030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0" name="Picture 2_124"/>
          <p:cNvPicPr/>
          <p:nvPr/>
        </p:nvPicPr>
        <p:blipFill>
          <a:blip r:embed="rId2"/>
          <a:srcRect b="16376"/>
          <a:stretch/>
        </p:blipFill>
        <p:spPr>
          <a:xfrm>
            <a:off x="150840" y="6222240"/>
            <a:ext cx="431280" cy="569880"/>
          </a:xfrm>
          <a:prstGeom prst="rect">
            <a:avLst/>
          </a:prstGeom>
          <a:ln>
            <a:noFill/>
          </a:ln>
        </p:spPr>
      </p:pic>
      <p:sp>
        <p:nvSpPr>
          <p:cNvPr id="1911"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1AEDFE15-CCA0-4A03-8293-432970FDF21E}" type="slidenum">
              <a:rPr lang="it-IT" sz="1000" b="0" strike="noStrike" spc="-1">
                <a:solidFill>
                  <a:srgbClr val="002060"/>
                </a:solidFill>
                <a:latin typeface="Arial"/>
                <a:ea typeface="DejaVu Sans"/>
              </a:rPr>
              <a:t>68</a:t>
            </a:fld>
            <a:endParaRPr lang="it-IT" sz="1000" b="0" strike="noStrike" spc="-1">
              <a:latin typeface="Arial"/>
            </a:endParaRPr>
          </a:p>
        </p:txBody>
      </p:sp>
      <p:sp>
        <p:nvSpPr>
          <p:cNvPr id="1912"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913"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14"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15"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16"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18"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S9: Operatività antincendio</a:t>
            </a:r>
            <a:endParaRPr lang="it-IT" sz="2200" b="0" strike="noStrike" spc="-1">
              <a:latin typeface="Arial"/>
            </a:endParaRPr>
          </a:p>
          <a:p>
            <a:pPr algn="just">
              <a:lnSpc>
                <a:spcPct val="100000"/>
              </a:lnSpc>
            </a:pPr>
            <a:endParaRPr lang="it-IT" sz="2200" b="0" strike="noStrike" spc="-1">
              <a:latin typeface="Arial"/>
            </a:endParaRPr>
          </a:p>
          <a:p>
            <a:pPr algn="just">
              <a:lnSpc>
                <a:spcPct val="100000"/>
              </a:lnSpc>
            </a:pPr>
            <a:r>
              <a:rPr lang="it-IT" sz="1600" b="1" strike="noStrike" spc="-1">
                <a:solidFill>
                  <a:srgbClr val="000000"/>
                </a:solidFill>
                <a:latin typeface="Arial"/>
                <a:ea typeface="DejaVu Sans"/>
              </a:rPr>
              <a:t>Livelli di prestazione</a:t>
            </a:r>
            <a:r>
              <a:rPr lang="it-IT" sz="1600" b="0" strike="noStrike" spc="-1">
                <a:solidFill>
                  <a:srgbClr val="000000"/>
                </a:solidFill>
                <a:latin typeface="Arial"/>
                <a:ea typeface="DejaVu Sans"/>
              </a:rPr>
              <a:t> previsti:</a:t>
            </a: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ctr">
              <a:lnSpc>
                <a:spcPct val="100000"/>
              </a:lnSpc>
            </a:pPr>
            <a:endParaRPr lang="it-IT" sz="1600" b="0" strike="noStrike" spc="-1">
              <a:latin typeface="Arial"/>
            </a:endParaRPr>
          </a:p>
          <a:p>
            <a:pPr algn="just">
              <a:lnSpc>
                <a:spcPct val="100000"/>
              </a:lnSpc>
            </a:pPr>
            <a:endParaRPr lang="it-IT" sz="1600" b="0" strike="noStrike" spc="-1">
              <a:latin typeface="Arial"/>
            </a:endParaRPr>
          </a:p>
        </p:txBody>
      </p:sp>
      <p:sp>
        <p:nvSpPr>
          <p:cNvPr id="1919"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920" name="Picture 2_125"/>
          <p:cNvPicPr/>
          <p:nvPr/>
        </p:nvPicPr>
        <p:blipFill>
          <a:blip r:embed="rId3"/>
          <a:srcRect r="66092"/>
          <a:stretch/>
        </p:blipFill>
        <p:spPr>
          <a:xfrm>
            <a:off x="58320" y="173880"/>
            <a:ext cx="863280" cy="1065960"/>
          </a:xfrm>
          <a:prstGeom prst="rect">
            <a:avLst/>
          </a:prstGeom>
          <a:ln>
            <a:noFill/>
          </a:ln>
        </p:spPr>
      </p:pic>
      <p:pic>
        <p:nvPicPr>
          <p:cNvPr id="1921" name="Picture 2_126"/>
          <p:cNvPicPr/>
          <p:nvPr/>
        </p:nvPicPr>
        <p:blipFill>
          <a:blip r:embed="rId4"/>
          <a:stretch/>
        </p:blipFill>
        <p:spPr>
          <a:xfrm>
            <a:off x="2880" y="1587960"/>
            <a:ext cx="943200" cy="243360"/>
          </a:xfrm>
          <a:prstGeom prst="rect">
            <a:avLst/>
          </a:prstGeom>
          <a:ln>
            <a:noFill/>
          </a:ln>
        </p:spPr>
      </p:pic>
      <p:pic>
        <p:nvPicPr>
          <p:cNvPr id="1922" name="Immagine 1921"/>
          <p:cNvPicPr/>
          <p:nvPr/>
        </p:nvPicPr>
        <p:blipFill>
          <a:blip r:embed="rId5"/>
          <a:stretch/>
        </p:blipFill>
        <p:spPr>
          <a:xfrm>
            <a:off x="1815840" y="2006640"/>
            <a:ext cx="6994800" cy="3393360"/>
          </a:xfrm>
          <a:prstGeom prst="rect">
            <a:avLst/>
          </a:prstGeom>
          <a:ln>
            <a:noFill/>
          </a:ln>
        </p:spPr>
      </p:pic>
      <p:sp>
        <p:nvSpPr>
          <p:cNvPr id="2" name="CustomShape 1">
            <a:extLst>
              <a:ext uri="{FF2B5EF4-FFF2-40B4-BE49-F238E27FC236}">
                <a16:creationId xmlns:a16="http://schemas.microsoft.com/office/drawing/2014/main" id="{F77B1F95-BB24-55C9-C8F4-C5A0BA9EC708}"/>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0" name="Picture 2_139"/>
          <p:cNvPicPr/>
          <p:nvPr/>
        </p:nvPicPr>
        <p:blipFill>
          <a:blip r:embed="rId2"/>
          <a:srcRect b="16376"/>
          <a:stretch/>
        </p:blipFill>
        <p:spPr>
          <a:xfrm>
            <a:off x="150840" y="6222240"/>
            <a:ext cx="431280" cy="569880"/>
          </a:xfrm>
          <a:prstGeom prst="rect">
            <a:avLst/>
          </a:prstGeom>
          <a:ln>
            <a:noFill/>
          </a:ln>
        </p:spPr>
      </p:pic>
      <p:sp>
        <p:nvSpPr>
          <p:cNvPr id="1941"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9616C71D-23D2-4C5D-9859-E5FA57797591}" type="slidenum">
              <a:rPr lang="it-IT" sz="1000" b="0" strike="noStrike" spc="-1">
                <a:solidFill>
                  <a:srgbClr val="002060"/>
                </a:solidFill>
                <a:latin typeface="Arial"/>
                <a:ea typeface="DejaVu Sans"/>
              </a:rPr>
              <a:t>69</a:t>
            </a:fld>
            <a:endParaRPr lang="it-IT" sz="1000" b="0" strike="noStrike" spc="-1">
              <a:latin typeface="Arial"/>
            </a:endParaRPr>
          </a:p>
        </p:txBody>
      </p:sp>
      <p:sp>
        <p:nvSpPr>
          <p:cNvPr id="1942"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943"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44"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45"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46"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48"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S9: Operatività antincendio</a:t>
            </a:r>
            <a:endParaRPr lang="it-IT" sz="2200" b="0" strike="noStrike" spc="-1" dirty="0">
              <a:latin typeface="Arial"/>
            </a:endParaRPr>
          </a:p>
          <a:p>
            <a:pPr algn="just">
              <a:lnSpc>
                <a:spcPct val="100000"/>
              </a:lnSpc>
            </a:pPr>
            <a:r>
              <a:rPr lang="it-IT" sz="1600" b="0" strike="noStrike" spc="-1" dirty="0">
                <a:solidFill>
                  <a:srgbClr val="000000"/>
                </a:solidFill>
                <a:latin typeface="Arial"/>
                <a:ea typeface="DejaVu Sans"/>
              </a:rPr>
              <a:t>Livello di prestazione valutato </a:t>
            </a:r>
            <a:r>
              <a:rPr lang="it-IT" sz="1600" b="1" u="sng" strike="noStrike" spc="-1" dirty="0">
                <a:solidFill>
                  <a:srgbClr val="000000"/>
                </a:solidFill>
                <a:uFillTx/>
                <a:latin typeface="Arial"/>
                <a:ea typeface="DejaVu Sans"/>
              </a:rPr>
              <a:t>secondo la RTO</a:t>
            </a:r>
            <a:r>
              <a:rPr lang="it-IT" sz="1600" b="0" strike="noStrike" spc="-1" dirty="0">
                <a:solidFill>
                  <a:srgbClr val="000000"/>
                </a:solidFill>
                <a:latin typeface="Arial"/>
                <a:ea typeface="DejaVu Sans"/>
              </a:rPr>
              <a:t>:</a:t>
            </a: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p:txBody>
      </p:sp>
      <p:sp>
        <p:nvSpPr>
          <p:cNvPr id="1949"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950" name="Picture 2_140"/>
          <p:cNvPicPr/>
          <p:nvPr/>
        </p:nvPicPr>
        <p:blipFill>
          <a:blip r:embed="rId3"/>
          <a:srcRect r="66092"/>
          <a:stretch/>
        </p:blipFill>
        <p:spPr>
          <a:xfrm>
            <a:off x="58320" y="173880"/>
            <a:ext cx="863280" cy="1065960"/>
          </a:xfrm>
          <a:prstGeom prst="rect">
            <a:avLst/>
          </a:prstGeom>
          <a:ln>
            <a:noFill/>
          </a:ln>
        </p:spPr>
      </p:pic>
      <p:pic>
        <p:nvPicPr>
          <p:cNvPr id="1951" name="Picture 2_141"/>
          <p:cNvPicPr/>
          <p:nvPr/>
        </p:nvPicPr>
        <p:blipFill>
          <a:blip r:embed="rId4"/>
          <a:stretch/>
        </p:blipFill>
        <p:spPr>
          <a:xfrm>
            <a:off x="2880" y="1587960"/>
            <a:ext cx="943200" cy="243360"/>
          </a:xfrm>
          <a:prstGeom prst="rect">
            <a:avLst/>
          </a:prstGeom>
          <a:ln>
            <a:noFill/>
          </a:ln>
        </p:spPr>
      </p:pic>
      <p:grpSp>
        <p:nvGrpSpPr>
          <p:cNvPr id="1952" name="Group 12"/>
          <p:cNvGrpSpPr/>
          <p:nvPr/>
        </p:nvGrpSpPr>
        <p:grpSpPr>
          <a:xfrm>
            <a:off x="2374740" y="1295640"/>
            <a:ext cx="5365440" cy="4681080"/>
            <a:chOff x="2500920" y="1452960"/>
            <a:chExt cx="4555080" cy="3775680"/>
          </a:xfrm>
        </p:grpSpPr>
        <p:pic>
          <p:nvPicPr>
            <p:cNvPr id="1953" name="Immagine 1952"/>
            <p:cNvPicPr/>
            <p:nvPr/>
          </p:nvPicPr>
          <p:blipFill>
            <a:blip r:embed="rId5"/>
            <a:stretch/>
          </p:blipFill>
          <p:spPr>
            <a:xfrm>
              <a:off x="2500920" y="1452960"/>
              <a:ext cx="4555080" cy="3775680"/>
            </a:xfrm>
            <a:prstGeom prst="rect">
              <a:avLst/>
            </a:prstGeom>
            <a:ln>
              <a:noFill/>
            </a:ln>
          </p:spPr>
        </p:pic>
        <p:sp>
          <p:nvSpPr>
            <p:cNvPr id="1954" name="CustomShape 13"/>
            <p:cNvSpPr/>
            <p:nvPr/>
          </p:nvSpPr>
          <p:spPr>
            <a:xfrm>
              <a:off x="2664000" y="3744000"/>
              <a:ext cx="432000" cy="144000"/>
            </a:xfrm>
            <a:prstGeom prst="ellipse">
              <a:avLst/>
            </a:prstGeom>
            <a:noFill/>
            <a:ln w="36000">
              <a:solidFill>
                <a:srgbClr val="BF0041"/>
              </a:solidFill>
              <a:round/>
            </a:ln>
          </p:spPr>
          <p:style>
            <a:lnRef idx="0">
              <a:scrgbClr r="0" g="0" b="0"/>
            </a:lnRef>
            <a:fillRef idx="0">
              <a:scrgbClr r="0" g="0" b="0"/>
            </a:fillRef>
            <a:effectRef idx="0">
              <a:scrgbClr r="0" g="0" b="0"/>
            </a:effectRef>
            <a:fontRef idx="minor"/>
          </p:style>
          <p:txBody>
            <a:bodyPr/>
            <a:lstStyle/>
            <a:p>
              <a:endParaRPr lang="it-IT"/>
            </a:p>
          </p:txBody>
        </p:sp>
      </p:grpSp>
      <p:sp>
        <p:nvSpPr>
          <p:cNvPr id="2" name="CustomShape 1">
            <a:extLst>
              <a:ext uri="{FF2B5EF4-FFF2-40B4-BE49-F238E27FC236}">
                <a16:creationId xmlns:a16="http://schemas.microsoft.com/office/drawing/2014/main" id="{C6410234-2FF4-1FB9-F149-923FB41EF7EC}"/>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CustomShape 3"/>
          <p:cNvSpPr/>
          <p:nvPr/>
        </p:nvSpPr>
        <p:spPr>
          <a:xfrm>
            <a:off x="1296000" y="72000"/>
            <a:ext cx="7559640" cy="563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endParaRPr lang="it-IT" sz="1800" b="0" strike="noStrike" spc="-1" dirty="0">
              <a:latin typeface="Arial"/>
            </a:endParaRPr>
          </a:p>
          <a:p>
            <a:pPr algn="ctr">
              <a:lnSpc>
                <a:spcPct val="100000"/>
              </a:lnSpc>
            </a:pPr>
            <a:r>
              <a:rPr lang="it-IT" sz="2200" b="0" strike="noStrike" spc="-1" dirty="0">
                <a:solidFill>
                  <a:srgbClr val="002060"/>
                </a:solidFill>
                <a:latin typeface="Arial"/>
                <a:ea typeface="DejaVu Sans"/>
              </a:rPr>
              <a:t>D.M. 03/08/2015 e </a:t>
            </a:r>
            <a:r>
              <a:rPr lang="it-IT" sz="2200" b="0" strike="noStrike" spc="-1" dirty="0" err="1">
                <a:solidFill>
                  <a:srgbClr val="002060"/>
                </a:solidFill>
                <a:latin typeface="Arial"/>
                <a:ea typeface="DejaVu Sans"/>
              </a:rPr>
              <a:t>s.m.i.</a:t>
            </a:r>
            <a:r>
              <a:rPr lang="it-IT" sz="2200" b="0" strike="noStrike" spc="-1" dirty="0">
                <a:solidFill>
                  <a:srgbClr val="002060"/>
                </a:solidFill>
                <a:latin typeface="Arial"/>
                <a:ea typeface="DejaVu Sans"/>
              </a:rPr>
              <a:t> </a:t>
            </a:r>
            <a:endParaRPr lang="it-IT" sz="2200" b="0" strike="noStrike" spc="-1" dirty="0">
              <a:latin typeface="Arial"/>
            </a:endParaRPr>
          </a:p>
          <a:p>
            <a:pPr algn="ctr">
              <a:lnSpc>
                <a:spcPct val="100000"/>
              </a:lnSpc>
            </a:pPr>
            <a:endParaRPr lang="it-IT" sz="2200" b="0" strike="noStrike" spc="-1" dirty="0">
              <a:latin typeface="Arial"/>
            </a:endParaRPr>
          </a:p>
          <a:p>
            <a:pPr>
              <a:lnSpc>
                <a:spcPct val="100000"/>
              </a:lnSpc>
            </a:pPr>
            <a:endParaRPr lang="it-IT" sz="2200" b="0" strike="noStrike" spc="-1" dirty="0">
              <a:latin typeface="Arial"/>
            </a:endParaRPr>
          </a:p>
        </p:txBody>
      </p:sp>
      <p:pic>
        <p:nvPicPr>
          <p:cNvPr id="218" name="Picture 2_6"/>
          <p:cNvPicPr/>
          <p:nvPr/>
        </p:nvPicPr>
        <p:blipFill>
          <a:blip r:embed="rId2"/>
          <a:srcRect b="16376"/>
          <a:stretch/>
        </p:blipFill>
        <p:spPr>
          <a:xfrm>
            <a:off x="150840" y="6233400"/>
            <a:ext cx="431280" cy="569880"/>
          </a:xfrm>
          <a:prstGeom prst="rect">
            <a:avLst/>
          </a:prstGeom>
          <a:ln>
            <a:noFill/>
          </a:ln>
        </p:spPr>
      </p:pic>
      <p:sp>
        <p:nvSpPr>
          <p:cNvPr id="219"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B10C279-6B5B-4D33-BED7-E6C1EBF97584}" type="slidenum">
              <a:rPr lang="it-IT" sz="1000" b="0" strike="noStrike" spc="-1">
                <a:solidFill>
                  <a:srgbClr val="002060"/>
                </a:solidFill>
                <a:latin typeface="Arial"/>
                <a:ea typeface="DejaVu Sans"/>
              </a:rPr>
              <a:t>7</a:t>
            </a:fld>
            <a:endParaRPr lang="it-IT" sz="1000" b="0" strike="noStrike" spc="-1">
              <a:latin typeface="Arial"/>
            </a:endParaRPr>
          </a:p>
        </p:txBody>
      </p:sp>
      <p:sp>
        <p:nvSpPr>
          <p:cNvPr id="220"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21"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22"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23"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24"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26"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27" name="Picture 2_7"/>
          <p:cNvPicPr/>
          <p:nvPr/>
        </p:nvPicPr>
        <p:blipFill>
          <a:blip r:embed="rId3"/>
          <a:srcRect r="66092"/>
          <a:stretch/>
        </p:blipFill>
        <p:spPr>
          <a:xfrm>
            <a:off x="58320" y="173880"/>
            <a:ext cx="863280" cy="1065960"/>
          </a:xfrm>
          <a:prstGeom prst="rect">
            <a:avLst/>
          </a:prstGeom>
          <a:ln>
            <a:noFill/>
          </a:ln>
        </p:spPr>
      </p:pic>
      <p:pic>
        <p:nvPicPr>
          <p:cNvPr id="228" name="Picture 2_8"/>
          <p:cNvPicPr/>
          <p:nvPr/>
        </p:nvPicPr>
        <p:blipFill>
          <a:blip r:embed="rId4"/>
          <a:stretch/>
        </p:blipFill>
        <p:spPr>
          <a:xfrm>
            <a:off x="2880" y="1587960"/>
            <a:ext cx="943200" cy="243360"/>
          </a:xfrm>
          <a:prstGeom prst="rect">
            <a:avLst/>
          </a:prstGeom>
          <a:ln>
            <a:noFill/>
          </a:ln>
        </p:spPr>
      </p:pic>
      <p:pic>
        <p:nvPicPr>
          <p:cNvPr id="229" name="Immagine 228"/>
          <p:cNvPicPr/>
          <p:nvPr/>
        </p:nvPicPr>
        <p:blipFill>
          <a:blip r:embed="rId5"/>
          <a:stretch/>
        </p:blipFill>
        <p:spPr>
          <a:xfrm>
            <a:off x="1584000" y="1263240"/>
            <a:ext cx="6552000" cy="4733280"/>
          </a:xfrm>
          <a:prstGeom prst="rect">
            <a:avLst/>
          </a:prstGeom>
          <a:ln>
            <a:noFill/>
          </a:ln>
        </p:spPr>
      </p:pic>
      <p:sp>
        <p:nvSpPr>
          <p:cNvPr id="2" name="CustomShape 1">
            <a:extLst>
              <a:ext uri="{FF2B5EF4-FFF2-40B4-BE49-F238E27FC236}">
                <a16:creationId xmlns:a16="http://schemas.microsoft.com/office/drawing/2014/main" id="{D1D32CB7-4BD2-0AA5-0C55-167B3999B22D}"/>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1" name="Picture 2_133"/>
          <p:cNvPicPr/>
          <p:nvPr/>
        </p:nvPicPr>
        <p:blipFill>
          <a:blip r:embed="rId2"/>
          <a:srcRect b="16376"/>
          <a:stretch/>
        </p:blipFill>
        <p:spPr>
          <a:xfrm>
            <a:off x="150840" y="6222240"/>
            <a:ext cx="431280" cy="569880"/>
          </a:xfrm>
          <a:prstGeom prst="rect">
            <a:avLst/>
          </a:prstGeom>
          <a:ln>
            <a:noFill/>
          </a:ln>
        </p:spPr>
      </p:pic>
      <p:sp>
        <p:nvSpPr>
          <p:cNvPr id="1972"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7B039AC9-356F-44E5-90CC-E13A1E22AA08}" type="slidenum">
              <a:rPr lang="it-IT" sz="1000" b="0" strike="noStrike" spc="-1">
                <a:solidFill>
                  <a:srgbClr val="002060"/>
                </a:solidFill>
                <a:latin typeface="Arial"/>
                <a:ea typeface="DejaVu Sans"/>
              </a:rPr>
              <a:t>70</a:t>
            </a:fld>
            <a:endParaRPr lang="it-IT" sz="1000" b="0" strike="noStrike" spc="-1">
              <a:latin typeface="Arial"/>
            </a:endParaRPr>
          </a:p>
        </p:txBody>
      </p:sp>
      <p:sp>
        <p:nvSpPr>
          <p:cNvPr id="1973"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974"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75"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76"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77"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79" name="CustomShape 10"/>
          <p:cNvSpPr/>
          <p:nvPr/>
        </p:nvSpPr>
        <p:spPr>
          <a:xfrm>
            <a:off x="1277640" y="1202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S9: Operatività antincendio</a:t>
            </a: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pPr>
            <a:r>
              <a:rPr lang="it-IT" sz="1000" b="0" strike="noStrike" spc="-1" dirty="0">
                <a:solidFill>
                  <a:srgbClr val="000000"/>
                </a:solidFill>
                <a:latin typeface="Arial"/>
                <a:ea typeface="DejaVu Sans"/>
              </a:rPr>
              <a:t>1. Deve essere permanentemente assicurata la possibilità di avvicinare i mezzi di soccorso antincendio, adeguati al rischio d’incendio, a distanza ≤ 50 m dagli accessi per soccorritori dell’attività.</a:t>
            </a:r>
            <a:endParaRPr lang="it-IT" sz="1000" b="0" strike="noStrike" spc="-1" dirty="0">
              <a:latin typeface="Arial"/>
            </a:endParaRPr>
          </a:p>
          <a:p>
            <a:pPr algn="just">
              <a:lnSpc>
                <a:spcPct val="100000"/>
              </a:lnSpc>
            </a:pPr>
            <a:endParaRPr lang="it-IT" sz="1000" b="0" strike="noStrike" spc="-1" dirty="0">
              <a:latin typeface="Arial"/>
            </a:endParaRPr>
          </a:p>
          <a:p>
            <a:pPr algn="just">
              <a:lnSpc>
                <a:spcPct val="100000"/>
              </a:lnSpc>
            </a:pPr>
            <a:endParaRPr lang="it-IT" sz="1000" b="0" strike="noStrike" spc="-1" dirty="0">
              <a:latin typeface="Arial"/>
            </a:endParaRPr>
          </a:p>
          <a:p>
            <a:pPr algn="just">
              <a:lnSpc>
                <a:spcPct val="100000"/>
              </a:lnSpc>
            </a:pPr>
            <a:endParaRPr lang="it-IT" sz="1000" b="0" strike="noStrike" spc="-1" dirty="0">
              <a:latin typeface="Arial"/>
            </a:endParaRPr>
          </a:p>
          <a:p>
            <a:pPr algn="just">
              <a:lnSpc>
                <a:spcPct val="100000"/>
              </a:lnSpc>
            </a:pPr>
            <a:endParaRPr lang="it-IT" sz="1000" b="0" strike="noStrike" spc="-1" dirty="0">
              <a:latin typeface="Arial"/>
            </a:endParaRPr>
          </a:p>
          <a:p>
            <a:pPr algn="just">
              <a:lnSpc>
                <a:spcPct val="100000"/>
              </a:lnSpc>
            </a:pPr>
            <a:endParaRPr lang="it-IT" sz="1000" b="0" strike="noStrike" spc="-1" dirty="0">
              <a:latin typeface="Arial"/>
            </a:endParaRPr>
          </a:p>
          <a:p>
            <a:pPr algn="just">
              <a:lnSpc>
                <a:spcPct val="100000"/>
              </a:lnSpc>
            </a:pPr>
            <a:endParaRPr lang="it-IT" sz="1000" b="0" strike="noStrike" spc="-1" dirty="0">
              <a:latin typeface="Arial"/>
            </a:endParaRPr>
          </a:p>
          <a:p>
            <a:pPr algn="just">
              <a:lnSpc>
                <a:spcPct val="100000"/>
              </a:lnSpc>
            </a:pPr>
            <a:endParaRPr lang="it-IT" sz="1000" b="0" strike="noStrike" spc="-1" dirty="0">
              <a:latin typeface="Arial"/>
            </a:endParaRPr>
          </a:p>
          <a:p>
            <a:pPr algn="just">
              <a:lnSpc>
                <a:spcPct val="100000"/>
              </a:lnSpc>
              <a:spcBef>
                <a:spcPts val="283"/>
              </a:spcBef>
            </a:pPr>
            <a:r>
              <a:rPr lang="it-IT" sz="1000" b="0" strike="noStrike" spc="-1" dirty="0">
                <a:solidFill>
                  <a:srgbClr val="000000"/>
                </a:solidFill>
                <a:latin typeface="Arial"/>
                <a:ea typeface="DejaVu Sans"/>
              </a:rPr>
              <a:t>2. In assenza di protezione esterna della rete idranti propria dell’attività, deve essere disponibile almeno un idrante, derivato dalla rete interna oppure collegato alla rete pubblica, raggiungibile con un percorso massimo di 500 m dai confini dell’attività; tale idrante deve assicurare un’erogazione minima di 300 litri/minuto per una durata ≥ 60 minuti.</a:t>
            </a:r>
            <a:endParaRPr lang="it-IT" sz="1000" b="0" strike="noStrike" spc="-1" dirty="0">
              <a:latin typeface="Arial"/>
            </a:endParaRPr>
          </a:p>
          <a:p>
            <a:pPr algn="just">
              <a:lnSpc>
                <a:spcPct val="100000"/>
              </a:lnSpc>
              <a:spcBef>
                <a:spcPts val="283"/>
              </a:spcBef>
            </a:pPr>
            <a:r>
              <a:rPr lang="it-IT" sz="1000" b="0" strike="noStrike" spc="-1" dirty="0">
                <a:solidFill>
                  <a:srgbClr val="000000"/>
                </a:solidFill>
                <a:latin typeface="Arial"/>
                <a:ea typeface="DejaVu Sans"/>
              </a:rPr>
              <a:t>3. I sistemi di controllo e comando dei servizi di sicurezza destinati a funzionare in caso di incendio (es. quadri di controllo dei SEFC, degli impianti di spegnimento, degli IRAI, ...) devono essere ubicati nel centro di gestione delle emergenze e comunque in posizione segnalata e facilmente raggiungibile durante l’incendio.</a:t>
            </a:r>
            <a:endParaRPr lang="it-IT" sz="1000" b="0" strike="noStrike" spc="-1" dirty="0">
              <a:latin typeface="Arial"/>
            </a:endParaRPr>
          </a:p>
          <a:p>
            <a:pPr algn="just">
              <a:lnSpc>
                <a:spcPct val="100000"/>
              </a:lnSpc>
              <a:spcBef>
                <a:spcPts val="283"/>
              </a:spcBef>
            </a:pPr>
            <a:r>
              <a:rPr lang="it-IT" sz="1000" b="0" strike="noStrike" spc="-1" dirty="0">
                <a:solidFill>
                  <a:srgbClr val="000000"/>
                </a:solidFill>
                <a:latin typeface="Arial"/>
                <a:ea typeface="DejaVu Sans"/>
              </a:rPr>
              <a:t>4. Gli organi di intercettazione, controllo, arresto e manovra degli impianti tecnologici e di processo al servizio dell’attività rilevanti ai fini dell’incendio (es. impianto elettrico, adduzione gas naturale, impianti di ventilazione, impianti </a:t>
            </a:r>
            <a:r>
              <a:rPr lang="it-IT" sz="1000" b="0" strike="noStrike" spc="-1" dirty="0" err="1">
                <a:solidFill>
                  <a:srgbClr val="000000"/>
                </a:solidFill>
                <a:latin typeface="Arial"/>
                <a:ea typeface="DejaVu Sans"/>
              </a:rPr>
              <a:t>diproduzione</a:t>
            </a:r>
            <a:r>
              <a:rPr lang="it-IT" sz="1000" b="0" strike="noStrike" spc="-1" dirty="0">
                <a:solidFill>
                  <a:srgbClr val="000000"/>
                </a:solidFill>
                <a:latin typeface="Arial"/>
                <a:ea typeface="DejaVu Sans"/>
              </a:rPr>
              <a:t>, ...) devono essere ubicati in posizione segnalata e facilmente raggiungibile durante l’incendio. </a:t>
            </a:r>
            <a:endParaRPr lang="it-IT" sz="1000" b="0" strike="noStrike" spc="-1" dirty="0">
              <a:latin typeface="Arial"/>
            </a:endParaRPr>
          </a:p>
          <a:p>
            <a:pPr algn="just">
              <a:lnSpc>
                <a:spcPct val="100000"/>
              </a:lnSpc>
              <a:spcBef>
                <a:spcPts val="283"/>
              </a:spcBef>
            </a:pPr>
            <a:r>
              <a:rPr lang="it-IT" sz="1000" b="0" strike="noStrike" spc="-1" dirty="0">
                <a:solidFill>
                  <a:srgbClr val="000000"/>
                </a:solidFill>
                <a:latin typeface="Arial"/>
                <a:ea typeface="DejaVu Sans"/>
              </a:rPr>
              <a:t>5. Deve essere assicurata almeno una delle seguenti soluzioni per consentire ai soccorritori di raggiungere tutti i piani dell’attività:</a:t>
            </a:r>
            <a:endParaRPr lang="it-IT" sz="1000" b="0" strike="noStrike" spc="-1" dirty="0">
              <a:latin typeface="Arial"/>
            </a:endParaRPr>
          </a:p>
          <a:p>
            <a:pPr marL="324000" algn="just">
              <a:lnSpc>
                <a:spcPct val="100000"/>
              </a:lnSpc>
              <a:spcBef>
                <a:spcPts val="283"/>
              </a:spcBef>
            </a:pPr>
            <a:r>
              <a:rPr lang="it-IT" sz="1000" b="0" strike="noStrike" spc="-1" dirty="0">
                <a:solidFill>
                  <a:srgbClr val="000000"/>
                </a:solidFill>
                <a:latin typeface="Arial"/>
                <a:ea typeface="DejaVu Sans"/>
              </a:rPr>
              <a:t>a. accostabilità a tutti i piani dell’autoscala o mezzo equivalente dei Vigili del fuoco secondo paragrafo S.9.5;</a:t>
            </a:r>
            <a:endParaRPr lang="it-IT" sz="1000" b="0" strike="noStrike" spc="-1" dirty="0">
              <a:latin typeface="Arial"/>
            </a:endParaRPr>
          </a:p>
          <a:p>
            <a:pPr marL="324000" algn="just">
              <a:lnSpc>
                <a:spcPct val="100000"/>
              </a:lnSpc>
              <a:spcBef>
                <a:spcPts val="283"/>
              </a:spcBef>
            </a:pPr>
            <a:r>
              <a:rPr lang="it-IT" sz="1000" b="0" strike="noStrike" spc="-1" dirty="0">
                <a:solidFill>
                  <a:srgbClr val="000000"/>
                </a:solidFill>
                <a:latin typeface="Arial"/>
                <a:ea typeface="DejaVu Sans"/>
              </a:rPr>
              <a:t>b. presenza di percorsi d’accesso ai piani per soccorritori almeno di tipo protetto (es. scala protetta, scala esterna, scala a prova di fumo, ...) secondo paragrafo S.9.6.</a:t>
            </a:r>
            <a:endParaRPr lang="it-IT" sz="1000" spc="-1" dirty="0">
              <a:solidFill>
                <a:srgbClr val="000000"/>
              </a:solidFill>
              <a:latin typeface="Arial"/>
              <a:ea typeface="DejaVu Sans"/>
            </a:endParaRPr>
          </a:p>
          <a:p>
            <a:pPr marL="324000" algn="just">
              <a:lnSpc>
                <a:spcPct val="100000"/>
              </a:lnSpc>
              <a:spcBef>
                <a:spcPts val="283"/>
              </a:spcBef>
            </a:pPr>
            <a:endParaRPr lang="it-IT" sz="1600" spc="-1" dirty="0">
              <a:solidFill>
                <a:srgbClr val="000000"/>
              </a:solidFill>
              <a:latin typeface="Arial"/>
            </a:endParaRPr>
          </a:p>
          <a:p>
            <a:pPr algn="just"/>
            <a:r>
              <a:rPr lang="it-IT" sz="1400" spc="-1" dirty="0">
                <a:solidFill>
                  <a:srgbClr val="FF0000"/>
                </a:solidFill>
              </a:rPr>
              <a:t>Indicazioni della RTV: è </a:t>
            </a:r>
            <a:r>
              <a:rPr lang="it-IT" sz="1400" b="0" i="0" u="none" strike="noStrike" baseline="0" dirty="0">
                <a:solidFill>
                  <a:srgbClr val="FF0000"/>
                </a:solidFill>
              </a:rPr>
              <a:t>richiesta la presenza di un ascensore (montalettighe) antincendio</a:t>
            </a:r>
          </a:p>
          <a:p>
            <a:pPr algn="just"/>
            <a:endParaRPr lang="it-IT" sz="1400" b="0" i="0" u="none" strike="noStrike" baseline="0" dirty="0">
              <a:solidFill>
                <a:srgbClr val="FF0000"/>
              </a:solidFill>
            </a:endParaRPr>
          </a:p>
          <a:p>
            <a:pPr algn="just"/>
            <a:r>
              <a:rPr lang="it-IT" sz="1100" b="0" strike="noStrike" spc="-1" dirty="0">
                <a:solidFill>
                  <a:srgbClr val="00B050"/>
                </a:solidFill>
              </a:rPr>
              <a:t>V.11.5.8 Operatività antincendio: Nota Nel capitolo S.4 per i compartimenti con profilo di rischio D1 e D2 è richiesta la presenza di un ascensore (montalettighe) antincendio.</a:t>
            </a:r>
          </a:p>
        </p:txBody>
      </p:sp>
      <p:sp>
        <p:nvSpPr>
          <p:cNvPr id="1980"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981" name="Picture 2_134"/>
          <p:cNvPicPr/>
          <p:nvPr/>
        </p:nvPicPr>
        <p:blipFill>
          <a:blip r:embed="rId3"/>
          <a:srcRect r="66092"/>
          <a:stretch/>
        </p:blipFill>
        <p:spPr>
          <a:xfrm>
            <a:off x="58320" y="173880"/>
            <a:ext cx="863280" cy="1065960"/>
          </a:xfrm>
          <a:prstGeom prst="rect">
            <a:avLst/>
          </a:prstGeom>
          <a:ln>
            <a:noFill/>
          </a:ln>
        </p:spPr>
      </p:pic>
      <p:pic>
        <p:nvPicPr>
          <p:cNvPr id="1982" name="Picture 2_135"/>
          <p:cNvPicPr/>
          <p:nvPr/>
        </p:nvPicPr>
        <p:blipFill>
          <a:blip r:embed="rId4"/>
          <a:stretch/>
        </p:blipFill>
        <p:spPr>
          <a:xfrm>
            <a:off x="2880" y="1587960"/>
            <a:ext cx="943200" cy="243360"/>
          </a:xfrm>
          <a:prstGeom prst="rect">
            <a:avLst/>
          </a:prstGeom>
          <a:ln>
            <a:noFill/>
          </a:ln>
        </p:spPr>
      </p:pic>
      <p:pic>
        <p:nvPicPr>
          <p:cNvPr id="1983" name="Immagine 1982"/>
          <p:cNvPicPr/>
          <p:nvPr/>
        </p:nvPicPr>
        <p:blipFill>
          <a:blip r:embed="rId5"/>
          <a:stretch/>
        </p:blipFill>
        <p:spPr>
          <a:xfrm>
            <a:off x="1366920" y="1152000"/>
            <a:ext cx="4609080" cy="294840"/>
          </a:xfrm>
          <a:prstGeom prst="rect">
            <a:avLst/>
          </a:prstGeom>
          <a:ln>
            <a:noFill/>
          </a:ln>
        </p:spPr>
      </p:pic>
      <p:pic>
        <p:nvPicPr>
          <p:cNvPr id="1984" name="Immagine 1983"/>
          <p:cNvPicPr/>
          <p:nvPr/>
        </p:nvPicPr>
        <p:blipFill>
          <a:blip r:embed="rId6"/>
          <a:stretch/>
        </p:blipFill>
        <p:spPr>
          <a:xfrm>
            <a:off x="2105099" y="2010960"/>
            <a:ext cx="6132960" cy="1065960"/>
          </a:xfrm>
          <a:prstGeom prst="rect">
            <a:avLst/>
          </a:prstGeom>
          <a:ln>
            <a:noFill/>
          </a:ln>
        </p:spPr>
      </p:pic>
      <p:sp>
        <p:nvSpPr>
          <p:cNvPr id="2" name="CustomShape 1">
            <a:extLst>
              <a:ext uri="{FF2B5EF4-FFF2-40B4-BE49-F238E27FC236}">
                <a16:creationId xmlns:a16="http://schemas.microsoft.com/office/drawing/2014/main" id="{838D1D0C-232E-5719-2579-0BA1266D1CB1}"/>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7" name="Picture 2_130"/>
          <p:cNvPicPr/>
          <p:nvPr/>
        </p:nvPicPr>
        <p:blipFill>
          <a:blip r:embed="rId2"/>
          <a:srcRect b="16376"/>
          <a:stretch/>
        </p:blipFill>
        <p:spPr>
          <a:xfrm>
            <a:off x="150840" y="6222240"/>
            <a:ext cx="431280" cy="569880"/>
          </a:xfrm>
          <a:prstGeom prst="rect">
            <a:avLst/>
          </a:prstGeom>
          <a:ln>
            <a:noFill/>
          </a:ln>
        </p:spPr>
      </p:pic>
      <p:sp>
        <p:nvSpPr>
          <p:cNvPr id="1988" name="CustomShape 3"/>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1ADFD7F2-A7D6-4E59-AFCB-9C5B8117BB37}" type="slidenum">
              <a:rPr lang="it-IT" sz="1000" b="0" strike="noStrike" spc="-1">
                <a:solidFill>
                  <a:srgbClr val="002060"/>
                </a:solidFill>
                <a:latin typeface="Arial"/>
                <a:ea typeface="DejaVu Sans"/>
              </a:rPr>
              <a:t>71</a:t>
            </a:fld>
            <a:endParaRPr lang="it-IT" sz="1000" b="0" strike="noStrike" spc="-1">
              <a:latin typeface="Arial"/>
            </a:endParaRPr>
          </a:p>
        </p:txBody>
      </p:sp>
      <p:sp>
        <p:nvSpPr>
          <p:cNvPr id="1989" name="CustomShape 4"/>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1990" name="Line 5"/>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91" name="Line 6"/>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92" name="Line 7"/>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93" name="Line 8"/>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1995" name="CustomShape 10"/>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Strategia antincendio</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S10: Sicurezza degli impianti tecnologici e di servizio</a:t>
            </a:r>
            <a:endParaRPr lang="it-IT" sz="22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solidFill>
                <a:srgbClr val="000000"/>
              </a:solidFill>
              <a:latin typeface="Arial"/>
              <a:ea typeface="DejaVu Sans"/>
            </a:endParaRPr>
          </a:p>
          <a:p>
            <a:pPr algn="just">
              <a:lnSpc>
                <a:spcPct val="100000"/>
              </a:lnSpc>
            </a:pPr>
            <a:r>
              <a:rPr lang="it-IT" sz="1600" b="0" strike="noStrike" spc="-1" dirty="0">
                <a:solidFill>
                  <a:srgbClr val="000000"/>
                </a:solidFill>
                <a:latin typeface="Arial"/>
                <a:ea typeface="DejaVu Sans"/>
              </a:rPr>
              <a:t>Indicazioni  aggiuntive RTV </a:t>
            </a:r>
            <a:r>
              <a:rPr lang="it-IT" sz="1600" b="0" strike="noStrike" spc="-1" dirty="0">
                <a:solidFill>
                  <a:srgbClr val="00B050"/>
                </a:solidFill>
                <a:latin typeface="Arial"/>
                <a:ea typeface="DejaVu Sans"/>
              </a:rPr>
              <a:t>(V.11.5.9) </a:t>
            </a:r>
            <a:r>
              <a:rPr lang="it-IT" sz="1600" b="0" strike="noStrike" spc="-1" dirty="0">
                <a:solidFill>
                  <a:srgbClr val="000000"/>
                </a:solidFill>
                <a:latin typeface="Arial"/>
                <a:ea typeface="DejaVu Sans"/>
              </a:rPr>
              <a:t>:</a:t>
            </a:r>
          </a:p>
          <a:p>
            <a:pPr algn="just"/>
            <a:r>
              <a:rPr lang="it-IT" sz="1300" b="0" i="0" u="none" strike="noStrike" baseline="0" dirty="0">
                <a:solidFill>
                  <a:srgbClr val="000000"/>
                </a:solidFill>
                <a:latin typeface="LiberationSerif"/>
              </a:rPr>
              <a:t>1. Nelle attività di tipo SA, allo scopo di evitare che un incendio sviluppatosi in un’area dell’attività comporti l’interruzione dell’alimentazione elettrica anche in aree non coinvolte dall’incendio, la distribuzione elettrica dal quadro principale di distribuzione, sino ai quadri dei compartimenti delle aree di tipo TA o TB, sarà protetta dall’incendio per una durata pari alla classe di </a:t>
            </a:r>
            <a:r>
              <a:rPr lang="it-IT" sz="1300" b="0" i="0" u="none" strike="noStrike" baseline="0" dirty="0">
                <a:solidFill>
                  <a:srgbClr val="00B050"/>
                </a:solidFill>
                <a:latin typeface="LiberationSerif"/>
              </a:rPr>
              <a:t>resistenza al fuoco </a:t>
            </a:r>
            <a:r>
              <a:rPr lang="it-IT" sz="1300" b="0" i="0" u="none" strike="noStrike" baseline="0" dirty="0">
                <a:solidFill>
                  <a:srgbClr val="000000"/>
                </a:solidFill>
                <a:latin typeface="LiberationSerif"/>
              </a:rPr>
              <a:t>più elevata dei compartimenti attraversati.</a:t>
            </a:r>
          </a:p>
          <a:p>
            <a:pPr algn="just"/>
            <a:r>
              <a:rPr lang="it-IT" sz="1300" b="0" i="0" u="none" strike="noStrike" baseline="0" dirty="0">
                <a:solidFill>
                  <a:srgbClr val="000000"/>
                </a:solidFill>
                <a:latin typeface="LiberationSerif"/>
              </a:rPr>
              <a:t>2. Gli impianti tecnologici e di servizio di ciascun compartimento delle aree di tipo TA2 saranno realizzati in modo da garantire la continuità delle prestazioni sanitarie anche in caso di incendio coinvolgente un qualunque altro compartimento dell’attività.</a:t>
            </a:r>
          </a:p>
          <a:p>
            <a:pPr algn="just"/>
            <a:r>
              <a:rPr lang="it-IT" sz="1300" b="0" i="0" u="none" strike="noStrike" baseline="0" dirty="0">
                <a:solidFill>
                  <a:srgbClr val="000000"/>
                </a:solidFill>
                <a:latin typeface="LiberationSerif"/>
              </a:rPr>
              <a:t>3. La parte di cablaggio strutturato necessaria per la sicurezza delle attività di tipo SA garantirà  la continuità della prestazione in caso di incendio per la durata prevista nel piano di emergenza.</a:t>
            </a:r>
          </a:p>
          <a:p>
            <a:pPr algn="just"/>
            <a:r>
              <a:rPr lang="it-IT" sz="1300" b="0" i="0" u="none" strike="noStrike" baseline="0" dirty="0">
                <a:solidFill>
                  <a:srgbClr val="21409B"/>
                </a:solidFill>
                <a:latin typeface="LiberationSerif"/>
              </a:rPr>
              <a:t>Nota Per cablaggio strutturato si intende la struttura in grado di supportare le applicazioni per la tecnologia dell’informazione per la gestione dell’attività.</a:t>
            </a:r>
          </a:p>
          <a:p>
            <a:pPr algn="just"/>
            <a:r>
              <a:rPr lang="it-IT" sz="1300" b="0" i="0" u="none" strike="noStrike" baseline="0" dirty="0">
                <a:solidFill>
                  <a:srgbClr val="000000"/>
                </a:solidFill>
                <a:latin typeface="LiberationSerif"/>
              </a:rPr>
              <a:t>4. Lo stato di funzionamento degli impianti tecnologici a servizio delle aree di tipo TA e TB sarà monitorato nel </a:t>
            </a:r>
            <a:r>
              <a:rPr lang="it-IT" sz="1300" b="0" i="0" u="none" strike="noStrike" baseline="0" dirty="0">
                <a:solidFill>
                  <a:srgbClr val="00B050"/>
                </a:solidFill>
                <a:latin typeface="LiberationSerif"/>
              </a:rPr>
              <a:t>centro di gestione delle emergenze </a:t>
            </a:r>
            <a:r>
              <a:rPr lang="it-IT" sz="1300" b="0" i="0" u="none" strike="noStrike" baseline="0" dirty="0">
                <a:solidFill>
                  <a:srgbClr val="000000"/>
                </a:solidFill>
                <a:latin typeface="LiberationSerif"/>
              </a:rPr>
              <a:t>o in altro luogo presidiato.</a:t>
            </a:r>
          </a:p>
          <a:p>
            <a:pPr algn="just"/>
            <a:r>
              <a:rPr lang="it-IT" sz="1300" b="0" i="0" u="none" strike="noStrike" baseline="0" dirty="0">
                <a:solidFill>
                  <a:srgbClr val="21409B"/>
                </a:solidFill>
                <a:latin typeface="LiberationSerif"/>
              </a:rPr>
              <a:t>Nota Possono essere esentati dal monitoraggio a distanza gli impianti non contenenti sostanze pericolose o non strettamente necessari alla gestione dell’emergenza (es. impianti idrico sanitari, posta pneumatica, …).</a:t>
            </a:r>
          </a:p>
          <a:p>
            <a:pPr algn="just"/>
            <a:r>
              <a:rPr lang="it-IT" sz="1300" b="0" i="0" u="none" strike="noStrike" baseline="0" dirty="0">
                <a:solidFill>
                  <a:srgbClr val="000000"/>
                </a:solidFill>
                <a:latin typeface="LiberationSerif"/>
              </a:rPr>
              <a:t>5. I </a:t>
            </a:r>
            <a:r>
              <a:rPr lang="it-IT" sz="1300" b="0" i="0" u="none" strike="noStrike" baseline="0" dirty="0">
                <a:solidFill>
                  <a:srgbClr val="00B050"/>
                </a:solidFill>
                <a:latin typeface="LiberationSerif"/>
              </a:rPr>
              <a:t>gas refrigeranti </a:t>
            </a:r>
            <a:r>
              <a:rPr lang="it-IT" sz="1300" b="0" i="0" u="none" strike="noStrike" baseline="0" dirty="0">
                <a:solidFill>
                  <a:srgbClr val="000000"/>
                </a:solidFill>
                <a:latin typeface="LiberationSerif"/>
              </a:rPr>
              <a:t>negli impianti di climatizzazione e condizionamento (capitolo S.10) inseriti in aree di tipo TA, TB o TC, saranno classificati A1 o A2L secondo la norma ISO 817.</a:t>
            </a:r>
            <a:endParaRPr lang="it-IT" sz="13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0" strike="noStrike" spc="-1" dirty="0">
              <a:latin typeface="Arial"/>
            </a:endParaRPr>
          </a:p>
          <a:p>
            <a:pPr algn="just">
              <a:lnSpc>
                <a:spcPct val="100000"/>
              </a:lnSpc>
            </a:pPr>
            <a:endParaRPr lang="it-IT" sz="1600" b="1" u="sng" strike="noStrike" spc="-1" dirty="0">
              <a:solidFill>
                <a:srgbClr val="000000"/>
              </a:solidFill>
              <a:uFillTx/>
              <a:latin typeface="Arial"/>
              <a:ea typeface="DejaVu Sans"/>
            </a:endParaRPr>
          </a:p>
          <a:p>
            <a:pPr algn="just">
              <a:lnSpc>
                <a:spcPct val="100000"/>
              </a:lnSpc>
            </a:pPr>
            <a:r>
              <a:rPr lang="it-IT" sz="1600" b="1" u="sng" strike="noStrike" spc="-1" dirty="0">
                <a:solidFill>
                  <a:srgbClr val="000000"/>
                </a:solidFill>
                <a:uFillTx/>
                <a:latin typeface="Arial"/>
                <a:ea typeface="DejaVu Sans"/>
              </a:rPr>
              <a:t>Soluzione progettuale conforme:</a:t>
            </a:r>
            <a:endParaRPr lang="it-IT" sz="1600" b="0" strike="noStrike" spc="-1" dirty="0">
              <a:latin typeface="Arial"/>
            </a:endParaRPr>
          </a:p>
          <a:p>
            <a:pPr algn="just">
              <a:lnSpc>
                <a:spcPct val="100000"/>
              </a:lnSpc>
            </a:pPr>
            <a:r>
              <a:rPr lang="it-IT" sz="1600" b="0" strike="noStrike" spc="-1" dirty="0">
                <a:solidFill>
                  <a:srgbClr val="2A6099"/>
                </a:solidFill>
                <a:latin typeface="Arial"/>
                <a:ea typeface="DejaVu Sans"/>
              </a:rPr>
              <a:t>Tutti gli impianti saranno realizzati a regola d’arte!</a:t>
            </a:r>
            <a:endParaRPr lang="it-IT" sz="1600" b="0" strike="noStrike" spc="-1" dirty="0">
              <a:latin typeface="Arial"/>
            </a:endParaRPr>
          </a:p>
        </p:txBody>
      </p:sp>
      <p:sp>
        <p:nvSpPr>
          <p:cNvPr id="1996"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1997" name="Picture 2_131"/>
          <p:cNvPicPr/>
          <p:nvPr/>
        </p:nvPicPr>
        <p:blipFill>
          <a:blip r:embed="rId3"/>
          <a:srcRect r="66092"/>
          <a:stretch/>
        </p:blipFill>
        <p:spPr>
          <a:xfrm>
            <a:off x="58320" y="173880"/>
            <a:ext cx="863280" cy="1065960"/>
          </a:xfrm>
          <a:prstGeom prst="rect">
            <a:avLst/>
          </a:prstGeom>
          <a:ln>
            <a:noFill/>
          </a:ln>
        </p:spPr>
      </p:pic>
      <p:pic>
        <p:nvPicPr>
          <p:cNvPr id="1998" name="Picture 2_132"/>
          <p:cNvPicPr/>
          <p:nvPr/>
        </p:nvPicPr>
        <p:blipFill>
          <a:blip r:embed="rId4"/>
          <a:stretch/>
        </p:blipFill>
        <p:spPr>
          <a:xfrm>
            <a:off x="2880" y="1587960"/>
            <a:ext cx="943200" cy="243360"/>
          </a:xfrm>
          <a:prstGeom prst="rect">
            <a:avLst/>
          </a:prstGeom>
          <a:ln>
            <a:noFill/>
          </a:ln>
        </p:spPr>
      </p:pic>
      <p:pic>
        <p:nvPicPr>
          <p:cNvPr id="1999" name="Immagine 1998"/>
          <p:cNvPicPr/>
          <p:nvPr/>
        </p:nvPicPr>
        <p:blipFill>
          <a:blip r:embed="rId5"/>
          <a:stretch/>
        </p:blipFill>
        <p:spPr>
          <a:xfrm>
            <a:off x="1491300" y="1112040"/>
            <a:ext cx="6161400" cy="951840"/>
          </a:xfrm>
          <a:prstGeom prst="rect">
            <a:avLst/>
          </a:prstGeom>
          <a:ln>
            <a:noFill/>
          </a:ln>
        </p:spPr>
      </p:pic>
      <p:sp>
        <p:nvSpPr>
          <p:cNvPr id="2" name="CustomShape 1">
            <a:extLst>
              <a:ext uri="{FF2B5EF4-FFF2-40B4-BE49-F238E27FC236}">
                <a16:creationId xmlns:a16="http://schemas.microsoft.com/office/drawing/2014/main" id="{1EF62142-98A0-FF09-4D32-7DE13D4612EA}"/>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2" name="CustomShape 1"/>
          <p:cNvSpPr/>
          <p:nvPr/>
        </p:nvSpPr>
        <p:spPr>
          <a:xfrm>
            <a:off x="1277640" y="235440"/>
            <a:ext cx="7559640" cy="587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a:solidFill>
                  <a:srgbClr val="002060"/>
                </a:solidFill>
                <a:latin typeface="Arial"/>
                <a:ea typeface="DejaVu Sans"/>
              </a:rPr>
              <a:t>Strategia antincendio</a:t>
            </a:r>
            <a:endParaRPr lang="it-IT" sz="2200" b="0" strike="noStrike" spc="-1">
              <a:latin typeface="Arial"/>
            </a:endParaRPr>
          </a:p>
          <a:p>
            <a:pPr algn="ctr">
              <a:lnSpc>
                <a:spcPct val="100000"/>
              </a:lnSpc>
            </a:pPr>
            <a:r>
              <a:rPr lang="it-IT" sz="2200" b="0" strike="noStrike" spc="-1">
                <a:solidFill>
                  <a:srgbClr val="002060"/>
                </a:solidFill>
                <a:latin typeface="Arial"/>
                <a:ea typeface="DejaVu Sans"/>
              </a:rPr>
              <a:t>SINTESI DELLE SOLUZIONI ADOTTATE</a:t>
            </a:r>
            <a:endParaRPr lang="it-IT" sz="2200" b="0" strike="noStrike" spc="-1">
              <a:latin typeface="Arial"/>
            </a:endParaRPr>
          </a:p>
          <a:p>
            <a:pPr algn="just">
              <a:lnSpc>
                <a:spcPct val="100000"/>
              </a:lnSpc>
            </a:pPr>
            <a:endParaRPr lang="it-IT" sz="2200" b="0" strike="noStrike" spc="-1">
              <a:latin typeface="Arial"/>
            </a:endParaRPr>
          </a:p>
          <a:p>
            <a:pPr algn="just">
              <a:lnSpc>
                <a:spcPct val="100000"/>
              </a:lnSpc>
            </a:pPr>
            <a:endParaRPr lang="it-IT" sz="2200" b="0" strike="noStrike" spc="-1">
              <a:latin typeface="Arial"/>
            </a:endParaRPr>
          </a:p>
          <a:p>
            <a:pPr algn="just">
              <a:lnSpc>
                <a:spcPct val="100000"/>
              </a:lnSpc>
            </a:pPr>
            <a:endParaRPr lang="it-IT" sz="2200" b="0" strike="noStrike" spc="-1">
              <a:latin typeface="Arial"/>
            </a:endParaRPr>
          </a:p>
        </p:txBody>
      </p:sp>
      <p:grpSp>
        <p:nvGrpSpPr>
          <p:cNvPr id="2003" name="Group 2"/>
          <p:cNvGrpSpPr/>
          <p:nvPr/>
        </p:nvGrpSpPr>
        <p:grpSpPr>
          <a:xfrm>
            <a:off x="0" y="0"/>
            <a:ext cx="9144000" cy="6857280"/>
            <a:chOff x="0" y="0"/>
            <a:chExt cx="9144000" cy="6857280"/>
          </a:xfrm>
        </p:grpSpPr>
        <p:sp>
          <p:nvSpPr>
            <p:cNvPr id="2004" name="CustomShape 3"/>
            <p:cNvSpPr/>
            <p:nvPr/>
          </p:nvSpPr>
          <p:spPr>
            <a:xfrm>
              <a:off x="6156000" y="662040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19/01/2022</a:t>
              </a:r>
              <a:endParaRPr lang="it-IT" sz="1000" b="0" strike="noStrike" spc="-1" dirty="0">
                <a:latin typeface="Arial"/>
              </a:endParaRPr>
            </a:p>
          </p:txBody>
        </p:sp>
        <p:pic>
          <p:nvPicPr>
            <p:cNvPr id="2006" name="Picture 2_142"/>
            <p:cNvPicPr/>
            <p:nvPr/>
          </p:nvPicPr>
          <p:blipFill>
            <a:blip r:embed="rId2"/>
            <a:srcRect b="16376"/>
            <a:stretch/>
          </p:blipFill>
          <p:spPr>
            <a:xfrm>
              <a:off x="150840" y="6222240"/>
              <a:ext cx="431280" cy="569880"/>
            </a:xfrm>
            <a:prstGeom prst="rect">
              <a:avLst/>
            </a:prstGeom>
            <a:ln>
              <a:noFill/>
            </a:ln>
          </p:spPr>
        </p:pic>
        <p:sp>
          <p:nvSpPr>
            <p:cNvPr id="2007" name="CustomShape 5"/>
            <p:cNvSpPr/>
            <p:nvPr/>
          </p:nvSpPr>
          <p:spPr>
            <a:xfrm>
              <a:off x="8388360" y="661464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3566EFCD-6908-48E6-B7D1-DC6144C5E9D3}" type="slidenum">
                <a:rPr lang="it-IT" sz="1000" b="0" strike="noStrike" spc="-1">
                  <a:solidFill>
                    <a:srgbClr val="002060"/>
                  </a:solidFill>
                  <a:latin typeface="Arial"/>
                  <a:ea typeface="DejaVu Sans"/>
                </a:rPr>
                <a:t>72</a:t>
              </a:fld>
              <a:endParaRPr lang="it-IT" sz="1000" b="0" strike="noStrike" spc="-1">
                <a:latin typeface="Arial"/>
              </a:endParaRPr>
            </a:p>
          </p:txBody>
        </p:sp>
        <p:sp>
          <p:nvSpPr>
            <p:cNvPr id="2008" name="CustomShape 6"/>
            <p:cNvSpPr/>
            <p:nvPr/>
          </p:nvSpPr>
          <p:spPr>
            <a:xfrm>
              <a:off x="1441800" y="633132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009" name="Line 7"/>
            <p:cNvSpPr/>
            <p:nvPr/>
          </p:nvSpPr>
          <p:spPr>
            <a:xfrm>
              <a:off x="0" y="615384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10" name="Line 8"/>
            <p:cNvSpPr/>
            <p:nvPr/>
          </p:nvSpPr>
          <p:spPr>
            <a:xfrm>
              <a:off x="755280" y="615384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11" name="Line 9"/>
            <p:cNvSpPr/>
            <p:nvPr/>
          </p:nvSpPr>
          <p:spPr>
            <a:xfrm>
              <a:off x="8388360" y="662940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12" name="Line 10"/>
            <p:cNvSpPr/>
            <p:nvPr/>
          </p:nvSpPr>
          <p:spPr>
            <a:xfrm>
              <a:off x="2303280" y="662400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14" name="CustomShape 12"/>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015" name="Picture 2_143"/>
            <p:cNvPicPr/>
            <p:nvPr/>
          </p:nvPicPr>
          <p:blipFill>
            <a:blip r:embed="rId3"/>
            <a:srcRect r="66092"/>
            <a:stretch/>
          </p:blipFill>
          <p:spPr>
            <a:xfrm>
              <a:off x="58320" y="173880"/>
              <a:ext cx="863280" cy="1065960"/>
            </a:xfrm>
            <a:prstGeom prst="rect">
              <a:avLst/>
            </a:prstGeom>
            <a:ln>
              <a:noFill/>
            </a:ln>
          </p:spPr>
        </p:pic>
        <p:pic>
          <p:nvPicPr>
            <p:cNvPr id="2016" name="Picture 2_144"/>
            <p:cNvPicPr/>
            <p:nvPr/>
          </p:nvPicPr>
          <p:blipFill>
            <a:blip r:embed="rId4"/>
            <a:stretch/>
          </p:blipFill>
          <p:spPr>
            <a:xfrm>
              <a:off x="2880" y="1587960"/>
              <a:ext cx="943200" cy="243360"/>
            </a:xfrm>
            <a:prstGeom prst="rect">
              <a:avLst/>
            </a:prstGeom>
            <a:ln>
              <a:noFill/>
            </a:ln>
          </p:spPr>
        </p:pic>
      </p:grpSp>
      <p:graphicFrame>
        <p:nvGraphicFramePr>
          <p:cNvPr id="2017" name="Table 13"/>
          <p:cNvGraphicFramePr/>
          <p:nvPr>
            <p:extLst>
              <p:ext uri="{D42A27DB-BD31-4B8C-83A1-F6EECF244321}">
                <p14:modId xmlns:p14="http://schemas.microsoft.com/office/powerpoint/2010/main" val="545319504"/>
              </p:ext>
            </p:extLst>
          </p:nvPr>
        </p:nvGraphicFramePr>
        <p:xfrm>
          <a:off x="1357560" y="2086920"/>
          <a:ext cx="7342560" cy="2831400"/>
        </p:xfrm>
        <a:graphic>
          <a:graphicData uri="http://schemas.openxmlformats.org/drawingml/2006/table">
            <a:tbl>
              <a:tblPr/>
              <a:tblGrid>
                <a:gridCol w="1222920">
                  <a:extLst>
                    <a:ext uri="{9D8B030D-6E8A-4147-A177-3AD203B41FA5}">
                      <a16:colId xmlns:a16="http://schemas.microsoft.com/office/drawing/2014/main" val="20000"/>
                    </a:ext>
                  </a:extLst>
                </a:gridCol>
                <a:gridCol w="1222920">
                  <a:extLst>
                    <a:ext uri="{9D8B030D-6E8A-4147-A177-3AD203B41FA5}">
                      <a16:colId xmlns:a16="http://schemas.microsoft.com/office/drawing/2014/main" val="20001"/>
                    </a:ext>
                  </a:extLst>
                </a:gridCol>
                <a:gridCol w="1222920">
                  <a:extLst>
                    <a:ext uri="{9D8B030D-6E8A-4147-A177-3AD203B41FA5}">
                      <a16:colId xmlns:a16="http://schemas.microsoft.com/office/drawing/2014/main" val="20002"/>
                    </a:ext>
                  </a:extLst>
                </a:gridCol>
                <a:gridCol w="1222920">
                  <a:extLst>
                    <a:ext uri="{9D8B030D-6E8A-4147-A177-3AD203B41FA5}">
                      <a16:colId xmlns:a16="http://schemas.microsoft.com/office/drawing/2014/main" val="20003"/>
                    </a:ext>
                  </a:extLst>
                </a:gridCol>
                <a:gridCol w="1222920">
                  <a:extLst>
                    <a:ext uri="{9D8B030D-6E8A-4147-A177-3AD203B41FA5}">
                      <a16:colId xmlns:a16="http://schemas.microsoft.com/office/drawing/2014/main" val="20004"/>
                    </a:ext>
                  </a:extLst>
                </a:gridCol>
                <a:gridCol w="1227960">
                  <a:extLst>
                    <a:ext uri="{9D8B030D-6E8A-4147-A177-3AD203B41FA5}">
                      <a16:colId xmlns:a16="http://schemas.microsoft.com/office/drawing/2014/main" val="20005"/>
                    </a:ext>
                  </a:extLst>
                </a:gridCol>
              </a:tblGrid>
              <a:tr h="394920">
                <a:tc gridSpan="6">
                  <a:txBody>
                    <a:bodyPr/>
                    <a:lstStyle/>
                    <a:p>
                      <a:pPr algn="ctr"/>
                      <a:r>
                        <a:rPr lang="it-IT" sz="1800" b="1" u="sng" strike="noStrike" spc="-1">
                          <a:uFillTx/>
                          <a:latin typeface="Arial"/>
                        </a:rPr>
                        <a:t>Strategia antincendio adottata</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hMerge="1">
                  <a:txBody>
                    <a:bodyPr/>
                    <a:lstStyle/>
                    <a:p>
                      <a:endParaRPr lang="it-IT"/>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hMerge="1">
                  <a:txBody>
                    <a:bodyPr/>
                    <a:lstStyle/>
                    <a:p>
                      <a:endParaRPr lang="it-IT"/>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hMerge="1">
                  <a:txBody>
                    <a:bodyPr/>
                    <a:lstStyle/>
                    <a:p>
                      <a:endParaRPr lang="it-IT"/>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hMerge="1">
                  <a:txBody>
                    <a:bodyPr/>
                    <a:lstStyle/>
                    <a:p>
                      <a:endParaRPr lang="it-IT"/>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hMerge="1">
                  <a:txBody>
                    <a:bodyPr/>
                    <a:lstStyle/>
                    <a:p>
                      <a:endParaRPr lang="it-IT"/>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779760">
                <a:tc>
                  <a:txBody>
                    <a:bodyPr/>
                    <a:lstStyle/>
                    <a:p>
                      <a:pPr algn="ctr"/>
                      <a:r>
                        <a:rPr lang="it-IT" sz="1400" b="1" strike="noStrike" spc="-1">
                          <a:latin typeface="Arial"/>
                        </a:rPr>
                        <a:t>Misura</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400" b="1" strike="noStrike" spc="-1">
                          <a:latin typeface="Arial"/>
                        </a:rPr>
                        <a:t>Livello di Prestazione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400" b="1" strike="noStrike" spc="-1">
                          <a:latin typeface="Arial"/>
                        </a:rPr>
                        <a:t>Tipo di soluzione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400" b="1" strike="noStrike" spc="-1">
                          <a:latin typeface="Arial"/>
                        </a:rPr>
                        <a:t>Misura</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400" b="1" strike="noStrike" spc="-1">
                          <a:latin typeface="Arial"/>
                        </a:rPr>
                        <a:t>Livello di Prestazione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400" b="1" strike="noStrike" spc="-1">
                          <a:latin typeface="Arial"/>
                        </a:rPr>
                        <a:t>Tipo di soluzione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331200">
                <a:tc>
                  <a:txBody>
                    <a:bodyPr/>
                    <a:lstStyle/>
                    <a:p>
                      <a:pPr algn="ctr"/>
                      <a:r>
                        <a:rPr lang="it-IT" sz="1500" b="1" strike="noStrike" spc="-1">
                          <a:latin typeface="Arial"/>
                        </a:rPr>
                        <a:t>S1</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dirty="0">
                          <a:latin typeface="Arial"/>
                        </a:rPr>
                        <a:t>III-IV</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a:latin typeface="Arial"/>
                        </a:rPr>
                        <a:t>Conforme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a:latin typeface="Arial"/>
                        </a:rPr>
                        <a:t>S6</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dirty="0">
                          <a:latin typeface="Arial"/>
                        </a:rPr>
                        <a:t>III-IV</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a:latin typeface="Arial"/>
                        </a:rPr>
                        <a:t>Conforme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331200">
                <a:tc>
                  <a:txBody>
                    <a:bodyPr/>
                    <a:lstStyle/>
                    <a:p>
                      <a:pPr algn="ctr"/>
                      <a:r>
                        <a:rPr lang="it-IT" sz="1500" b="1" strike="noStrike" spc="-1">
                          <a:latin typeface="Arial"/>
                        </a:rPr>
                        <a:t>S2</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500" b="1" strike="noStrike" spc="-1">
                          <a:latin typeface="Arial"/>
                        </a:rPr>
                        <a:t>III</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500" b="1" strike="noStrike" spc="-1">
                          <a:latin typeface="Arial"/>
                        </a:rPr>
                        <a:t>Conforme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500" b="1" strike="noStrike" spc="-1">
                          <a:latin typeface="Arial"/>
                        </a:rPr>
                        <a:t>S7</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500" b="1" strike="noStrike" spc="-1">
                          <a:latin typeface="Arial"/>
                        </a:rPr>
                        <a:t>IV</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500" b="1" strike="noStrike" spc="-1">
                          <a:latin typeface="Arial"/>
                        </a:rPr>
                        <a:t>Conforme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r h="331200">
                <a:tc>
                  <a:txBody>
                    <a:bodyPr/>
                    <a:lstStyle/>
                    <a:p>
                      <a:pPr algn="ctr"/>
                      <a:r>
                        <a:rPr lang="it-IT" sz="1500" b="1" strike="noStrike" spc="-1">
                          <a:latin typeface="Arial"/>
                        </a:rPr>
                        <a:t>S3</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dirty="0">
                          <a:latin typeface="Arial"/>
                        </a:rPr>
                        <a:t>III</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a:latin typeface="Arial"/>
                        </a:rPr>
                        <a:t>Conforme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a:latin typeface="Arial"/>
                        </a:rPr>
                        <a:t>S8</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dirty="0">
                          <a:latin typeface="Arial"/>
                        </a:rPr>
                        <a:t>II</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a:latin typeface="Arial"/>
                        </a:rPr>
                        <a:t>Conforme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4"/>
                  </a:ext>
                </a:extLst>
              </a:tr>
              <a:tr h="331200">
                <a:tc>
                  <a:txBody>
                    <a:bodyPr/>
                    <a:lstStyle/>
                    <a:p>
                      <a:pPr algn="ctr"/>
                      <a:r>
                        <a:rPr lang="it-IT" sz="1500" b="1" strike="noStrike" spc="-1">
                          <a:latin typeface="Arial"/>
                        </a:rPr>
                        <a:t>S4</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500" b="1" strike="noStrike" spc="-1" dirty="0">
                          <a:latin typeface="Arial"/>
                        </a:rPr>
                        <a:t>I</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500" b="1" strike="noStrike" spc="-1">
                          <a:latin typeface="Arial"/>
                        </a:rPr>
                        <a:t>Alternativa</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500" b="1" strike="noStrike" spc="-1">
                          <a:latin typeface="Arial"/>
                        </a:rPr>
                        <a:t>S9</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500" b="1" strike="noStrike" spc="-1">
                          <a:latin typeface="Arial"/>
                        </a:rPr>
                        <a:t>IV</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gn="ctr"/>
                      <a:r>
                        <a:rPr lang="it-IT" sz="1500" b="1" strike="noStrike" spc="-1">
                          <a:latin typeface="Arial"/>
                        </a:rPr>
                        <a:t>Conforme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5"/>
                  </a:ext>
                </a:extLst>
              </a:tr>
              <a:tr h="331920">
                <a:tc>
                  <a:txBody>
                    <a:bodyPr/>
                    <a:lstStyle/>
                    <a:p>
                      <a:pPr algn="ctr"/>
                      <a:r>
                        <a:rPr lang="it-IT" sz="1500" b="1" strike="noStrike" spc="-1">
                          <a:latin typeface="Arial"/>
                        </a:rPr>
                        <a:t>S5</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dirty="0">
                          <a:latin typeface="Arial"/>
                        </a:rPr>
                        <a:t>III</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a:latin typeface="Arial"/>
                        </a:rPr>
                        <a:t>Conforme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a:latin typeface="Arial"/>
                        </a:rPr>
                        <a:t>S10</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a:latin typeface="Arial"/>
                        </a:rPr>
                        <a:t>I</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gn="ctr"/>
                      <a:r>
                        <a:rPr lang="it-IT" sz="1500" b="1" strike="noStrike" spc="-1" dirty="0">
                          <a:latin typeface="Arial"/>
                        </a:rPr>
                        <a:t>Conforme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6"/>
                  </a:ext>
                </a:extLst>
              </a:tr>
            </a:tbl>
          </a:graphicData>
        </a:graphic>
      </p:graphicFrame>
      <p:sp>
        <p:nvSpPr>
          <p:cNvPr id="2" name="CustomShape 1">
            <a:extLst>
              <a:ext uri="{FF2B5EF4-FFF2-40B4-BE49-F238E27FC236}">
                <a16:creationId xmlns:a16="http://schemas.microsoft.com/office/drawing/2014/main" id="{DBCBF724-EC4B-9330-DDB0-463FC27A209D}"/>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9" name="Group 2"/>
          <p:cNvGrpSpPr/>
          <p:nvPr/>
        </p:nvGrpSpPr>
        <p:grpSpPr>
          <a:xfrm>
            <a:off x="0" y="64080"/>
            <a:ext cx="9144000" cy="6857280"/>
            <a:chOff x="0" y="64080"/>
            <a:chExt cx="9144000" cy="6857280"/>
          </a:xfrm>
        </p:grpSpPr>
        <p:sp>
          <p:nvSpPr>
            <p:cNvPr id="2020" name="CustomShape 3"/>
            <p:cNvSpPr/>
            <p:nvPr/>
          </p:nvSpPr>
          <p:spPr>
            <a:xfrm>
              <a:off x="6156000" y="668448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pic>
          <p:nvPicPr>
            <p:cNvPr id="2022" name="Picture 2_142"/>
            <p:cNvPicPr/>
            <p:nvPr/>
          </p:nvPicPr>
          <p:blipFill>
            <a:blip r:embed="rId2"/>
            <a:srcRect b="16376"/>
            <a:stretch/>
          </p:blipFill>
          <p:spPr>
            <a:xfrm>
              <a:off x="150840" y="6286320"/>
              <a:ext cx="431280" cy="569880"/>
            </a:xfrm>
            <a:prstGeom prst="rect">
              <a:avLst/>
            </a:prstGeom>
            <a:ln>
              <a:noFill/>
            </a:ln>
          </p:spPr>
        </p:pic>
        <p:sp>
          <p:nvSpPr>
            <p:cNvPr id="2023" name="CustomShape 5"/>
            <p:cNvSpPr/>
            <p:nvPr/>
          </p:nvSpPr>
          <p:spPr>
            <a:xfrm>
              <a:off x="8388360" y="667872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C9213C0-27A4-49AA-9464-BF7094D80419}" type="slidenum">
                <a:rPr lang="it-IT" sz="1000" b="0" strike="noStrike" spc="-1">
                  <a:solidFill>
                    <a:srgbClr val="002060"/>
                  </a:solidFill>
                  <a:latin typeface="Arial"/>
                  <a:ea typeface="DejaVu Sans"/>
                </a:rPr>
                <a:t>73</a:t>
              </a:fld>
              <a:endParaRPr lang="it-IT" sz="1000" b="0" strike="noStrike" spc="-1">
                <a:latin typeface="Arial"/>
              </a:endParaRPr>
            </a:p>
          </p:txBody>
        </p:sp>
        <p:sp>
          <p:nvSpPr>
            <p:cNvPr id="2024" name="CustomShape 6"/>
            <p:cNvSpPr/>
            <p:nvPr/>
          </p:nvSpPr>
          <p:spPr>
            <a:xfrm>
              <a:off x="1441800" y="639540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025" name="Line 7"/>
            <p:cNvSpPr/>
            <p:nvPr/>
          </p:nvSpPr>
          <p:spPr>
            <a:xfrm>
              <a:off x="0" y="621792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6" name="Line 8"/>
            <p:cNvSpPr/>
            <p:nvPr/>
          </p:nvSpPr>
          <p:spPr>
            <a:xfrm>
              <a:off x="755280" y="621792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7" name="Line 9"/>
            <p:cNvSpPr/>
            <p:nvPr/>
          </p:nvSpPr>
          <p:spPr>
            <a:xfrm>
              <a:off x="8388360" y="669348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8" name="Line 10"/>
            <p:cNvSpPr/>
            <p:nvPr/>
          </p:nvSpPr>
          <p:spPr>
            <a:xfrm>
              <a:off x="2303280" y="668808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30" name="CustomShape 12"/>
            <p:cNvSpPr/>
            <p:nvPr/>
          </p:nvSpPr>
          <p:spPr>
            <a:xfrm>
              <a:off x="0" y="6408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031" name="Picture 2_143"/>
            <p:cNvPicPr/>
            <p:nvPr/>
          </p:nvPicPr>
          <p:blipFill>
            <a:blip r:embed="rId3"/>
            <a:srcRect r="66092"/>
            <a:stretch/>
          </p:blipFill>
          <p:spPr>
            <a:xfrm>
              <a:off x="58320" y="237960"/>
              <a:ext cx="863280" cy="1065960"/>
            </a:xfrm>
            <a:prstGeom prst="rect">
              <a:avLst/>
            </a:prstGeom>
            <a:ln>
              <a:noFill/>
            </a:ln>
          </p:spPr>
        </p:pic>
        <p:pic>
          <p:nvPicPr>
            <p:cNvPr id="2032" name="Picture 2_144"/>
            <p:cNvPicPr/>
            <p:nvPr/>
          </p:nvPicPr>
          <p:blipFill>
            <a:blip r:embed="rId4"/>
            <a:stretch/>
          </p:blipFill>
          <p:spPr>
            <a:xfrm>
              <a:off x="2880" y="1652040"/>
              <a:ext cx="943200" cy="243360"/>
            </a:xfrm>
            <a:prstGeom prst="rect">
              <a:avLst/>
            </a:prstGeom>
            <a:ln>
              <a:noFill/>
            </a:ln>
          </p:spPr>
        </p:pic>
      </p:grpSp>
      <p:sp>
        <p:nvSpPr>
          <p:cNvPr id="7" name="CasellaDiTesto 6">
            <a:extLst>
              <a:ext uri="{FF2B5EF4-FFF2-40B4-BE49-F238E27FC236}">
                <a16:creationId xmlns:a16="http://schemas.microsoft.com/office/drawing/2014/main" id="{BEC3CC06-B50C-FFB3-1548-895738DDC7CE}"/>
              </a:ext>
            </a:extLst>
          </p:cNvPr>
          <p:cNvSpPr txBox="1"/>
          <p:nvPr/>
        </p:nvSpPr>
        <p:spPr>
          <a:xfrm>
            <a:off x="2695382" y="304914"/>
            <a:ext cx="4576438" cy="369332"/>
          </a:xfrm>
          <a:prstGeom prst="rect">
            <a:avLst/>
          </a:prstGeom>
          <a:noFill/>
        </p:spPr>
        <p:txBody>
          <a:bodyPr wrap="square">
            <a:spAutoFit/>
          </a:bodyPr>
          <a:lstStyle/>
          <a:p>
            <a:pPr algn="ctr"/>
            <a:r>
              <a:rPr lang="it-IT" dirty="0"/>
              <a:t>Aree rischio vita</a:t>
            </a:r>
          </a:p>
        </p:txBody>
      </p:sp>
      <p:sp>
        <p:nvSpPr>
          <p:cNvPr id="8" name="CasellaDiTesto 7">
            <a:extLst>
              <a:ext uri="{FF2B5EF4-FFF2-40B4-BE49-F238E27FC236}">
                <a16:creationId xmlns:a16="http://schemas.microsoft.com/office/drawing/2014/main" id="{25D97087-371E-6F12-D8E9-324DC3175B0B}"/>
              </a:ext>
            </a:extLst>
          </p:cNvPr>
          <p:cNvSpPr txBox="1"/>
          <p:nvPr/>
        </p:nvSpPr>
        <p:spPr>
          <a:xfrm>
            <a:off x="2695382" y="5501908"/>
            <a:ext cx="4576438" cy="276999"/>
          </a:xfrm>
          <a:prstGeom prst="rect">
            <a:avLst/>
          </a:prstGeom>
          <a:noFill/>
        </p:spPr>
        <p:txBody>
          <a:bodyPr wrap="square">
            <a:spAutoFit/>
          </a:bodyPr>
          <a:lstStyle/>
          <a:p>
            <a:pPr algn="ctr"/>
            <a:r>
              <a:rPr lang="it-IT" sz="1200" dirty="0"/>
              <a:t>Piano seminterrato</a:t>
            </a:r>
          </a:p>
        </p:txBody>
      </p:sp>
      <p:graphicFrame>
        <p:nvGraphicFramePr>
          <p:cNvPr id="9" name="Oggetto 8">
            <a:extLst>
              <a:ext uri="{FF2B5EF4-FFF2-40B4-BE49-F238E27FC236}">
                <a16:creationId xmlns:a16="http://schemas.microsoft.com/office/drawing/2014/main" id="{FDED852B-EC13-0CC8-B1AC-CC09F88571AF}"/>
              </a:ext>
            </a:extLst>
          </p:cNvPr>
          <p:cNvGraphicFramePr>
            <a:graphicFrameLocks noChangeAspect="1"/>
          </p:cNvGraphicFramePr>
          <p:nvPr>
            <p:extLst>
              <p:ext uri="{D42A27DB-BD31-4B8C-83A1-F6EECF244321}">
                <p14:modId xmlns:p14="http://schemas.microsoft.com/office/powerpoint/2010/main" val="410539214"/>
              </p:ext>
            </p:extLst>
          </p:nvPr>
        </p:nvGraphicFramePr>
        <p:xfrm>
          <a:off x="1618563" y="602917"/>
          <a:ext cx="7033631" cy="4970321"/>
        </p:xfrm>
        <a:graphic>
          <a:graphicData uri="http://schemas.openxmlformats.org/presentationml/2006/ole">
            <mc:AlternateContent xmlns:mc="http://schemas.openxmlformats.org/markup-compatibility/2006">
              <mc:Choice xmlns:v="urn:schemas-microsoft-com:vml" Requires="v">
                <p:oleObj name="Acrobat Document" r:id="rId5" imgW="8019898" imgH="5667229" progId="Acrobat.Document.DC">
                  <p:embed/>
                </p:oleObj>
              </mc:Choice>
              <mc:Fallback>
                <p:oleObj name="Acrobat Document" r:id="rId5" imgW="8019898" imgH="5667229" progId="Acrobat.Document.DC">
                  <p:embed/>
                  <p:pic>
                    <p:nvPicPr>
                      <p:cNvPr id="9" name="Oggetto 8">
                        <a:extLst>
                          <a:ext uri="{FF2B5EF4-FFF2-40B4-BE49-F238E27FC236}">
                            <a16:creationId xmlns:a16="http://schemas.microsoft.com/office/drawing/2014/main" id="{FDED852B-EC13-0CC8-B1AC-CC09F88571AF}"/>
                          </a:ext>
                        </a:extLst>
                      </p:cNvPr>
                      <p:cNvPicPr/>
                      <p:nvPr/>
                    </p:nvPicPr>
                    <p:blipFill>
                      <a:blip r:embed="rId6"/>
                      <a:stretch>
                        <a:fillRect/>
                      </a:stretch>
                    </p:blipFill>
                    <p:spPr>
                      <a:xfrm>
                        <a:off x="1618563" y="602917"/>
                        <a:ext cx="7033631" cy="4970321"/>
                      </a:xfrm>
                      <a:prstGeom prst="rect">
                        <a:avLst/>
                      </a:prstGeom>
                    </p:spPr>
                  </p:pic>
                </p:oleObj>
              </mc:Fallback>
            </mc:AlternateContent>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3B1A2-2C69-7D92-E5D8-A35BA66EF1B3}"/>
            </a:ext>
          </a:extLst>
        </p:cNvPr>
        <p:cNvGrpSpPr/>
        <p:nvPr/>
      </p:nvGrpSpPr>
      <p:grpSpPr>
        <a:xfrm>
          <a:off x="0" y="0"/>
          <a:ext cx="0" cy="0"/>
          <a:chOff x="0" y="0"/>
          <a:chExt cx="0" cy="0"/>
        </a:xfrm>
      </p:grpSpPr>
      <p:grpSp>
        <p:nvGrpSpPr>
          <p:cNvPr id="2019" name="Group 2">
            <a:extLst>
              <a:ext uri="{FF2B5EF4-FFF2-40B4-BE49-F238E27FC236}">
                <a16:creationId xmlns:a16="http://schemas.microsoft.com/office/drawing/2014/main" id="{80876638-F90D-B689-E39F-E5135E1C8E53}"/>
              </a:ext>
            </a:extLst>
          </p:cNvPr>
          <p:cNvGrpSpPr/>
          <p:nvPr/>
        </p:nvGrpSpPr>
        <p:grpSpPr>
          <a:xfrm>
            <a:off x="0" y="64080"/>
            <a:ext cx="9144000" cy="6857280"/>
            <a:chOff x="0" y="64080"/>
            <a:chExt cx="9144000" cy="6857280"/>
          </a:xfrm>
        </p:grpSpPr>
        <p:sp>
          <p:nvSpPr>
            <p:cNvPr id="2020" name="CustomShape 3">
              <a:extLst>
                <a:ext uri="{FF2B5EF4-FFF2-40B4-BE49-F238E27FC236}">
                  <a16:creationId xmlns:a16="http://schemas.microsoft.com/office/drawing/2014/main" id="{2DA38AD0-D2AA-39D7-6E74-BD417FBDF543}"/>
                </a:ext>
              </a:extLst>
            </p:cNvPr>
            <p:cNvSpPr/>
            <p:nvPr/>
          </p:nvSpPr>
          <p:spPr>
            <a:xfrm>
              <a:off x="6156000" y="668448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pic>
          <p:nvPicPr>
            <p:cNvPr id="2022" name="Picture 2_142">
              <a:extLst>
                <a:ext uri="{FF2B5EF4-FFF2-40B4-BE49-F238E27FC236}">
                  <a16:creationId xmlns:a16="http://schemas.microsoft.com/office/drawing/2014/main" id="{D5895C06-7A56-8026-26A0-676E4FD25CB5}"/>
                </a:ext>
              </a:extLst>
            </p:cNvPr>
            <p:cNvPicPr/>
            <p:nvPr/>
          </p:nvPicPr>
          <p:blipFill>
            <a:blip r:embed="rId2"/>
            <a:srcRect b="16376"/>
            <a:stretch/>
          </p:blipFill>
          <p:spPr>
            <a:xfrm>
              <a:off x="150840" y="6286320"/>
              <a:ext cx="431280" cy="569880"/>
            </a:xfrm>
            <a:prstGeom prst="rect">
              <a:avLst/>
            </a:prstGeom>
            <a:ln>
              <a:noFill/>
            </a:ln>
          </p:spPr>
        </p:pic>
        <p:sp>
          <p:nvSpPr>
            <p:cNvPr id="2023" name="CustomShape 5">
              <a:extLst>
                <a:ext uri="{FF2B5EF4-FFF2-40B4-BE49-F238E27FC236}">
                  <a16:creationId xmlns:a16="http://schemas.microsoft.com/office/drawing/2014/main" id="{F54184EE-4264-1818-8AE1-875BD549A416}"/>
                </a:ext>
              </a:extLst>
            </p:cNvPr>
            <p:cNvSpPr/>
            <p:nvPr/>
          </p:nvSpPr>
          <p:spPr>
            <a:xfrm>
              <a:off x="8388360" y="667872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C9213C0-27A4-49AA-9464-BF7094D80419}" type="slidenum">
                <a:rPr lang="it-IT" sz="1000" b="0" strike="noStrike" spc="-1">
                  <a:solidFill>
                    <a:srgbClr val="002060"/>
                  </a:solidFill>
                  <a:latin typeface="Arial"/>
                  <a:ea typeface="DejaVu Sans"/>
                </a:rPr>
                <a:t>74</a:t>
              </a:fld>
              <a:endParaRPr lang="it-IT" sz="1000" b="0" strike="noStrike" spc="-1">
                <a:latin typeface="Arial"/>
              </a:endParaRPr>
            </a:p>
          </p:txBody>
        </p:sp>
        <p:sp>
          <p:nvSpPr>
            <p:cNvPr id="2024" name="CustomShape 6">
              <a:extLst>
                <a:ext uri="{FF2B5EF4-FFF2-40B4-BE49-F238E27FC236}">
                  <a16:creationId xmlns:a16="http://schemas.microsoft.com/office/drawing/2014/main" id="{71ED53BB-7105-51B8-C6DD-F9A56A602F3D}"/>
                </a:ext>
              </a:extLst>
            </p:cNvPr>
            <p:cNvSpPr/>
            <p:nvPr/>
          </p:nvSpPr>
          <p:spPr>
            <a:xfrm>
              <a:off x="1441800" y="639540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dirty="0">
                  <a:solidFill>
                    <a:srgbClr val="002060"/>
                  </a:solidFill>
                  <a:latin typeface="Arial"/>
                  <a:ea typeface="DejaVu Sans"/>
                </a:rPr>
                <a:t>Corso di aggiornamento in prevenzione incendi</a:t>
              </a:r>
              <a:endParaRPr lang="it-IT" sz="1200" b="0" strike="noStrike" spc="-1" dirty="0">
                <a:latin typeface="Arial"/>
              </a:endParaRPr>
            </a:p>
          </p:txBody>
        </p:sp>
        <p:sp>
          <p:nvSpPr>
            <p:cNvPr id="2025" name="Line 7">
              <a:extLst>
                <a:ext uri="{FF2B5EF4-FFF2-40B4-BE49-F238E27FC236}">
                  <a16:creationId xmlns:a16="http://schemas.microsoft.com/office/drawing/2014/main" id="{AA680A04-3662-C1AE-324A-23EF30C3E0E9}"/>
                </a:ext>
              </a:extLst>
            </p:cNvPr>
            <p:cNvSpPr/>
            <p:nvPr/>
          </p:nvSpPr>
          <p:spPr>
            <a:xfrm>
              <a:off x="0" y="621792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6" name="Line 8">
              <a:extLst>
                <a:ext uri="{FF2B5EF4-FFF2-40B4-BE49-F238E27FC236}">
                  <a16:creationId xmlns:a16="http://schemas.microsoft.com/office/drawing/2014/main" id="{6AA40C4E-7585-8EEA-E46A-73FD688C9AA7}"/>
                </a:ext>
              </a:extLst>
            </p:cNvPr>
            <p:cNvSpPr/>
            <p:nvPr/>
          </p:nvSpPr>
          <p:spPr>
            <a:xfrm>
              <a:off x="755280" y="621792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7" name="Line 9">
              <a:extLst>
                <a:ext uri="{FF2B5EF4-FFF2-40B4-BE49-F238E27FC236}">
                  <a16:creationId xmlns:a16="http://schemas.microsoft.com/office/drawing/2014/main" id="{842D2444-9A38-099A-C6ED-D64ACCBC7F92}"/>
                </a:ext>
              </a:extLst>
            </p:cNvPr>
            <p:cNvSpPr/>
            <p:nvPr/>
          </p:nvSpPr>
          <p:spPr>
            <a:xfrm>
              <a:off x="8388360" y="669348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8" name="Line 10">
              <a:extLst>
                <a:ext uri="{FF2B5EF4-FFF2-40B4-BE49-F238E27FC236}">
                  <a16:creationId xmlns:a16="http://schemas.microsoft.com/office/drawing/2014/main" id="{1CE30545-3ED0-3BB3-9CF5-391BB3DAB21E}"/>
                </a:ext>
              </a:extLst>
            </p:cNvPr>
            <p:cNvSpPr/>
            <p:nvPr/>
          </p:nvSpPr>
          <p:spPr>
            <a:xfrm>
              <a:off x="2303280" y="668808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30" name="CustomShape 12">
              <a:extLst>
                <a:ext uri="{FF2B5EF4-FFF2-40B4-BE49-F238E27FC236}">
                  <a16:creationId xmlns:a16="http://schemas.microsoft.com/office/drawing/2014/main" id="{25F3765D-B0AD-60E0-F441-732142D20367}"/>
                </a:ext>
              </a:extLst>
            </p:cNvPr>
            <p:cNvSpPr/>
            <p:nvPr/>
          </p:nvSpPr>
          <p:spPr>
            <a:xfrm>
              <a:off x="0" y="6408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031" name="Picture 2_143">
              <a:extLst>
                <a:ext uri="{FF2B5EF4-FFF2-40B4-BE49-F238E27FC236}">
                  <a16:creationId xmlns:a16="http://schemas.microsoft.com/office/drawing/2014/main" id="{C9B25E31-1B85-817C-3C81-FA92B9FF3CC5}"/>
                </a:ext>
              </a:extLst>
            </p:cNvPr>
            <p:cNvPicPr/>
            <p:nvPr/>
          </p:nvPicPr>
          <p:blipFill>
            <a:blip r:embed="rId3"/>
            <a:srcRect r="66092"/>
            <a:stretch/>
          </p:blipFill>
          <p:spPr>
            <a:xfrm>
              <a:off x="58320" y="237960"/>
              <a:ext cx="863280" cy="1065960"/>
            </a:xfrm>
            <a:prstGeom prst="rect">
              <a:avLst/>
            </a:prstGeom>
            <a:ln>
              <a:noFill/>
            </a:ln>
          </p:spPr>
        </p:pic>
        <p:pic>
          <p:nvPicPr>
            <p:cNvPr id="2032" name="Picture 2_144">
              <a:extLst>
                <a:ext uri="{FF2B5EF4-FFF2-40B4-BE49-F238E27FC236}">
                  <a16:creationId xmlns:a16="http://schemas.microsoft.com/office/drawing/2014/main" id="{252771C4-C4BF-6D52-358B-563F398F2362}"/>
                </a:ext>
              </a:extLst>
            </p:cNvPr>
            <p:cNvPicPr/>
            <p:nvPr/>
          </p:nvPicPr>
          <p:blipFill>
            <a:blip r:embed="rId4"/>
            <a:stretch/>
          </p:blipFill>
          <p:spPr>
            <a:xfrm>
              <a:off x="2880" y="1652040"/>
              <a:ext cx="943200" cy="243360"/>
            </a:xfrm>
            <a:prstGeom prst="rect">
              <a:avLst/>
            </a:prstGeom>
            <a:ln>
              <a:noFill/>
            </a:ln>
          </p:spPr>
        </p:pic>
      </p:grpSp>
      <p:graphicFrame>
        <p:nvGraphicFramePr>
          <p:cNvPr id="2" name="Oggetto 1">
            <a:extLst>
              <a:ext uri="{FF2B5EF4-FFF2-40B4-BE49-F238E27FC236}">
                <a16:creationId xmlns:a16="http://schemas.microsoft.com/office/drawing/2014/main" id="{F2A15E5C-AEC2-AF85-F05A-54CB6566BD57}"/>
              </a:ext>
            </a:extLst>
          </p:cNvPr>
          <p:cNvGraphicFramePr>
            <a:graphicFrameLocks noChangeAspect="1"/>
          </p:cNvGraphicFramePr>
          <p:nvPr>
            <p:extLst>
              <p:ext uri="{D42A27DB-BD31-4B8C-83A1-F6EECF244321}">
                <p14:modId xmlns:p14="http://schemas.microsoft.com/office/powerpoint/2010/main" val="1122738482"/>
              </p:ext>
            </p:extLst>
          </p:nvPr>
        </p:nvGraphicFramePr>
        <p:xfrm>
          <a:off x="1781175" y="1014146"/>
          <a:ext cx="6369050" cy="4500694"/>
        </p:xfrm>
        <a:graphic>
          <a:graphicData uri="http://schemas.openxmlformats.org/presentationml/2006/ole">
            <mc:AlternateContent xmlns:mc="http://schemas.openxmlformats.org/markup-compatibility/2006">
              <mc:Choice xmlns:v="urn:schemas-microsoft-com:vml" Requires="v">
                <p:oleObj name="Acrobat Document" r:id="rId5" imgW="8019898" imgH="5667229" progId="Acrobat.Document.DC">
                  <p:embed/>
                </p:oleObj>
              </mc:Choice>
              <mc:Fallback>
                <p:oleObj name="Acrobat Document" r:id="rId5" imgW="8019898" imgH="5667229" progId="Acrobat.Document.DC">
                  <p:embed/>
                  <p:pic>
                    <p:nvPicPr>
                      <p:cNvPr id="2" name="Oggetto 1">
                        <a:extLst>
                          <a:ext uri="{FF2B5EF4-FFF2-40B4-BE49-F238E27FC236}">
                            <a16:creationId xmlns:a16="http://schemas.microsoft.com/office/drawing/2014/main" id="{F2A15E5C-AEC2-AF85-F05A-54CB6566BD57}"/>
                          </a:ext>
                        </a:extLst>
                      </p:cNvPr>
                      <p:cNvPicPr/>
                      <p:nvPr/>
                    </p:nvPicPr>
                    <p:blipFill>
                      <a:blip r:embed="rId6"/>
                      <a:stretch>
                        <a:fillRect/>
                      </a:stretch>
                    </p:blipFill>
                    <p:spPr>
                      <a:xfrm>
                        <a:off x="1781175" y="1014146"/>
                        <a:ext cx="6369050" cy="4500694"/>
                      </a:xfrm>
                      <a:prstGeom prst="rect">
                        <a:avLst/>
                      </a:prstGeom>
                    </p:spPr>
                  </p:pic>
                </p:oleObj>
              </mc:Fallback>
            </mc:AlternateContent>
          </a:graphicData>
        </a:graphic>
      </p:graphicFrame>
      <p:sp>
        <p:nvSpPr>
          <p:cNvPr id="4" name="CasellaDiTesto 3">
            <a:extLst>
              <a:ext uri="{FF2B5EF4-FFF2-40B4-BE49-F238E27FC236}">
                <a16:creationId xmlns:a16="http://schemas.microsoft.com/office/drawing/2014/main" id="{01D90327-2086-BF04-347A-6B6F1AAB8ECA}"/>
              </a:ext>
            </a:extLst>
          </p:cNvPr>
          <p:cNvSpPr txBox="1"/>
          <p:nvPr/>
        </p:nvSpPr>
        <p:spPr>
          <a:xfrm>
            <a:off x="2564606" y="5659188"/>
            <a:ext cx="4576762" cy="369332"/>
          </a:xfrm>
          <a:prstGeom prst="rect">
            <a:avLst/>
          </a:prstGeom>
          <a:noFill/>
        </p:spPr>
        <p:txBody>
          <a:bodyPr wrap="square">
            <a:spAutoFit/>
          </a:bodyPr>
          <a:lstStyle/>
          <a:p>
            <a:pPr algn="ctr"/>
            <a:r>
              <a:rPr lang="it-IT" sz="1800" dirty="0"/>
              <a:t>Piano rialzato</a:t>
            </a:r>
          </a:p>
        </p:txBody>
      </p:sp>
      <p:sp>
        <p:nvSpPr>
          <p:cNvPr id="6" name="CasellaDiTesto 5">
            <a:extLst>
              <a:ext uri="{FF2B5EF4-FFF2-40B4-BE49-F238E27FC236}">
                <a16:creationId xmlns:a16="http://schemas.microsoft.com/office/drawing/2014/main" id="{75D4B66C-229D-6CF5-6428-2CE279513E69}"/>
              </a:ext>
            </a:extLst>
          </p:cNvPr>
          <p:cNvSpPr txBox="1"/>
          <p:nvPr/>
        </p:nvSpPr>
        <p:spPr>
          <a:xfrm>
            <a:off x="2564606" y="455414"/>
            <a:ext cx="4576762" cy="369332"/>
          </a:xfrm>
          <a:prstGeom prst="rect">
            <a:avLst/>
          </a:prstGeom>
          <a:noFill/>
        </p:spPr>
        <p:txBody>
          <a:bodyPr wrap="square">
            <a:spAutoFit/>
          </a:bodyPr>
          <a:lstStyle/>
          <a:p>
            <a:pPr algn="ctr"/>
            <a:r>
              <a:rPr lang="it-IT" dirty="0"/>
              <a:t>Aree rischio vita</a:t>
            </a:r>
          </a:p>
        </p:txBody>
      </p:sp>
    </p:spTree>
    <p:extLst>
      <p:ext uri="{BB962C8B-B14F-4D97-AF65-F5344CB8AC3E}">
        <p14:creationId xmlns:p14="http://schemas.microsoft.com/office/powerpoint/2010/main" val="20124181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0D8755-855D-760E-25BC-EC55A4E62637}"/>
            </a:ext>
          </a:extLst>
        </p:cNvPr>
        <p:cNvGrpSpPr/>
        <p:nvPr/>
      </p:nvGrpSpPr>
      <p:grpSpPr>
        <a:xfrm>
          <a:off x="0" y="0"/>
          <a:ext cx="0" cy="0"/>
          <a:chOff x="0" y="0"/>
          <a:chExt cx="0" cy="0"/>
        </a:xfrm>
      </p:grpSpPr>
      <p:grpSp>
        <p:nvGrpSpPr>
          <p:cNvPr id="2019" name="Group 2">
            <a:extLst>
              <a:ext uri="{FF2B5EF4-FFF2-40B4-BE49-F238E27FC236}">
                <a16:creationId xmlns:a16="http://schemas.microsoft.com/office/drawing/2014/main" id="{6D5A752B-7728-C631-53EE-51B69ADC4774}"/>
              </a:ext>
            </a:extLst>
          </p:cNvPr>
          <p:cNvGrpSpPr/>
          <p:nvPr/>
        </p:nvGrpSpPr>
        <p:grpSpPr>
          <a:xfrm>
            <a:off x="0" y="64080"/>
            <a:ext cx="9144000" cy="6857280"/>
            <a:chOff x="0" y="64080"/>
            <a:chExt cx="9144000" cy="6857280"/>
          </a:xfrm>
        </p:grpSpPr>
        <p:sp>
          <p:nvSpPr>
            <p:cNvPr id="2020" name="CustomShape 3">
              <a:extLst>
                <a:ext uri="{FF2B5EF4-FFF2-40B4-BE49-F238E27FC236}">
                  <a16:creationId xmlns:a16="http://schemas.microsoft.com/office/drawing/2014/main" id="{21DD2646-E545-D793-05B8-900B5A63D641}"/>
                </a:ext>
              </a:extLst>
            </p:cNvPr>
            <p:cNvSpPr/>
            <p:nvPr/>
          </p:nvSpPr>
          <p:spPr>
            <a:xfrm>
              <a:off x="6156000" y="668448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pic>
          <p:nvPicPr>
            <p:cNvPr id="2022" name="Picture 2_142">
              <a:extLst>
                <a:ext uri="{FF2B5EF4-FFF2-40B4-BE49-F238E27FC236}">
                  <a16:creationId xmlns:a16="http://schemas.microsoft.com/office/drawing/2014/main" id="{5AA85C92-BFA7-36AD-24B8-FA277929835D}"/>
                </a:ext>
              </a:extLst>
            </p:cNvPr>
            <p:cNvPicPr/>
            <p:nvPr/>
          </p:nvPicPr>
          <p:blipFill>
            <a:blip r:embed="rId2"/>
            <a:srcRect b="16376"/>
            <a:stretch/>
          </p:blipFill>
          <p:spPr>
            <a:xfrm>
              <a:off x="150840" y="6286320"/>
              <a:ext cx="431280" cy="569880"/>
            </a:xfrm>
            <a:prstGeom prst="rect">
              <a:avLst/>
            </a:prstGeom>
            <a:ln>
              <a:noFill/>
            </a:ln>
          </p:spPr>
        </p:pic>
        <p:sp>
          <p:nvSpPr>
            <p:cNvPr id="2023" name="CustomShape 5">
              <a:extLst>
                <a:ext uri="{FF2B5EF4-FFF2-40B4-BE49-F238E27FC236}">
                  <a16:creationId xmlns:a16="http://schemas.microsoft.com/office/drawing/2014/main" id="{B13955C8-B9B1-68D8-7460-42B155399BDD}"/>
                </a:ext>
              </a:extLst>
            </p:cNvPr>
            <p:cNvSpPr/>
            <p:nvPr/>
          </p:nvSpPr>
          <p:spPr>
            <a:xfrm>
              <a:off x="8388360" y="667872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C9213C0-27A4-49AA-9464-BF7094D80419}" type="slidenum">
                <a:rPr lang="it-IT" sz="1000" b="0" strike="noStrike" spc="-1">
                  <a:solidFill>
                    <a:srgbClr val="002060"/>
                  </a:solidFill>
                  <a:latin typeface="Arial"/>
                  <a:ea typeface="DejaVu Sans"/>
                </a:rPr>
                <a:t>75</a:t>
              </a:fld>
              <a:endParaRPr lang="it-IT" sz="1000" b="0" strike="noStrike" spc="-1">
                <a:latin typeface="Arial"/>
              </a:endParaRPr>
            </a:p>
          </p:txBody>
        </p:sp>
        <p:sp>
          <p:nvSpPr>
            <p:cNvPr id="2024" name="CustomShape 6">
              <a:extLst>
                <a:ext uri="{FF2B5EF4-FFF2-40B4-BE49-F238E27FC236}">
                  <a16:creationId xmlns:a16="http://schemas.microsoft.com/office/drawing/2014/main" id="{0B2A52B8-FBBE-B16B-C9D2-DB2CD619DA20}"/>
                </a:ext>
              </a:extLst>
            </p:cNvPr>
            <p:cNvSpPr/>
            <p:nvPr/>
          </p:nvSpPr>
          <p:spPr>
            <a:xfrm>
              <a:off x="1441800" y="639540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025" name="Line 7">
              <a:extLst>
                <a:ext uri="{FF2B5EF4-FFF2-40B4-BE49-F238E27FC236}">
                  <a16:creationId xmlns:a16="http://schemas.microsoft.com/office/drawing/2014/main" id="{5C255930-C8E9-0318-103B-3334B5E059DB}"/>
                </a:ext>
              </a:extLst>
            </p:cNvPr>
            <p:cNvSpPr/>
            <p:nvPr/>
          </p:nvSpPr>
          <p:spPr>
            <a:xfrm>
              <a:off x="0" y="621792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6" name="Line 8">
              <a:extLst>
                <a:ext uri="{FF2B5EF4-FFF2-40B4-BE49-F238E27FC236}">
                  <a16:creationId xmlns:a16="http://schemas.microsoft.com/office/drawing/2014/main" id="{DB84E348-7B50-8BE6-96AB-27BDC5DA85D2}"/>
                </a:ext>
              </a:extLst>
            </p:cNvPr>
            <p:cNvSpPr/>
            <p:nvPr/>
          </p:nvSpPr>
          <p:spPr>
            <a:xfrm>
              <a:off x="755280" y="621792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7" name="Line 9">
              <a:extLst>
                <a:ext uri="{FF2B5EF4-FFF2-40B4-BE49-F238E27FC236}">
                  <a16:creationId xmlns:a16="http://schemas.microsoft.com/office/drawing/2014/main" id="{E103B009-A15D-AFDC-124B-F60E8D9E00B8}"/>
                </a:ext>
              </a:extLst>
            </p:cNvPr>
            <p:cNvSpPr/>
            <p:nvPr/>
          </p:nvSpPr>
          <p:spPr>
            <a:xfrm>
              <a:off x="8388360" y="669348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8" name="Line 10">
              <a:extLst>
                <a:ext uri="{FF2B5EF4-FFF2-40B4-BE49-F238E27FC236}">
                  <a16:creationId xmlns:a16="http://schemas.microsoft.com/office/drawing/2014/main" id="{4221362F-35A8-B8BD-66BA-5FDE748CA541}"/>
                </a:ext>
              </a:extLst>
            </p:cNvPr>
            <p:cNvSpPr/>
            <p:nvPr/>
          </p:nvSpPr>
          <p:spPr>
            <a:xfrm>
              <a:off x="2303280" y="668808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30" name="CustomShape 12">
              <a:extLst>
                <a:ext uri="{FF2B5EF4-FFF2-40B4-BE49-F238E27FC236}">
                  <a16:creationId xmlns:a16="http://schemas.microsoft.com/office/drawing/2014/main" id="{87196CC3-FED0-2EA9-5088-9816E7FC7DEC}"/>
                </a:ext>
              </a:extLst>
            </p:cNvPr>
            <p:cNvSpPr/>
            <p:nvPr/>
          </p:nvSpPr>
          <p:spPr>
            <a:xfrm>
              <a:off x="0" y="6408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031" name="Picture 2_143">
              <a:extLst>
                <a:ext uri="{FF2B5EF4-FFF2-40B4-BE49-F238E27FC236}">
                  <a16:creationId xmlns:a16="http://schemas.microsoft.com/office/drawing/2014/main" id="{54FA2BB3-28FA-6C99-F29E-C4CCC9BE434C}"/>
                </a:ext>
              </a:extLst>
            </p:cNvPr>
            <p:cNvPicPr/>
            <p:nvPr/>
          </p:nvPicPr>
          <p:blipFill>
            <a:blip r:embed="rId3"/>
            <a:srcRect r="66092"/>
            <a:stretch/>
          </p:blipFill>
          <p:spPr>
            <a:xfrm>
              <a:off x="58320" y="237960"/>
              <a:ext cx="863280" cy="1065960"/>
            </a:xfrm>
            <a:prstGeom prst="rect">
              <a:avLst/>
            </a:prstGeom>
            <a:ln>
              <a:noFill/>
            </a:ln>
          </p:spPr>
        </p:pic>
        <p:pic>
          <p:nvPicPr>
            <p:cNvPr id="2032" name="Picture 2_144">
              <a:extLst>
                <a:ext uri="{FF2B5EF4-FFF2-40B4-BE49-F238E27FC236}">
                  <a16:creationId xmlns:a16="http://schemas.microsoft.com/office/drawing/2014/main" id="{D0C9A837-5550-2DF2-6034-CB3AC3F3D208}"/>
                </a:ext>
              </a:extLst>
            </p:cNvPr>
            <p:cNvPicPr/>
            <p:nvPr/>
          </p:nvPicPr>
          <p:blipFill>
            <a:blip r:embed="rId4"/>
            <a:stretch/>
          </p:blipFill>
          <p:spPr>
            <a:xfrm>
              <a:off x="2880" y="1652040"/>
              <a:ext cx="943200" cy="243360"/>
            </a:xfrm>
            <a:prstGeom prst="rect">
              <a:avLst/>
            </a:prstGeom>
            <a:ln>
              <a:noFill/>
            </a:ln>
          </p:spPr>
        </p:pic>
      </p:grpSp>
      <p:graphicFrame>
        <p:nvGraphicFramePr>
          <p:cNvPr id="2" name="Oggetto 1">
            <a:extLst>
              <a:ext uri="{FF2B5EF4-FFF2-40B4-BE49-F238E27FC236}">
                <a16:creationId xmlns:a16="http://schemas.microsoft.com/office/drawing/2014/main" id="{57AF6617-FA80-87A4-E5F9-6E1C1F3C19FF}"/>
              </a:ext>
            </a:extLst>
          </p:cNvPr>
          <p:cNvGraphicFramePr>
            <a:graphicFrameLocks noChangeAspect="1"/>
          </p:cNvGraphicFramePr>
          <p:nvPr>
            <p:extLst>
              <p:ext uri="{D42A27DB-BD31-4B8C-83A1-F6EECF244321}">
                <p14:modId xmlns:p14="http://schemas.microsoft.com/office/powerpoint/2010/main" val="3050503058"/>
              </p:ext>
            </p:extLst>
          </p:nvPr>
        </p:nvGraphicFramePr>
        <p:xfrm>
          <a:off x="1605902" y="839235"/>
          <a:ext cx="6959937" cy="4918245"/>
        </p:xfrm>
        <a:graphic>
          <a:graphicData uri="http://schemas.openxmlformats.org/presentationml/2006/ole">
            <mc:AlternateContent xmlns:mc="http://schemas.openxmlformats.org/markup-compatibility/2006">
              <mc:Choice xmlns:v="urn:schemas-microsoft-com:vml" Requires="v">
                <p:oleObj name="Acrobat Document" r:id="rId5" imgW="8019898" imgH="5667229" progId="Acrobat.Document.DC">
                  <p:embed/>
                </p:oleObj>
              </mc:Choice>
              <mc:Fallback>
                <p:oleObj name="Acrobat Document" r:id="rId5" imgW="8019898" imgH="5667229" progId="Acrobat.Document.DC">
                  <p:embed/>
                  <p:pic>
                    <p:nvPicPr>
                      <p:cNvPr id="2" name="Oggetto 1">
                        <a:extLst>
                          <a:ext uri="{FF2B5EF4-FFF2-40B4-BE49-F238E27FC236}">
                            <a16:creationId xmlns:a16="http://schemas.microsoft.com/office/drawing/2014/main" id="{57AF6617-FA80-87A4-E5F9-6E1C1F3C19FF}"/>
                          </a:ext>
                        </a:extLst>
                      </p:cNvPr>
                      <p:cNvPicPr/>
                      <p:nvPr/>
                    </p:nvPicPr>
                    <p:blipFill>
                      <a:blip r:embed="rId6"/>
                      <a:stretch>
                        <a:fillRect/>
                      </a:stretch>
                    </p:blipFill>
                    <p:spPr>
                      <a:xfrm>
                        <a:off x="1605902" y="839235"/>
                        <a:ext cx="6959937" cy="4918245"/>
                      </a:xfrm>
                      <a:prstGeom prst="rect">
                        <a:avLst/>
                      </a:prstGeom>
                    </p:spPr>
                  </p:pic>
                </p:oleObj>
              </mc:Fallback>
            </mc:AlternateContent>
          </a:graphicData>
        </a:graphic>
      </p:graphicFrame>
      <p:sp>
        <p:nvSpPr>
          <p:cNvPr id="3" name="CasellaDiTesto 2">
            <a:extLst>
              <a:ext uri="{FF2B5EF4-FFF2-40B4-BE49-F238E27FC236}">
                <a16:creationId xmlns:a16="http://schemas.microsoft.com/office/drawing/2014/main" id="{C84AD1D7-2D99-7A77-416D-4FEA8EA83690}"/>
              </a:ext>
            </a:extLst>
          </p:cNvPr>
          <p:cNvSpPr txBox="1"/>
          <p:nvPr/>
        </p:nvSpPr>
        <p:spPr>
          <a:xfrm>
            <a:off x="2564606" y="455414"/>
            <a:ext cx="4576762" cy="369332"/>
          </a:xfrm>
          <a:prstGeom prst="rect">
            <a:avLst/>
          </a:prstGeom>
          <a:noFill/>
        </p:spPr>
        <p:txBody>
          <a:bodyPr wrap="square">
            <a:spAutoFit/>
          </a:bodyPr>
          <a:lstStyle/>
          <a:p>
            <a:pPr algn="ctr"/>
            <a:r>
              <a:rPr lang="it-IT" dirty="0"/>
              <a:t>Aree rischio vita</a:t>
            </a:r>
          </a:p>
        </p:txBody>
      </p:sp>
      <p:sp>
        <p:nvSpPr>
          <p:cNvPr id="4" name="CasellaDiTesto 3">
            <a:extLst>
              <a:ext uri="{FF2B5EF4-FFF2-40B4-BE49-F238E27FC236}">
                <a16:creationId xmlns:a16="http://schemas.microsoft.com/office/drawing/2014/main" id="{C4932C7B-DEE6-BD07-FAD6-537E95336A1C}"/>
              </a:ext>
            </a:extLst>
          </p:cNvPr>
          <p:cNvSpPr txBox="1"/>
          <p:nvPr/>
        </p:nvSpPr>
        <p:spPr>
          <a:xfrm>
            <a:off x="2564606" y="5659188"/>
            <a:ext cx="4576762" cy="369332"/>
          </a:xfrm>
          <a:prstGeom prst="rect">
            <a:avLst/>
          </a:prstGeom>
          <a:noFill/>
        </p:spPr>
        <p:txBody>
          <a:bodyPr wrap="square">
            <a:spAutoFit/>
          </a:bodyPr>
          <a:lstStyle/>
          <a:p>
            <a:pPr algn="ctr"/>
            <a:r>
              <a:rPr lang="it-IT" sz="1800" dirty="0"/>
              <a:t>Piano primo</a:t>
            </a:r>
          </a:p>
        </p:txBody>
      </p:sp>
    </p:spTree>
    <p:extLst>
      <p:ext uri="{BB962C8B-B14F-4D97-AF65-F5344CB8AC3E}">
        <p14:creationId xmlns:p14="http://schemas.microsoft.com/office/powerpoint/2010/main" val="83088531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6620CE-7817-FB60-3285-7EC5410D2A74}"/>
            </a:ext>
          </a:extLst>
        </p:cNvPr>
        <p:cNvGrpSpPr/>
        <p:nvPr/>
      </p:nvGrpSpPr>
      <p:grpSpPr>
        <a:xfrm>
          <a:off x="0" y="0"/>
          <a:ext cx="0" cy="0"/>
          <a:chOff x="0" y="0"/>
          <a:chExt cx="0" cy="0"/>
        </a:xfrm>
      </p:grpSpPr>
      <p:grpSp>
        <p:nvGrpSpPr>
          <p:cNvPr id="2019" name="Group 2">
            <a:extLst>
              <a:ext uri="{FF2B5EF4-FFF2-40B4-BE49-F238E27FC236}">
                <a16:creationId xmlns:a16="http://schemas.microsoft.com/office/drawing/2014/main" id="{D0C6947A-CA55-8B7A-0CF3-84BE58167B29}"/>
              </a:ext>
            </a:extLst>
          </p:cNvPr>
          <p:cNvGrpSpPr/>
          <p:nvPr/>
        </p:nvGrpSpPr>
        <p:grpSpPr>
          <a:xfrm>
            <a:off x="0" y="64080"/>
            <a:ext cx="9144000" cy="6857280"/>
            <a:chOff x="0" y="64080"/>
            <a:chExt cx="9144000" cy="6857280"/>
          </a:xfrm>
        </p:grpSpPr>
        <p:sp>
          <p:nvSpPr>
            <p:cNvPr id="2020" name="CustomShape 3">
              <a:extLst>
                <a:ext uri="{FF2B5EF4-FFF2-40B4-BE49-F238E27FC236}">
                  <a16:creationId xmlns:a16="http://schemas.microsoft.com/office/drawing/2014/main" id="{7BEADE39-2F20-7B5B-F884-BE17D018657D}"/>
                </a:ext>
              </a:extLst>
            </p:cNvPr>
            <p:cNvSpPr/>
            <p:nvPr/>
          </p:nvSpPr>
          <p:spPr>
            <a:xfrm>
              <a:off x="6156000" y="668448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a:solidFill>
                    <a:srgbClr val="17375E"/>
                  </a:solidFill>
                  <a:latin typeface="Arial"/>
                  <a:ea typeface="DejaVu Sans"/>
                </a:rPr>
                <a:t>19/01/2022</a:t>
              </a:r>
              <a:endParaRPr lang="it-IT" sz="1000" b="0" strike="noStrike" spc="-1">
                <a:latin typeface="Arial"/>
              </a:endParaRPr>
            </a:p>
          </p:txBody>
        </p:sp>
        <p:pic>
          <p:nvPicPr>
            <p:cNvPr id="2022" name="Picture 2_142">
              <a:extLst>
                <a:ext uri="{FF2B5EF4-FFF2-40B4-BE49-F238E27FC236}">
                  <a16:creationId xmlns:a16="http://schemas.microsoft.com/office/drawing/2014/main" id="{1EC6A9E9-CFAF-2E84-0B70-DC6ABF9A929B}"/>
                </a:ext>
              </a:extLst>
            </p:cNvPr>
            <p:cNvPicPr/>
            <p:nvPr/>
          </p:nvPicPr>
          <p:blipFill>
            <a:blip r:embed="rId2"/>
            <a:srcRect b="16376"/>
            <a:stretch/>
          </p:blipFill>
          <p:spPr>
            <a:xfrm>
              <a:off x="150840" y="6286320"/>
              <a:ext cx="431280" cy="569880"/>
            </a:xfrm>
            <a:prstGeom prst="rect">
              <a:avLst/>
            </a:prstGeom>
            <a:ln>
              <a:noFill/>
            </a:ln>
          </p:spPr>
        </p:pic>
        <p:sp>
          <p:nvSpPr>
            <p:cNvPr id="2023" name="CustomShape 5">
              <a:extLst>
                <a:ext uri="{FF2B5EF4-FFF2-40B4-BE49-F238E27FC236}">
                  <a16:creationId xmlns:a16="http://schemas.microsoft.com/office/drawing/2014/main" id="{5F36E75A-96F1-9CD5-DD7A-EF69D45E1238}"/>
                </a:ext>
              </a:extLst>
            </p:cNvPr>
            <p:cNvSpPr/>
            <p:nvPr/>
          </p:nvSpPr>
          <p:spPr>
            <a:xfrm>
              <a:off x="8388360" y="667872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FC9213C0-27A4-49AA-9464-BF7094D80419}" type="slidenum">
                <a:rPr lang="it-IT" sz="1000" b="0" strike="noStrike" spc="-1">
                  <a:solidFill>
                    <a:srgbClr val="002060"/>
                  </a:solidFill>
                  <a:latin typeface="Arial"/>
                  <a:ea typeface="DejaVu Sans"/>
                </a:rPr>
                <a:t>76</a:t>
              </a:fld>
              <a:endParaRPr lang="it-IT" sz="1000" b="0" strike="noStrike" spc="-1">
                <a:latin typeface="Arial"/>
              </a:endParaRPr>
            </a:p>
          </p:txBody>
        </p:sp>
        <p:sp>
          <p:nvSpPr>
            <p:cNvPr id="2024" name="CustomShape 6">
              <a:extLst>
                <a:ext uri="{FF2B5EF4-FFF2-40B4-BE49-F238E27FC236}">
                  <a16:creationId xmlns:a16="http://schemas.microsoft.com/office/drawing/2014/main" id="{0553FCC0-66E5-7CF1-30E9-2D997D359399}"/>
                </a:ext>
              </a:extLst>
            </p:cNvPr>
            <p:cNvSpPr/>
            <p:nvPr/>
          </p:nvSpPr>
          <p:spPr>
            <a:xfrm>
              <a:off x="1441800" y="639540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025" name="Line 7">
              <a:extLst>
                <a:ext uri="{FF2B5EF4-FFF2-40B4-BE49-F238E27FC236}">
                  <a16:creationId xmlns:a16="http://schemas.microsoft.com/office/drawing/2014/main" id="{06303690-2DD3-F104-40F4-0388A424E114}"/>
                </a:ext>
              </a:extLst>
            </p:cNvPr>
            <p:cNvSpPr/>
            <p:nvPr/>
          </p:nvSpPr>
          <p:spPr>
            <a:xfrm>
              <a:off x="0" y="621792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6" name="Line 8">
              <a:extLst>
                <a:ext uri="{FF2B5EF4-FFF2-40B4-BE49-F238E27FC236}">
                  <a16:creationId xmlns:a16="http://schemas.microsoft.com/office/drawing/2014/main" id="{F82B134A-9B26-0CD2-6D2A-8E4F1BC12281}"/>
                </a:ext>
              </a:extLst>
            </p:cNvPr>
            <p:cNvSpPr/>
            <p:nvPr/>
          </p:nvSpPr>
          <p:spPr>
            <a:xfrm>
              <a:off x="755280" y="621792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7" name="Line 9">
              <a:extLst>
                <a:ext uri="{FF2B5EF4-FFF2-40B4-BE49-F238E27FC236}">
                  <a16:creationId xmlns:a16="http://schemas.microsoft.com/office/drawing/2014/main" id="{46EF2A26-938B-F0B0-AE6B-F2EA00BF3517}"/>
                </a:ext>
              </a:extLst>
            </p:cNvPr>
            <p:cNvSpPr/>
            <p:nvPr/>
          </p:nvSpPr>
          <p:spPr>
            <a:xfrm>
              <a:off x="8388360" y="669348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28" name="Line 10">
              <a:extLst>
                <a:ext uri="{FF2B5EF4-FFF2-40B4-BE49-F238E27FC236}">
                  <a16:creationId xmlns:a16="http://schemas.microsoft.com/office/drawing/2014/main" id="{DC866578-E130-C32B-A267-303C44D0E3B9}"/>
                </a:ext>
              </a:extLst>
            </p:cNvPr>
            <p:cNvSpPr/>
            <p:nvPr/>
          </p:nvSpPr>
          <p:spPr>
            <a:xfrm>
              <a:off x="2303280" y="668808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030" name="CustomShape 12">
              <a:extLst>
                <a:ext uri="{FF2B5EF4-FFF2-40B4-BE49-F238E27FC236}">
                  <a16:creationId xmlns:a16="http://schemas.microsoft.com/office/drawing/2014/main" id="{184B9537-6DAA-CBF8-9D34-539C0BFB8277}"/>
                </a:ext>
              </a:extLst>
            </p:cNvPr>
            <p:cNvSpPr/>
            <p:nvPr/>
          </p:nvSpPr>
          <p:spPr>
            <a:xfrm>
              <a:off x="0" y="6408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031" name="Picture 2_143">
              <a:extLst>
                <a:ext uri="{FF2B5EF4-FFF2-40B4-BE49-F238E27FC236}">
                  <a16:creationId xmlns:a16="http://schemas.microsoft.com/office/drawing/2014/main" id="{922546EB-35F3-81B6-9CED-CAFFC279E0D0}"/>
                </a:ext>
              </a:extLst>
            </p:cNvPr>
            <p:cNvPicPr/>
            <p:nvPr/>
          </p:nvPicPr>
          <p:blipFill>
            <a:blip r:embed="rId3"/>
            <a:srcRect r="66092"/>
            <a:stretch/>
          </p:blipFill>
          <p:spPr>
            <a:xfrm>
              <a:off x="58320" y="237960"/>
              <a:ext cx="863280" cy="1065960"/>
            </a:xfrm>
            <a:prstGeom prst="rect">
              <a:avLst/>
            </a:prstGeom>
            <a:ln>
              <a:noFill/>
            </a:ln>
          </p:spPr>
        </p:pic>
        <p:pic>
          <p:nvPicPr>
            <p:cNvPr id="2032" name="Picture 2_144">
              <a:extLst>
                <a:ext uri="{FF2B5EF4-FFF2-40B4-BE49-F238E27FC236}">
                  <a16:creationId xmlns:a16="http://schemas.microsoft.com/office/drawing/2014/main" id="{2A52486F-5578-B66C-1F7A-E7CE37C90CB1}"/>
                </a:ext>
              </a:extLst>
            </p:cNvPr>
            <p:cNvPicPr/>
            <p:nvPr/>
          </p:nvPicPr>
          <p:blipFill>
            <a:blip r:embed="rId4"/>
            <a:stretch/>
          </p:blipFill>
          <p:spPr>
            <a:xfrm>
              <a:off x="2880" y="1652040"/>
              <a:ext cx="943200" cy="243360"/>
            </a:xfrm>
            <a:prstGeom prst="rect">
              <a:avLst/>
            </a:prstGeom>
            <a:ln>
              <a:noFill/>
            </a:ln>
          </p:spPr>
        </p:pic>
      </p:grpSp>
      <p:graphicFrame>
        <p:nvGraphicFramePr>
          <p:cNvPr id="2" name="Oggetto 1">
            <a:extLst>
              <a:ext uri="{FF2B5EF4-FFF2-40B4-BE49-F238E27FC236}">
                <a16:creationId xmlns:a16="http://schemas.microsoft.com/office/drawing/2014/main" id="{7B7C64FB-932C-7933-088C-54BC7526FF2A}"/>
              </a:ext>
            </a:extLst>
          </p:cNvPr>
          <p:cNvGraphicFramePr>
            <a:graphicFrameLocks noChangeAspect="1"/>
          </p:cNvGraphicFramePr>
          <p:nvPr>
            <p:extLst>
              <p:ext uri="{D42A27DB-BD31-4B8C-83A1-F6EECF244321}">
                <p14:modId xmlns:p14="http://schemas.microsoft.com/office/powerpoint/2010/main" val="2346186666"/>
              </p:ext>
            </p:extLst>
          </p:nvPr>
        </p:nvGraphicFramePr>
        <p:xfrm>
          <a:off x="1657349" y="964008"/>
          <a:ext cx="6454775" cy="4561272"/>
        </p:xfrm>
        <a:graphic>
          <a:graphicData uri="http://schemas.openxmlformats.org/presentationml/2006/ole">
            <mc:AlternateContent xmlns:mc="http://schemas.openxmlformats.org/markup-compatibility/2006">
              <mc:Choice xmlns:v="urn:schemas-microsoft-com:vml" Requires="v">
                <p:oleObj name="Acrobat Document" r:id="rId5" imgW="8019898" imgH="5667229" progId="Acrobat.Document.DC">
                  <p:embed/>
                </p:oleObj>
              </mc:Choice>
              <mc:Fallback>
                <p:oleObj name="Acrobat Document" r:id="rId5" imgW="8019898" imgH="5667229" progId="Acrobat.Document.DC">
                  <p:embed/>
                  <p:pic>
                    <p:nvPicPr>
                      <p:cNvPr id="2" name="Oggetto 1">
                        <a:extLst>
                          <a:ext uri="{FF2B5EF4-FFF2-40B4-BE49-F238E27FC236}">
                            <a16:creationId xmlns:a16="http://schemas.microsoft.com/office/drawing/2014/main" id="{7B7C64FB-932C-7933-088C-54BC7526FF2A}"/>
                          </a:ext>
                        </a:extLst>
                      </p:cNvPr>
                      <p:cNvPicPr/>
                      <p:nvPr/>
                    </p:nvPicPr>
                    <p:blipFill>
                      <a:blip r:embed="rId6"/>
                      <a:stretch>
                        <a:fillRect/>
                      </a:stretch>
                    </p:blipFill>
                    <p:spPr>
                      <a:xfrm>
                        <a:off x="1657349" y="964008"/>
                        <a:ext cx="6454775" cy="4561272"/>
                      </a:xfrm>
                      <a:prstGeom prst="rect">
                        <a:avLst/>
                      </a:prstGeom>
                    </p:spPr>
                  </p:pic>
                </p:oleObj>
              </mc:Fallback>
            </mc:AlternateContent>
          </a:graphicData>
        </a:graphic>
      </p:graphicFrame>
      <p:sp>
        <p:nvSpPr>
          <p:cNvPr id="3" name="CasellaDiTesto 2">
            <a:extLst>
              <a:ext uri="{FF2B5EF4-FFF2-40B4-BE49-F238E27FC236}">
                <a16:creationId xmlns:a16="http://schemas.microsoft.com/office/drawing/2014/main" id="{B8367E5D-EDA2-F23A-3F23-74CEE53D137B}"/>
              </a:ext>
            </a:extLst>
          </p:cNvPr>
          <p:cNvSpPr txBox="1"/>
          <p:nvPr/>
        </p:nvSpPr>
        <p:spPr>
          <a:xfrm>
            <a:off x="2564606" y="455414"/>
            <a:ext cx="4576762" cy="369332"/>
          </a:xfrm>
          <a:prstGeom prst="rect">
            <a:avLst/>
          </a:prstGeom>
          <a:noFill/>
        </p:spPr>
        <p:txBody>
          <a:bodyPr wrap="square">
            <a:spAutoFit/>
          </a:bodyPr>
          <a:lstStyle/>
          <a:p>
            <a:pPr algn="ctr"/>
            <a:r>
              <a:rPr lang="it-IT" dirty="0"/>
              <a:t>Aree rischio vita</a:t>
            </a:r>
          </a:p>
        </p:txBody>
      </p:sp>
      <p:sp>
        <p:nvSpPr>
          <p:cNvPr id="4" name="CasellaDiTesto 3">
            <a:extLst>
              <a:ext uri="{FF2B5EF4-FFF2-40B4-BE49-F238E27FC236}">
                <a16:creationId xmlns:a16="http://schemas.microsoft.com/office/drawing/2014/main" id="{4E108740-03B0-1A8D-1570-F69AE271A6F8}"/>
              </a:ext>
            </a:extLst>
          </p:cNvPr>
          <p:cNvSpPr txBox="1"/>
          <p:nvPr/>
        </p:nvSpPr>
        <p:spPr>
          <a:xfrm>
            <a:off x="2564606" y="5659188"/>
            <a:ext cx="4576762" cy="369332"/>
          </a:xfrm>
          <a:prstGeom prst="rect">
            <a:avLst/>
          </a:prstGeom>
          <a:noFill/>
        </p:spPr>
        <p:txBody>
          <a:bodyPr wrap="square">
            <a:spAutoFit/>
          </a:bodyPr>
          <a:lstStyle/>
          <a:p>
            <a:pPr algn="ctr"/>
            <a:r>
              <a:rPr lang="it-IT" sz="1800" dirty="0"/>
              <a:t>Piano </a:t>
            </a:r>
            <a:r>
              <a:rPr lang="it-IT" dirty="0"/>
              <a:t>secondo</a:t>
            </a:r>
            <a:endParaRPr lang="it-IT" sz="1800" dirty="0"/>
          </a:p>
        </p:txBody>
      </p:sp>
      <p:sp>
        <p:nvSpPr>
          <p:cNvPr id="5" name="CustomShape 1">
            <a:extLst>
              <a:ext uri="{FF2B5EF4-FFF2-40B4-BE49-F238E27FC236}">
                <a16:creationId xmlns:a16="http://schemas.microsoft.com/office/drawing/2014/main" id="{94FDDDC1-534F-ED05-9F08-D493C232E9EE}"/>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extLst>
      <p:ext uri="{BB962C8B-B14F-4D97-AF65-F5344CB8AC3E}">
        <p14:creationId xmlns:p14="http://schemas.microsoft.com/office/powerpoint/2010/main" val="1824136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CustomShape 3"/>
          <p:cNvSpPr/>
          <p:nvPr/>
        </p:nvSpPr>
        <p:spPr>
          <a:xfrm>
            <a:off x="1296000" y="360000"/>
            <a:ext cx="7559640" cy="3977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DM 03/08/2005 e </a:t>
            </a:r>
            <a:r>
              <a:rPr lang="it-IT" sz="2200" b="1" strike="noStrike" spc="-1" dirty="0" err="1">
                <a:solidFill>
                  <a:srgbClr val="002060"/>
                </a:solidFill>
                <a:latin typeface="Arial"/>
                <a:ea typeface="DejaVu Sans"/>
              </a:rPr>
              <a:t>s.m.i.</a:t>
            </a:r>
            <a:endParaRPr lang="it-IT" sz="2200" b="0" strike="noStrike" spc="-1" dirty="0">
              <a:latin typeface="Arial"/>
            </a:endParaRPr>
          </a:p>
          <a:p>
            <a:pPr algn="just">
              <a:lnSpc>
                <a:spcPct val="100000"/>
              </a:lnSpc>
            </a:pPr>
            <a:endParaRPr lang="it-IT" sz="2200" b="0" strike="noStrike" spc="-1" dirty="0">
              <a:latin typeface="Arial"/>
            </a:endParaRPr>
          </a:p>
          <a:p>
            <a:pPr algn="ctr">
              <a:lnSpc>
                <a:spcPct val="100000"/>
              </a:lnSpc>
            </a:pPr>
            <a:endParaRPr lang="it-IT" sz="2200" b="0" strike="noStrike" spc="-1" dirty="0">
              <a:latin typeface="Arial"/>
            </a:endParaRPr>
          </a:p>
          <a:p>
            <a:pPr algn="just">
              <a:lnSpc>
                <a:spcPct val="100000"/>
              </a:lnSpc>
              <a:spcBef>
                <a:spcPts val="567"/>
              </a:spcBef>
              <a:spcAft>
                <a:spcPts val="567"/>
              </a:spcAft>
            </a:pPr>
            <a:r>
              <a:rPr lang="it-IT" sz="2200" b="0" strike="noStrike" spc="-1" dirty="0">
                <a:solidFill>
                  <a:srgbClr val="002060"/>
                </a:solidFill>
                <a:latin typeface="Arial"/>
                <a:ea typeface="DejaVu Sans"/>
              </a:rPr>
              <a:t>Il primo passo è quello di definire il </a:t>
            </a:r>
            <a:endParaRPr lang="it-IT" sz="2200" b="0" strike="noStrike" spc="-1" dirty="0">
              <a:latin typeface="Arial"/>
            </a:endParaRPr>
          </a:p>
          <a:p>
            <a:pPr algn="just">
              <a:lnSpc>
                <a:spcPct val="100000"/>
              </a:lnSpc>
              <a:spcBef>
                <a:spcPts val="567"/>
              </a:spcBef>
              <a:spcAft>
                <a:spcPts val="567"/>
              </a:spcAft>
            </a:pPr>
            <a:endParaRPr lang="it-IT" sz="2200" b="0" strike="noStrike" spc="-1" dirty="0">
              <a:latin typeface="Arial"/>
            </a:endParaRPr>
          </a:p>
          <a:p>
            <a:pPr algn="ctr">
              <a:lnSpc>
                <a:spcPct val="100000"/>
              </a:lnSpc>
              <a:spcBef>
                <a:spcPts val="567"/>
              </a:spcBef>
              <a:spcAft>
                <a:spcPts val="567"/>
              </a:spcAft>
            </a:pPr>
            <a:r>
              <a:rPr lang="it-IT" sz="2200" b="1" strike="noStrike" spc="-1" dirty="0">
                <a:solidFill>
                  <a:srgbClr val="002060"/>
                </a:solidFill>
                <a:latin typeface="Arial"/>
                <a:ea typeface="DejaVu Sans"/>
              </a:rPr>
              <a:t>profilo di rischio dell’attività</a:t>
            </a:r>
            <a:endParaRPr lang="it-IT" sz="2200" b="0" strike="noStrike" spc="-1" dirty="0">
              <a:latin typeface="Arial"/>
            </a:endParaRPr>
          </a:p>
          <a:p>
            <a:pPr algn="ctr">
              <a:lnSpc>
                <a:spcPct val="100000"/>
              </a:lnSpc>
              <a:spcBef>
                <a:spcPts val="567"/>
              </a:spcBef>
              <a:spcAft>
                <a:spcPts val="567"/>
              </a:spcAft>
            </a:pPr>
            <a:endParaRPr lang="it-IT" sz="2200" b="0" strike="noStrike" spc="-1" dirty="0">
              <a:latin typeface="Arial"/>
            </a:endParaRPr>
          </a:p>
          <a:p>
            <a:pPr marL="216000" indent="-215640" algn="just">
              <a:lnSpc>
                <a:spcPct val="100000"/>
              </a:lnSpc>
              <a:spcBef>
                <a:spcPts val="1134"/>
              </a:spcBef>
              <a:spcAft>
                <a:spcPts val="1134"/>
              </a:spcAft>
              <a:buClr>
                <a:srgbClr val="002060"/>
              </a:buClr>
              <a:buFont typeface="StarSymbol"/>
              <a:buAutoNum type="romanUcPeriod"/>
            </a:pPr>
            <a:r>
              <a:rPr lang="it-IT" sz="2200" b="0" strike="noStrike" spc="-1" dirty="0">
                <a:solidFill>
                  <a:srgbClr val="002060"/>
                </a:solidFill>
                <a:latin typeface="Arial"/>
                <a:ea typeface="DejaVu Sans"/>
              </a:rPr>
              <a:t>Aspetti specifici dell’attività – vedi la RTV</a:t>
            </a:r>
            <a:endParaRPr lang="it-IT" sz="2200" b="0" strike="noStrike" spc="-1" dirty="0">
              <a:latin typeface="Arial"/>
            </a:endParaRPr>
          </a:p>
          <a:p>
            <a:pPr marL="216000" indent="-215640" algn="just">
              <a:lnSpc>
                <a:spcPct val="100000"/>
              </a:lnSpc>
              <a:spcBef>
                <a:spcPts val="1134"/>
              </a:spcBef>
              <a:spcAft>
                <a:spcPts val="1134"/>
              </a:spcAft>
              <a:buClr>
                <a:srgbClr val="002060"/>
              </a:buClr>
              <a:buFont typeface="StarSymbol"/>
              <a:buAutoNum type="romanUcPeriod"/>
            </a:pPr>
            <a:r>
              <a:rPr lang="it-IT" sz="2200" b="0" strike="noStrike" spc="-1" dirty="0">
                <a:solidFill>
                  <a:srgbClr val="002060"/>
                </a:solidFill>
                <a:latin typeface="Arial"/>
                <a:ea typeface="DejaVu Sans"/>
              </a:rPr>
              <a:t> Aspetti generali – vedi la RTO</a:t>
            </a:r>
            <a:endParaRPr lang="it-IT" sz="2200" b="0" strike="noStrike" spc="-1" dirty="0">
              <a:latin typeface="Arial"/>
            </a:endParaRPr>
          </a:p>
        </p:txBody>
      </p:sp>
      <p:pic>
        <p:nvPicPr>
          <p:cNvPr id="233" name="Picture 2"/>
          <p:cNvPicPr/>
          <p:nvPr/>
        </p:nvPicPr>
        <p:blipFill>
          <a:blip r:embed="rId2"/>
          <a:srcRect b="16376"/>
          <a:stretch/>
        </p:blipFill>
        <p:spPr>
          <a:xfrm>
            <a:off x="150840" y="6233400"/>
            <a:ext cx="431280" cy="569880"/>
          </a:xfrm>
          <a:prstGeom prst="rect">
            <a:avLst/>
          </a:prstGeom>
          <a:ln>
            <a:noFill/>
          </a:ln>
        </p:spPr>
      </p:pic>
      <p:sp>
        <p:nvSpPr>
          <p:cNvPr id="234"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AAF0CE60-D0ED-4040-89A7-8D6169D6BACC}" type="slidenum">
              <a:rPr lang="it-IT" sz="1000" b="0" strike="noStrike" spc="-1">
                <a:solidFill>
                  <a:srgbClr val="002060"/>
                </a:solidFill>
                <a:latin typeface="Arial"/>
                <a:ea typeface="DejaVu Sans"/>
              </a:rPr>
              <a:t>8</a:t>
            </a:fld>
            <a:endParaRPr lang="it-IT" sz="1000" b="0" strike="noStrike" spc="-1">
              <a:latin typeface="Arial"/>
            </a:endParaRPr>
          </a:p>
        </p:txBody>
      </p:sp>
      <p:sp>
        <p:nvSpPr>
          <p:cNvPr id="235"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36"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37"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38"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39"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41"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42" name="Picture 2"/>
          <p:cNvPicPr/>
          <p:nvPr/>
        </p:nvPicPr>
        <p:blipFill>
          <a:blip r:embed="rId3"/>
          <a:srcRect r="66092"/>
          <a:stretch/>
        </p:blipFill>
        <p:spPr>
          <a:xfrm>
            <a:off x="58320" y="173880"/>
            <a:ext cx="863280" cy="1065960"/>
          </a:xfrm>
          <a:prstGeom prst="rect">
            <a:avLst/>
          </a:prstGeom>
          <a:ln>
            <a:noFill/>
          </a:ln>
        </p:spPr>
      </p:pic>
      <p:pic>
        <p:nvPicPr>
          <p:cNvPr id="243" name="Picture 2"/>
          <p:cNvPicPr/>
          <p:nvPr/>
        </p:nvPicPr>
        <p:blipFill>
          <a:blip r:embed="rId4"/>
          <a:stretch/>
        </p:blipFill>
        <p:spPr>
          <a:xfrm>
            <a:off x="2880" y="1587960"/>
            <a:ext cx="943200" cy="243360"/>
          </a:xfrm>
          <a:prstGeom prst="rect">
            <a:avLst/>
          </a:prstGeom>
          <a:ln>
            <a:noFill/>
          </a:ln>
        </p:spPr>
      </p:pic>
      <p:sp>
        <p:nvSpPr>
          <p:cNvPr id="2" name="CustomShape 1">
            <a:extLst>
              <a:ext uri="{FF2B5EF4-FFF2-40B4-BE49-F238E27FC236}">
                <a16:creationId xmlns:a16="http://schemas.microsoft.com/office/drawing/2014/main" id="{4BDDFF89-3248-1676-429B-516B4FCDB861}"/>
              </a:ext>
            </a:extLst>
          </p:cNvPr>
          <p:cNvSpPr/>
          <p:nvPr/>
        </p:nvSpPr>
        <p:spPr>
          <a:xfrm>
            <a:off x="6156000" y="6631560"/>
            <a:ext cx="2231640" cy="225720"/>
          </a:xfrm>
          <a:prstGeom prst="rect">
            <a:avLst/>
          </a:prstGeom>
          <a:gradFill rotWithShape="0">
            <a:gsLst>
              <a:gs pos="0">
                <a:srgbClr val="FFFFFF"/>
              </a:gs>
              <a:gs pos="100000">
                <a:srgbClr val="D9D9D9"/>
              </a:gs>
            </a:gsLst>
            <a:lin ang="0"/>
          </a:gradFill>
          <a:ln w="2556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000" b="0" strike="noStrike" spc="-1" dirty="0">
                <a:solidFill>
                  <a:srgbClr val="17375E"/>
                </a:solidFill>
                <a:latin typeface="Arial"/>
                <a:ea typeface="DejaVu Sans"/>
              </a:rPr>
              <a:t>15/01/2025</a:t>
            </a:r>
            <a:endParaRPr lang="it-IT" sz="1000" b="0" strike="noStrike" spc="-1" dirty="0">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CustomShape 3"/>
          <p:cNvSpPr/>
          <p:nvPr/>
        </p:nvSpPr>
        <p:spPr>
          <a:xfrm>
            <a:off x="1296000" y="360000"/>
            <a:ext cx="7645320" cy="567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pPr>
            <a:r>
              <a:rPr lang="it-IT" sz="2200" b="1" strike="noStrike" spc="-1" dirty="0">
                <a:solidFill>
                  <a:srgbClr val="002060"/>
                </a:solidFill>
                <a:latin typeface="Arial"/>
                <a:ea typeface="DejaVu Sans"/>
              </a:rPr>
              <a:t>DM 03/08/2005 e </a:t>
            </a:r>
            <a:r>
              <a:rPr lang="it-IT" sz="2200" b="1" strike="noStrike" spc="-1" dirty="0" err="1">
                <a:solidFill>
                  <a:srgbClr val="002060"/>
                </a:solidFill>
                <a:latin typeface="Arial"/>
                <a:ea typeface="DejaVu Sans"/>
              </a:rPr>
              <a:t>s.m.i.</a:t>
            </a:r>
            <a:endParaRPr lang="it-IT" sz="2200" b="0" strike="noStrike" spc="-1" dirty="0">
              <a:latin typeface="Arial"/>
            </a:endParaRPr>
          </a:p>
          <a:p>
            <a:pPr algn="ctr">
              <a:lnSpc>
                <a:spcPct val="100000"/>
              </a:lnSpc>
            </a:pPr>
            <a:r>
              <a:rPr lang="it-IT" sz="2200" b="0" strike="noStrike" spc="-1" dirty="0">
                <a:solidFill>
                  <a:srgbClr val="002060"/>
                </a:solidFill>
                <a:latin typeface="Arial"/>
                <a:ea typeface="DejaVu Sans"/>
              </a:rPr>
              <a:t>V11 RTV – Strutture sanitarie</a:t>
            </a:r>
            <a:endParaRPr lang="it-IT" sz="2200" b="0" strike="noStrike" spc="-1" dirty="0">
              <a:latin typeface="Arial"/>
            </a:endParaRPr>
          </a:p>
          <a:p>
            <a:pPr indent="107950" algn="l">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Lst>
            </a:pPr>
            <a:r>
              <a:rPr lang="it-IT" sz="1600" b="1" dirty="0">
                <a:solidFill>
                  <a:schemeClr val="accent1">
                    <a:lumMod val="75000"/>
                  </a:schemeClr>
                </a:solidFill>
                <a:effectLst/>
                <a:latin typeface="Arial Narrow" panose="020B0606020202030204" pitchFamily="34" charset="0"/>
                <a:ea typeface="Times New Roman" panose="02020603050405020304" pitchFamily="18" charset="0"/>
                <a:cs typeface="Times New Roman" panose="02020603050405020304" pitchFamily="18" charset="0"/>
              </a:rPr>
              <a:t>Classificazioni (</a:t>
            </a:r>
            <a:r>
              <a:rPr lang="it-IT" sz="1600" b="0" i="1" dirty="0">
                <a:solidFill>
                  <a:schemeClr val="accent1">
                    <a:lumMod val="75000"/>
                  </a:schemeClr>
                </a:solidFill>
                <a:effectLst/>
                <a:latin typeface="Arial Narrow" panose="020B0606020202030204" pitchFamily="34" charset="0"/>
                <a:ea typeface="Times New Roman" panose="02020603050405020304" pitchFamily="18" charset="0"/>
                <a:cs typeface="Times New Roman" panose="02020603050405020304" pitchFamily="18" charset="0"/>
              </a:rPr>
              <a:t>V.11.3)</a:t>
            </a:r>
            <a:endParaRPr lang="it-IT" sz="1600" b="1" dirty="0">
              <a:solidFill>
                <a:schemeClr val="accent1">
                  <a:lumMod val="75000"/>
                </a:schemeClr>
              </a:solidFill>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it-IT" sz="1600" dirty="0">
                <a:effectLst/>
                <a:latin typeface="Arial Narrow" panose="020B0606020202030204" pitchFamily="34" charset="0"/>
                <a:ea typeface="Times New Roman" panose="02020603050405020304" pitchFamily="18" charset="0"/>
                <a:cs typeface="Arial" panose="020B0604020202020204" pitchFamily="34" charset="0"/>
              </a:rPr>
              <a:t>Ai fini antincendio, l’attività sanitaria è classificata come segue:</a:t>
            </a:r>
            <a:endParaRPr lang="it-IT" sz="16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mj-lt"/>
              <a:buAutoNum type="alphaLcParenR"/>
            </a:pPr>
            <a:r>
              <a:rPr lang="it-IT" sz="1600" i="1" dirty="0">
                <a:effectLst/>
                <a:latin typeface="Arial Narrow" panose="020B0606020202030204" pitchFamily="34" charset="0"/>
                <a:ea typeface="Times New Roman" panose="02020603050405020304" pitchFamily="18" charset="0"/>
                <a:cs typeface="Arial" panose="020B0604020202020204" pitchFamily="34" charset="0"/>
              </a:rPr>
              <a:t>in relazione alla tipologia delle prestazioni erogate:</a:t>
            </a:r>
            <a:endParaRPr lang="it-IT" sz="1600" dirty="0">
              <a:effectLst/>
              <a:latin typeface="Calibri" panose="020F0502020204030204" pitchFamily="34" charset="0"/>
              <a:ea typeface="Times New Roman" panose="02020603050405020304" pitchFamily="18" charset="0"/>
              <a:cs typeface="Arial" panose="020B0604020202020204" pitchFamily="34" charset="0"/>
            </a:endParaRPr>
          </a:p>
          <a:p>
            <a:pPr algn="just">
              <a:tabLst>
                <a:tab pos="457200" algn="l"/>
              </a:tabLst>
            </a:pPr>
            <a:r>
              <a:rPr lang="it-IT" sz="1600" b="1" spc="0"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SA</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attività che erogano prestazioni in regime di </a:t>
            </a:r>
            <a:r>
              <a:rPr lang="it-IT" sz="1600" spc="0"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ricovero ospedaliero </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a ciclo continuativo o diurno;</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tabLst>
                <a:tab pos="457200" algn="l"/>
              </a:tabLst>
            </a:pPr>
            <a:r>
              <a:rPr lang="it-IT" sz="1600" b="1" spc="0" dirty="0">
                <a:effectLst/>
                <a:latin typeface="Arial Narrow" panose="020B0606020202030204" pitchFamily="34" charset="0"/>
                <a:ea typeface="Times New Roman" panose="02020603050405020304" pitchFamily="18" charset="0"/>
                <a:cs typeface="Times New Roman" panose="02020603050405020304" pitchFamily="18" charset="0"/>
              </a:rPr>
              <a:t>SB</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attività che erogano prestazioni in regime residenziale a ciclo continuativo o diurno;</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tabLst>
                <a:tab pos="457200" algn="l"/>
              </a:tabLst>
            </a:pPr>
            <a:r>
              <a:rPr lang="it-IT" sz="1600" b="1" spc="0" dirty="0">
                <a:effectLst/>
                <a:latin typeface="Arial Narrow" panose="020B0606020202030204" pitchFamily="34" charset="0"/>
                <a:ea typeface="Times New Roman" panose="02020603050405020304" pitchFamily="18" charset="0"/>
                <a:cs typeface="Times New Roman" panose="02020603050405020304" pitchFamily="18" charset="0"/>
              </a:rPr>
              <a:t>SC</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attività che erogano prestazioni di assistenza specialistica in regime ambulatoriale, ivi comprese quelle riabilitative, di diagnostica strumentale e di laboratorio.</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it-IT" sz="1600" i="1" dirty="0">
                <a:effectLst/>
                <a:latin typeface="Arial Narrow" panose="020B0606020202030204" pitchFamily="34" charset="0"/>
                <a:ea typeface="Times New Roman" panose="02020603050405020304" pitchFamily="18" charset="0"/>
                <a:cs typeface="Arial" panose="020B0604020202020204" pitchFamily="34" charset="0"/>
              </a:rPr>
              <a:t>Nota: Le RSA possono essere classificate SA o SB a seconda della prestazione erogata dalla attività.</a:t>
            </a:r>
            <a:endParaRPr lang="it-IT" sz="1600" dirty="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buFont typeface="+mj-lt"/>
              <a:buAutoNum type="alphaLcParenR"/>
            </a:pPr>
            <a:r>
              <a:rPr lang="it-IT" sz="1600" i="1" dirty="0">
                <a:effectLst/>
                <a:latin typeface="Arial Narrow" panose="020B0606020202030204" pitchFamily="34" charset="0"/>
                <a:ea typeface="Times New Roman" panose="02020603050405020304" pitchFamily="18" charset="0"/>
                <a:cs typeface="Arial" panose="020B0604020202020204" pitchFamily="34" charset="0"/>
              </a:rPr>
              <a:t>in relazione alla quota di tutti i piani h:</a:t>
            </a:r>
            <a:endParaRPr lang="it-IT" sz="1600" dirty="0">
              <a:effectLst/>
              <a:latin typeface="Calibri" panose="020F0502020204030204" pitchFamily="34" charset="0"/>
              <a:ea typeface="Times New Roman" panose="02020603050405020304" pitchFamily="18" charset="0"/>
              <a:cs typeface="Arial" panose="020B0604020202020204" pitchFamily="34" charset="0"/>
            </a:endParaRPr>
          </a:p>
          <a:p>
            <a:pPr algn="just">
              <a:tabLst>
                <a:tab pos="457200" algn="l"/>
              </a:tabLst>
            </a:pPr>
            <a:r>
              <a:rPr lang="it-IT" sz="1600" b="1" spc="0"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HA</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-1 m &lt; h ≤ 12 m; 		</a:t>
            </a:r>
            <a:r>
              <a:rPr lang="it-IT" sz="1600" i="1" spc="0"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 massima altezza antincendio è pari a 8.95 mt;</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tabLst>
                <a:tab pos="457200" algn="l"/>
              </a:tabLst>
            </a:pPr>
            <a:r>
              <a:rPr lang="en-US" sz="1600" b="1" spc="0" dirty="0">
                <a:effectLst/>
                <a:latin typeface="Arial Narrow" panose="020B0606020202030204" pitchFamily="34" charset="0"/>
                <a:ea typeface="Times New Roman" panose="02020603050405020304" pitchFamily="18" charset="0"/>
                <a:cs typeface="Times New Roman" panose="02020603050405020304" pitchFamily="18" charset="0"/>
              </a:rPr>
              <a:t>HB</a:t>
            </a:r>
            <a:r>
              <a:rPr lang="en-US" sz="1600" spc="0" dirty="0">
                <a:effectLst/>
                <a:latin typeface="Arial Narrow" panose="020B0606020202030204" pitchFamily="34" charset="0"/>
                <a:ea typeface="Times New Roman" panose="02020603050405020304" pitchFamily="18" charset="0"/>
                <a:cs typeface="Times New Roman" panose="02020603050405020304" pitchFamily="18" charset="0"/>
              </a:rPr>
              <a:t>: -5 m &lt; h ≤ 24 m; </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tabLst>
                <a:tab pos="457200" algn="l"/>
              </a:tabLst>
            </a:pPr>
            <a:r>
              <a:rPr lang="en-US" sz="1600" b="1" spc="0" dirty="0">
                <a:effectLst/>
                <a:latin typeface="Arial Narrow" panose="020B0606020202030204" pitchFamily="34" charset="0"/>
                <a:ea typeface="Times New Roman" panose="02020603050405020304" pitchFamily="18" charset="0"/>
                <a:cs typeface="Times New Roman" panose="02020603050405020304" pitchFamily="18" charset="0"/>
              </a:rPr>
              <a:t>HC</a:t>
            </a:r>
            <a:r>
              <a:rPr lang="en-US" sz="1600" spc="0" dirty="0">
                <a:effectLst/>
                <a:latin typeface="Arial Narrow" panose="020B0606020202030204" pitchFamily="34" charset="0"/>
                <a:ea typeface="Times New Roman" panose="02020603050405020304" pitchFamily="18" charset="0"/>
                <a:cs typeface="Times New Roman" panose="02020603050405020304" pitchFamily="18" charset="0"/>
              </a:rPr>
              <a:t>: -10 m &lt; h ≤ 32 m; </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tabLst>
                <a:tab pos="457200" algn="l"/>
              </a:tabLst>
            </a:pPr>
            <a:r>
              <a:rPr lang="it-IT" sz="1600" b="1" spc="0" dirty="0">
                <a:effectLst/>
                <a:latin typeface="Arial Narrow" panose="020B0606020202030204" pitchFamily="34" charset="0"/>
                <a:ea typeface="Times New Roman" panose="02020603050405020304" pitchFamily="18" charset="0"/>
                <a:cs typeface="Times New Roman" panose="02020603050405020304" pitchFamily="18" charset="0"/>
              </a:rPr>
              <a:t>HD</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-15 m &lt; h ≤ 54 m;</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tabLst>
                <a:tab pos="457200" algn="l"/>
              </a:tabLst>
            </a:pPr>
            <a:r>
              <a:rPr lang="it-IT" sz="1600" b="1" spc="0" dirty="0">
                <a:effectLst/>
                <a:latin typeface="Arial Narrow" panose="020B0606020202030204" pitchFamily="34" charset="0"/>
                <a:ea typeface="Times New Roman" panose="02020603050405020304" pitchFamily="18" charset="0"/>
                <a:cs typeface="Times New Roman" panose="02020603050405020304" pitchFamily="18" charset="0"/>
              </a:rPr>
              <a:t>HE</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non ricomprese nelle precedenti;</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mj-lt"/>
              <a:buAutoNum type="alphaLcParenR"/>
            </a:pPr>
            <a:r>
              <a:rPr lang="it-IT" sz="1600" i="1" dirty="0">
                <a:effectLst/>
                <a:latin typeface="Arial Narrow" panose="020B0606020202030204" pitchFamily="34" charset="0"/>
                <a:ea typeface="Times New Roman" panose="02020603050405020304" pitchFamily="18" charset="0"/>
                <a:cs typeface="Arial" panose="020B0604020202020204" pitchFamily="34" charset="0"/>
              </a:rPr>
              <a:t>in relazione al numero di posti letto P:</a:t>
            </a:r>
            <a:endParaRPr lang="it-IT" sz="1600" dirty="0">
              <a:effectLst/>
              <a:latin typeface="Calibri" panose="020F0502020204030204" pitchFamily="34" charset="0"/>
              <a:ea typeface="Times New Roman" panose="02020603050405020304" pitchFamily="18" charset="0"/>
              <a:cs typeface="Arial" panose="020B0604020202020204" pitchFamily="34" charset="0"/>
            </a:endParaRPr>
          </a:p>
          <a:p>
            <a:pPr algn="just">
              <a:tabLst>
                <a:tab pos="457200" algn="l"/>
              </a:tabLst>
            </a:pPr>
            <a:r>
              <a:rPr lang="it-IT" sz="1600" b="1" spc="0" dirty="0">
                <a:effectLst/>
                <a:latin typeface="Arial Narrow" panose="020B0606020202030204" pitchFamily="34" charset="0"/>
                <a:ea typeface="Times New Roman" panose="02020603050405020304" pitchFamily="18" charset="0"/>
                <a:cs typeface="Times New Roman" panose="02020603050405020304" pitchFamily="18" charset="0"/>
              </a:rPr>
              <a:t>PA</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25 &lt; n ≤ 50 posti letto; </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tabLst>
                <a:tab pos="457200" algn="l"/>
              </a:tabLst>
            </a:pPr>
            <a:r>
              <a:rPr lang="it-IT" sz="1600" b="1" spc="0" dirty="0">
                <a:effectLst/>
                <a:latin typeface="Arial Narrow" panose="020B0606020202030204" pitchFamily="34" charset="0"/>
                <a:ea typeface="Times New Roman" panose="02020603050405020304" pitchFamily="18" charset="0"/>
                <a:cs typeface="Times New Roman" panose="02020603050405020304" pitchFamily="18" charset="0"/>
              </a:rPr>
              <a:t>PB</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50 &lt; n ≤ 100 posti letto; </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tabLst>
                <a:tab pos="457200" algn="l"/>
              </a:tabLst>
            </a:pPr>
            <a:r>
              <a:rPr lang="it-IT" sz="1600" b="1" spc="0"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PC</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100 &lt; n ≤ 500 posti letto; 	</a:t>
            </a:r>
            <a:r>
              <a:rPr lang="it-IT" sz="1600" i="1" spc="0"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posti letto presenti 381 degenze + 37 dialisi;</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tabLst>
                <a:tab pos="457200" algn="l"/>
              </a:tabLst>
            </a:pPr>
            <a:r>
              <a:rPr lang="it-IT" sz="1600" b="1" spc="0" dirty="0">
                <a:effectLst/>
                <a:latin typeface="Arial Narrow" panose="020B0606020202030204" pitchFamily="34" charset="0"/>
                <a:ea typeface="Times New Roman" panose="02020603050405020304" pitchFamily="18" charset="0"/>
                <a:cs typeface="Times New Roman" panose="02020603050405020304" pitchFamily="18" charset="0"/>
              </a:rPr>
              <a:t>PD</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500 &lt; n ≤ 1000 posti letto; </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just">
              <a:tabLst>
                <a:tab pos="457200" algn="l"/>
              </a:tabLst>
            </a:pPr>
            <a:r>
              <a:rPr lang="it-IT" sz="1600" b="1" spc="0" dirty="0">
                <a:effectLst/>
                <a:latin typeface="Arial Narrow" panose="020B0606020202030204" pitchFamily="34" charset="0"/>
                <a:ea typeface="Times New Roman" panose="02020603050405020304" pitchFamily="18" charset="0"/>
                <a:cs typeface="Times New Roman" panose="02020603050405020304" pitchFamily="18" charset="0"/>
              </a:rPr>
              <a:t>PE</a:t>
            </a:r>
            <a:r>
              <a:rPr lang="it-IT" sz="1600" spc="0" dirty="0">
                <a:effectLst/>
                <a:latin typeface="Arial Narrow" panose="020B0606020202030204" pitchFamily="34" charset="0"/>
                <a:ea typeface="Times New Roman" panose="02020603050405020304" pitchFamily="18" charset="0"/>
                <a:cs typeface="Times New Roman" panose="02020603050405020304" pitchFamily="18" charset="0"/>
              </a:rPr>
              <a:t>: n &gt; 1000 posti letto.</a:t>
            </a:r>
            <a:endParaRPr lang="it-IT" sz="1600" spc="-15" dirty="0">
              <a:effectLst/>
              <a:latin typeface="Arial" panose="020B0604020202020204" pitchFamily="34" charset="0"/>
              <a:ea typeface="Times New Roman" panose="02020603050405020304" pitchFamily="18" charset="0"/>
              <a:cs typeface="Times New Roman" panose="02020603050405020304" pitchFamily="18" charset="0"/>
            </a:endParaRPr>
          </a:p>
          <a:p>
            <a:pPr algn="ctr">
              <a:lnSpc>
                <a:spcPct val="100000"/>
              </a:lnSpc>
            </a:pPr>
            <a:endParaRPr lang="it-IT" sz="2200" b="0" strike="noStrike" spc="-1" dirty="0">
              <a:latin typeface="Arial"/>
            </a:endParaRPr>
          </a:p>
          <a:p>
            <a:pPr algn="just">
              <a:lnSpc>
                <a:spcPct val="100000"/>
              </a:lnSpc>
            </a:pPr>
            <a:endParaRPr lang="it-IT" sz="2200" b="0" strike="noStrike" spc="-1" dirty="0">
              <a:latin typeface="Arial"/>
            </a:endParaRPr>
          </a:p>
          <a:p>
            <a:pPr algn="just">
              <a:lnSpc>
                <a:spcPct val="100000"/>
              </a:lnSpc>
              <a:spcBef>
                <a:spcPts val="567"/>
              </a:spcBef>
              <a:spcAft>
                <a:spcPts val="567"/>
              </a:spcAft>
            </a:pPr>
            <a:endParaRPr lang="it-IT" sz="1400" b="0" strike="noStrike" spc="-1" dirty="0">
              <a:latin typeface="Arial"/>
            </a:endParaRPr>
          </a:p>
          <a:p>
            <a:pPr algn="just">
              <a:lnSpc>
                <a:spcPct val="100000"/>
              </a:lnSpc>
              <a:spcBef>
                <a:spcPts val="567"/>
              </a:spcBef>
              <a:spcAft>
                <a:spcPts val="567"/>
              </a:spcAft>
            </a:pPr>
            <a:endParaRPr lang="it-IT" sz="1400" b="0" strike="noStrike" spc="-1" dirty="0">
              <a:latin typeface="Arial"/>
            </a:endParaRPr>
          </a:p>
        </p:txBody>
      </p:sp>
      <p:pic>
        <p:nvPicPr>
          <p:cNvPr id="247" name="Picture 2"/>
          <p:cNvPicPr/>
          <p:nvPr/>
        </p:nvPicPr>
        <p:blipFill>
          <a:blip r:embed="rId2"/>
          <a:srcRect b="16376"/>
          <a:stretch/>
        </p:blipFill>
        <p:spPr>
          <a:xfrm>
            <a:off x="150840" y="6233400"/>
            <a:ext cx="431280" cy="569880"/>
          </a:xfrm>
          <a:prstGeom prst="rect">
            <a:avLst/>
          </a:prstGeom>
          <a:ln>
            <a:noFill/>
          </a:ln>
        </p:spPr>
      </p:pic>
      <p:sp>
        <p:nvSpPr>
          <p:cNvPr id="248" name="CustomShape 4"/>
          <p:cNvSpPr/>
          <p:nvPr/>
        </p:nvSpPr>
        <p:spPr>
          <a:xfrm>
            <a:off x="8388360" y="6625800"/>
            <a:ext cx="719280" cy="23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r>
              <a:rPr lang="it-IT" sz="1200" b="0" strike="noStrike" spc="-1">
                <a:solidFill>
                  <a:srgbClr val="002060"/>
                </a:solidFill>
                <a:latin typeface="Arial"/>
                <a:ea typeface="DejaVu Sans"/>
              </a:rPr>
              <a:t> </a:t>
            </a:r>
            <a:r>
              <a:rPr lang="it-IT" sz="1000" b="0" strike="noStrike" spc="-1">
                <a:solidFill>
                  <a:srgbClr val="002060"/>
                </a:solidFill>
                <a:latin typeface="Arial"/>
                <a:ea typeface="DejaVu Sans"/>
              </a:rPr>
              <a:t>pag. </a:t>
            </a:r>
            <a:fld id="{E7082441-62F8-45BB-B947-1210D1B70874}" type="slidenum">
              <a:rPr lang="it-IT" sz="1000" b="0" strike="noStrike" spc="-1">
                <a:solidFill>
                  <a:srgbClr val="002060"/>
                </a:solidFill>
                <a:latin typeface="Arial"/>
                <a:ea typeface="DejaVu Sans"/>
              </a:rPr>
              <a:t>9</a:t>
            </a:fld>
            <a:endParaRPr lang="it-IT" sz="1000" b="0" strike="noStrike" spc="-1">
              <a:latin typeface="Arial"/>
            </a:endParaRPr>
          </a:p>
        </p:txBody>
      </p:sp>
      <p:sp>
        <p:nvSpPr>
          <p:cNvPr id="249" name="CustomShape 5"/>
          <p:cNvSpPr/>
          <p:nvPr/>
        </p:nvSpPr>
        <p:spPr>
          <a:xfrm>
            <a:off x="1441800" y="6342480"/>
            <a:ext cx="633600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it-IT" sz="1200" b="0" strike="noStrike" spc="-1">
                <a:solidFill>
                  <a:srgbClr val="002060"/>
                </a:solidFill>
                <a:latin typeface="Arial"/>
                <a:ea typeface="DejaVu Sans"/>
              </a:rPr>
              <a:t>Corso di aggiornamento in prevenzione incendi</a:t>
            </a:r>
            <a:endParaRPr lang="it-IT" sz="1200" b="0" strike="noStrike" spc="-1">
              <a:latin typeface="Arial"/>
            </a:endParaRPr>
          </a:p>
        </p:txBody>
      </p:sp>
      <p:sp>
        <p:nvSpPr>
          <p:cNvPr id="250" name="Line 6"/>
          <p:cNvSpPr/>
          <p:nvPr/>
        </p:nvSpPr>
        <p:spPr>
          <a:xfrm>
            <a:off x="0" y="6165000"/>
            <a:ext cx="914400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51" name="Line 7"/>
          <p:cNvSpPr/>
          <p:nvPr/>
        </p:nvSpPr>
        <p:spPr>
          <a:xfrm>
            <a:off x="755280" y="6165000"/>
            <a:ext cx="360" cy="693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52" name="Line 8"/>
          <p:cNvSpPr/>
          <p:nvPr/>
        </p:nvSpPr>
        <p:spPr>
          <a:xfrm>
            <a:off x="8388360" y="6640560"/>
            <a:ext cx="360" cy="21600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53" name="Line 9"/>
          <p:cNvSpPr/>
          <p:nvPr/>
        </p:nvSpPr>
        <p:spPr>
          <a:xfrm>
            <a:off x="2303280" y="6635160"/>
            <a:ext cx="6840720" cy="360"/>
          </a:xfrm>
          <a:prstGeom prst="line">
            <a:avLst/>
          </a:prstGeom>
          <a:ln w="12600">
            <a:solidFill>
              <a:srgbClr val="002060"/>
            </a:solidFill>
            <a:round/>
          </a:ln>
        </p:spPr>
        <p:style>
          <a:lnRef idx="0">
            <a:scrgbClr r="0" g="0" b="0"/>
          </a:lnRef>
          <a:fillRef idx="0">
            <a:scrgbClr r="0" g="0" b="0"/>
          </a:fillRef>
          <a:effectRef idx="0">
            <a:scrgbClr r="0" g="0" b="0"/>
          </a:effectRef>
          <a:fontRef idx="minor"/>
        </p:style>
        <p:txBody>
          <a:bodyPr/>
          <a:lstStyle/>
          <a:p>
            <a:endParaRPr lang="it-IT"/>
          </a:p>
        </p:txBody>
      </p:sp>
      <p:sp>
        <p:nvSpPr>
          <p:cNvPr id="255" name="CustomShape 11"/>
          <p:cNvSpPr/>
          <p:nvPr/>
        </p:nvSpPr>
        <p:spPr>
          <a:xfrm>
            <a:off x="0" y="0"/>
            <a:ext cx="970920" cy="6857280"/>
          </a:xfrm>
          <a:prstGeom prst="rect">
            <a:avLst/>
          </a:prstGeom>
          <a:solidFill>
            <a:srgbClr val="0F68C9"/>
          </a:solidFill>
          <a:ln w="25560">
            <a:noFill/>
          </a:ln>
        </p:spPr>
        <p:style>
          <a:lnRef idx="0">
            <a:scrgbClr r="0" g="0" b="0"/>
          </a:lnRef>
          <a:fillRef idx="0">
            <a:scrgbClr r="0" g="0" b="0"/>
          </a:fillRef>
          <a:effectRef idx="0">
            <a:scrgbClr r="0" g="0" b="0"/>
          </a:effectRef>
          <a:fontRef idx="minor"/>
        </p:style>
        <p:txBody>
          <a:bodyPr/>
          <a:lstStyle/>
          <a:p>
            <a:endParaRPr lang="it-IT"/>
          </a:p>
        </p:txBody>
      </p:sp>
      <p:pic>
        <p:nvPicPr>
          <p:cNvPr id="256" name="Picture 2"/>
          <p:cNvPicPr/>
          <p:nvPr/>
        </p:nvPicPr>
        <p:blipFill>
          <a:blip r:embed="rId3"/>
          <a:srcRect r="66092"/>
          <a:stretch/>
        </p:blipFill>
        <p:spPr>
          <a:xfrm>
            <a:off x="58320" y="173880"/>
            <a:ext cx="863280" cy="1065960"/>
          </a:xfrm>
          <a:prstGeom prst="rect">
            <a:avLst/>
          </a:prstGeom>
          <a:ln>
            <a:noFill/>
          </a:ln>
        </p:spPr>
      </p:pic>
      <p:pic>
        <p:nvPicPr>
          <p:cNvPr id="257" name="Picture 2"/>
          <p:cNvPicPr/>
          <p:nvPr/>
        </p:nvPicPr>
        <p:blipFill>
          <a:blip r:embed="rId4"/>
          <a:stretch/>
        </p:blipFill>
        <p:spPr>
          <a:xfrm>
            <a:off x="2880" y="1587960"/>
            <a:ext cx="943200" cy="243360"/>
          </a:xfrm>
          <a:prstGeom prst="rect">
            <a:avLst/>
          </a:prstGeom>
          <a:ln>
            <a:noFill/>
          </a:ln>
        </p:spPr>
      </p:pic>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LEZIONE DEL 19-01-2022</Template>
  <TotalTime>1376</TotalTime>
  <Words>10001</Words>
  <Application>Microsoft Office PowerPoint</Application>
  <PresentationFormat>Presentazione su schermo (4:3)</PresentationFormat>
  <Paragraphs>2602</Paragraphs>
  <Slides>76</Slides>
  <Notes>2</Notes>
  <HiddenSlides>0</HiddenSlides>
  <MMClips>0</MMClips>
  <ScaleCrop>false</ScaleCrop>
  <HeadingPairs>
    <vt:vector size="8" baseType="variant">
      <vt:variant>
        <vt:lpstr>Caratteri utilizzati</vt:lpstr>
      </vt:variant>
      <vt:variant>
        <vt:i4>10</vt:i4>
      </vt:variant>
      <vt:variant>
        <vt:lpstr>Tema</vt:lpstr>
      </vt:variant>
      <vt:variant>
        <vt:i4>2</vt:i4>
      </vt:variant>
      <vt:variant>
        <vt:lpstr>Server OLE incorporati</vt:lpstr>
      </vt:variant>
      <vt:variant>
        <vt:i4>1</vt:i4>
      </vt:variant>
      <vt:variant>
        <vt:lpstr>Titoli diapositive</vt:lpstr>
      </vt:variant>
      <vt:variant>
        <vt:i4>76</vt:i4>
      </vt:variant>
    </vt:vector>
  </HeadingPairs>
  <TitlesOfParts>
    <vt:vector size="89" baseType="lpstr">
      <vt:lpstr>Arial</vt:lpstr>
      <vt:lpstr>Arial Narrow</vt:lpstr>
      <vt:lpstr>Calibri</vt:lpstr>
      <vt:lpstr>LiberationSans-Bold</vt:lpstr>
      <vt:lpstr>LiberationSerif</vt:lpstr>
      <vt:lpstr>LiberationSerif-Italic</vt:lpstr>
      <vt:lpstr>StarSymbol</vt:lpstr>
      <vt:lpstr>Symbol</vt:lpstr>
      <vt:lpstr>Times New Roman</vt:lpstr>
      <vt:lpstr>Wingdings</vt:lpstr>
      <vt:lpstr>Tema di Office</vt:lpstr>
      <vt:lpstr>Office Theme</vt:lpstr>
      <vt:lpstr>Acrobat Document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subject/>
  <dc:creator>paola caroleo</dc:creator>
  <dc:description/>
  <cp:lastModifiedBy>Giuseppe</cp:lastModifiedBy>
  <cp:revision>172</cp:revision>
  <dcterms:created xsi:type="dcterms:W3CDTF">2022-01-29T19:48:03Z</dcterms:created>
  <dcterms:modified xsi:type="dcterms:W3CDTF">2025-01-13T13:55:59Z</dcterms:modified>
  <dc:language>it-IT</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8</vt:i4>
  </property>
  <property fmtid="{D5CDD505-2E9C-101B-9397-08002B2CF9AE}" pid="8" name="PresentationFormat">
    <vt:lpwstr>Presentazione su schermo (4:3)</vt:lpwstr>
  </property>
  <property fmtid="{D5CDD505-2E9C-101B-9397-08002B2CF9AE}" pid="9" name="ScaleCrop">
    <vt:bool>false</vt:bool>
  </property>
  <property fmtid="{D5CDD505-2E9C-101B-9397-08002B2CF9AE}" pid="10" name="ShareDoc">
    <vt:bool>false</vt:bool>
  </property>
  <property fmtid="{D5CDD505-2E9C-101B-9397-08002B2CF9AE}" pid="11" name="Slides">
    <vt:i4>91</vt:i4>
  </property>
</Properties>
</file>