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7"/>
  </p:notesMasterIdLst>
  <p:sldIdLst>
    <p:sldId id="257" r:id="rId2"/>
    <p:sldId id="279" r:id="rId3"/>
    <p:sldId id="280" r:id="rId4"/>
    <p:sldId id="288" r:id="rId5"/>
    <p:sldId id="289" r:id="rId6"/>
    <p:sldId id="285" r:id="rId7"/>
    <p:sldId id="283" r:id="rId8"/>
    <p:sldId id="286" r:id="rId9"/>
    <p:sldId id="287" r:id="rId10"/>
    <p:sldId id="292" r:id="rId11"/>
    <p:sldId id="293" r:id="rId12"/>
    <p:sldId id="294" r:id="rId13"/>
    <p:sldId id="295" r:id="rId14"/>
    <p:sldId id="284" r:id="rId15"/>
    <p:sldId id="291" r:id="rId16"/>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snapToGrid="0">
      <p:cViewPr varScale="1">
        <p:scale>
          <a:sx n="73" d="100"/>
          <a:sy n="73" d="100"/>
        </p:scale>
        <p:origin x="852" y="-1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Funzionario\Desktop\codice.xlsx" TargetMode="Externa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600" b="0" i="0" u="none" strike="noStrike" kern="1200" spc="0" baseline="0">
                <a:solidFill>
                  <a:schemeClr val="tx1">
                    <a:lumMod val="65000"/>
                    <a:lumOff val="35000"/>
                  </a:schemeClr>
                </a:solidFill>
                <a:latin typeface="+mn-lt"/>
                <a:ea typeface="+mn-ea"/>
                <a:cs typeface="+mn-cs"/>
              </a:defRPr>
            </a:pPr>
            <a:r>
              <a:rPr lang="en-US" sz="2600" baseline="0"/>
              <a:t>Valutazioni Progetto Codice / Valutazioni progetto norme prescrittive</a:t>
            </a:r>
          </a:p>
        </c:rich>
      </c:tx>
      <c:overlay val="0"/>
      <c:spPr>
        <a:noFill/>
        <a:ln>
          <a:noFill/>
        </a:ln>
        <a:effectLst/>
      </c:spPr>
      <c:txPr>
        <a:bodyPr rot="0" spcFirstLastPara="1" vertOverflow="ellipsis" vert="horz" wrap="square" anchor="ctr" anchorCtr="1"/>
        <a:lstStyle/>
        <a:p>
          <a:pPr>
            <a:defRPr sz="26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rAngAx val="0"/>
    </c:view3D>
    <c:floor>
      <c:thickness val="0"/>
      <c:spPr>
        <a:noFill/>
        <a:ln>
          <a:noFill/>
        </a:ln>
        <a:effectLst/>
        <a:sp3d/>
      </c:spPr>
    </c:floor>
    <c:sideWall>
      <c:thickness val="0"/>
      <c:spPr>
        <a:noFill/>
        <a:ln>
          <a:solidFill>
            <a:srgbClr val="FF0000"/>
          </a:solidFill>
        </a:ln>
        <a:effectLst/>
        <a:sp3d>
          <a:contourClr>
            <a:srgbClr val="FF0000"/>
          </a:contourClr>
        </a:sp3d>
      </c:spPr>
    </c:sideWall>
    <c:backWall>
      <c:thickness val="0"/>
      <c:spPr>
        <a:noFill/>
        <a:ln>
          <a:solidFill>
            <a:srgbClr val="FF0000"/>
          </a:solidFill>
        </a:ln>
        <a:effectLst/>
        <a:sp3d>
          <a:contourClr>
            <a:srgbClr val="FF0000"/>
          </a:contourClr>
        </a:sp3d>
      </c:spPr>
    </c:backWall>
    <c:plotArea>
      <c:layout/>
      <c:bar3DChart>
        <c:barDir val="col"/>
        <c:grouping val="clustered"/>
        <c:varyColors val="0"/>
        <c:ser>
          <c:idx val="0"/>
          <c:order val="0"/>
          <c:tx>
            <c:strRef>
              <c:f>Foglio1!$F$2</c:f>
              <c:strCache>
                <c:ptCount val="1"/>
                <c:pt idx="0">
                  <c:v>Valutazioni progetto Codice </c:v>
                </c:pt>
              </c:strCache>
            </c:strRef>
          </c:tx>
          <c:spPr>
            <a:solidFill>
              <a:schemeClr val="accent1"/>
            </a:solidFill>
            <a:ln>
              <a:noFill/>
            </a:ln>
            <a:effectLst/>
            <a:sp3d/>
          </c:spPr>
          <c:invertIfNegative val="0"/>
          <c:dLbls>
            <c:dLbl>
              <c:idx val="4"/>
              <c:tx>
                <c:rich>
                  <a:bodyPr/>
                  <a:lstStyle/>
                  <a:p>
                    <a:r>
                      <a:rPr lang="en-US" dirty="0"/>
                      <a:t>170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2D61-435F-89D0-61EC6C080EE9}"/>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Foglio1!$E$3:$E$12</c:f>
              <c:numCache>
                <c:formatCode>General</c:formatCode>
                <c:ptCount val="10"/>
                <c:pt idx="0">
                  <c:v>2015</c:v>
                </c:pt>
                <c:pt idx="1">
                  <c:v>2016</c:v>
                </c:pt>
                <c:pt idx="2">
                  <c:v>2017</c:v>
                </c:pt>
                <c:pt idx="3">
                  <c:v>2018</c:v>
                </c:pt>
                <c:pt idx="4">
                  <c:v>2019</c:v>
                </c:pt>
                <c:pt idx="5">
                  <c:v>2020</c:v>
                </c:pt>
                <c:pt idx="6">
                  <c:v>2021</c:v>
                </c:pt>
                <c:pt idx="7">
                  <c:v>2022</c:v>
                </c:pt>
                <c:pt idx="8">
                  <c:v>2023</c:v>
                </c:pt>
                <c:pt idx="9">
                  <c:v>2024</c:v>
                </c:pt>
              </c:numCache>
            </c:numRef>
          </c:cat>
          <c:val>
            <c:numRef>
              <c:f>Foglio1!$F$3:$F$12</c:f>
              <c:numCache>
                <c:formatCode>General</c:formatCode>
                <c:ptCount val="10"/>
                <c:pt idx="0">
                  <c:v>5</c:v>
                </c:pt>
                <c:pt idx="1">
                  <c:v>15</c:v>
                </c:pt>
                <c:pt idx="2">
                  <c:v>20</c:v>
                </c:pt>
                <c:pt idx="3">
                  <c:v>30</c:v>
                </c:pt>
                <c:pt idx="4">
                  <c:v>170</c:v>
                </c:pt>
                <c:pt idx="5">
                  <c:v>388</c:v>
                </c:pt>
                <c:pt idx="6">
                  <c:v>397</c:v>
                </c:pt>
                <c:pt idx="7">
                  <c:v>406</c:v>
                </c:pt>
                <c:pt idx="8">
                  <c:v>504</c:v>
                </c:pt>
                <c:pt idx="9">
                  <c:v>626</c:v>
                </c:pt>
              </c:numCache>
            </c:numRef>
          </c:val>
          <c:extLst>
            <c:ext xmlns:c16="http://schemas.microsoft.com/office/drawing/2014/chart" uri="{C3380CC4-5D6E-409C-BE32-E72D297353CC}">
              <c16:uniqueId val="{00000000-2D61-435F-89D0-61EC6C080EE9}"/>
            </c:ext>
          </c:extLst>
        </c:ser>
        <c:ser>
          <c:idx val="1"/>
          <c:order val="1"/>
          <c:tx>
            <c:strRef>
              <c:f>Foglio1!$G$2</c:f>
              <c:strCache>
                <c:ptCount val="1"/>
                <c:pt idx="0">
                  <c:v>Valutazioni progetto norme prescrittive</c:v>
                </c:pt>
              </c:strCache>
            </c:strRef>
          </c:tx>
          <c:spPr>
            <a:solidFill>
              <a:schemeClr val="accent2"/>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Foglio1!$E$3:$E$12</c:f>
              <c:numCache>
                <c:formatCode>General</c:formatCode>
                <c:ptCount val="10"/>
                <c:pt idx="0">
                  <c:v>2015</c:v>
                </c:pt>
                <c:pt idx="1">
                  <c:v>2016</c:v>
                </c:pt>
                <c:pt idx="2">
                  <c:v>2017</c:v>
                </c:pt>
                <c:pt idx="3">
                  <c:v>2018</c:v>
                </c:pt>
                <c:pt idx="4">
                  <c:v>2019</c:v>
                </c:pt>
                <c:pt idx="5">
                  <c:v>2020</c:v>
                </c:pt>
                <c:pt idx="6">
                  <c:v>2021</c:v>
                </c:pt>
                <c:pt idx="7">
                  <c:v>2022</c:v>
                </c:pt>
                <c:pt idx="8">
                  <c:v>2023</c:v>
                </c:pt>
                <c:pt idx="9">
                  <c:v>2024</c:v>
                </c:pt>
              </c:numCache>
            </c:numRef>
          </c:cat>
          <c:val>
            <c:numRef>
              <c:f>Foglio1!$G$3:$G$12</c:f>
              <c:numCache>
                <c:formatCode>General</c:formatCode>
                <c:ptCount val="10"/>
                <c:pt idx="0">
                  <c:v>1585</c:v>
                </c:pt>
                <c:pt idx="1">
                  <c:v>1610</c:v>
                </c:pt>
                <c:pt idx="2">
                  <c:v>1703</c:v>
                </c:pt>
                <c:pt idx="3">
                  <c:v>1877</c:v>
                </c:pt>
                <c:pt idx="4">
                  <c:v>1725</c:v>
                </c:pt>
                <c:pt idx="5">
                  <c:v>1273</c:v>
                </c:pt>
                <c:pt idx="6">
                  <c:v>1280</c:v>
                </c:pt>
                <c:pt idx="7">
                  <c:v>1207</c:v>
                </c:pt>
                <c:pt idx="8">
                  <c:v>1203</c:v>
                </c:pt>
                <c:pt idx="9">
                  <c:v>1229</c:v>
                </c:pt>
              </c:numCache>
            </c:numRef>
          </c:val>
          <c:extLst>
            <c:ext xmlns:c16="http://schemas.microsoft.com/office/drawing/2014/chart" uri="{C3380CC4-5D6E-409C-BE32-E72D297353CC}">
              <c16:uniqueId val="{00000001-2D61-435F-89D0-61EC6C080EE9}"/>
            </c:ext>
          </c:extLst>
        </c:ser>
        <c:dLbls>
          <c:showLegendKey val="0"/>
          <c:showVal val="0"/>
          <c:showCatName val="0"/>
          <c:showSerName val="0"/>
          <c:showPercent val="0"/>
          <c:showBubbleSize val="0"/>
        </c:dLbls>
        <c:gapWidth val="219"/>
        <c:shape val="box"/>
        <c:axId val="20871456"/>
        <c:axId val="20870016"/>
        <c:axId val="0"/>
      </c:bar3DChart>
      <c:catAx>
        <c:axId val="20871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crossAx val="20870016"/>
        <c:crosses val="autoZero"/>
        <c:auto val="1"/>
        <c:lblAlgn val="ctr"/>
        <c:lblOffset val="100"/>
        <c:noMultiLvlLbl val="0"/>
      </c:catAx>
      <c:valAx>
        <c:axId val="208700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crossAx val="20871456"/>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it-IT"/>
          </a:p>
        </c:txPr>
      </c:legendEntry>
      <c:legendEntry>
        <c:idx val="1"/>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it-IT"/>
          </a:p>
        </c:txPr>
      </c:legendEntry>
      <c:layout>
        <c:manualLayout>
          <c:xMode val="edge"/>
          <c:yMode val="edge"/>
          <c:x val="0.15543520646056863"/>
          <c:y val="0.85733114551479439"/>
          <c:w val="0.34332701882882422"/>
          <c:h val="0.14266885448520558"/>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noFill/>
    </a:ln>
    <a:effectLst/>
  </c:spPr>
  <c:txPr>
    <a:bodyPr/>
    <a:lstStyle/>
    <a:p>
      <a:pPr>
        <a:defRPr/>
      </a:pPr>
      <a:endParaRPr lang="it-IT"/>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it-IT" dirty="0"/>
              <a:t>Attività n. 65 - Pubblico Spettacolo e Impianti sportivi</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it-IT"/>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01AA-42BA-9968-97744CB54F9E}"/>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01AA-42BA-9968-97744CB54F9E}"/>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it-IT"/>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Foglio1!$D$170:$E$170</c:f>
              <c:strCache>
                <c:ptCount val="2"/>
                <c:pt idx="0">
                  <c:v>Norma Prescrittiva: D.M. 19-08-1996 - D.M. 18-03-1996</c:v>
                </c:pt>
                <c:pt idx="1">
                  <c:v>Codice - RTO + RTV 15</c:v>
                </c:pt>
              </c:strCache>
            </c:strRef>
          </c:cat>
          <c:val>
            <c:numRef>
              <c:f>Foglio1!$D$171:$E$171</c:f>
              <c:numCache>
                <c:formatCode>General</c:formatCode>
                <c:ptCount val="2"/>
                <c:pt idx="0">
                  <c:v>194</c:v>
                </c:pt>
                <c:pt idx="1">
                  <c:v>13</c:v>
                </c:pt>
              </c:numCache>
            </c:numRef>
          </c:val>
          <c:extLst>
            <c:ext xmlns:c16="http://schemas.microsoft.com/office/drawing/2014/chart" uri="{C3380CC4-5D6E-409C-BE32-E72D297353CC}">
              <c16:uniqueId val="{00000004-01AA-42BA-9968-97744CB54F9E}"/>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egendEntry>
        <c:idx val="1"/>
        <c:txPr>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it-IT"/>
          </a:p>
        </c:txPr>
      </c:legendEntry>
      <c:layout>
        <c:manualLayout>
          <c:xMode val="edge"/>
          <c:yMode val="edge"/>
          <c:x val="0.60878591315631281"/>
          <c:y val="0.43910240318521748"/>
          <c:w val="0.38150313547758447"/>
          <c:h val="0.25023227424551064"/>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it-IT"/>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it-IT" baseline="0" dirty="0">
                <a:solidFill>
                  <a:schemeClr val="tx1"/>
                </a:solidFill>
              </a:rPr>
              <a:t>Comando VVF Roma: Interventi - Sinistri - Annotazioni di servizio</a:t>
            </a:r>
          </a:p>
        </c:rich>
      </c:tx>
      <c:layout>
        <c:manualLayout>
          <c:xMode val="edge"/>
          <c:yMode val="edge"/>
          <c:x val="3.8748292225061272E-2"/>
          <c:y val="1.4025245441795231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barChart>
        <c:barDir val="col"/>
        <c:grouping val="clustered"/>
        <c:varyColors val="0"/>
        <c:ser>
          <c:idx val="0"/>
          <c:order val="0"/>
          <c:tx>
            <c:strRef>
              <c:f>Foglio1!$A$3</c:f>
              <c:strCache>
                <c:ptCount val="1"/>
                <c:pt idx="0">
                  <c:v>Interventi </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Foglio1!$B$2:$J$2</c:f>
              <c:numCache>
                <c:formatCode>General</c:formatCode>
                <c:ptCount val="9"/>
                <c:pt idx="0">
                  <c:v>2015</c:v>
                </c:pt>
                <c:pt idx="1">
                  <c:v>2016</c:v>
                </c:pt>
                <c:pt idx="2">
                  <c:v>2017</c:v>
                </c:pt>
                <c:pt idx="3">
                  <c:v>2018</c:v>
                </c:pt>
                <c:pt idx="4">
                  <c:v>2019</c:v>
                </c:pt>
                <c:pt idx="5">
                  <c:v>2020</c:v>
                </c:pt>
                <c:pt idx="6">
                  <c:v>2021</c:v>
                </c:pt>
                <c:pt idx="7">
                  <c:v>2022</c:v>
                </c:pt>
                <c:pt idx="8">
                  <c:v>2023</c:v>
                </c:pt>
              </c:numCache>
            </c:numRef>
          </c:cat>
          <c:val>
            <c:numRef>
              <c:f>Foglio1!$B$3:$J$3</c:f>
              <c:numCache>
                <c:formatCode>General</c:formatCode>
                <c:ptCount val="9"/>
                <c:pt idx="0">
                  <c:v>50011</c:v>
                </c:pt>
                <c:pt idx="1">
                  <c:v>64405</c:v>
                </c:pt>
                <c:pt idx="2">
                  <c:v>63788</c:v>
                </c:pt>
                <c:pt idx="3">
                  <c:v>60413</c:v>
                </c:pt>
                <c:pt idx="4">
                  <c:v>61656</c:v>
                </c:pt>
                <c:pt idx="5">
                  <c:v>53886</c:v>
                </c:pt>
                <c:pt idx="6">
                  <c:v>55366</c:v>
                </c:pt>
                <c:pt idx="7">
                  <c:v>62043</c:v>
                </c:pt>
                <c:pt idx="8">
                  <c:v>62445</c:v>
                </c:pt>
              </c:numCache>
            </c:numRef>
          </c:val>
          <c:extLst>
            <c:ext xmlns:c16="http://schemas.microsoft.com/office/drawing/2014/chart" uri="{C3380CC4-5D6E-409C-BE32-E72D297353CC}">
              <c16:uniqueId val="{00000000-B199-4C01-B725-D932A77E24A8}"/>
            </c:ext>
          </c:extLst>
        </c:ser>
        <c:ser>
          <c:idx val="1"/>
          <c:order val="1"/>
          <c:tx>
            <c:strRef>
              <c:f>Foglio1!$A$4</c:f>
              <c:strCache>
                <c:ptCount val="1"/>
                <c:pt idx="0">
                  <c:v>Sinistri </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Foglio1!$B$2:$J$2</c:f>
              <c:numCache>
                <c:formatCode>General</c:formatCode>
                <c:ptCount val="9"/>
                <c:pt idx="0">
                  <c:v>2015</c:v>
                </c:pt>
                <c:pt idx="1">
                  <c:v>2016</c:v>
                </c:pt>
                <c:pt idx="2">
                  <c:v>2017</c:v>
                </c:pt>
                <c:pt idx="3">
                  <c:v>2018</c:v>
                </c:pt>
                <c:pt idx="4">
                  <c:v>2019</c:v>
                </c:pt>
                <c:pt idx="5">
                  <c:v>2020</c:v>
                </c:pt>
                <c:pt idx="6">
                  <c:v>2021</c:v>
                </c:pt>
                <c:pt idx="7">
                  <c:v>2022</c:v>
                </c:pt>
                <c:pt idx="8">
                  <c:v>2023</c:v>
                </c:pt>
              </c:numCache>
            </c:numRef>
          </c:cat>
          <c:val>
            <c:numRef>
              <c:f>Foglio1!$B$4:$J$4</c:f>
              <c:numCache>
                <c:formatCode>General</c:formatCode>
                <c:ptCount val="9"/>
                <c:pt idx="0">
                  <c:v>44404</c:v>
                </c:pt>
                <c:pt idx="1">
                  <c:v>50739</c:v>
                </c:pt>
                <c:pt idx="2">
                  <c:v>50301</c:v>
                </c:pt>
                <c:pt idx="3">
                  <c:v>47626</c:v>
                </c:pt>
                <c:pt idx="4">
                  <c:v>47510</c:v>
                </c:pt>
                <c:pt idx="5">
                  <c:v>40641</c:v>
                </c:pt>
                <c:pt idx="6">
                  <c:v>42655</c:v>
                </c:pt>
                <c:pt idx="7">
                  <c:v>48660</c:v>
                </c:pt>
                <c:pt idx="8">
                  <c:v>47608</c:v>
                </c:pt>
              </c:numCache>
            </c:numRef>
          </c:val>
          <c:extLst>
            <c:ext xmlns:c16="http://schemas.microsoft.com/office/drawing/2014/chart" uri="{C3380CC4-5D6E-409C-BE32-E72D297353CC}">
              <c16:uniqueId val="{00000001-B199-4C01-B725-D932A77E24A8}"/>
            </c:ext>
          </c:extLst>
        </c:ser>
        <c:ser>
          <c:idx val="2"/>
          <c:order val="2"/>
          <c:tx>
            <c:strRef>
              <c:f>Foglio1!$A$5</c:f>
              <c:strCache>
                <c:ptCount val="1"/>
                <c:pt idx="0">
                  <c:v>Annotazioni di servizio </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Foglio1!$B$2:$J$2</c:f>
              <c:numCache>
                <c:formatCode>General</c:formatCode>
                <c:ptCount val="9"/>
                <c:pt idx="0">
                  <c:v>2015</c:v>
                </c:pt>
                <c:pt idx="1">
                  <c:v>2016</c:v>
                </c:pt>
                <c:pt idx="2">
                  <c:v>2017</c:v>
                </c:pt>
                <c:pt idx="3">
                  <c:v>2018</c:v>
                </c:pt>
                <c:pt idx="4">
                  <c:v>2019</c:v>
                </c:pt>
                <c:pt idx="5">
                  <c:v>2020</c:v>
                </c:pt>
                <c:pt idx="6">
                  <c:v>2021</c:v>
                </c:pt>
                <c:pt idx="7">
                  <c:v>2022</c:v>
                </c:pt>
                <c:pt idx="8">
                  <c:v>2023</c:v>
                </c:pt>
              </c:numCache>
            </c:numRef>
          </c:cat>
          <c:val>
            <c:numRef>
              <c:f>Foglio1!$B$5:$J$5</c:f>
              <c:numCache>
                <c:formatCode>General</c:formatCode>
                <c:ptCount val="9"/>
                <c:pt idx="0">
                  <c:v>218</c:v>
                </c:pt>
                <c:pt idx="1">
                  <c:v>359</c:v>
                </c:pt>
                <c:pt idx="2">
                  <c:v>442</c:v>
                </c:pt>
                <c:pt idx="3">
                  <c:v>515</c:v>
                </c:pt>
                <c:pt idx="4">
                  <c:v>810</c:v>
                </c:pt>
                <c:pt idx="5">
                  <c:v>610</c:v>
                </c:pt>
                <c:pt idx="6">
                  <c:v>650</c:v>
                </c:pt>
                <c:pt idx="7">
                  <c:v>936</c:v>
                </c:pt>
                <c:pt idx="8">
                  <c:v>929</c:v>
                </c:pt>
              </c:numCache>
            </c:numRef>
          </c:val>
          <c:extLst>
            <c:ext xmlns:c16="http://schemas.microsoft.com/office/drawing/2014/chart" uri="{C3380CC4-5D6E-409C-BE32-E72D297353CC}">
              <c16:uniqueId val="{00000002-B199-4C01-B725-D932A77E24A8}"/>
            </c:ext>
          </c:extLst>
        </c:ser>
        <c:dLbls>
          <c:dLblPos val="outEnd"/>
          <c:showLegendKey val="0"/>
          <c:showVal val="1"/>
          <c:showCatName val="0"/>
          <c:showSerName val="0"/>
          <c:showPercent val="0"/>
          <c:showBubbleSize val="0"/>
        </c:dLbls>
        <c:gapWidth val="219"/>
        <c:overlap val="-27"/>
        <c:axId val="24530016"/>
        <c:axId val="2036636336"/>
      </c:barChart>
      <c:catAx>
        <c:axId val="24530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2036636336"/>
        <c:crosses val="autoZero"/>
        <c:auto val="1"/>
        <c:lblAlgn val="ctr"/>
        <c:lblOffset val="100"/>
        <c:noMultiLvlLbl val="0"/>
      </c:catAx>
      <c:valAx>
        <c:axId val="20366363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245300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65000"/>
                    <a:lumOff val="35000"/>
                  </a:schemeClr>
                </a:solidFill>
                <a:latin typeface="+mn-lt"/>
                <a:ea typeface="+mn-ea"/>
                <a:cs typeface="+mn-cs"/>
              </a:defRPr>
            </a:pPr>
            <a:r>
              <a:rPr lang="en-US" sz="2400" baseline="0" dirty="0"/>
              <a:t>Anno 2024 - </a:t>
            </a:r>
            <a:r>
              <a:rPr lang="en-US" sz="2400" baseline="0" dirty="0" err="1"/>
              <a:t>Valutazioni</a:t>
            </a:r>
            <a:r>
              <a:rPr lang="en-US" sz="2400" baseline="0" dirty="0"/>
              <a:t> </a:t>
            </a:r>
            <a:r>
              <a:rPr lang="en-US" sz="2400" baseline="0" dirty="0" err="1"/>
              <a:t>progetto</a:t>
            </a:r>
            <a:r>
              <a:rPr lang="en-US" sz="2400" baseline="0" dirty="0"/>
              <a:t> con il </a:t>
            </a:r>
            <a:r>
              <a:rPr lang="en-US" sz="2400" baseline="0" dirty="0" err="1"/>
              <a:t>Codice</a:t>
            </a:r>
            <a:r>
              <a:rPr lang="en-US" sz="2400" baseline="0" dirty="0"/>
              <a:t> </a:t>
            </a:r>
          </a:p>
        </c:rich>
      </c:tx>
      <c:layout>
        <c:manualLayout>
          <c:xMode val="edge"/>
          <c:yMode val="edge"/>
          <c:x val="3.090266841644795E-2"/>
          <c:y val="2.7777777777777776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65000"/>
                  <a:lumOff val="35000"/>
                </a:schemeClr>
              </a:solidFill>
              <a:latin typeface="+mn-lt"/>
              <a:ea typeface="+mn-ea"/>
              <a:cs typeface="+mn-cs"/>
            </a:defRPr>
          </a:pPr>
          <a:endParaRPr lang="it-IT"/>
        </a:p>
      </c:txPr>
    </c:title>
    <c:autoTitleDeleted val="0"/>
    <c:plotArea>
      <c:layout/>
      <c:pieChart>
        <c:varyColors val="1"/>
        <c:ser>
          <c:idx val="0"/>
          <c:order val="0"/>
          <c:dPt>
            <c:idx val="0"/>
            <c:bubble3D val="0"/>
            <c:spPr>
              <a:solidFill>
                <a:schemeClr val="accent1"/>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1-8D1E-4F63-94D4-5193EA074A0C}"/>
              </c:ext>
            </c:extLst>
          </c:dPt>
          <c:dPt>
            <c:idx val="1"/>
            <c:bubble3D val="0"/>
            <c:spPr>
              <a:solidFill>
                <a:schemeClr val="accent2"/>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3-8D1E-4F63-94D4-5193EA074A0C}"/>
              </c:ext>
            </c:extLst>
          </c:dPt>
          <c:dPt>
            <c:idx val="2"/>
            <c:bubble3D val="0"/>
            <c:spPr>
              <a:solidFill>
                <a:schemeClr val="accent3"/>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5-8D1E-4F63-94D4-5193EA074A0C}"/>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it-IT"/>
              </a:p>
            </c:txPr>
            <c:dLblPos val="inEnd"/>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Foglio1!$D$62:$F$62</c:f>
              <c:strCache>
                <c:ptCount val="3"/>
                <c:pt idx="0">
                  <c:v>Soluzioni Conformi </c:v>
                </c:pt>
                <c:pt idx="1">
                  <c:v>Soluzioni Alternative </c:v>
                </c:pt>
                <c:pt idx="2">
                  <c:v>Deroga - Giudizio Esperto</c:v>
                </c:pt>
              </c:strCache>
            </c:strRef>
          </c:cat>
          <c:val>
            <c:numRef>
              <c:f>Foglio1!$D$63:$F$63</c:f>
              <c:numCache>
                <c:formatCode>General</c:formatCode>
                <c:ptCount val="3"/>
                <c:pt idx="0">
                  <c:v>515</c:v>
                </c:pt>
                <c:pt idx="1">
                  <c:v>104</c:v>
                </c:pt>
                <c:pt idx="2">
                  <c:v>7</c:v>
                </c:pt>
              </c:numCache>
            </c:numRef>
          </c:val>
          <c:extLst>
            <c:ext xmlns:c16="http://schemas.microsoft.com/office/drawing/2014/chart" uri="{C3380CC4-5D6E-409C-BE32-E72D297353CC}">
              <c16:uniqueId val="{00000006-8D1E-4F63-94D4-5193EA074A0C}"/>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b"/>
      <c:overlay val="0"/>
      <c:spPr>
        <a:solidFill>
          <a:schemeClr val="lt1">
            <a:alpha val="78000"/>
          </a:schemeClr>
        </a:solidFill>
        <a:ln>
          <a:noFill/>
        </a:ln>
        <a:effectLst/>
      </c:spPr>
      <c:txPr>
        <a:bodyPr rot="0" spcFirstLastPara="1" vertOverflow="ellipsis" vert="horz" wrap="square" anchor="ctr" anchorCtr="1"/>
        <a:lstStyle/>
        <a:p>
          <a:pPr>
            <a:defRPr sz="1600" b="0" i="0" u="none" strike="noStrike" kern="1200" baseline="0">
              <a:solidFill>
                <a:schemeClr val="dk1">
                  <a:lumMod val="65000"/>
                  <a:lumOff val="3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cap="all" spc="50" baseline="0">
                <a:solidFill>
                  <a:schemeClr val="tx1">
                    <a:lumMod val="65000"/>
                    <a:lumOff val="35000"/>
                  </a:schemeClr>
                </a:solidFill>
                <a:latin typeface="+mn-lt"/>
                <a:ea typeface="+mn-ea"/>
                <a:cs typeface="+mn-cs"/>
              </a:defRPr>
            </a:pPr>
            <a:r>
              <a:rPr lang="it-IT" sz="2000" baseline="0" dirty="0"/>
              <a:t>anno 2024 – VALUTAZIONE PROGETTO – </a:t>
            </a:r>
            <a:r>
              <a:rPr lang="it-IT" sz="2000" baseline="0" dirty="0" err="1"/>
              <a:t>Attivita’</a:t>
            </a:r>
            <a:r>
              <a:rPr lang="it-IT" sz="2000" baseline="0" dirty="0"/>
              <a:t> n. 71 - </a:t>
            </a:r>
          </a:p>
        </c:rich>
      </c:tx>
      <c:overlay val="0"/>
      <c:spPr>
        <a:noFill/>
        <a:ln>
          <a:noFill/>
        </a:ln>
        <a:effectLst/>
      </c:spPr>
      <c:txPr>
        <a:bodyPr rot="0" spcFirstLastPara="1" vertOverflow="ellipsis" vert="horz" wrap="square" anchor="ctr" anchorCtr="1"/>
        <a:lstStyle/>
        <a:p>
          <a:pPr>
            <a:defRPr sz="2000" b="1" i="0" u="none" strike="noStrike" kern="1200" cap="all" spc="50" baseline="0">
              <a:solidFill>
                <a:schemeClr val="tx1">
                  <a:lumMod val="65000"/>
                  <a:lumOff val="35000"/>
                </a:schemeClr>
              </a:solidFill>
              <a:latin typeface="+mn-lt"/>
              <a:ea typeface="+mn-ea"/>
              <a:cs typeface="+mn-cs"/>
            </a:defRPr>
          </a:pPr>
          <a:endParaRPr lang="it-IT"/>
        </a:p>
      </c:txPr>
    </c:title>
    <c:autoTitleDeleted val="0"/>
    <c:plotArea>
      <c:layout/>
      <c:pieChart>
        <c:varyColors val="1"/>
        <c:ser>
          <c:idx val="0"/>
          <c:order val="0"/>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EBA7-4444-853D-9B9D95C854DA}"/>
              </c:ext>
            </c:extLst>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EBA7-4444-853D-9B9D95C854DA}"/>
              </c:ext>
            </c:extLst>
          </c:dPt>
          <c:dLbls>
            <c:dLbl>
              <c:idx val="0"/>
              <c:layout>
                <c:manualLayout>
                  <c:x val="-0.21375412362445531"/>
                  <c:y val="0.15914591757111435"/>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EBA7-4444-853D-9B9D95C854DA}"/>
                </c:ext>
              </c:extLst>
            </c:dLbl>
            <c:dLbl>
              <c:idx val="1"/>
              <c:layout>
                <c:manualLayout>
                  <c:x val="0.24145837848250626"/>
                  <c:y val="-0.1029758104561255"/>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EBA7-4444-853D-9B9D95C854DA}"/>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lt1"/>
                    </a:solidFill>
                    <a:latin typeface="+mn-lt"/>
                    <a:ea typeface="+mn-ea"/>
                    <a:cs typeface="+mn-cs"/>
                  </a:defRPr>
                </a:pPr>
                <a:endParaRPr lang="it-IT"/>
              </a:p>
            </c:txPr>
            <c:dLblPos val="in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Foglio1!$E$88:$F$88</c:f>
              <c:strCache>
                <c:ptCount val="2"/>
                <c:pt idx="0">
                  <c:v>Norma Prescrittiva: D.M. 22-02-2006</c:v>
                </c:pt>
                <c:pt idx="1">
                  <c:v>Codice - RTO + RTV 4</c:v>
                </c:pt>
              </c:strCache>
            </c:strRef>
          </c:cat>
          <c:val>
            <c:numRef>
              <c:f>Foglio1!$E$89:$F$89</c:f>
              <c:numCache>
                <c:formatCode>General</c:formatCode>
                <c:ptCount val="2"/>
                <c:pt idx="0">
                  <c:v>17</c:v>
                </c:pt>
                <c:pt idx="1">
                  <c:v>36</c:v>
                </c:pt>
              </c:numCache>
            </c:numRef>
          </c:val>
          <c:extLst>
            <c:ext xmlns:c16="http://schemas.microsoft.com/office/drawing/2014/chart" uri="{C3380CC4-5D6E-409C-BE32-E72D297353CC}">
              <c16:uniqueId val="{00000004-EBA7-4444-853D-9B9D95C854DA}"/>
            </c:ext>
          </c:extLst>
        </c:ser>
        <c:dLbls>
          <c:dLblPos val="inEnd"/>
          <c:showLegendKey val="0"/>
          <c:showVal val="0"/>
          <c:showCatName val="1"/>
          <c:showSerName val="0"/>
          <c:showPercent val="0"/>
          <c:showBubbleSize val="0"/>
          <c:showLeaderLines val="1"/>
        </c:dLbls>
        <c:firstSliceAng val="0"/>
      </c:pieChart>
      <c:spPr>
        <a:noFill/>
        <a:ln>
          <a:noFill/>
        </a:ln>
        <a:effectLst/>
      </c:spPr>
    </c:plotArea>
    <c:legend>
      <c:legendPos val="t"/>
      <c:layout>
        <c:manualLayout>
          <c:xMode val="edge"/>
          <c:yMode val="edge"/>
          <c:x val="0.14034024416672686"/>
          <c:y val="6.9472582819039522E-2"/>
          <c:w val="0.7110419190389663"/>
          <c:h val="9.7541294180332722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it-IT"/>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it-IT" dirty="0"/>
              <a:t>Alberghi - Attività n. 66</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it-IT"/>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4095-4112-970F-49CA4BDE20C8}"/>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4095-4112-970F-49CA4BDE20C8}"/>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it-IT"/>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Foglio1!$D$145:$E$145</c:f>
              <c:strCache>
                <c:ptCount val="2"/>
                <c:pt idx="0">
                  <c:v>Norma Prescrittiva: D.M. 09-04-1994</c:v>
                </c:pt>
                <c:pt idx="1">
                  <c:v>Codice - RTO + RTV 5</c:v>
                </c:pt>
              </c:strCache>
            </c:strRef>
          </c:cat>
          <c:val>
            <c:numRef>
              <c:f>Foglio1!$D$146:$E$146</c:f>
              <c:numCache>
                <c:formatCode>General</c:formatCode>
                <c:ptCount val="2"/>
                <c:pt idx="0">
                  <c:v>45</c:v>
                </c:pt>
                <c:pt idx="1">
                  <c:v>51</c:v>
                </c:pt>
              </c:numCache>
            </c:numRef>
          </c:val>
          <c:extLst>
            <c:ext xmlns:c16="http://schemas.microsoft.com/office/drawing/2014/chart" uri="{C3380CC4-5D6E-409C-BE32-E72D297353CC}">
              <c16:uniqueId val="{00000004-4095-4112-970F-49CA4BDE20C8}"/>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55594470020031572"/>
          <c:y val="0.39816526721356593"/>
          <c:w val="0.43059374129393135"/>
          <c:h val="0.37031490622493135"/>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it-IT"/>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it-IT" dirty="0"/>
              <a:t>Scuole e asili nido - Attività n. 67</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it-IT"/>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E66-4696-A944-02D8DF9BF958}"/>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E66-4696-A944-02D8DF9BF958}"/>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it-IT"/>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Foglio1!$D$118:$E$118</c:f>
              <c:strCache>
                <c:ptCount val="2"/>
                <c:pt idx="0">
                  <c:v>Norme Prescrittive: D.M. 26-08-1992 e D.M. 16-07-2014</c:v>
                </c:pt>
                <c:pt idx="1">
                  <c:v>Codice - RTO + RTV 7</c:v>
                </c:pt>
              </c:strCache>
            </c:strRef>
          </c:cat>
          <c:val>
            <c:numRef>
              <c:f>Foglio1!$D$119:$E$119</c:f>
              <c:numCache>
                <c:formatCode>General</c:formatCode>
                <c:ptCount val="2"/>
                <c:pt idx="0">
                  <c:v>55</c:v>
                </c:pt>
                <c:pt idx="1">
                  <c:v>45</c:v>
                </c:pt>
              </c:numCache>
            </c:numRef>
          </c:val>
          <c:extLst>
            <c:ext xmlns:c16="http://schemas.microsoft.com/office/drawing/2014/chart" uri="{C3380CC4-5D6E-409C-BE32-E72D297353CC}">
              <c16:uniqueId val="{00000004-9E66-4696-A944-02D8DF9BF958}"/>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54019955791884533"/>
          <c:y val="0.38239829396325459"/>
          <c:w val="0.44627169349039936"/>
          <c:h val="0.52552712160979875"/>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it-IT"/>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it-IT"/>
              <a:t>Strutture sanitarie: Attività n. 68</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it-IT"/>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5D20-42CB-8E12-84F7528F1670}"/>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5D20-42CB-8E12-84F7528F1670}"/>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it-IT"/>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Foglio1!$C$224:$D$224</c:f>
              <c:strCache>
                <c:ptCount val="2"/>
                <c:pt idx="0">
                  <c:v>Norma Prescrittiva: D.M. 18-09-2002 e ss.mm.ii.</c:v>
                </c:pt>
                <c:pt idx="1">
                  <c:v>Codice - RTO + RTV 11</c:v>
                </c:pt>
              </c:strCache>
            </c:strRef>
          </c:cat>
          <c:val>
            <c:numRef>
              <c:f>Foglio1!$C$225:$D$225</c:f>
              <c:numCache>
                <c:formatCode>General</c:formatCode>
                <c:ptCount val="2"/>
                <c:pt idx="0">
                  <c:v>11</c:v>
                </c:pt>
                <c:pt idx="1">
                  <c:v>7</c:v>
                </c:pt>
              </c:numCache>
            </c:numRef>
          </c:val>
          <c:extLst>
            <c:ext xmlns:c16="http://schemas.microsoft.com/office/drawing/2014/chart" uri="{C3380CC4-5D6E-409C-BE32-E72D297353CC}">
              <c16:uniqueId val="{00000004-5D20-42CB-8E12-84F7528F1670}"/>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55060547500343049"/>
          <c:y val="0.32023403324584426"/>
          <c:w val="0.43487227278964463"/>
          <c:h val="0.52552712160979875"/>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it-IT"/>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a:t>Attività commerciali: Attività n. 69</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it-IT"/>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EC17-4B6C-8AEA-3EA1E8829FE4}"/>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EC17-4B6C-8AEA-3EA1E8829FE4}"/>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it-IT"/>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Foglio1!$C$250:$D$250</c:f>
              <c:strCache>
                <c:ptCount val="2"/>
                <c:pt idx="0">
                  <c:v>Norma Prescrittiva: D.M. 27-07-2010 e ss.mm.ii.</c:v>
                </c:pt>
                <c:pt idx="1">
                  <c:v>Codice - RTO + RTV 8</c:v>
                </c:pt>
              </c:strCache>
            </c:strRef>
          </c:cat>
          <c:val>
            <c:numRef>
              <c:f>Foglio1!$C$251:$D$251</c:f>
              <c:numCache>
                <c:formatCode>0</c:formatCode>
                <c:ptCount val="2"/>
                <c:pt idx="0">
                  <c:v>91</c:v>
                </c:pt>
                <c:pt idx="1">
                  <c:v>81</c:v>
                </c:pt>
              </c:numCache>
            </c:numRef>
          </c:val>
          <c:extLst>
            <c:ext xmlns:c16="http://schemas.microsoft.com/office/drawing/2014/chart" uri="{C3380CC4-5D6E-409C-BE32-E72D297353CC}">
              <c16:uniqueId val="{00000004-EC17-4B6C-8AEA-3EA1E8829FE4}"/>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55484094131637918"/>
          <c:y val="0.32023403324584426"/>
          <c:w val="0.43063680647669578"/>
          <c:h val="0.52552712160979875"/>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it-IT"/>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sz="2000" baseline="0" dirty="0" err="1"/>
              <a:t>Edifici</a:t>
            </a:r>
            <a:r>
              <a:rPr lang="en-US" sz="2000" baseline="0" dirty="0"/>
              <a:t> di civile </a:t>
            </a:r>
            <a:r>
              <a:rPr lang="en-US" sz="2000" baseline="0" dirty="0" err="1"/>
              <a:t>abitazione</a:t>
            </a:r>
            <a:r>
              <a:rPr lang="en-US" sz="2000" baseline="0" dirty="0"/>
              <a:t>: </a:t>
            </a:r>
            <a:r>
              <a:rPr lang="en-US" sz="2000" baseline="0" dirty="0" err="1"/>
              <a:t>Attività</a:t>
            </a:r>
            <a:r>
              <a:rPr lang="en-US" sz="2000" baseline="0" dirty="0"/>
              <a:t> n. 77 </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3B65-4135-8524-90BAA14B0AB8}"/>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3B65-4135-8524-90BAA14B0AB8}"/>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it-IT"/>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Foglio1!$C$275:$D$275</c:f>
              <c:strCache>
                <c:ptCount val="2"/>
                <c:pt idx="0">
                  <c:v>Norma Prescrittiva: D.M. n. 246 del 16-05-1987</c:v>
                </c:pt>
                <c:pt idx="1">
                  <c:v>Codice - RTO + RTV 14</c:v>
                </c:pt>
              </c:strCache>
            </c:strRef>
          </c:cat>
          <c:val>
            <c:numRef>
              <c:f>Foglio1!$C$276:$D$276</c:f>
              <c:numCache>
                <c:formatCode>0</c:formatCode>
                <c:ptCount val="2"/>
                <c:pt idx="0">
                  <c:v>11</c:v>
                </c:pt>
                <c:pt idx="1">
                  <c:v>2</c:v>
                </c:pt>
              </c:numCache>
            </c:numRef>
          </c:val>
          <c:extLst>
            <c:ext xmlns:c16="http://schemas.microsoft.com/office/drawing/2014/chart" uri="{C3380CC4-5D6E-409C-BE32-E72D297353CC}">
              <c16:uniqueId val="{00000004-3B65-4135-8524-90BAA14B0AB8}"/>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578400070350365"/>
          <c:y val="0.31886176186022869"/>
          <c:w val="0.40728182649390238"/>
          <c:h val="0.52953881439220574"/>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it-IT"/>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it-IT" dirty="0"/>
              <a:t>Edifici storici: attività n. 72</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it-IT"/>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293F-4120-B2D5-9BDEF63429DD}"/>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293F-4120-B2D5-9BDEF63429DD}"/>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it-IT"/>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Foglio1!$D$196:$E$196</c:f>
              <c:strCache>
                <c:ptCount val="2"/>
                <c:pt idx="0">
                  <c:v>Norme Prescrittive: D.M. 569/1992 e DPR 418/95</c:v>
                </c:pt>
                <c:pt idx="1">
                  <c:v>Codice - RTO + RTV 10 + RTV V12</c:v>
                </c:pt>
              </c:strCache>
            </c:strRef>
          </c:cat>
          <c:val>
            <c:numRef>
              <c:f>Foglio1!$D$197:$E$197</c:f>
              <c:numCache>
                <c:formatCode>General</c:formatCode>
                <c:ptCount val="2"/>
                <c:pt idx="0">
                  <c:v>43</c:v>
                </c:pt>
                <c:pt idx="1">
                  <c:v>38</c:v>
                </c:pt>
              </c:numCache>
            </c:numRef>
          </c:val>
          <c:extLst>
            <c:ext xmlns:c16="http://schemas.microsoft.com/office/drawing/2014/chart" uri="{C3380CC4-5D6E-409C-BE32-E72D297353CC}">
              <c16:uniqueId val="{00000004-293F-4120-B2D5-9BDEF63429DD}"/>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54019008879102981"/>
          <c:y val="0.31886187898474039"/>
          <c:w val="0.44549180805323779"/>
          <c:h val="0.52953900890275074"/>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it-IT"/>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32F497-3D69-40AE-94D2-6FA0386E8EB6}" type="datetimeFigureOut">
              <a:rPr lang="it-IT" smtClean="0"/>
              <a:t>12/06/2026</a:t>
            </a:fld>
            <a:endParaRPr lang="it-IT"/>
          </a:p>
        </p:txBody>
      </p:sp>
      <p:sp>
        <p:nvSpPr>
          <p:cNvPr id="4" name="Segnaposto immagine diapositiva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6FAA86-A32F-4465-8757-F238FC4D66FE}" type="slidenum">
              <a:rPr lang="it-IT" smtClean="0"/>
              <a:t>‹N›</a:t>
            </a:fld>
            <a:endParaRPr lang="it-IT"/>
          </a:p>
        </p:txBody>
      </p:sp>
    </p:spTree>
    <p:extLst>
      <p:ext uri="{BB962C8B-B14F-4D97-AF65-F5344CB8AC3E}">
        <p14:creationId xmlns:p14="http://schemas.microsoft.com/office/powerpoint/2010/main" val="534142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200400" y="944563"/>
            <a:ext cx="3683000" cy="2551112"/>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A07C4C5-182E-44AF-8D65-F1583EE3CF11}" type="slidenum">
              <a:rPr kumimoji="0" lang="it-IT"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7</a:t>
            </a:fld>
            <a:endParaRPr kumimoji="0" lang="it-IT"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42306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E26FAA86-A32F-4465-8757-F238FC4D66FE}" type="slidenum">
              <a:rPr lang="it-IT" smtClean="0"/>
              <a:t>13</a:t>
            </a:fld>
            <a:endParaRPr lang="it-IT"/>
          </a:p>
        </p:txBody>
      </p:sp>
    </p:spTree>
    <p:extLst>
      <p:ext uri="{BB962C8B-B14F-4D97-AF65-F5344CB8AC3E}">
        <p14:creationId xmlns:p14="http://schemas.microsoft.com/office/powerpoint/2010/main" val="3552477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42950" y="2125981"/>
            <a:ext cx="8420100" cy="338554"/>
          </a:xfrm>
          <a:prstGeom prst="rect">
            <a:avLst/>
          </a:prstGeom>
        </p:spPr>
        <p:txBody>
          <a:bodyPr wrap="square" lIns="0" tIns="0" rIns="0" bIns="0">
            <a:spAutoFit/>
          </a:bodyPr>
          <a:lstStyle>
            <a:lvl1pPr>
              <a:defRPr sz="2200" b="1" i="0">
                <a:solidFill>
                  <a:schemeClr val="bg1"/>
                </a:solidFill>
                <a:latin typeface="Calibri"/>
                <a:cs typeface="Calibri"/>
              </a:defRPr>
            </a:lvl1pPr>
          </a:lstStyle>
          <a:p>
            <a:endParaRPr/>
          </a:p>
        </p:txBody>
      </p:sp>
      <p:sp>
        <p:nvSpPr>
          <p:cNvPr id="3" name="Holder 3"/>
          <p:cNvSpPr>
            <a:spLocks noGrp="1"/>
          </p:cNvSpPr>
          <p:nvPr>
            <p:ph type="subTitle" idx="4"/>
          </p:nvPr>
        </p:nvSpPr>
        <p:spPr>
          <a:xfrm>
            <a:off x="1485900" y="3840481"/>
            <a:ext cx="6934200" cy="246221"/>
          </a:xfrm>
          <a:prstGeom prst="rect">
            <a:avLst/>
          </a:prstGeom>
        </p:spPr>
        <p:txBody>
          <a:bodyPr wrap="square" lIns="0" tIns="0" rIns="0" bIns="0">
            <a:spAutoFit/>
          </a:bodyPr>
          <a:lstStyle>
            <a:lvl1pPr>
              <a:defRPr sz="16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defRPr sz="1500" b="1" i="1">
                <a:solidFill>
                  <a:srgbClr val="990000"/>
                </a:solidFill>
                <a:latin typeface="Calibri"/>
                <a:cs typeface="Calibri"/>
              </a:defRPr>
            </a:lvl1pPr>
          </a:lstStyle>
          <a:p>
            <a:pPr marL="12700">
              <a:lnSpc>
                <a:spcPts val="1525"/>
              </a:lnSpc>
            </a:pPr>
            <a:r>
              <a:rPr lang="it-IT"/>
              <a:t>18</a:t>
            </a:r>
            <a:r>
              <a:rPr lang="it-IT" spc="-25"/>
              <a:t> </a:t>
            </a:r>
            <a:r>
              <a:rPr lang="it-IT"/>
              <a:t>Giugno</a:t>
            </a:r>
            <a:r>
              <a:rPr lang="it-IT" spc="-15"/>
              <a:t> </a:t>
            </a:r>
            <a:r>
              <a:rPr lang="it-IT" spc="-20"/>
              <a:t>2015</a:t>
            </a:r>
            <a:endParaRPr lang="it-IT" spc="-20" dirty="0"/>
          </a:p>
        </p:txBody>
      </p:sp>
      <p:sp>
        <p:nvSpPr>
          <p:cNvPr id="5" name="Holder 5"/>
          <p:cNvSpPr>
            <a:spLocks noGrp="1"/>
          </p:cNvSpPr>
          <p:nvPr>
            <p:ph type="dt" sz="half" idx="6"/>
          </p:nvPr>
        </p:nvSpPr>
        <p:spPr/>
        <p:txBody>
          <a:bodyPr lIns="0" tIns="0" rIns="0" bIns="0"/>
          <a:lstStyle>
            <a:lvl1pPr>
              <a:defRPr sz="1500" b="1" i="1">
                <a:solidFill>
                  <a:srgbClr val="990000"/>
                </a:solidFill>
                <a:latin typeface="Calibri"/>
                <a:cs typeface="Calibri"/>
              </a:defRPr>
            </a:lvl1pPr>
          </a:lstStyle>
          <a:p>
            <a:pPr marL="12700">
              <a:lnSpc>
                <a:spcPts val="1525"/>
              </a:lnSpc>
            </a:pPr>
            <a:r>
              <a:rPr lang="it-IT"/>
              <a:t>LE</a:t>
            </a:r>
            <a:r>
              <a:rPr lang="it-IT" spc="-35"/>
              <a:t> </a:t>
            </a:r>
            <a:r>
              <a:rPr lang="it-IT"/>
              <a:t>PROCEDURE</a:t>
            </a:r>
            <a:r>
              <a:rPr lang="it-IT" spc="-35"/>
              <a:t> </a:t>
            </a:r>
            <a:r>
              <a:rPr lang="it-IT" spc="-20"/>
              <a:t>AUTORIZZATIVE</a:t>
            </a:r>
            <a:r>
              <a:rPr lang="it-IT" spc="-35"/>
              <a:t> </a:t>
            </a:r>
            <a:r>
              <a:rPr lang="it-IT"/>
              <a:t>NEL</a:t>
            </a:r>
            <a:r>
              <a:rPr lang="it-IT" spc="-25"/>
              <a:t> </a:t>
            </a:r>
            <a:r>
              <a:rPr lang="it-IT" spc="-10"/>
              <a:t>REGIME</a:t>
            </a:r>
            <a:r>
              <a:rPr lang="it-IT" spc="-35"/>
              <a:t> </a:t>
            </a:r>
            <a:r>
              <a:rPr lang="it-IT" spc="-10"/>
              <a:t>TRANSITORIO</a:t>
            </a:r>
            <a:endParaRPr lang="it-IT" spc="-10" dirty="0"/>
          </a:p>
        </p:txBody>
      </p:sp>
      <p:sp>
        <p:nvSpPr>
          <p:cNvPr id="6" name="Holder 6"/>
          <p:cNvSpPr>
            <a:spLocks noGrp="1"/>
          </p:cNvSpPr>
          <p:nvPr>
            <p:ph type="sldNum" sz="quarter" idx="7"/>
          </p:nvPr>
        </p:nvSpPr>
        <p:spPr/>
        <p:txBody>
          <a:bodyPr lIns="0" tIns="0" rIns="0" bIns="0"/>
          <a:lstStyle>
            <a:lvl1pPr>
              <a:defRPr sz="1500" b="1" i="1">
                <a:solidFill>
                  <a:srgbClr val="990000"/>
                </a:solidFill>
                <a:latin typeface="Calibri"/>
                <a:cs typeface="Calibri"/>
              </a:defRPr>
            </a:lvl1pPr>
          </a:lstStyle>
          <a:p>
            <a:pPr marL="12700">
              <a:lnSpc>
                <a:spcPts val="1525"/>
              </a:lnSpc>
            </a:pPr>
            <a:fld id="{81D60167-4931-47E6-BA6A-407CBD079E47}" type="slidenum">
              <a:rPr lang="it-IT" spc="-10" smtClean="0"/>
              <a:pPr marL="12700">
                <a:lnSpc>
                  <a:spcPts val="1525"/>
                </a:lnSpc>
              </a:pPr>
              <a:t>‹N›</a:t>
            </a:fld>
            <a:r>
              <a:rPr lang="it-IT" spc="-10"/>
              <a:t>/30</a:t>
            </a:r>
            <a:endParaRPr lang="it-IT" spc="-10" dirty="0"/>
          </a:p>
        </p:txBody>
      </p:sp>
    </p:spTree>
    <p:extLst>
      <p:ext uri="{BB962C8B-B14F-4D97-AF65-F5344CB8AC3E}">
        <p14:creationId xmlns:p14="http://schemas.microsoft.com/office/powerpoint/2010/main" val="3926754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00" b="1"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6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defRPr sz="1500" b="1" i="1">
                <a:solidFill>
                  <a:srgbClr val="990000"/>
                </a:solidFill>
                <a:latin typeface="Calibri"/>
                <a:cs typeface="Calibri"/>
              </a:defRPr>
            </a:lvl1pPr>
          </a:lstStyle>
          <a:p>
            <a:pPr marL="12700">
              <a:lnSpc>
                <a:spcPts val="1525"/>
              </a:lnSpc>
            </a:pPr>
            <a:r>
              <a:rPr lang="it-IT"/>
              <a:t>18</a:t>
            </a:r>
            <a:r>
              <a:rPr lang="it-IT" spc="-25"/>
              <a:t> </a:t>
            </a:r>
            <a:r>
              <a:rPr lang="it-IT"/>
              <a:t>Giugno</a:t>
            </a:r>
            <a:r>
              <a:rPr lang="it-IT" spc="-15"/>
              <a:t> </a:t>
            </a:r>
            <a:r>
              <a:rPr lang="it-IT" spc="-20"/>
              <a:t>2015</a:t>
            </a:r>
            <a:endParaRPr lang="it-IT" spc="-20" dirty="0"/>
          </a:p>
        </p:txBody>
      </p:sp>
      <p:sp>
        <p:nvSpPr>
          <p:cNvPr id="5" name="Holder 5"/>
          <p:cNvSpPr>
            <a:spLocks noGrp="1"/>
          </p:cNvSpPr>
          <p:nvPr>
            <p:ph type="dt" sz="half" idx="6"/>
          </p:nvPr>
        </p:nvSpPr>
        <p:spPr/>
        <p:txBody>
          <a:bodyPr lIns="0" tIns="0" rIns="0" bIns="0"/>
          <a:lstStyle>
            <a:lvl1pPr>
              <a:defRPr sz="1500" b="1" i="1">
                <a:solidFill>
                  <a:srgbClr val="990000"/>
                </a:solidFill>
                <a:latin typeface="Calibri"/>
                <a:cs typeface="Calibri"/>
              </a:defRPr>
            </a:lvl1pPr>
          </a:lstStyle>
          <a:p>
            <a:pPr marL="12700">
              <a:lnSpc>
                <a:spcPts val="1525"/>
              </a:lnSpc>
            </a:pPr>
            <a:r>
              <a:rPr lang="it-IT"/>
              <a:t>LE</a:t>
            </a:r>
            <a:r>
              <a:rPr lang="it-IT" spc="-35"/>
              <a:t> </a:t>
            </a:r>
            <a:r>
              <a:rPr lang="it-IT"/>
              <a:t>PROCEDURE</a:t>
            </a:r>
            <a:r>
              <a:rPr lang="it-IT" spc="-35"/>
              <a:t> </a:t>
            </a:r>
            <a:r>
              <a:rPr lang="it-IT" spc="-20"/>
              <a:t>AUTORIZZATIVE</a:t>
            </a:r>
            <a:r>
              <a:rPr lang="it-IT" spc="-35"/>
              <a:t> </a:t>
            </a:r>
            <a:r>
              <a:rPr lang="it-IT"/>
              <a:t>NEL</a:t>
            </a:r>
            <a:r>
              <a:rPr lang="it-IT" spc="-25"/>
              <a:t> </a:t>
            </a:r>
            <a:r>
              <a:rPr lang="it-IT" spc="-10"/>
              <a:t>REGIME</a:t>
            </a:r>
            <a:r>
              <a:rPr lang="it-IT" spc="-35"/>
              <a:t> </a:t>
            </a:r>
            <a:r>
              <a:rPr lang="it-IT" spc="-10"/>
              <a:t>TRANSITORIO</a:t>
            </a:r>
            <a:endParaRPr lang="it-IT" spc="-10" dirty="0"/>
          </a:p>
        </p:txBody>
      </p:sp>
      <p:sp>
        <p:nvSpPr>
          <p:cNvPr id="6" name="Holder 6"/>
          <p:cNvSpPr>
            <a:spLocks noGrp="1"/>
          </p:cNvSpPr>
          <p:nvPr>
            <p:ph type="sldNum" sz="quarter" idx="7"/>
          </p:nvPr>
        </p:nvSpPr>
        <p:spPr/>
        <p:txBody>
          <a:bodyPr lIns="0" tIns="0" rIns="0" bIns="0"/>
          <a:lstStyle>
            <a:lvl1pPr>
              <a:defRPr sz="1500" b="1" i="1">
                <a:solidFill>
                  <a:srgbClr val="990000"/>
                </a:solidFill>
                <a:latin typeface="Calibri"/>
                <a:cs typeface="Calibri"/>
              </a:defRPr>
            </a:lvl1pPr>
          </a:lstStyle>
          <a:p>
            <a:pPr marL="12700">
              <a:lnSpc>
                <a:spcPts val="1525"/>
              </a:lnSpc>
            </a:pPr>
            <a:fld id="{81D60167-4931-47E6-BA6A-407CBD079E47}" type="slidenum">
              <a:rPr lang="it-IT" spc="-10" smtClean="0"/>
              <a:pPr marL="12700">
                <a:lnSpc>
                  <a:spcPts val="1525"/>
                </a:lnSpc>
              </a:pPr>
              <a:t>‹N›</a:t>
            </a:fld>
            <a:r>
              <a:rPr lang="it-IT" spc="-10"/>
              <a:t>/30</a:t>
            </a:r>
            <a:endParaRPr lang="it-IT" spc="-10" dirty="0"/>
          </a:p>
        </p:txBody>
      </p:sp>
    </p:spTree>
    <p:extLst>
      <p:ext uri="{BB962C8B-B14F-4D97-AF65-F5344CB8AC3E}">
        <p14:creationId xmlns:p14="http://schemas.microsoft.com/office/powerpoint/2010/main" val="2629776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00" b="1" i="0">
                <a:solidFill>
                  <a:schemeClr val="bg1"/>
                </a:solidFill>
                <a:latin typeface="Calibri"/>
                <a:cs typeface="Calibri"/>
              </a:defRPr>
            </a:lvl1pPr>
          </a:lstStyle>
          <a:p>
            <a:endParaRPr/>
          </a:p>
        </p:txBody>
      </p:sp>
      <p:sp>
        <p:nvSpPr>
          <p:cNvPr id="3" name="Holder 3"/>
          <p:cNvSpPr>
            <a:spLocks noGrp="1"/>
          </p:cNvSpPr>
          <p:nvPr>
            <p:ph sz="half" idx="2"/>
          </p:nvPr>
        </p:nvSpPr>
        <p:spPr>
          <a:xfrm>
            <a:off x="495301" y="1577340"/>
            <a:ext cx="4309110" cy="24622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01590" y="1577340"/>
            <a:ext cx="4309110" cy="24622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500" b="1" i="1">
                <a:solidFill>
                  <a:srgbClr val="990000"/>
                </a:solidFill>
                <a:latin typeface="Calibri"/>
                <a:cs typeface="Calibri"/>
              </a:defRPr>
            </a:lvl1pPr>
          </a:lstStyle>
          <a:p>
            <a:pPr marL="12700">
              <a:lnSpc>
                <a:spcPts val="1525"/>
              </a:lnSpc>
            </a:pPr>
            <a:r>
              <a:rPr lang="it-IT"/>
              <a:t>18</a:t>
            </a:r>
            <a:r>
              <a:rPr lang="it-IT" spc="-25"/>
              <a:t> </a:t>
            </a:r>
            <a:r>
              <a:rPr lang="it-IT"/>
              <a:t>Giugno</a:t>
            </a:r>
            <a:r>
              <a:rPr lang="it-IT" spc="-15"/>
              <a:t> </a:t>
            </a:r>
            <a:r>
              <a:rPr lang="it-IT" spc="-20"/>
              <a:t>2015</a:t>
            </a:r>
            <a:endParaRPr lang="it-IT" spc="-20" dirty="0"/>
          </a:p>
        </p:txBody>
      </p:sp>
      <p:sp>
        <p:nvSpPr>
          <p:cNvPr id="6" name="Holder 6"/>
          <p:cNvSpPr>
            <a:spLocks noGrp="1"/>
          </p:cNvSpPr>
          <p:nvPr>
            <p:ph type="dt" sz="half" idx="6"/>
          </p:nvPr>
        </p:nvSpPr>
        <p:spPr/>
        <p:txBody>
          <a:bodyPr lIns="0" tIns="0" rIns="0" bIns="0"/>
          <a:lstStyle>
            <a:lvl1pPr>
              <a:defRPr sz="1500" b="1" i="1">
                <a:solidFill>
                  <a:srgbClr val="990000"/>
                </a:solidFill>
                <a:latin typeface="Calibri"/>
                <a:cs typeface="Calibri"/>
              </a:defRPr>
            </a:lvl1pPr>
          </a:lstStyle>
          <a:p>
            <a:pPr marL="12700">
              <a:lnSpc>
                <a:spcPts val="1525"/>
              </a:lnSpc>
            </a:pPr>
            <a:r>
              <a:rPr lang="it-IT"/>
              <a:t>LE</a:t>
            </a:r>
            <a:r>
              <a:rPr lang="it-IT" spc="-35"/>
              <a:t> </a:t>
            </a:r>
            <a:r>
              <a:rPr lang="it-IT"/>
              <a:t>PROCEDURE</a:t>
            </a:r>
            <a:r>
              <a:rPr lang="it-IT" spc="-35"/>
              <a:t> </a:t>
            </a:r>
            <a:r>
              <a:rPr lang="it-IT" spc="-20"/>
              <a:t>AUTORIZZATIVE</a:t>
            </a:r>
            <a:r>
              <a:rPr lang="it-IT" spc="-35"/>
              <a:t> </a:t>
            </a:r>
            <a:r>
              <a:rPr lang="it-IT"/>
              <a:t>NEL</a:t>
            </a:r>
            <a:r>
              <a:rPr lang="it-IT" spc="-25"/>
              <a:t> </a:t>
            </a:r>
            <a:r>
              <a:rPr lang="it-IT" spc="-10"/>
              <a:t>REGIME</a:t>
            </a:r>
            <a:r>
              <a:rPr lang="it-IT" spc="-35"/>
              <a:t> </a:t>
            </a:r>
            <a:r>
              <a:rPr lang="it-IT" spc="-10"/>
              <a:t>TRANSITORIO</a:t>
            </a:r>
            <a:endParaRPr lang="it-IT" spc="-10" dirty="0"/>
          </a:p>
        </p:txBody>
      </p:sp>
      <p:sp>
        <p:nvSpPr>
          <p:cNvPr id="7" name="Holder 7"/>
          <p:cNvSpPr>
            <a:spLocks noGrp="1"/>
          </p:cNvSpPr>
          <p:nvPr>
            <p:ph type="sldNum" sz="quarter" idx="7"/>
          </p:nvPr>
        </p:nvSpPr>
        <p:spPr/>
        <p:txBody>
          <a:bodyPr lIns="0" tIns="0" rIns="0" bIns="0"/>
          <a:lstStyle>
            <a:lvl1pPr>
              <a:defRPr sz="1500" b="1" i="1">
                <a:solidFill>
                  <a:srgbClr val="990000"/>
                </a:solidFill>
                <a:latin typeface="Calibri"/>
                <a:cs typeface="Calibri"/>
              </a:defRPr>
            </a:lvl1pPr>
          </a:lstStyle>
          <a:p>
            <a:pPr marL="12700">
              <a:lnSpc>
                <a:spcPts val="1525"/>
              </a:lnSpc>
            </a:pPr>
            <a:fld id="{81D60167-4931-47E6-BA6A-407CBD079E47}" type="slidenum">
              <a:rPr lang="it-IT" spc="-10" smtClean="0"/>
              <a:pPr marL="12700">
                <a:lnSpc>
                  <a:spcPts val="1525"/>
                </a:lnSpc>
              </a:pPr>
              <a:t>‹N›</a:t>
            </a:fld>
            <a:r>
              <a:rPr lang="it-IT" spc="-10"/>
              <a:t>/30</a:t>
            </a:r>
            <a:endParaRPr lang="it-IT" spc="-10" dirty="0"/>
          </a:p>
        </p:txBody>
      </p:sp>
    </p:spTree>
    <p:extLst>
      <p:ext uri="{BB962C8B-B14F-4D97-AF65-F5344CB8AC3E}">
        <p14:creationId xmlns:p14="http://schemas.microsoft.com/office/powerpoint/2010/main" val="1821869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defRPr sz="1500" b="1" i="1">
                <a:solidFill>
                  <a:srgbClr val="990000"/>
                </a:solidFill>
                <a:latin typeface="Calibri"/>
                <a:cs typeface="Calibri"/>
              </a:defRPr>
            </a:lvl1pPr>
          </a:lstStyle>
          <a:p>
            <a:pPr marL="12700">
              <a:lnSpc>
                <a:spcPts val="1525"/>
              </a:lnSpc>
            </a:pPr>
            <a:r>
              <a:rPr lang="it-IT"/>
              <a:t>18</a:t>
            </a:r>
            <a:r>
              <a:rPr lang="it-IT" spc="-25"/>
              <a:t> </a:t>
            </a:r>
            <a:r>
              <a:rPr lang="it-IT"/>
              <a:t>Giugno</a:t>
            </a:r>
            <a:r>
              <a:rPr lang="it-IT" spc="-15"/>
              <a:t> </a:t>
            </a:r>
            <a:r>
              <a:rPr lang="it-IT" spc="-20"/>
              <a:t>2015</a:t>
            </a:r>
            <a:endParaRPr lang="it-IT" spc="-20" dirty="0"/>
          </a:p>
        </p:txBody>
      </p:sp>
      <p:sp>
        <p:nvSpPr>
          <p:cNvPr id="4" name="Holder 4"/>
          <p:cNvSpPr>
            <a:spLocks noGrp="1"/>
          </p:cNvSpPr>
          <p:nvPr>
            <p:ph type="dt" sz="half" idx="6"/>
          </p:nvPr>
        </p:nvSpPr>
        <p:spPr/>
        <p:txBody>
          <a:bodyPr lIns="0" tIns="0" rIns="0" bIns="0"/>
          <a:lstStyle>
            <a:lvl1pPr>
              <a:defRPr sz="1500" b="1" i="1">
                <a:solidFill>
                  <a:srgbClr val="990000"/>
                </a:solidFill>
                <a:latin typeface="Calibri"/>
                <a:cs typeface="Calibri"/>
              </a:defRPr>
            </a:lvl1pPr>
          </a:lstStyle>
          <a:p>
            <a:pPr marL="12700">
              <a:lnSpc>
                <a:spcPts val="1525"/>
              </a:lnSpc>
            </a:pPr>
            <a:r>
              <a:rPr lang="it-IT"/>
              <a:t>LE</a:t>
            </a:r>
            <a:r>
              <a:rPr lang="it-IT" spc="-35"/>
              <a:t> </a:t>
            </a:r>
            <a:r>
              <a:rPr lang="it-IT"/>
              <a:t>PROCEDURE</a:t>
            </a:r>
            <a:r>
              <a:rPr lang="it-IT" spc="-35"/>
              <a:t> </a:t>
            </a:r>
            <a:r>
              <a:rPr lang="it-IT" spc="-20"/>
              <a:t>AUTORIZZATIVE</a:t>
            </a:r>
            <a:r>
              <a:rPr lang="it-IT" spc="-35"/>
              <a:t> </a:t>
            </a:r>
            <a:r>
              <a:rPr lang="it-IT"/>
              <a:t>NEL</a:t>
            </a:r>
            <a:r>
              <a:rPr lang="it-IT" spc="-25"/>
              <a:t> </a:t>
            </a:r>
            <a:r>
              <a:rPr lang="it-IT" spc="-10"/>
              <a:t>REGIME</a:t>
            </a:r>
            <a:r>
              <a:rPr lang="it-IT" spc="-35"/>
              <a:t> </a:t>
            </a:r>
            <a:r>
              <a:rPr lang="it-IT" spc="-10"/>
              <a:t>TRANSITORIO</a:t>
            </a:r>
            <a:endParaRPr lang="it-IT" spc="-10" dirty="0"/>
          </a:p>
        </p:txBody>
      </p:sp>
      <p:sp>
        <p:nvSpPr>
          <p:cNvPr id="5" name="Holder 5"/>
          <p:cNvSpPr>
            <a:spLocks noGrp="1"/>
          </p:cNvSpPr>
          <p:nvPr>
            <p:ph type="sldNum" sz="quarter" idx="7"/>
          </p:nvPr>
        </p:nvSpPr>
        <p:spPr/>
        <p:txBody>
          <a:bodyPr lIns="0" tIns="0" rIns="0" bIns="0"/>
          <a:lstStyle>
            <a:lvl1pPr>
              <a:defRPr sz="1500" b="1" i="1">
                <a:solidFill>
                  <a:srgbClr val="990000"/>
                </a:solidFill>
                <a:latin typeface="Calibri"/>
                <a:cs typeface="Calibri"/>
              </a:defRPr>
            </a:lvl1pPr>
          </a:lstStyle>
          <a:p>
            <a:pPr marL="12700">
              <a:lnSpc>
                <a:spcPts val="1525"/>
              </a:lnSpc>
            </a:pPr>
            <a:fld id="{81D60167-4931-47E6-BA6A-407CBD079E47}" type="slidenum">
              <a:rPr lang="it-IT" spc="-10" smtClean="0"/>
              <a:pPr marL="12700">
                <a:lnSpc>
                  <a:spcPts val="1525"/>
                </a:lnSpc>
              </a:pPr>
              <a:t>‹N›</a:t>
            </a:fld>
            <a:r>
              <a:rPr lang="it-IT" spc="-10"/>
              <a:t>/30</a:t>
            </a:r>
            <a:endParaRPr lang="it-IT" spc="-10" dirty="0"/>
          </a:p>
        </p:txBody>
      </p:sp>
    </p:spTree>
    <p:extLst>
      <p:ext uri="{BB962C8B-B14F-4D97-AF65-F5344CB8AC3E}">
        <p14:creationId xmlns:p14="http://schemas.microsoft.com/office/powerpoint/2010/main" val="2680859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349330" y="1084065"/>
            <a:ext cx="8926629" cy="3588018"/>
          </a:xfrm>
          <a:prstGeom prst="rect">
            <a:avLst/>
          </a:prstGeom>
        </p:spPr>
      </p:pic>
      <p:sp>
        <p:nvSpPr>
          <p:cNvPr id="17" name="bg object 17"/>
          <p:cNvSpPr/>
          <p:nvPr/>
        </p:nvSpPr>
        <p:spPr>
          <a:xfrm>
            <a:off x="124761" y="817197"/>
            <a:ext cx="9600336" cy="3863532"/>
          </a:xfrm>
          <a:custGeom>
            <a:avLst/>
            <a:gdLst/>
            <a:ahLst/>
            <a:cxnLst/>
            <a:rect l="l" t="t" r="r" b="b"/>
            <a:pathLst>
              <a:path w="9772650" h="4257040">
                <a:moveTo>
                  <a:pt x="0" y="0"/>
                </a:moveTo>
                <a:lnTo>
                  <a:pt x="9772650" y="0"/>
                </a:lnTo>
                <a:lnTo>
                  <a:pt x="9772650" y="4257040"/>
                </a:lnTo>
                <a:lnTo>
                  <a:pt x="0" y="4257040"/>
                </a:lnTo>
                <a:lnTo>
                  <a:pt x="0" y="0"/>
                </a:lnTo>
                <a:close/>
              </a:path>
            </a:pathLst>
          </a:custGeom>
          <a:ln w="3175">
            <a:solidFill>
              <a:srgbClr val="000000"/>
            </a:solidFill>
          </a:ln>
        </p:spPr>
        <p:txBody>
          <a:bodyPr wrap="square" lIns="0" tIns="0" rIns="0" bIns="0" rtlCol="0"/>
          <a:lstStyle/>
          <a:p>
            <a:endParaRPr/>
          </a:p>
        </p:txBody>
      </p:sp>
      <p:pic>
        <p:nvPicPr>
          <p:cNvPr id="18" name="bg object 18"/>
          <p:cNvPicPr/>
          <p:nvPr/>
        </p:nvPicPr>
        <p:blipFill>
          <a:blip r:embed="rId3" cstate="print"/>
          <a:stretch>
            <a:fillRect/>
          </a:stretch>
        </p:blipFill>
        <p:spPr>
          <a:xfrm>
            <a:off x="4951752" y="1469572"/>
            <a:ext cx="4556260" cy="4910097"/>
          </a:xfrm>
          <a:prstGeom prst="rect">
            <a:avLst/>
          </a:prstGeom>
        </p:spPr>
      </p:pic>
      <p:sp>
        <p:nvSpPr>
          <p:cNvPr id="19" name="bg object 19"/>
          <p:cNvSpPr/>
          <p:nvPr/>
        </p:nvSpPr>
        <p:spPr>
          <a:xfrm>
            <a:off x="4951752" y="1470724"/>
            <a:ext cx="4556261" cy="4908945"/>
          </a:xfrm>
          <a:custGeom>
            <a:avLst/>
            <a:gdLst/>
            <a:ahLst/>
            <a:cxnLst/>
            <a:rect l="l" t="t" r="r" b="b"/>
            <a:pathLst>
              <a:path w="4638040" h="5408930">
                <a:moveTo>
                  <a:pt x="0" y="0"/>
                </a:moveTo>
                <a:lnTo>
                  <a:pt x="4638040" y="0"/>
                </a:lnTo>
                <a:lnTo>
                  <a:pt x="4638040" y="5408930"/>
                </a:lnTo>
                <a:lnTo>
                  <a:pt x="0" y="5408930"/>
                </a:lnTo>
                <a:lnTo>
                  <a:pt x="0" y="0"/>
                </a:lnTo>
                <a:close/>
              </a:path>
            </a:pathLst>
          </a:custGeom>
          <a:ln w="3175">
            <a:solidFill>
              <a:srgbClr val="000000"/>
            </a:solidFill>
          </a:ln>
        </p:spPr>
        <p:txBody>
          <a:bodyPr wrap="square" lIns="0" tIns="0" rIns="0" bIns="0" rtlCol="0"/>
          <a:lstStyle/>
          <a:p>
            <a:endParaRPr/>
          </a:p>
        </p:txBody>
      </p:sp>
      <p:sp>
        <p:nvSpPr>
          <p:cNvPr id="20" name="bg object 20"/>
          <p:cNvSpPr/>
          <p:nvPr/>
        </p:nvSpPr>
        <p:spPr>
          <a:xfrm>
            <a:off x="177160" y="979714"/>
            <a:ext cx="9372024" cy="2026280"/>
          </a:xfrm>
          <a:custGeom>
            <a:avLst/>
            <a:gdLst/>
            <a:ahLst/>
            <a:cxnLst/>
            <a:rect l="l" t="t" r="r" b="b"/>
            <a:pathLst>
              <a:path w="9540240" h="2232660">
                <a:moveTo>
                  <a:pt x="629919" y="288289"/>
                </a:moveTo>
                <a:lnTo>
                  <a:pt x="593090" y="288289"/>
                </a:lnTo>
                <a:lnTo>
                  <a:pt x="523240" y="288289"/>
                </a:lnTo>
              </a:path>
              <a:path w="9540240" h="2232660">
                <a:moveTo>
                  <a:pt x="477519" y="288289"/>
                </a:moveTo>
                <a:lnTo>
                  <a:pt x="406400" y="288289"/>
                </a:lnTo>
              </a:path>
              <a:path w="9540240" h="2232660">
                <a:moveTo>
                  <a:pt x="360680" y="288289"/>
                </a:moveTo>
                <a:lnTo>
                  <a:pt x="289560" y="288289"/>
                </a:lnTo>
              </a:path>
              <a:path w="9540240" h="2232660">
                <a:moveTo>
                  <a:pt x="243840" y="288289"/>
                </a:moveTo>
                <a:lnTo>
                  <a:pt x="172720" y="288289"/>
                </a:lnTo>
              </a:path>
              <a:path w="9540240" h="2232660">
                <a:moveTo>
                  <a:pt x="127000" y="288289"/>
                </a:moveTo>
                <a:lnTo>
                  <a:pt x="55880" y="288289"/>
                </a:lnTo>
              </a:path>
              <a:path w="9540240" h="2232660">
                <a:moveTo>
                  <a:pt x="10160" y="288289"/>
                </a:moveTo>
                <a:lnTo>
                  <a:pt x="0" y="288289"/>
                </a:lnTo>
                <a:lnTo>
                  <a:pt x="0" y="228600"/>
                </a:lnTo>
              </a:path>
              <a:path w="9540240" h="2232660">
                <a:moveTo>
                  <a:pt x="0" y="182879"/>
                </a:moveTo>
                <a:lnTo>
                  <a:pt x="0" y="111760"/>
                </a:lnTo>
              </a:path>
              <a:path w="9540240" h="2232660">
                <a:moveTo>
                  <a:pt x="0" y="66039"/>
                </a:moveTo>
                <a:lnTo>
                  <a:pt x="0" y="0"/>
                </a:lnTo>
                <a:lnTo>
                  <a:pt x="5080" y="0"/>
                </a:lnTo>
              </a:path>
              <a:path w="9540240" h="2232660">
                <a:moveTo>
                  <a:pt x="50800" y="0"/>
                </a:moveTo>
                <a:lnTo>
                  <a:pt x="121920" y="0"/>
                </a:lnTo>
              </a:path>
              <a:path w="9540240" h="2232660">
                <a:moveTo>
                  <a:pt x="167640" y="0"/>
                </a:moveTo>
                <a:lnTo>
                  <a:pt x="238760" y="0"/>
                </a:lnTo>
              </a:path>
              <a:path w="9540240" h="2232660">
                <a:moveTo>
                  <a:pt x="284480" y="0"/>
                </a:moveTo>
                <a:lnTo>
                  <a:pt x="355600" y="0"/>
                </a:lnTo>
              </a:path>
              <a:path w="9540240" h="2232660">
                <a:moveTo>
                  <a:pt x="401320" y="0"/>
                </a:moveTo>
                <a:lnTo>
                  <a:pt x="471169" y="0"/>
                </a:lnTo>
              </a:path>
              <a:path w="9540240" h="2232660">
                <a:moveTo>
                  <a:pt x="516890" y="0"/>
                </a:moveTo>
                <a:lnTo>
                  <a:pt x="588010" y="0"/>
                </a:lnTo>
              </a:path>
              <a:path w="9540240" h="2232660">
                <a:moveTo>
                  <a:pt x="633729" y="0"/>
                </a:moveTo>
                <a:lnTo>
                  <a:pt x="704850" y="0"/>
                </a:lnTo>
              </a:path>
              <a:path w="9540240" h="2232660">
                <a:moveTo>
                  <a:pt x="750569" y="0"/>
                </a:moveTo>
                <a:lnTo>
                  <a:pt x="821690" y="0"/>
                </a:lnTo>
              </a:path>
              <a:path w="9540240" h="2232660">
                <a:moveTo>
                  <a:pt x="867410" y="0"/>
                </a:moveTo>
                <a:lnTo>
                  <a:pt x="938529" y="0"/>
                </a:lnTo>
              </a:path>
              <a:path w="9540240" h="2232660">
                <a:moveTo>
                  <a:pt x="984250" y="0"/>
                </a:moveTo>
                <a:lnTo>
                  <a:pt x="1055370" y="0"/>
                </a:lnTo>
              </a:path>
              <a:path w="9540240" h="2232660">
                <a:moveTo>
                  <a:pt x="1101090" y="0"/>
                </a:moveTo>
                <a:lnTo>
                  <a:pt x="1170940" y="0"/>
                </a:lnTo>
              </a:path>
              <a:path w="9540240" h="2232660">
                <a:moveTo>
                  <a:pt x="1187450" y="30479"/>
                </a:moveTo>
                <a:lnTo>
                  <a:pt x="1187450" y="100329"/>
                </a:lnTo>
              </a:path>
              <a:path w="9540240" h="2232660">
                <a:moveTo>
                  <a:pt x="1187450" y="146050"/>
                </a:moveTo>
                <a:lnTo>
                  <a:pt x="1187450" y="217170"/>
                </a:lnTo>
              </a:path>
              <a:path w="9540240" h="2232660">
                <a:moveTo>
                  <a:pt x="1187450" y="262889"/>
                </a:moveTo>
                <a:lnTo>
                  <a:pt x="1187450" y="288289"/>
                </a:lnTo>
                <a:lnTo>
                  <a:pt x="1141730" y="288289"/>
                </a:lnTo>
              </a:path>
              <a:path w="9540240" h="2232660">
                <a:moveTo>
                  <a:pt x="1096010" y="288289"/>
                </a:moveTo>
                <a:lnTo>
                  <a:pt x="1024890" y="288289"/>
                </a:lnTo>
              </a:path>
              <a:path w="9540240" h="2232660">
                <a:moveTo>
                  <a:pt x="979169" y="288289"/>
                </a:moveTo>
                <a:lnTo>
                  <a:pt x="908050" y="288289"/>
                </a:lnTo>
              </a:path>
              <a:path w="9540240" h="2232660">
                <a:moveTo>
                  <a:pt x="862329" y="288289"/>
                </a:moveTo>
                <a:lnTo>
                  <a:pt x="792479" y="288289"/>
                </a:lnTo>
              </a:path>
              <a:path w="9540240" h="2232660">
                <a:moveTo>
                  <a:pt x="746760" y="288289"/>
                </a:moveTo>
                <a:lnTo>
                  <a:pt x="675640" y="288289"/>
                </a:lnTo>
              </a:path>
              <a:path w="9540240" h="2232660">
                <a:moveTo>
                  <a:pt x="8909050" y="2232660"/>
                </a:moveTo>
                <a:lnTo>
                  <a:pt x="8839200" y="2232660"/>
                </a:lnTo>
              </a:path>
              <a:path w="9540240" h="2232660">
                <a:moveTo>
                  <a:pt x="8793480" y="2232660"/>
                </a:moveTo>
                <a:lnTo>
                  <a:pt x="8722360" y="2232660"/>
                </a:lnTo>
              </a:path>
              <a:path w="9540240" h="2232660">
                <a:moveTo>
                  <a:pt x="8676640" y="2232660"/>
                </a:moveTo>
                <a:lnTo>
                  <a:pt x="8605519" y="2232660"/>
                </a:lnTo>
              </a:path>
              <a:path w="9540240" h="2232660">
                <a:moveTo>
                  <a:pt x="8559800" y="2232660"/>
                </a:moveTo>
                <a:lnTo>
                  <a:pt x="8488680" y="2232660"/>
                </a:lnTo>
              </a:path>
              <a:path w="9540240" h="2232660">
                <a:moveTo>
                  <a:pt x="8442960" y="2232660"/>
                </a:moveTo>
                <a:lnTo>
                  <a:pt x="8371839" y="2232660"/>
                </a:lnTo>
              </a:path>
              <a:path w="9540240" h="2232660">
                <a:moveTo>
                  <a:pt x="8326119" y="2232660"/>
                </a:moveTo>
                <a:lnTo>
                  <a:pt x="8279130" y="2232660"/>
                </a:lnTo>
                <a:lnTo>
                  <a:pt x="8279130" y="2208529"/>
                </a:lnTo>
              </a:path>
              <a:path w="9540240" h="2232660">
                <a:moveTo>
                  <a:pt x="8279130" y="2162810"/>
                </a:moveTo>
                <a:lnTo>
                  <a:pt x="8279130" y="2091689"/>
                </a:lnTo>
              </a:path>
              <a:path w="9540240" h="2232660">
                <a:moveTo>
                  <a:pt x="8279130" y="2045970"/>
                </a:moveTo>
                <a:lnTo>
                  <a:pt x="8279130" y="1979929"/>
                </a:lnTo>
                <a:lnTo>
                  <a:pt x="8285480" y="1979929"/>
                </a:lnTo>
              </a:path>
              <a:path w="9540240" h="2232660">
                <a:moveTo>
                  <a:pt x="8331200" y="1979929"/>
                </a:moveTo>
                <a:lnTo>
                  <a:pt x="8402319" y="1979929"/>
                </a:lnTo>
              </a:path>
              <a:path w="9540240" h="2232660">
                <a:moveTo>
                  <a:pt x="8448040" y="1979929"/>
                </a:moveTo>
                <a:lnTo>
                  <a:pt x="8517890" y="1979929"/>
                </a:lnTo>
              </a:path>
              <a:path w="9540240" h="2232660">
                <a:moveTo>
                  <a:pt x="8563610" y="1979929"/>
                </a:moveTo>
                <a:lnTo>
                  <a:pt x="8634730" y="1979929"/>
                </a:lnTo>
              </a:path>
              <a:path w="9540240" h="2232660">
                <a:moveTo>
                  <a:pt x="8680450" y="1979929"/>
                </a:moveTo>
                <a:lnTo>
                  <a:pt x="8751569" y="1979929"/>
                </a:lnTo>
              </a:path>
              <a:path w="9540240" h="2232660">
                <a:moveTo>
                  <a:pt x="8797290" y="1979929"/>
                </a:moveTo>
                <a:lnTo>
                  <a:pt x="8868410" y="1979929"/>
                </a:lnTo>
              </a:path>
              <a:path w="9540240" h="2232660">
                <a:moveTo>
                  <a:pt x="8914130" y="1979929"/>
                </a:moveTo>
                <a:lnTo>
                  <a:pt x="8985250" y="1979929"/>
                </a:lnTo>
              </a:path>
              <a:path w="9540240" h="2232660">
                <a:moveTo>
                  <a:pt x="9030969" y="1979929"/>
                </a:moveTo>
                <a:lnTo>
                  <a:pt x="9102090" y="1979929"/>
                </a:lnTo>
              </a:path>
              <a:path w="9540240" h="2232660">
                <a:moveTo>
                  <a:pt x="9147810" y="1979929"/>
                </a:moveTo>
                <a:lnTo>
                  <a:pt x="9217660" y="1979929"/>
                </a:lnTo>
              </a:path>
              <a:path w="9540240" h="2232660">
                <a:moveTo>
                  <a:pt x="9263380" y="1979929"/>
                </a:moveTo>
                <a:lnTo>
                  <a:pt x="9334500" y="1979929"/>
                </a:lnTo>
              </a:path>
              <a:path w="9540240" h="2232660">
                <a:moveTo>
                  <a:pt x="9380219" y="1979929"/>
                </a:moveTo>
                <a:lnTo>
                  <a:pt x="9451340" y="1979929"/>
                </a:lnTo>
              </a:path>
              <a:path w="9540240" h="2232660">
                <a:moveTo>
                  <a:pt x="9497060" y="1979929"/>
                </a:moveTo>
                <a:lnTo>
                  <a:pt x="9540240" y="1979929"/>
                </a:lnTo>
                <a:lnTo>
                  <a:pt x="9540240" y="2009139"/>
                </a:lnTo>
              </a:path>
              <a:path w="9540240" h="2232660">
                <a:moveTo>
                  <a:pt x="9540240" y="2054860"/>
                </a:moveTo>
                <a:lnTo>
                  <a:pt x="9540240" y="2125979"/>
                </a:lnTo>
              </a:path>
              <a:path w="9540240" h="2232660">
                <a:moveTo>
                  <a:pt x="9540240" y="2171700"/>
                </a:moveTo>
                <a:lnTo>
                  <a:pt x="9540240" y="2232660"/>
                </a:lnTo>
                <a:lnTo>
                  <a:pt x="9530080" y="2232660"/>
                </a:lnTo>
              </a:path>
              <a:path w="9540240" h="2232660">
                <a:moveTo>
                  <a:pt x="9484360" y="2232660"/>
                </a:moveTo>
                <a:lnTo>
                  <a:pt x="9413240" y="2232660"/>
                </a:lnTo>
              </a:path>
              <a:path w="9540240" h="2232660">
                <a:moveTo>
                  <a:pt x="9367519" y="2232660"/>
                </a:moveTo>
                <a:lnTo>
                  <a:pt x="9296400" y="2232660"/>
                </a:lnTo>
              </a:path>
              <a:path w="9540240" h="2232660">
                <a:moveTo>
                  <a:pt x="9250680" y="2232660"/>
                </a:moveTo>
                <a:lnTo>
                  <a:pt x="9179560" y="2232660"/>
                </a:lnTo>
              </a:path>
              <a:path w="9540240" h="2232660">
                <a:moveTo>
                  <a:pt x="9133840" y="2232660"/>
                </a:moveTo>
                <a:lnTo>
                  <a:pt x="9063990" y="2232660"/>
                </a:lnTo>
              </a:path>
              <a:path w="9540240" h="2232660">
                <a:moveTo>
                  <a:pt x="9018269" y="2232660"/>
                </a:moveTo>
                <a:lnTo>
                  <a:pt x="8947150" y="2232660"/>
                </a:lnTo>
              </a:path>
            </a:pathLst>
          </a:custGeom>
          <a:ln w="35941">
            <a:solidFill>
              <a:srgbClr val="FF3333"/>
            </a:solidFill>
          </a:ln>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1500" b="1" i="1">
                <a:solidFill>
                  <a:srgbClr val="990000"/>
                </a:solidFill>
                <a:latin typeface="Calibri"/>
                <a:cs typeface="Calibri"/>
              </a:defRPr>
            </a:lvl1pPr>
          </a:lstStyle>
          <a:p>
            <a:pPr marL="12700">
              <a:lnSpc>
                <a:spcPts val="1525"/>
              </a:lnSpc>
            </a:pPr>
            <a:r>
              <a:rPr lang="it-IT"/>
              <a:t>18</a:t>
            </a:r>
            <a:r>
              <a:rPr lang="it-IT" spc="-25"/>
              <a:t> </a:t>
            </a:r>
            <a:r>
              <a:rPr lang="it-IT"/>
              <a:t>Giugno</a:t>
            </a:r>
            <a:r>
              <a:rPr lang="it-IT" spc="-15"/>
              <a:t> </a:t>
            </a:r>
            <a:r>
              <a:rPr lang="it-IT" spc="-20"/>
              <a:t>2015</a:t>
            </a:r>
            <a:endParaRPr lang="it-IT" spc="-20" dirty="0"/>
          </a:p>
        </p:txBody>
      </p:sp>
      <p:sp>
        <p:nvSpPr>
          <p:cNvPr id="3" name="Holder 3"/>
          <p:cNvSpPr>
            <a:spLocks noGrp="1"/>
          </p:cNvSpPr>
          <p:nvPr>
            <p:ph type="dt" sz="half" idx="6"/>
          </p:nvPr>
        </p:nvSpPr>
        <p:spPr/>
        <p:txBody>
          <a:bodyPr lIns="0" tIns="0" rIns="0" bIns="0"/>
          <a:lstStyle>
            <a:lvl1pPr>
              <a:defRPr sz="1500" b="1" i="1">
                <a:solidFill>
                  <a:srgbClr val="990000"/>
                </a:solidFill>
                <a:latin typeface="Calibri"/>
                <a:cs typeface="Calibri"/>
              </a:defRPr>
            </a:lvl1pPr>
          </a:lstStyle>
          <a:p>
            <a:pPr marL="12700">
              <a:lnSpc>
                <a:spcPts val="1525"/>
              </a:lnSpc>
            </a:pPr>
            <a:r>
              <a:rPr lang="it-IT"/>
              <a:t>LE</a:t>
            </a:r>
            <a:r>
              <a:rPr lang="it-IT" spc="-35"/>
              <a:t> </a:t>
            </a:r>
            <a:r>
              <a:rPr lang="it-IT"/>
              <a:t>PROCEDURE</a:t>
            </a:r>
            <a:r>
              <a:rPr lang="it-IT" spc="-35"/>
              <a:t> </a:t>
            </a:r>
            <a:r>
              <a:rPr lang="it-IT" spc="-20"/>
              <a:t>AUTORIZZATIVE</a:t>
            </a:r>
            <a:r>
              <a:rPr lang="it-IT" spc="-35"/>
              <a:t> </a:t>
            </a:r>
            <a:r>
              <a:rPr lang="it-IT"/>
              <a:t>NEL</a:t>
            </a:r>
            <a:r>
              <a:rPr lang="it-IT" spc="-25"/>
              <a:t> </a:t>
            </a:r>
            <a:r>
              <a:rPr lang="it-IT" spc="-10"/>
              <a:t>REGIME</a:t>
            </a:r>
            <a:r>
              <a:rPr lang="it-IT" spc="-35"/>
              <a:t> </a:t>
            </a:r>
            <a:r>
              <a:rPr lang="it-IT" spc="-10"/>
              <a:t>TRANSITORIO</a:t>
            </a:r>
            <a:endParaRPr lang="it-IT" spc="-10" dirty="0"/>
          </a:p>
        </p:txBody>
      </p:sp>
      <p:sp>
        <p:nvSpPr>
          <p:cNvPr id="4" name="Holder 4"/>
          <p:cNvSpPr>
            <a:spLocks noGrp="1"/>
          </p:cNvSpPr>
          <p:nvPr>
            <p:ph type="sldNum" sz="quarter" idx="7"/>
          </p:nvPr>
        </p:nvSpPr>
        <p:spPr/>
        <p:txBody>
          <a:bodyPr lIns="0" tIns="0" rIns="0" bIns="0"/>
          <a:lstStyle>
            <a:lvl1pPr>
              <a:defRPr sz="1500" b="1" i="1">
                <a:solidFill>
                  <a:srgbClr val="990000"/>
                </a:solidFill>
                <a:latin typeface="Calibri"/>
                <a:cs typeface="Calibri"/>
              </a:defRPr>
            </a:lvl1pPr>
          </a:lstStyle>
          <a:p>
            <a:pPr marL="12700">
              <a:lnSpc>
                <a:spcPts val="1525"/>
              </a:lnSpc>
            </a:pPr>
            <a:fld id="{81D60167-4931-47E6-BA6A-407CBD079E47}" type="slidenum">
              <a:rPr lang="it-IT" spc="-10" smtClean="0"/>
              <a:pPr marL="12700">
                <a:lnSpc>
                  <a:spcPts val="1525"/>
                </a:lnSpc>
              </a:pPr>
              <a:t>‹N›</a:t>
            </a:fld>
            <a:r>
              <a:rPr lang="it-IT" spc="-10"/>
              <a:t>/30</a:t>
            </a:r>
            <a:endParaRPr lang="it-IT" spc="-10" dirty="0"/>
          </a:p>
        </p:txBody>
      </p:sp>
    </p:spTree>
    <p:extLst>
      <p:ext uri="{BB962C8B-B14F-4D97-AF65-F5344CB8AC3E}">
        <p14:creationId xmlns:p14="http://schemas.microsoft.com/office/powerpoint/2010/main" val="22227688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95492" y="132550"/>
            <a:ext cx="9115016" cy="338554"/>
          </a:xfrm>
          <a:prstGeom prst="rect">
            <a:avLst/>
          </a:prstGeom>
        </p:spPr>
        <p:txBody>
          <a:bodyPr wrap="square" lIns="0" tIns="0" rIns="0" bIns="0">
            <a:spAutoFit/>
          </a:bodyPr>
          <a:lstStyle>
            <a:lvl1pPr>
              <a:defRPr sz="2200" b="1" i="0">
                <a:solidFill>
                  <a:schemeClr val="bg1"/>
                </a:solidFill>
                <a:latin typeface="Calibri"/>
                <a:cs typeface="Calibri"/>
              </a:defRPr>
            </a:lvl1pPr>
          </a:lstStyle>
          <a:p>
            <a:endParaRPr/>
          </a:p>
        </p:txBody>
      </p:sp>
      <p:sp>
        <p:nvSpPr>
          <p:cNvPr id="3" name="Holder 3"/>
          <p:cNvSpPr>
            <a:spLocks noGrp="1"/>
          </p:cNvSpPr>
          <p:nvPr>
            <p:ph type="body" idx="1"/>
          </p:nvPr>
        </p:nvSpPr>
        <p:spPr>
          <a:xfrm>
            <a:off x="3110285" y="1343938"/>
            <a:ext cx="6364044" cy="246221"/>
          </a:xfrm>
          <a:prstGeom prst="rect">
            <a:avLst/>
          </a:prstGeom>
        </p:spPr>
        <p:txBody>
          <a:bodyPr wrap="square" lIns="0" tIns="0" rIns="0" bIns="0">
            <a:spAutoFit/>
          </a:bodyPr>
          <a:lstStyle>
            <a:lvl1pPr>
              <a:defRPr sz="16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265740" y="6564662"/>
            <a:ext cx="1237003" cy="195053"/>
          </a:xfrm>
          <a:prstGeom prst="rect">
            <a:avLst/>
          </a:prstGeom>
        </p:spPr>
        <p:txBody>
          <a:bodyPr wrap="square" lIns="0" tIns="0" rIns="0" bIns="0">
            <a:spAutoFit/>
          </a:bodyPr>
          <a:lstStyle>
            <a:lvl1pPr>
              <a:defRPr sz="1500" b="1" i="1">
                <a:solidFill>
                  <a:srgbClr val="990000"/>
                </a:solidFill>
                <a:latin typeface="Calibri"/>
                <a:cs typeface="Calibri"/>
              </a:defRPr>
            </a:lvl1pPr>
          </a:lstStyle>
          <a:p>
            <a:pPr marL="12700">
              <a:lnSpc>
                <a:spcPts val="1525"/>
              </a:lnSpc>
            </a:pPr>
            <a:r>
              <a:rPr lang="it-IT"/>
              <a:t>18</a:t>
            </a:r>
            <a:r>
              <a:rPr lang="it-IT" spc="-25"/>
              <a:t> </a:t>
            </a:r>
            <a:r>
              <a:rPr lang="it-IT"/>
              <a:t>Giugno</a:t>
            </a:r>
            <a:r>
              <a:rPr lang="it-IT" spc="-15"/>
              <a:t> </a:t>
            </a:r>
            <a:r>
              <a:rPr lang="it-IT" spc="-20"/>
              <a:t>2015</a:t>
            </a:r>
            <a:endParaRPr lang="it-IT" spc="-20" dirty="0"/>
          </a:p>
        </p:txBody>
      </p:sp>
      <p:sp>
        <p:nvSpPr>
          <p:cNvPr id="5" name="Holder 5"/>
          <p:cNvSpPr>
            <a:spLocks noGrp="1"/>
          </p:cNvSpPr>
          <p:nvPr>
            <p:ph type="dt" sz="half" idx="6"/>
          </p:nvPr>
        </p:nvSpPr>
        <p:spPr>
          <a:xfrm>
            <a:off x="2671128" y="6564662"/>
            <a:ext cx="4555637" cy="387414"/>
          </a:xfrm>
          <a:prstGeom prst="rect">
            <a:avLst/>
          </a:prstGeom>
        </p:spPr>
        <p:txBody>
          <a:bodyPr wrap="square" lIns="0" tIns="0" rIns="0" bIns="0">
            <a:spAutoFit/>
          </a:bodyPr>
          <a:lstStyle>
            <a:lvl1pPr>
              <a:defRPr sz="1500" b="1" i="1">
                <a:solidFill>
                  <a:srgbClr val="990000"/>
                </a:solidFill>
                <a:latin typeface="Calibri"/>
                <a:cs typeface="Calibri"/>
              </a:defRPr>
            </a:lvl1pPr>
          </a:lstStyle>
          <a:p>
            <a:pPr marL="12700">
              <a:lnSpc>
                <a:spcPts val="1525"/>
              </a:lnSpc>
            </a:pPr>
            <a:r>
              <a:rPr lang="it-IT"/>
              <a:t>LE</a:t>
            </a:r>
            <a:r>
              <a:rPr lang="it-IT" spc="-35"/>
              <a:t> </a:t>
            </a:r>
            <a:r>
              <a:rPr lang="it-IT"/>
              <a:t>PROCEDURE</a:t>
            </a:r>
            <a:r>
              <a:rPr lang="it-IT" spc="-35"/>
              <a:t> </a:t>
            </a:r>
            <a:r>
              <a:rPr lang="it-IT" spc="-20"/>
              <a:t>AUTORIZZATIVE</a:t>
            </a:r>
            <a:r>
              <a:rPr lang="it-IT" spc="-35"/>
              <a:t> </a:t>
            </a:r>
            <a:r>
              <a:rPr lang="it-IT"/>
              <a:t>NEL</a:t>
            </a:r>
            <a:r>
              <a:rPr lang="it-IT" spc="-25"/>
              <a:t> </a:t>
            </a:r>
            <a:r>
              <a:rPr lang="it-IT" spc="-10"/>
              <a:t>REGIME</a:t>
            </a:r>
            <a:r>
              <a:rPr lang="it-IT" spc="-35"/>
              <a:t> </a:t>
            </a:r>
            <a:r>
              <a:rPr lang="it-IT" spc="-10"/>
              <a:t>TRANSITORIO</a:t>
            </a:r>
            <a:endParaRPr lang="it-IT" spc="-10" dirty="0"/>
          </a:p>
        </p:txBody>
      </p:sp>
      <p:sp>
        <p:nvSpPr>
          <p:cNvPr id="6" name="Holder 6"/>
          <p:cNvSpPr>
            <a:spLocks noGrp="1"/>
          </p:cNvSpPr>
          <p:nvPr>
            <p:ph type="sldNum" sz="quarter" idx="7"/>
          </p:nvPr>
        </p:nvSpPr>
        <p:spPr>
          <a:xfrm>
            <a:off x="9378263" y="6564661"/>
            <a:ext cx="484070" cy="387414"/>
          </a:xfrm>
          <a:prstGeom prst="rect">
            <a:avLst/>
          </a:prstGeom>
        </p:spPr>
        <p:txBody>
          <a:bodyPr wrap="square" lIns="0" tIns="0" rIns="0" bIns="0">
            <a:spAutoFit/>
          </a:bodyPr>
          <a:lstStyle>
            <a:lvl1pPr>
              <a:defRPr sz="1500" b="1" i="1">
                <a:solidFill>
                  <a:srgbClr val="990000"/>
                </a:solidFill>
                <a:latin typeface="Calibri"/>
                <a:cs typeface="Calibri"/>
              </a:defRPr>
            </a:lvl1pPr>
          </a:lstStyle>
          <a:p>
            <a:pPr marL="12700">
              <a:lnSpc>
                <a:spcPts val="1525"/>
              </a:lnSpc>
            </a:pPr>
            <a:fld id="{81D60167-4931-47E6-BA6A-407CBD079E47}" type="slidenum">
              <a:rPr lang="it-IT" spc="-10" smtClean="0"/>
              <a:pPr marL="12700">
                <a:lnSpc>
                  <a:spcPts val="1525"/>
                </a:lnSpc>
              </a:pPr>
              <a:t>‹N›</a:t>
            </a:fld>
            <a:r>
              <a:rPr lang="it-IT" spc="-10"/>
              <a:t>/30</a:t>
            </a:r>
            <a:endParaRPr lang="it-IT" spc="-10" dirty="0"/>
          </a:p>
        </p:txBody>
      </p:sp>
    </p:spTree>
    <p:extLst>
      <p:ext uri="{BB962C8B-B14F-4D97-AF65-F5344CB8AC3E}">
        <p14:creationId xmlns:p14="http://schemas.microsoft.com/office/powerpoint/2010/main" val="352443303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494278"/>
            <a:ext cx="9906000" cy="1844965"/>
          </a:xfrm>
          <a:custGeom>
            <a:avLst/>
            <a:gdLst/>
            <a:ahLst/>
            <a:cxnLst/>
            <a:rect l="l" t="t" r="r" b="b"/>
            <a:pathLst>
              <a:path w="10079990" h="1800860">
                <a:moveTo>
                  <a:pt x="10079990" y="0"/>
                </a:moveTo>
                <a:lnTo>
                  <a:pt x="0" y="0"/>
                </a:lnTo>
                <a:lnTo>
                  <a:pt x="0" y="1800860"/>
                </a:lnTo>
                <a:lnTo>
                  <a:pt x="5040630" y="1800860"/>
                </a:lnTo>
                <a:lnTo>
                  <a:pt x="10079990" y="1800860"/>
                </a:lnTo>
                <a:lnTo>
                  <a:pt x="10079990" y="0"/>
                </a:lnTo>
                <a:close/>
              </a:path>
            </a:pathLst>
          </a:custGeom>
          <a:solidFill>
            <a:srgbClr val="99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 name="object 3"/>
          <p:cNvSpPr txBox="1">
            <a:spLocks noGrp="1"/>
          </p:cNvSpPr>
          <p:nvPr>
            <p:ph type="title"/>
          </p:nvPr>
        </p:nvSpPr>
        <p:spPr>
          <a:xfrm>
            <a:off x="457200" y="2868590"/>
            <a:ext cx="9372600" cy="1120820"/>
          </a:xfrm>
          <a:prstGeom prst="rect">
            <a:avLst/>
          </a:prstGeom>
        </p:spPr>
        <p:txBody>
          <a:bodyPr vert="horz" wrap="square" lIns="0" tIns="12700" rIns="0" bIns="0" rtlCol="0">
            <a:spAutoFit/>
          </a:bodyPr>
          <a:lstStyle/>
          <a:p>
            <a:pPr marL="12700">
              <a:spcBef>
                <a:spcPts val="100"/>
              </a:spcBef>
              <a:tabLst>
                <a:tab pos="452755" algn="l"/>
              </a:tabLst>
            </a:pPr>
            <a:r>
              <a:rPr lang="it-IT" sz="3600" dirty="0"/>
              <a:t>DIECI ANNI DI CODICE: UNA RIVOLUZIONE CULTURALE E TECNICA </a:t>
            </a:r>
            <a:endParaRPr sz="3600" dirty="0"/>
          </a:p>
        </p:txBody>
      </p:sp>
      <p:sp>
        <p:nvSpPr>
          <p:cNvPr id="5" name="object 5"/>
          <p:cNvSpPr/>
          <p:nvPr/>
        </p:nvSpPr>
        <p:spPr>
          <a:xfrm>
            <a:off x="-88900" y="7082790"/>
            <a:ext cx="10078720" cy="124460"/>
          </a:xfrm>
          <a:custGeom>
            <a:avLst/>
            <a:gdLst/>
            <a:ahLst/>
            <a:cxnLst/>
            <a:rect l="l" t="t" r="r" b="b"/>
            <a:pathLst>
              <a:path w="10078720" h="124459">
                <a:moveTo>
                  <a:pt x="0" y="124459"/>
                </a:moveTo>
                <a:lnTo>
                  <a:pt x="0" y="0"/>
                </a:lnTo>
                <a:lnTo>
                  <a:pt x="10078720" y="0"/>
                </a:lnTo>
                <a:lnTo>
                  <a:pt x="10078719" y="124459"/>
                </a:lnTo>
                <a:lnTo>
                  <a:pt x="0" y="124459"/>
                </a:lnTo>
                <a:close/>
              </a:path>
            </a:pathLst>
          </a:custGeom>
          <a:solidFill>
            <a:srgbClr val="99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6" name="object 6"/>
          <p:cNvPicPr/>
          <p:nvPr/>
        </p:nvPicPr>
        <p:blipFill>
          <a:blip r:embed="rId2" cstate="print"/>
          <a:stretch>
            <a:fillRect/>
          </a:stretch>
        </p:blipFill>
        <p:spPr>
          <a:xfrm>
            <a:off x="3884023" y="356924"/>
            <a:ext cx="1681066" cy="167848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B919B-A76A-E1A1-4F93-5CBC7AE8D9A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F66A3C4-65C7-46E4-42D7-9C83C6673F7C}"/>
              </a:ext>
            </a:extLst>
          </p:cNvPr>
          <p:cNvSpPr>
            <a:spLocks noGrp="1"/>
          </p:cNvSpPr>
          <p:nvPr>
            <p:ph type="title"/>
          </p:nvPr>
        </p:nvSpPr>
        <p:spPr>
          <a:xfrm>
            <a:off x="347345" y="314498"/>
            <a:ext cx="9439910" cy="677108"/>
          </a:xfrm>
        </p:spPr>
        <p:txBody>
          <a:bodyPr/>
          <a:lstStyle/>
          <a:p>
            <a:r>
              <a:rPr lang="it-IT" dirty="0">
                <a:solidFill>
                  <a:schemeClr val="accent2"/>
                </a:solidFill>
              </a:rPr>
              <a:t>VALUTAZIONI PROGETTO CON IL CODICE DI PREVENZIONE INCENDI NELL’ULTIMO ANNO 2024 AL COMANDO VIGILI DEL FUOCO DI ROMA: IL DOPPIO BINARIO</a:t>
            </a:r>
          </a:p>
        </p:txBody>
      </p:sp>
      <p:graphicFrame>
        <p:nvGraphicFramePr>
          <p:cNvPr id="5" name="Grafico 4">
            <a:extLst>
              <a:ext uri="{FF2B5EF4-FFF2-40B4-BE49-F238E27FC236}">
                <a16:creationId xmlns:a16="http://schemas.microsoft.com/office/drawing/2014/main" id="{83121B71-9B18-F89B-82EF-2C8D71E2E511}"/>
              </a:ext>
            </a:extLst>
          </p:cNvPr>
          <p:cNvGraphicFramePr>
            <a:graphicFrameLocks/>
          </p:cNvGraphicFramePr>
          <p:nvPr>
            <p:extLst>
              <p:ext uri="{D42A27DB-BD31-4B8C-83A1-F6EECF244321}">
                <p14:modId xmlns:p14="http://schemas.microsoft.com/office/powerpoint/2010/main" val="4131666900"/>
              </p:ext>
            </p:extLst>
          </p:nvPr>
        </p:nvGraphicFramePr>
        <p:xfrm>
          <a:off x="615545" y="991606"/>
          <a:ext cx="5660563" cy="27324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Grafico 2">
            <a:extLst>
              <a:ext uri="{FF2B5EF4-FFF2-40B4-BE49-F238E27FC236}">
                <a16:creationId xmlns:a16="http://schemas.microsoft.com/office/drawing/2014/main" id="{820CBEB3-5363-CA51-B897-C5F77D43D493}"/>
              </a:ext>
            </a:extLst>
          </p:cNvPr>
          <p:cNvGraphicFramePr>
            <a:graphicFrameLocks/>
          </p:cNvGraphicFramePr>
          <p:nvPr>
            <p:extLst>
              <p:ext uri="{D42A27DB-BD31-4B8C-83A1-F6EECF244321}">
                <p14:modId xmlns:p14="http://schemas.microsoft.com/office/powerpoint/2010/main" val="2316475386"/>
              </p:ext>
            </p:extLst>
          </p:nvPr>
        </p:nvGraphicFramePr>
        <p:xfrm>
          <a:off x="643658" y="3800302"/>
          <a:ext cx="563245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94239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359EC1-ECEE-459E-0394-8A6E9C4D67F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31E3A6F3-7023-2C01-DDAB-736D561CD87A}"/>
              </a:ext>
            </a:extLst>
          </p:cNvPr>
          <p:cNvSpPr>
            <a:spLocks noGrp="1"/>
          </p:cNvSpPr>
          <p:nvPr>
            <p:ph type="title"/>
          </p:nvPr>
        </p:nvSpPr>
        <p:spPr>
          <a:xfrm>
            <a:off x="347345" y="314498"/>
            <a:ext cx="9439910" cy="677108"/>
          </a:xfrm>
        </p:spPr>
        <p:txBody>
          <a:bodyPr/>
          <a:lstStyle/>
          <a:p>
            <a:r>
              <a:rPr lang="it-IT" dirty="0">
                <a:solidFill>
                  <a:schemeClr val="accent2"/>
                </a:solidFill>
              </a:rPr>
              <a:t>VALUTAZIONI PROGETTO CON IL CODICE DI PREVENZIONE INCENDI NELL’ULTIMO ANNO 2024 AL COMANDO VIGILI DEL FUOCO DI ROMA: IL DOPPIO BINARIO</a:t>
            </a:r>
          </a:p>
        </p:txBody>
      </p:sp>
      <p:graphicFrame>
        <p:nvGraphicFramePr>
          <p:cNvPr id="6" name="Grafico 5">
            <a:extLst>
              <a:ext uri="{FF2B5EF4-FFF2-40B4-BE49-F238E27FC236}">
                <a16:creationId xmlns:a16="http://schemas.microsoft.com/office/drawing/2014/main" id="{489D9867-ABAC-80BB-28BD-82863B77FAE7}"/>
              </a:ext>
            </a:extLst>
          </p:cNvPr>
          <p:cNvGraphicFramePr>
            <a:graphicFrameLocks/>
          </p:cNvGraphicFramePr>
          <p:nvPr>
            <p:extLst>
              <p:ext uri="{D42A27DB-BD31-4B8C-83A1-F6EECF244321}">
                <p14:modId xmlns:p14="http://schemas.microsoft.com/office/powerpoint/2010/main" val="2660229279"/>
              </p:ext>
            </p:extLst>
          </p:nvPr>
        </p:nvGraphicFramePr>
        <p:xfrm>
          <a:off x="347345" y="1118061"/>
          <a:ext cx="524712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afico 6">
            <a:extLst>
              <a:ext uri="{FF2B5EF4-FFF2-40B4-BE49-F238E27FC236}">
                <a16:creationId xmlns:a16="http://schemas.microsoft.com/office/drawing/2014/main" id="{2FF8B83E-ACDC-0AE1-89A8-C51A69E8B80A}"/>
              </a:ext>
            </a:extLst>
          </p:cNvPr>
          <p:cNvGraphicFramePr>
            <a:graphicFrameLocks/>
          </p:cNvGraphicFramePr>
          <p:nvPr>
            <p:extLst>
              <p:ext uri="{D42A27DB-BD31-4B8C-83A1-F6EECF244321}">
                <p14:modId xmlns:p14="http://schemas.microsoft.com/office/powerpoint/2010/main" val="3563150178"/>
              </p:ext>
            </p:extLst>
          </p:nvPr>
        </p:nvGraphicFramePr>
        <p:xfrm>
          <a:off x="347345" y="3861261"/>
          <a:ext cx="524712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9604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9FA35-4F31-7951-BC48-4D96FA61FEC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FD91E8B3-EC9A-DD4F-73FC-9B73766FB17F}"/>
              </a:ext>
            </a:extLst>
          </p:cNvPr>
          <p:cNvSpPr>
            <a:spLocks noGrp="1"/>
          </p:cNvSpPr>
          <p:nvPr>
            <p:ph type="title"/>
          </p:nvPr>
        </p:nvSpPr>
        <p:spPr>
          <a:xfrm>
            <a:off x="347345" y="314498"/>
            <a:ext cx="9439910" cy="677108"/>
          </a:xfrm>
        </p:spPr>
        <p:txBody>
          <a:bodyPr/>
          <a:lstStyle/>
          <a:p>
            <a:r>
              <a:rPr lang="it-IT" dirty="0">
                <a:solidFill>
                  <a:schemeClr val="accent2"/>
                </a:solidFill>
              </a:rPr>
              <a:t>VALUTAZIONI PROGETTO CON IL CODICE DI PREVENZIONE INCENDI NELL’ULTIMO ANNO 2024 AL COMANDO VIGILI DEL FUOCO DI ROMA: IL DOPPIO BINARIO</a:t>
            </a:r>
          </a:p>
        </p:txBody>
      </p:sp>
      <p:graphicFrame>
        <p:nvGraphicFramePr>
          <p:cNvPr id="4" name="Grafico 3">
            <a:extLst>
              <a:ext uri="{FF2B5EF4-FFF2-40B4-BE49-F238E27FC236}">
                <a16:creationId xmlns:a16="http://schemas.microsoft.com/office/drawing/2014/main" id="{F525EBCA-C1C4-0C49-C076-91825ABE9B62}"/>
              </a:ext>
            </a:extLst>
          </p:cNvPr>
          <p:cNvGraphicFramePr>
            <a:graphicFrameLocks/>
          </p:cNvGraphicFramePr>
          <p:nvPr>
            <p:extLst>
              <p:ext uri="{D42A27DB-BD31-4B8C-83A1-F6EECF244321}">
                <p14:modId xmlns:p14="http://schemas.microsoft.com/office/powerpoint/2010/main" val="3045450015"/>
              </p:ext>
            </p:extLst>
          </p:nvPr>
        </p:nvGraphicFramePr>
        <p:xfrm>
          <a:off x="347345" y="3832167"/>
          <a:ext cx="5321934" cy="272241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Grafico 4">
            <a:extLst>
              <a:ext uri="{FF2B5EF4-FFF2-40B4-BE49-F238E27FC236}">
                <a16:creationId xmlns:a16="http://schemas.microsoft.com/office/drawing/2014/main" id="{3D8C8E9C-05DA-D351-1A36-B9AC5DCF7C37}"/>
              </a:ext>
            </a:extLst>
          </p:cNvPr>
          <p:cNvGraphicFramePr>
            <a:graphicFrameLocks/>
          </p:cNvGraphicFramePr>
          <p:nvPr>
            <p:extLst>
              <p:ext uri="{D42A27DB-BD31-4B8C-83A1-F6EECF244321}">
                <p14:modId xmlns:p14="http://schemas.microsoft.com/office/powerpoint/2010/main" val="859278824"/>
              </p:ext>
            </p:extLst>
          </p:nvPr>
        </p:nvGraphicFramePr>
        <p:xfrm>
          <a:off x="347345" y="1040286"/>
          <a:ext cx="5321934" cy="27224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12447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FEDA8-33FA-6E6A-096B-705FBEAC15D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00C0F80-88E4-3C49-0746-D6B3BD3354FA}"/>
              </a:ext>
            </a:extLst>
          </p:cNvPr>
          <p:cNvSpPr>
            <a:spLocks noGrp="1"/>
          </p:cNvSpPr>
          <p:nvPr>
            <p:ph type="title"/>
          </p:nvPr>
        </p:nvSpPr>
        <p:spPr>
          <a:xfrm>
            <a:off x="347345" y="314498"/>
            <a:ext cx="9439910" cy="677108"/>
          </a:xfrm>
        </p:spPr>
        <p:txBody>
          <a:bodyPr/>
          <a:lstStyle/>
          <a:p>
            <a:r>
              <a:rPr lang="it-IT" dirty="0">
                <a:solidFill>
                  <a:schemeClr val="accent2"/>
                </a:solidFill>
              </a:rPr>
              <a:t>VALUTAZIONI PROGETTO CON IL CODICE DI PREVENZIONE INCENDI NELL’ULTIMO ANNO 2024 AL COMANDO VIGILI DEL FUOCO DI ROMA: ATTIVITA’ N. 65. </a:t>
            </a:r>
          </a:p>
        </p:txBody>
      </p:sp>
      <p:graphicFrame>
        <p:nvGraphicFramePr>
          <p:cNvPr id="5" name="Grafico 4">
            <a:extLst>
              <a:ext uri="{FF2B5EF4-FFF2-40B4-BE49-F238E27FC236}">
                <a16:creationId xmlns:a16="http://schemas.microsoft.com/office/drawing/2014/main" id="{A5E17007-D776-3179-73DF-0AE291441C20}"/>
              </a:ext>
            </a:extLst>
          </p:cNvPr>
          <p:cNvGraphicFramePr>
            <a:graphicFrameLocks/>
          </p:cNvGraphicFramePr>
          <p:nvPr>
            <p:extLst>
              <p:ext uri="{D42A27DB-BD31-4B8C-83A1-F6EECF244321}">
                <p14:modId xmlns:p14="http://schemas.microsoft.com/office/powerpoint/2010/main" val="1274925107"/>
              </p:ext>
            </p:extLst>
          </p:nvPr>
        </p:nvGraphicFramePr>
        <p:xfrm>
          <a:off x="474228" y="1167938"/>
          <a:ext cx="7846811" cy="3545378"/>
        </p:xfrm>
        <a:graphic>
          <a:graphicData uri="http://schemas.openxmlformats.org/drawingml/2006/chart">
            <c:chart xmlns:c="http://schemas.openxmlformats.org/drawingml/2006/chart" xmlns:r="http://schemas.openxmlformats.org/officeDocument/2006/relationships" r:id="rId3"/>
          </a:graphicData>
        </a:graphic>
      </p:graphicFrame>
      <p:sp>
        <p:nvSpPr>
          <p:cNvPr id="9" name="CasellaDiTesto 8">
            <a:extLst>
              <a:ext uri="{FF2B5EF4-FFF2-40B4-BE49-F238E27FC236}">
                <a16:creationId xmlns:a16="http://schemas.microsoft.com/office/drawing/2014/main" id="{5068D942-95F9-9117-B6B0-C99C1681F332}"/>
              </a:ext>
            </a:extLst>
          </p:cNvPr>
          <p:cNvSpPr txBox="1"/>
          <p:nvPr/>
        </p:nvSpPr>
        <p:spPr>
          <a:xfrm>
            <a:off x="474228" y="4889648"/>
            <a:ext cx="9181500" cy="1015663"/>
          </a:xfrm>
          <a:prstGeom prst="rect">
            <a:avLst/>
          </a:prstGeom>
          <a:noFill/>
        </p:spPr>
        <p:txBody>
          <a:bodyPr wrap="square" rtlCol="0">
            <a:spAutoFit/>
          </a:bodyPr>
          <a:lstStyle/>
          <a:p>
            <a:pPr algn="just"/>
            <a:r>
              <a:rPr lang="it-IT" sz="2000" dirty="0"/>
              <a:t>E’ da considerare che il dato statistico comprende anche gli impianti sportivi che attualmente possono essere trattati solo con la norma prescrittiva tradizionale (D.M. 18-03-1996), in quanto non rientrano nel campo di applicazione del Codice.  </a:t>
            </a:r>
          </a:p>
        </p:txBody>
      </p:sp>
    </p:spTree>
    <p:extLst>
      <p:ext uri="{BB962C8B-B14F-4D97-AF65-F5344CB8AC3E}">
        <p14:creationId xmlns:p14="http://schemas.microsoft.com/office/powerpoint/2010/main" val="2517289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fico 3">
            <a:extLst>
              <a:ext uri="{FF2B5EF4-FFF2-40B4-BE49-F238E27FC236}">
                <a16:creationId xmlns:a16="http://schemas.microsoft.com/office/drawing/2014/main" id="{02D95A4A-BC15-DFDF-05FE-5E52659380DC}"/>
              </a:ext>
            </a:extLst>
          </p:cNvPr>
          <p:cNvGraphicFramePr>
            <a:graphicFrameLocks/>
          </p:cNvGraphicFramePr>
          <p:nvPr/>
        </p:nvGraphicFramePr>
        <p:xfrm>
          <a:off x="158750" y="1165226"/>
          <a:ext cx="9588500" cy="4778375"/>
        </p:xfrm>
        <a:graphic>
          <a:graphicData uri="http://schemas.openxmlformats.org/drawingml/2006/chart">
            <c:chart xmlns:c="http://schemas.openxmlformats.org/drawingml/2006/chart" xmlns:r="http://schemas.openxmlformats.org/officeDocument/2006/relationships" r:id="rId2"/>
          </a:graphicData>
        </a:graphic>
      </p:graphicFrame>
      <p:sp>
        <p:nvSpPr>
          <p:cNvPr id="6" name="Titolo 1">
            <a:extLst>
              <a:ext uri="{FF2B5EF4-FFF2-40B4-BE49-F238E27FC236}">
                <a16:creationId xmlns:a16="http://schemas.microsoft.com/office/drawing/2014/main" id="{872084B9-0C5C-870C-5B9A-4207E87B7F7C}"/>
              </a:ext>
            </a:extLst>
          </p:cNvPr>
          <p:cNvSpPr>
            <a:spLocks noGrp="1"/>
          </p:cNvSpPr>
          <p:nvPr>
            <p:ph type="title"/>
          </p:nvPr>
        </p:nvSpPr>
        <p:spPr>
          <a:xfrm>
            <a:off x="381000" y="358832"/>
            <a:ext cx="9439910" cy="677108"/>
          </a:xfrm>
        </p:spPr>
        <p:txBody>
          <a:bodyPr/>
          <a:lstStyle/>
          <a:p>
            <a:r>
              <a:rPr lang="it-IT" dirty="0">
                <a:solidFill>
                  <a:schemeClr val="accent2">
                    <a:lumMod val="75000"/>
                  </a:schemeClr>
                </a:solidFill>
              </a:rPr>
              <a:t>ANNOTAZIONI DI SERVIZIO SU SINISTRI E INTERVENTI DEI VIGILI DEL FUOCO DEL COMANDO DI ROMA. </a:t>
            </a:r>
          </a:p>
        </p:txBody>
      </p:sp>
      <p:sp>
        <p:nvSpPr>
          <p:cNvPr id="8" name="CasellaDiTesto 7">
            <a:extLst>
              <a:ext uri="{FF2B5EF4-FFF2-40B4-BE49-F238E27FC236}">
                <a16:creationId xmlns:a16="http://schemas.microsoft.com/office/drawing/2014/main" id="{4119C3CF-A275-7BBD-1194-AC1AE702E38C}"/>
              </a:ext>
            </a:extLst>
          </p:cNvPr>
          <p:cNvSpPr txBox="1"/>
          <p:nvPr/>
        </p:nvSpPr>
        <p:spPr>
          <a:xfrm>
            <a:off x="381000" y="5893107"/>
            <a:ext cx="9439910"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a:ln>
                  <a:noFill/>
                </a:ln>
                <a:solidFill>
                  <a:sysClr val="windowText" lastClr="000000"/>
                </a:solidFill>
                <a:effectLst/>
                <a:uLnTx/>
                <a:uFillTx/>
              </a:rPr>
              <a:t>Annotazione di servizio: segnalazione all’ Ufficio Prevenzione Incendi del Capo Squadra intervenuto con la prima squadra sulla mancanza di SCIA relativa all’attività soggetta tramite applicativo STAT-RI web. </a:t>
            </a:r>
          </a:p>
        </p:txBody>
      </p:sp>
    </p:spTree>
    <p:extLst>
      <p:ext uri="{BB962C8B-B14F-4D97-AF65-F5344CB8AC3E}">
        <p14:creationId xmlns:p14="http://schemas.microsoft.com/office/powerpoint/2010/main" val="21898984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CFD3F59-BF98-BFDF-3B1E-BA872EDD9928}"/>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93FFC00-40F4-CEE5-5E47-5205F0BFA775}"/>
              </a:ext>
            </a:extLst>
          </p:cNvPr>
          <p:cNvSpPr/>
          <p:nvPr/>
        </p:nvSpPr>
        <p:spPr>
          <a:xfrm>
            <a:off x="157942" y="2494279"/>
            <a:ext cx="9671858" cy="1678487"/>
          </a:xfrm>
          <a:custGeom>
            <a:avLst/>
            <a:gdLst/>
            <a:ahLst/>
            <a:cxnLst/>
            <a:rect l="l" t="t" r="r" b="b"/>
            <a:pathLst>
              <a:path w="10079990" h="1800860">
                <a:moveTo>
                  <a:pt x="10079990" y="0"/>
                </a:moveTo>
                <a:lnTo>
                  <a:pt x="0" y="0"/>
                </a:lnTo>
                <a:lnTo>
                  <a:pt x="0" y="1800860"/>
                </a:lnTo>
                <a:lnTo>
                  <a:pt x="5040630" y="1800860"/>
                </a:lnTo>
                <a:lnTo>
                  <a:pt x="10079990" y="1800860"/>
                </a:lnTo>
                <a:lnTo>
                  <a:pt x="10079990" y="0"/>
                </a:lnTo>
                <a:close/>
              </a:path>
            </a:pathLst>
          </a:custGeom>
          <a:solidFill>
            <a:srgbClr val="99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 name="object 3">
            <a:extLst>
              <a:ext uri="{FF2B5EF4-FFF2-40B4-BE49-F238E27FC236}">
                <a16:creationId xmlns:a16="http://schemas.microsoft.com/office/drawing/2014/main" id="{1E39CCD0-70F2-BE1A-B931-38F71FD813B6}"/>
              </a:ext>
            </a:extLst>
          </p:cNvPr>
          <p:cNvSpPr txBox="1">
            <a:spLocks noGrp="1"/>
          </p:cNvSpPr>
          <p:nvPr>
            <p:ph type="title"/>
          </p:nvPr>
        </p:nvSpPr>
        <p:spPr>
          <a:xfrm>
            <a:off x="457200" y="2868590"/>
            <a:ext cx="9372600" cy="566822"/>
          </a:xfrm>
          <a:prstGeom prst="rect">
            <a:avLst/>
          </a:prstGeom>
        </p:spPr>
        <p:txBody>
          <a:bodyPr vert="horz" wrap="square" lIns="0" tIns="12700" rIns="0" bIns="0" rtlCol="0">
            <a:spAutoFit/>
          </a:bodyPr>
          <a:lstStyle/>
          <a:p>
            <a:pPr marL="12700" algn="ctr">
              <a:spcBef>
                <a:spcPts val="100"/>
              </a:spcBef>
              <a:tabLst>
                <a:tab pos="452755" algn="l"/>
              </a:tabLst>
            </a:pPr>
            <a:r>
              <a:rPr lang="it-IT" sz="3600" dirty="0"/>
              <a:t>GRAZIE DELL’ATTENZIONE </a:t>
            </a:r>
            <a:endParaRPr sz="3600" dirty="0"/>
          </a:p>
        </p:txBody>
      </p:sp>
      <p:sp>
        <p:nvSpPr>
          <p:cNvPr id="5" name="object 5">
            <a:extLst>
              <a:ext uri="{FF2B5EF4-FFF2-40B4-BE49-F238E27FC236}">
                <a16:creationId xmlns:a16="http://schemas.microsoft.com/office/drawing/2014/main" id="{B62A4AA8-7151-F827-DB4B-333A6C8B4B01}"/>
              </a:ext>
            </a:extLst>
          </p:cNvPr>
          <p:cNvSpPr/>
          <p:nvPr/>
        </p:nvSpPr>
        <p:spPr>
          <a:xfrm>
            <a:off x="-88900" y="7082790"/>
            <a:ext cx="10078720" cy="124460"/>
          </a:xfrm>
          <a:custGeom>
            <a:avLst/>
            <a:gdLst/>
            <a:ahLst/>
            <a:cxnLst/>
            <a:rect l="l" t="t" r="r" b="b"/>
            <a:pathLst>
              <a:path w="10078720" h="124459">
                <a:moveTo>
                  <a:pt x="0" y="124459"/>
                </a:moveTo>
                <a:lnTo>
                  <a:pt x="0" y="0"/>
                </a:lnTo>
                <a:lnTo>
                  <a:pt x="10078720" y="0"/>
                </a:lnTo>
                <a:lnTo>
                  <a:pt x="10078719" y="124459"/>
                </a:lnTo>
                <a:lnTo>
                  <a:pt x="0" y="124459"/>
                </a:lnTo>
                <a:close/>
              </a:path>
            </a:pathLst>
          </a:custGeom>
          <a:solidFill>
            <a:srgbClr val="99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6" name="object 6">
            <a:extLst>
              <a:ext uri="{FF2B5EF4-FFF2-40B4-BE49-F238E27FC236}">
                <a16:creationId xmlns:a16="http://schemas.microsoft.com/office/drawing/2014/main" id="{B7ECEC1E-60F8-05E3-842F-BE9701CD0D66}"/>
              </a:ext>
            </a:extLst>
          </p:cNvPr>
          <p:cNvPicPr/>
          <p:nvPr/>
        </p:nvPicPr>
        <p:blipFill>
          <a:blip r:embed="rId2" cstate="print"/>
          <a:stretch>
            <a:fillRect/>
          </a:stretch>
        </p:blipFill>
        <p:spPr>
          <a:xfrm>
            <a:off x="7010400" y="263824"/>
            <a:ext cx="1681066" cy="1678487"/>
          </a:xfrm>
          <a:prstGeom prst="rect">
            <a:avLst/>
          </a:prstGeom>
        </p:spPr>
      </p:pic>
      <p:pic>
        <p:nvPicPr>
          <p:cNvPr id="7" name="Immagine 6" descr="Immagine che contiene nero, oscurità&#10;&#10;Il contenuto generato dall'IA potrebbe non essere corretto.">
            <a:extLst>
              <a:ext uri="{FF2B5EF4-FFF2-40B4-BE49-F238E27FC236}">
                <a16:creationId xmlns:a16="http://schemas.microsoft.com/office/drawing/2014/main" id="{8D50F2ED-B6A6-0D47-9D7E-DBF98D78C5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800" y="349925"/>
            <a:ext cx="5116362" cy="1407000"/>
          </a:xfrm>
          <a:prstGeom prst="rect">
            <a:avLst/>
          </a:prstGeom>
        </p:spPr>
      </p:pic>
      <p:sp>
        <p:nvSpPr>
          <p:cNvPr id="8" name="CasellaDiTesto 7">
            <a:extLst>
              <a:ext uri="{FF2B5EF4-FFF2-40B4-BE49-F238E27FC236}">
                <a16:creationId xmlns:a16="http://schemas.microsoft.com/office/drawing/2014/main" id="{7F51C87A-5BC0-3A71-1F57-82D8854E9925}"/>
              </a:ext>
            </a:extLst>
          </p:cNvPr>
          <p:cNvSpPr txBox="1"/>
          <p:nvPr/>
        </p:nvSpPr>
        <p:spPr>
          <a:xfrm>
            <a:off x="4533900" y="5399075"/>
            <a:ext cx="4953000"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2000" b="0" i="0" u="none" strike="noStrike" kern="0" cap="none" spc="0" normalizeH="0" baseline="0" noProof="0" dirty="0">
                <a:ln>
                  <a:noFill/>
                </a:ln>
                <a:solidFill>
                  <a:sysClr val="windowText" lastClr="000000"/>
                </a:solidFill>
                <a:effectLst/>
                <a:uLnTx/>
                <a:uFillTx/>
                <a:latin typeface="Calibri"/>
              </a:rPr>
              <a:t>Ing. Adriano DE ACUTIS</a:t>
            </a:r>
          </a:p>
          <a:p>
            <a:pPr marL="0" marR="0" lvl="0" indent="0" defTabSz="914400" eaLnBrk="1" fontAlgn="auto" latinLnBrk="0" hangingPunct="1">
              <a:lnSpc>
                <a:spcPct val="100000"/>
              </a:lnSpc>
              <a:spcBef>
                <a:spcPts val="0"/>
              </a:spcBef>
              <a:spcAft>
                <a:spcPts val="0"/>
              </a:spcAft>
              <a:buClrTx/>
              <a:buSzTx/>
              <a:buFontTx/>
              <a:buNone/>
              <a:tabLst/>
              <a:defRPr/>
            </a:pPr>
            <a:r>
              <a:rPr kumimoji="0" lang="it-IT" sz="2000" b="0" i="0" u="none" strike="noStrike" kern="0" cap="none" spc="0" normalizeH="0" baseline="0" noProof="0" dirty="0">
                <a:ln>
                  <a:noFill/>
                </a:ln>
                <a:solidFill>
                  <a:sysClr val="windowText" lastClr="000000"/>
                </a:solidFill>
                <a:effectLst/>
                <a:uLnTx/>
                <a:uFillTx/>
                <a:latin typeface="Calibri"/>
              </a:rPr>
              <a:t>Comandante dei Vigili del Fuoco di Roma</a:t>
            </a:r>
          </a:p>
        </p:txBody>
      </p:sp>
    </p:spTree>
    <p:extLst>
      <p:ext uri="{BB962C8B-B14F-4D97-AF65-F5344CB8AC3E}">
        <p14:creationId xmlns:p14="http://schemas.microsoft.com/office/powerpoint/2010/main" val="4216531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magine 11">
            <a:extLst>
              <a:ext uri="{FF2B5EF4-FFF2-40B4-BE49-F238E27FC236}">
                <a16:creationId xmlns:a16="http://schemas.microsoft.com/office/drawing/2014/main" id="{B4047EEB-D57C-26CD-4EC0-B0E9CEA7D8F5}"/>
              </a:ext>
            </a:extLst>
          </p:cNvPr>
          <p:cNvPicPr>
            <a:picLocks noChangeAspect="1"/>
          </p:cNvPicPr>
          <p:nvPr/>
        </p:nvPicPr>
        <p:blipFill>
          <a:blip r:embed="rId2"/>
          <a:stretch>
            <a:fillRect/>
          </a:stretch>
        </p:blipFill>
        <p:spPr>
          <a:xfrm>
            <a:off x="533400" y="477864"/>
            <a:ext cx="8839200" cy="3408336"/>
          </a:xfrm>
          <a:prstGeom prst="rect">
            <a:avLst/>
          </a:prstGeom>
        </p:spPr>
      </p:pic>
    </p:spTree>
    <p:extLst>
      <p:ext uri="{BB962C8B-B14F-4D97-AF65-F5344CB8AC3E}">
        <p14:creationId xmlns:p14="http://schemas.microsoft.com/office/powerpoint/2010/main" val="398611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90F2DAEB-3AB2-2FDA-D496-D3D2940B33B4}"/>
              </a:ext>
            </a:extLst>
          </p:cNvPr>
          <p:cNvPicPr>
            <a:picLocks noChangeAspect="1"/>
          </p:cNvPicPr>
          <p:nvPr/>
        </p:nvPicPr>
        <p:blipFill>
          <a:blip r:embed="rId2"/>
          <a:stretch>
            <a:fillRect/>
          </a:stretch>
        </p:blipFill>
        <p:spPr>
          <a:xfrm>
            <a:off x="304800" y="381002"/>
            <a:ext cx="9488642" cy="4971789"/>
          </a:xfrm>
          <a:prstGeom prst="rect">
            <a:avLst/>
          </a:prstGeom>
        </p:spPr>
      </p:pic>
    </p:spTree>
    <p:extLst>
      <p:ext uri="{BB962C8B-B14F-4D97-AF65-F5344CB8AC3E}">
        <p14:creationId xmlns:p14="http://schemas.microsoft.com/office/powerpoint/2010/main" val="4028768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FCD4B003-F5FD-DDB4-41AE-A011D1109919}"/>
              </a:ext>
            </a:extLst>
          </p:cNvPr>
          <p:cNvSpPr txBox="1"/>
          <p:nvPr/>
        </p:nvSpPr>
        <p:spPr>
          <a:xfrm>
            <a:off x="266700" y="838200"/>
            <a:ext cx="9372600" cy="101566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it-IT" sz="2000" i="0" u="none" strike="noStrike" kern="0" cap="none" spc="0" normalizeH="0" baseline="0" noProof="0" dirty="0">
                <a:ln>
                  <a:noFill/>
                </a:ln>
                <a:solidFill>
                  <a:prstClr val="black"/>
                </a:solidFill>
                <a:effectLst/>
                <a:uLnTx/>
                <a:uFillTx/>
              </a:rPr>
              <a:t>Dopo l’entrata in vigore del D.M. 03-08-2015, si sono susseguite le pubblicazioni di diverse RTV, ultima delle quali il D.M. 22-11-2022, ovvero la RTV 15 e l’aggiornamento della RTO con il D.M. 18-10-2019. </a:t>
            </a:r>
          </a:p>
        </p:txBody>
      </p:sp>
      <p:pic>
        <p:nvPicPr>
          <p:cNvPr id="8" name="Immagine 7">
            <a:extLst>
              <a:ext uri="{FF2B5EF4-FFF2-40B4-BE49-F238E27FC236}">
                <a16:creationId xmlns:a16="http://schemas.microsoft.com/office/drawing/2014/main" id="{8877A42D-2EB3-2E57-E958-3C62C143DD08}"/>
              </a:ext>
            </a:extLst>
          </p:cNvPr>
          <p:cNvPicPr>
            <a:picLocks noChangeAspect="1"/>
          </p:cNvPicPr>
          <p:nvPr/>
        </p:nvPicPr>
        <p:blipFill>
          <a:blip r:embed="rId2"/>
          <a:stretch>
            <a:fillRect/>
          </a:stretch>
        </p:blipFill>
        <p:spPr>
          <a:xfrm>
            <a:off x="299530" y="1905002"/>
            <a:ext cx="9153625" cy="4966329"/>
          </a:xfrm>
          <a:prstGeom prst="rect">
            <a:avLst/>
          </a:prstGeom>
        </p:spPr>
      </p:pic>
      <p:sp>
        <p:nvSpPr>
          <p:cNvPr id="10" name="CasellaDiTesto 9">
            <a:extLst>
              <a:ext uri="{FF2B5EF4-FFF2-40B4-BE49-F238E27FC236}">
                <a16:creationId xmlns:a16="http://schemas.microsoft.com/office/drawing/2014/main" id="{270FC978-8BF2-DF1E-A29E-3D9A6EF3C889}"/>
              </a:ext>
            </a:extLst>
          </p:cNvPr>
          <p:cNvSpPr txBox="1"/>
          <p:nvPr/>
        </p:nvSpPr>
        <p:spPr>
          <a:xfrm>
            <a:off x="381000" y="-13328"/>
            <a:ext cx="8877300" cy="954107"/>
          </a:xfrm>
          <a:prstGeom prst="rect">
            <a:avLst/>
          </a:prstGeom>
          <a:noFill/>
        </p:spPr>
        <p:txBody>
          <a:bodyPr wrap="square">
            <a:spAutoFit/>
          </a:bodyPr>
          <a:lstStyle/>
          <a:p>
            <a:pPr marL="0" marR="158750" lvl="0" indent="0" algn="ctr" defTabSz="914400" eaLnBrk="1" fontAlgn="auto" latinLnBrk="0" hangingPunct="1">
              <a:lnSpc>
                <a:spcPct val="100000"/>
              </a:lnSpc>
              <a:spcBef>
                <a:spcPts val="1700"/>
              </a:spcBef>
              <a:spcAft>
                <a:spcPts val="0"/>
              </a:spcAft>
              <a:buClrTx/>
              <a:buSzTx/>
              <a:buFontTx/>
              <a:buNone/>
              <a:tabLst/>
              <a:defRPr/>
            </a:pPr>
            <a:r>
              <a:rPr kumimoji="0" lang="it-IT" sz="2800" b="1" i="0" u="none" strike="noStrike" kern="0" cap="none" spc="0" normalizeH="0" baseline="0" noProof="0" dirty="0">
                <a:ln>
                  <a:noFill/>
                </a:ln>
                <a:solidFill>
                  <a:srgbClr val="800000"/>
                </a:solidFill>
                <a:effectLst/>
                <a:uLnTx/>
                <a:uFillTx/>
                <a:latin typeface="Calibri" panose="020F0502020204030204" pitchFamily="34" charset="0"/>
                <a:ea typeface="Calibri" panose="020F0502020204030204" pitchFamily="34" charset="0"/>
              </a:rPr>
              <a:t>L’AGGIORNAMENTO DELLA RTO E LA PUBBLICAZIONE DELLE SUCCESSIVE RTV </a:t>
            </a:r>
            <a:endParaRPr kumimoji="0" lang="it-IT" sz="28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593793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DD3AD-9FEA-604C-91BA-EB099B01C1A9}"/>
            </a:ext>
          </a:extLst>
        </p:cNvPr>
        <p:cNvGrpSpPr/>
        <p:nvPr/>
      </p:nvGrpSpPr>
      <p:grpSpPr>
        <a:xfrm>
          <a:off x="0" y="0"/>
          <a:ext cx="0" cy="0"/>
          <a:chOff x="0" y="0"/>
          <a:chExt cx="0" cy="0"/>
        </a:xfrm>
      </p:grpSpPr>
      <p:sp>
        <p:nvSpPr>
          <p:cNvPr id="10" name="CasellaDiTesto 9">
            <a:extLst>
              <a:ext uri="{FF2B5EF4-FFF2-40B4-BE49-F238E27FC236}">
                <a16:creationId xmlns:a16="http://schemas.microsoft.com/office/drawing/2014/main" id="{1C4234BA-1D64-D483-3DA6-2E0E04C6165C}"/>
              </a:ext>
            </a:extLst>
          </p:cNvPr>
          <p:cNvSpPr txBox="1"/>
          <p:nvPr/>
        </p:nvSpPr>
        <p:spPr>
          <a:xfrm>
            <a:off x="952500" y="-42564"/>
            <a:ext cx="8001000" cy="523220"/>
          </a:xfrm>
          <a:prstGeom prst="rect">
            <a:avLst/>
          </a:prstGeom>
          <a:noFill/>
        </p:spPr>
        <p:txBody>
          <a:bodyPr wrap="square">
            <a:spAutoFit/>
          </a:bodyPr>
          <a:lstStyle/>
          <a:p>
            <a:pPr marL="0" marR="158750" lvl="0" indent="0" algn="ctr" defTabSz="914400" eaLnBrk="1" fontAlgn="auto" latinLnBrk="0" hangingPunct="1">
              <a:lnSpc>
                <a:spcPct val="100000"/>
              </a:lnSpc>
              <a:spcBef>
                <a:spcPts val="1700"/>
              </a:spcBef>
              <a:spcAft>
                <a:spcPts val="0"/>
              </a:spcAft>
              <a:buClrTx/>
              <a:buSzTx/>
              <a:buFontTx/>
              <a:buNone/>
              <a:tabLst/>
              <a:defRPr/>
            </a:pPr>
            <a:r>
              <a:rPr kumimoji="0" lang="it-IT" sz="2800" b="1" i="0" u="none" strike="noStrike" kern="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rPr>
              <a:t>IL DM</a:t>
            </a:r>
            <a:r>
              <a:rPr kumimoji="0" lang="it-IT" sz="2800" b="1" i="0" u="none" strike="noStrike" kern="0" cap="none" spc="-25" normalizeH="0" baseline="0" noProof="0" dirty="0">
                <a:ln>
                  <a:noFill/>
                </a:ln>
                <a:solidFill>
                  <a:srgbClr val="C00000"/>
                </a:solidFill>
                <a:effectLst/>
                <a:uLnTx/>
                <a:uFillTx/>
                <a:latin typeface="Calibri" panose="020F0502020204030204" pitchFamily="34" charset="0"/>
                <a:ea typeface="Calibri" panose="020F0502020204030204" pitchFamily="34" charset="0"/>
              </a:rPr>
              <a:t> </a:t>
            </a:r>
            <a:r>
              <a:rPr kumimoji="0" lang="it-IT" sz="2800" b="1" i="0" u="none" strike="noStrike" kern="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rPr>
              <a:t>12</a:t>
            </a:r>
            <a:r>
              <a:rPr kumimoji="0" lang="it-IT" sz="2800" b="1" i="0" u="none" strike="noStrike" kern="0" cap="none" spc="-15" normalizeH="0" baseline="0" noProof="0" dirty="0">
                <a:ln>
                  <a:noFill/>
                </a:ln>
                <a:solidFill>
                  <a:srgbClr val="C00000"/>
                </a:solidFill>
                <a:effectLst/>
                <a:uLnTx/>
                <a:uFillTx/>
                <a:latin typeface="Calibri" panose="020F0502020204030204" pitchFamily="34" charset="0"/>
                <a:ea typeface="Calibri" panose="020F0502020204030204" pitchFamily="34" charset="0"/>
              </a:rPr>
              <a:t> </a:t>
            </a:r>
            <a:r>
              <a:rPr kumimoji="0" lang="it-IT" sz="2800" b="1" i="0" u="none" strike="noStrike" kern="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rPr>
              <a:t>aprile</a:t>
            </a:r>
            <a:r>
              <a:rPr kumimoji="0" lang="it-IT" sz="2800" b="1" i="0" u="none" strike="noStrike" kern="0" cap="none" spc="-20" normalizeH="0" baseline="0" noProof="0" dirty="0">
                <a:ln>
                  <a:noFill/>
                </a:ln>
                <a:solidFill>
                  <a:srgbClr val="C00000"/>
                </a:solidFill>
                <a:effectLst/>
                <a:uLnTx/>
                <a:uFillTx/>
                <a:latin typeface="Calibri" panose="020F0502020204030204" pitchFamily="34" charset="0"/>
                <a:ea typeface="Calibri" panose="020F0502020204030204" pitchFamily="34" charset="0"/>
              </a:rPr>
              <a:t> </a:t>
            </a:r>
            <a:r>
              <a:rPr kumimoji="0" lang="it-IT" sz="2800" b="1" i="0" u="none" strike="noStrike" kern="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rPr>
              <a:t>2019</a:t>
            </a:r>
          </a:p>
        </p:txBody>
      </p:sp>
      <p:sp>
        <p:nvSpPr>
          <p:cNvPr id="19" name="CasellaDiTesto 18">
            <a:extLst>
              <a:ext uri="{FF2B5EF4-FFF2-40B4-BE49-F238E27FC236}">
                <a16:creationId xmlns:a16="http://schemas.microsoft.com/office/drawing/2014/main" id="{BA1A7D29-23AF-751B-6ED7-AE5CDC75C377}"/>
              </a:ext>
            </a:extLst>
          </p:cNvPr>
          <p:cNvSpPr txBox="1"/>
          <p:nvPr/>
        </p:nvSpPr>
        <p:spPr>
          <a:xfrm>
            <a:off x="228600" y="838202"/>
            <a:ext cx="9220200" cy="4893647"/>
          </a:xfrm>
          <a:prstGeom prst="rect">
            <a:avLst/>
          </a:prstGeom>
          <a:noFill/>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it-IT" sz="2400" b="0" i="0" u="none" strike="noStrike" kern="0" cap="none" spc="0" normalizeH="0" baseline="0" noProof="0" dirty="0">
                <a:ln>
                  <a:noFill/>
                </a:ln>
                <a:solidFill>
                  <a:sysClr val="windowText" lastClr="000000"/>
                </a:solidFill>
                <a:effectLst/>
                <a:uLnTx/>
                <a:uFillTx/>
              </a:rPr>
              <a:t>Entrato in vigore il </a:t>
            </a:r>
            <a:r>
              <a:rPr kumimoji="0" lang="it-IT" sz="2400" b="1" i="0" u="none" strike="noStrike" kern="0" cap="none" spc="0" normalizeH="0" baseline="0" noProof="0" dirty="0">
                <a:ln>
                  <a:noFill/>
                </a:ln>
                <a:solidFill>
                  <a:srgbClr val="C00000"/>
                </a:solidFill>
                <a:effectLst/>
                <a:uLnTx/>
                <a:uFillTx/>
              </a:rPr>
              <a:t>20 ottobre 2019, </a:t>
            </a:r>
            <a:r>
              <a:rPr kumimoji="0" lang="it-IT" sz="2400" b="0" i="0" u="none" strike="noStrike" kern="0" cap="none" spc="0" normalizeH="0" baseline="0" noProof="0" dirty="0">
                <a:ln>
                  <a:noFill/>
                </a:ln>
                <a:solidFill>
                  <a:sysClr val="windowText" lastClr="000000"/>
                </a:solidFill>
                <a:effectLst/>
                <a:uLnTx/>
                <a:uFillTx/>
              </a:rPr>
              <a:t>qualche giorno prima della revisione dell’allegato 1 approvata con il DM 18/10/2019.</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dirty="0">
              <a:ln>
                <a:noFill/>
              </a:ln>
              <a:solidFill>
                <a:sysClr val="windowText" lastClr="000000"/>
              </a:solidFill>
              <a:effectLst/>
              <a:uLnTx/>
              <a:uFillTx/>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it-IT" sz="2400" b="0" i="0" u="none" strike="noStrike" kern="0" cap="none" spc="0" normalizeH="0" baseline="0" noProof="0" dirty="0">
                <a:ln>
                  <a:noFill/>
                </a:ln>
                <a:solidFill>
                  <a:sysClr val="windowText" lastClr="000000"/>
                </a:solidFill>
                <a:effectLst/>
                <a:uLnTx/>
                <a:uFillTx/>
              </a:rPr>
              <a:t>I</a:t>
            </a:r>
            <a:r>
              <a:rPr kumimoji="0" lang="it-IT" sz="2400" b="0" i="0" u="none" strike="noStrike" kern="0" cap="none" spc="0" normalizeH="0" baseline="0" noProof="0" dirty="0">
                <a:ln>
                  <a:noFill/>
                </a:ln>
                <a:solidFill>
                  <a:prstClr val="black"/>
                </a:solidFill>
                <a:effectLst/>
                <a:uLnTx/>
                <a:uFillTx/>
              </a:rPr>
              <a:t>n particolare, con l’entrata in vigore del DM 12 aprile 2019, a decorrere dal 20 ottobre 2019 è terminato il periodo transitorio di applicazione volontaria del Codice di prevenzione incendi per la progettazione delle attività non dotate di specifica regola tecnica, per cui tutte le attività ex ‘’non normate’’ hanno avuto da tale data il Codice (solo RTO) come norma cogente. </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it-IT" sz="2400" b="0" i="0" u="none" strike="noStrike" kern="0" cap="none" spc="0" normalizeH="0" baseline="0" noProof="0" dirty="0">
              <a:ln>
                <a:noFill/>
              </a:ln>
              <a:solidFill>
                <a:prstClr val="black"/>
              </a:solidFill>
              <a:effectLst/>
              <a:uLnTx/>
              <a:uFillTx/>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it-IT" sz="2400" b="0" i="0" u="none" strike="noStrike" kern="0" cap="none" spc="0" normalizeH="0" baseline="0" noProof="0" dirty="0">
                <a:ln>
                  <a:noFill/>
                </a:ln>
                <a:solidFill>
                  <a:prstClr val="black"/>
                </a:solidFill>
                <a:effectLst/>
                <a:uLnTx/>
                <a:uFillTx/>
              </a:rPr>
              <a:t>Il campo di applicazione del Codice dal 20 ottobre 2019 si allarga pertanto a tali attività. (attività </a:t>
            </a:r>
            <a:r>
              <a:rPr kumimoji="0" lang="it-IT" sz="2400" b="0" i="0" u="none" strike="noStrike" kern="0" cap="none" spc="0" normalizeH="0" baseline="0" noProof="0" dirty="0">
                <a:ln>
                  <a:noFill/>
                </a:ln>
                <a:solidFill>
                  <a:prstClr val="black"/>
                </a:solidFill>
                <a:effectLst/>
                <a:uLnTx/>
                <a:uFillTx/>
                <a:latin typeface="Calibri"/>
                <a:ea typeface="+mj-ea"/>
                <a:cs typeface="Calibri"/>
              </a:rPr>
              <a:t>n. 9, 14, dalla 19 alla 40, dalla 42 alla 47, dalla 50 alla 54, 56, 57, 63, 64, 73, 76 di cui al D.P.R. 151-2011). </a:t>
            </a:r>
            <a:endParaRPr kumimoji="0" lang="it-IT" sz="24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096679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41C30F2-0468-A6C7-7ECB-0FAE84FF5824}"/>
              </a:ext>
            </a:extLst>
          </p:cNvPr>
          <p:cNvSpPr>
            <a:spLocks noGrp="1"/>
          </p:cNvSpPr>
          <p:nvPr>
            <p:ph type="title"/>
          </p:nvPr>
        </p:nvSpPr>
        <p:spPr>
          <a:xfrm>
            <a:off x="313690" y="128304"/>
            <a:ext cx="9278619" cy="1354217"/>
          </a:xfrm>
        </p:spPr>
        <p:txBody>
          <a:bodyPr/>
          <a:lstStyle/>
          <a:p>
            <a:pPr algn="just"/>
            <a:r>
              <a:rPr lang="it-IT" dirty="0">
                <a:solidFill>
                  <a:schemeClr val="accent2"/>
                </a:solidFill>
              </a:rPr>
              <a:t>ATTUALE CAMPO DI APPLICAZIONE DEL CODICE DI PREVENZIONE: ATTIVITA’ N. 9, 14, DALLA 19 ALLA 40, DALLA 42 ALLA 47, DALLA 50 ALLA 54, 56, 57, 63,64, 65, 66, DALLA 67 ALLA 71, 72, 73, 75, 76, 77, OVVERO 51 DELLE 80 ATTIVITA’.  SOGGETTE AL D.P.R. 151-2011.  </a:t>
            </a:r>
          </a:p>
        </p:txBody>
      </p:sp>
      <p:pic>
        <p:nvPicPr>
          <p:cNvPr id="5" name="Immagine 4">
            <a:extLst>
              <a:ext uri="{FF2B5EF4-FFF2-40B4-BE49-F238E27FC236}">
                <a16:creationId xmlns:a16="http://schemas.microsoft.com/office/drawing/2014/main" id="{F189DD1B-3CE1-28C2-467D-E58F064DCC4A}"/>
              </a:ext>
            </a:extLst>
          </p:cNvPr>
          <p:cNvPicPr>
            <a:picLocks noChangeAspect="1"/>
          </p:cNvPicPr>
          <p:nvPr/>
        </p:nvPicPr>
        <p:blipFill>
          <a:blip r:embed="rId2"/>
          <a:stretch>
            <a:fillRect/>
          </a:stretch>
        </p:blipFill>
        <p:spPr>
          <a:xfrm>
            <a:off x="-22141" y="1482524"/>
            <a:ext cx="9847389" cy="3892955"/>
          </a:xfrm>
          <a:prstGeom prst="rect">
            <a:avLst/>
          </a:prstGeom>
        </p:spPr>
      </p:pic>
      <p:sp>
        <p:nvSpPr>
          <p:cNvPr id="6" name="Ovale 5">
            <a:extLst>
              <a:ext uri="{FF2B5EF4-FFF2-40B4-BE49-F238E27FC236}">
                <a16:creationId xmlns:a16="http://schemas.microsoft.com/office/drawing/2014/main" id="{0033879D-A485-3E95-083A-EE9329F6A279}"/>
              </a:ext>
            </a:extLst>
          </p:cNvPr>
          <p:cNvSpPr/>
          <p:nvPr/>
        </p:nvSpPr>
        <p:spPr>
          <a:xfrm>
            <a:off x="-282658" y="1613019"/>
            <a:ext cx="10210800" cy="18288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prstClr val="white"/>
              </a:solidFill>
              <a:effectLst/>
              <a:uLnTx/>
              <a:uFillTx/>
              <a:latin typeface="Calibri"/>
              <a:ea typeface="+mn-ea"/>
              <a:cs typeface="+mn-cs"/>
            </a:endParaRPr>
          </a:p>
        </p:txBody>
      </p:sp>
      <p:sp>
        <p:nvSpPr>
          <p:cNvPr id="10" name="CasellaDiTesto 9">
            <a:extLst>
              <a:ext uri="{FF2B5EF4-FFF2-40B4-BE49-F238E27FC236}">
                <a16:creationId xmlns:a16="http://schemas.microsoft.com/office/drawing/2014/main" id="{839F32D0-54EB-C10E-961D-F11A8A18B8F6}"/>
              </a:ext>
            </a:extLst>
          </p:cNvPr>
          <p:cNvSpPr txBox="1"/>
          <p:nvPr/>
        </p:nvSpPr>
        <p:spPr>
          <a:xfrm>
            <a:off x="221173" y="5625262"/>
            <a:ext cx="9613901" cy="92333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it-IT" sz="1800" b="1" i="0" u="none" strike="noStrike" kern="0" cap="none" spc="0" normalizeH="0" baseline="0" noProof="0" dirty="0">
                <a:ln>
                  <a:noFill/>
                </a:ln>
                <a:solidFill>
                  <a:srgbClr val="C0504D"/>
                </a:solidFill>
                <a:effectLst/>
                <a:uLnTx/>
                <a:uFillTx/>
              </a:rPr>
              <a:t>PER 8 DELLE SUDDETTE ATTIVITÀ (65, 66, 67, 68, 69, 71, 72, 77), ESISTE LA POSSIBILITÀ DI UTILIZZARE IL ‘’DOPPIO BINARIO’’ (NORMA TRADIZIONALE PRESCRITTIVA OPPURE CODICE RTO+RTV). </a:t>
            </a:r>
          </a:p>
        </p:txBody>
      </p:sp>
    </p:spTree>
    <p:extLst>
      <p:ext uri="{BB962C8B-B14F-4D97-AF65-F5344CB8AC3E}">
        <p14:creationId xmlns:p14="http://schemas.microsoft.com/office/powerpoint/2010/main" val="3727003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935BFBE-7272-B0AB-2638-0AB69D32A011}"/>
              </a:ext>
            </a:extLst>
          </p:cNvPr>
          <p:cNvSpPr>
            <a:spLocks noGrp="1"/>
          </p:cNvSpPr>
          <p:nvPr>
            <p:ph type="title"/>
          </p:nvPr>
        </p:nvSpPr>
        <p:spPr>
          <a:xfrm>
            <a:off x="381000" y="76200"/>
            <a:ext cx="9439910" cy="677108"/>
          </a:xfrm>
        </p:spPr>
        <p:txBody>
          <a:bodyPr/>
          <a:lstStyle/>
          <a:p>
            <a:r>
              <a:rPr lang="it-IT" dirty="0">
                <a:solidFill>
                  <a:schemeClr val="accent2">
                    <a:lumMod val="75000"/>
                  </a:schemeClr>
                </a:solidFill>
              </a:rPr>
              <a:t>CODICE DI PREVENZIONE INCENDI NELLE ISTANZE DI VALUTAZIONI PROGETTO</a:t>
            </a:r>
            <a:br>
              <a:rPr lang="it-IT" dirty="0">
                <a:solidFill>
                  <a:schemeClr val="accent2">
                    <a:lumMod val="75000"/>
                  </a:schemeClr>
                </a:solidFill>
              </a:rPr>
            </a:br>
            <a:r>
              <a:rPr lang="it-IT" dirty="0">
                <a:solidFill>
                  <a:schemeClr val="accent2">
                    <a:lumMod val="75000"/>
                  </a:schemeClr>
                </a:solidFill>
              </a:rPr>
              <a:t>NEGLI ULTIMI 10 ANNI AL COMANDO VVF DI ROMA </a:t>
            </a:r>
          </a:p>
        </p:txBody>
      </p:sp>
      <p:graphicFrame>
        <p:nvGraphicFramePr>
          <p:cNvPr id="5" name="Grafico 4">
            <a:extLst>
              <a:ext uri="{FF2B5EF4-FFF2-40B4-BE49-F238E27FC236}">
                <a16:creationId xmlns:a16="http://schemas.microsoft.com/office/drawing/2014/main" id="{6EE250B3-CF76-462B-B456-F6686F979D03}"/>
              </a:ext>
            </a:extLst>
          </p:cNvPr>
          <p:cNvGraphicFramePr>
            <a:graphicFrameLocks/>
          </p:cNvGraphicFramePr>
          <p:nvPr/>
        </p:nvGraphicFramePr>
        <p:xfrm>
          <a:off x="-1371600" y="1082676"/>
          <a:ext cx="12646025" cy="52419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43536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23D845C-C028-074B-76C6-F99C3DACABD6}"/>
              </a:ext>
            </a:extLst>
          </p:cNvPr>
          <p:cNvSpPr>
            <a:spLocks noGrp="1"/>
          </p:cNvSpPr>
          <p:nvPr>
            <p:ph type="title"/>
          </p:nvPr>
        </p:nvSpPr>
        <p:spPr>
          <a:xfrm>
            <a:off x="297065" y="189808"/>
            <a:ext cx="9439910" cy="1015663"/>
          </a:xfrm>
        </p:spPr>
        <p:txBody>
          <a:bodyPr/>
          <a:lstStyle/>
          <a:p>
            <a:r>
              <a:rPr lang="it-IT" dirty="0">
                <a:solidFill>
                  <a:schemeClr val="accent2"/>
                </a:solidFill>
              </a:rPr>
              <a:t>VALUTAZIONI PROGETTO CON IL CODICE DI PREVENZIONE INCENDI NELL’ULTIMO ANNO 2024 AL COMANDO VIGILI DEL FUOCO DI ROMA: SOLUZIONI CONFORMI, ALTERNATIVE, SOLUZIONI IN DEROGA. </a:t>
            </a:r>
          </a:p>
        </p:txBody>
      </p:sp>
      <p:graphicFrame>
        <p:nvGraphicFramePr>
          <p:cNvPr id="4" name="Grafico 3">
            <a:extLst>
              <a:ext uri="{FF2B5EF4-FFF2-40B4-BE49-F238E27FC236}">
                <a16:creationId xmlns:a16="http://schemas.microsoft.com/office/drawing/2014/main" id="{9EBE5BA9-742D-C7DF-DE59-350F613F645B}"/>
              </a:ext>
            </a:extLst>
          </p:cNvPr>
          <p:cNvGraphicFramePr>
            <a:graphicFrameLocks/>
          </p:cNvGraphicFramePr>
          <p:nvPr/>
        </p:nvGraphicFramePr>
        <p:xfrm>
          <a:off x="685800" y="1447800"/>
          <a:ext cx="8915400" cy="5029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98988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52A2C9-AC31-B40A-248F-E7345C59DF4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FB4D7A92-A3E0-66D0-164D-4EB5515472B1}"/>
              </a:ext>
            </a:extLst>
          </p:cNvPr>
          <p:cNvSpPr>
            <a:spLocks noGrp="1"/>
          </p:cNvSpPr>
          <p:nvPr>
            <p:ph type="title"/>
          </p:nvPr>
        </p:nvSpPr>
        <p:spPr>
          <a:xfrm>
            <a:off x="347345" y="314498"/>
            <a:ext cx="9439910" cy="677108"/>
          </a:xfrm>
        </p:spPr>
        <p:txBody>
          <a:bodyPr/>
          <a:lstStyle/>
          <a:p>
            <a:r>
              <a:rPr lang="it-IT" dirty="0">
                <a:solidFill>
                  <a:schemeClr val="accent2"/>
                </a:solidFill>
              </a:rPr>
              <a:t>VALUTAZIONI PROGETTO CON IL CODICE DI PREVENZIONE INCENDI NELL’ULTIMO ANNO 2024 AL COMANDO VIGILI DEL FUOCO DI ROMA: ATTIVITA’ N. 71 – UFFICI </a:t>
            </a:r>
          </a:p>
        </p:txBody>
      </p:sp>
      <p:graphicFrame>
        <p:nvGraphicFramePr>
          <p:cNvPr id="3" name="Grafico 2">
            <a:extLst>
              <a:ext uri="{FF2B5EF4-FFF2-40B4-BE49-F238E27FC236}">
                <a16:creationId xmlns:a16="http://schemas.microsoft.com/office/drawing/2014/main" id="{33CF12E9-2E8A-ADAF-6AA7-F631BE80896F}"/>
              </a:ext>
            </a:extLst>
          </p:cNvPr>
          <p:cNvGraphicFramePr>
            <a:graphicFrameLocks/>
          </p:cNvGraphicFramePr>
          <p:nvPr>
            <p:extLst>
              <p:ext uri="{D42A27DB-BD31-4B8C-83A1-F6EECF244321}">
                <p14:modId xmlns:p14="http://schemas.microsoft.com/office/powerpoint/2010/main" val="106799572"/>
              </p:ext>
            </p:extLst>
          </p:nvPr>
        </p:nvGraphicFramePr>
        <p:xfrm>
          <a:off x="914399" y="1066800"/>
          <a:ext cx="8329353" cy="564988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87010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9999"/>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107</TotalTime>
  <Words>700</Words>
  <Application>Microsoft Office PowerPoint</Application>
  <PresentationFormat>A4 (21x29,7 cm)</PresentationFormat>
  <Paragraphs>38</Paragraphs>
  <Slides>15</Slides>
  <Notes>2</Notes>
  <HiddenSlides>0</HiddenSlides>
  <MMClips>0</MMClips>
  <ScaleCrop>false</ScaleCrop>
  <HeadingPairs>
    <vt:vector size="6" baseType="variant">
      <vt:variant>
        <vt:lpstr>Caratteri utilizzati</vt:lpstr>
      </vt:variant>
      <vt:variant>
        <vt:i4>2</vt:i4>
      </vt:variant>
      <vt:variant>
        <vt:lpstr>Tema</vt:lpstr>
      </vt:variant>
      <vt:variant>
        <vt:i4>1</vt:i4>
      </vt:variant>
      <vt:variant>
        <vt:lpstr>Titoli diapositive</vt:lpstr>
      </vt:variant>
      <vt:variant>
        <vt:i4>15</vt:i4>
      </vt:variant>
    </vt:vector>
  </HeadingPairs>
  <TitlesOfParts>
    <vt:vector size="18" baseType="lpstr">
      <vt:lpstr>Aptos</vt:lpstr>
      <vt:lpstr>Calibri</vt:lpstr>
      <vt:lpstr>Office Theme</vt:lpstr>
      <vt:lpstr>DIECI ANNI DI CODICE: UNA RIVOLUZIONE CULTURALE E TECNICA </vt:lpstr>
      <vt:lpstr>Presentazione standard di PowerPoint</vt:lpstr>
      <vt:lpstr>Presentazione standard di PowerPoint</vt:lpstr>
      <vt:lpstr>Presentazione standard di PowerPoint</vt:lpstr>
      <vt:lpstr>Presentazione standard di PowerPoint</vt:lpstr>
      <vt:lpstr>ATTUALE CAMPO DI APPLICAZIONE DEL CODICE DI PREVENZIONE: ATTIVITA’ N. 9, 14, DALLA 19 ALLA 40, DALLA 42 ALLA 47, DALLA 50 ALLA 54, 56, 57, 63,64, 65, 66, DALLA 67 ALLA 71, 72, 73, 75, 76, 77, OVVERO 51 DELLE 80 ATTIVITA’.  SOGGETTE AL D.P.R. 151-2011.  </vt:lpstr>
      <vt:lpstr>CODICE DI PREVENZIONE INCENDI NELLE ISTANZE DI VALUTAZIONI PROGETTO NEGLI ULTIMI 10 ANNI AL COMANDO VVF DI ROMA </vt:lpstr>
      <vt:lpstr>VALUTAZIONI PROGETTO CON IL CODICE DI PREVENZIONE INCENDI NELL’ULTIMO ANNO 2024 AL COMANDO VIGILI DEL FUOCO DI ROMA: SOLUZIONI CONFORMI, ALTERNATIVE, SOLUZIONI IN DEROGA. </vt:lpstr>
      <vt:lpstr>VALUTAZIONI PROGETTO CON IL CODICE DI PREVENZIONE INCENDI NELL’ULTIMO ANNO 2024 AL COMANDO VIGILI DEL FUOCO DI ROMA: ATTIVITA’ N. 71 – UFFICI </vt:lpstr>
      <vt:lpstr>VALUTAZIONI PROGETTO CON IL CODICE DI PREVENZIONE INCENDI NELL’ULTIMO ANNO 2024 AL COMANDO VIGILI DEL FUOCO DI ROMA: IL DOPPIO BINARIO</vt:lpstr>
      <vt:lpstr>VALUTAZIONI PROGETTO CON IL CODICE DI PREVENZIONE INCENDI NELL’ULTIMO ANNO 2024 AL COMANDO VIGILI DEL FUOCO DI ROMA: IL DOPPIO BINARIO</vt:lpstr>
      <vt:lpstr>VALUTAZIONI PROGETTO CON IL CODICE DI PREVENZIONE INCENDI NELL’ULTIMO ANNO 2024 AL COMANDO VIGILI DEL FUOCO DI ROMA: IL DOPPIO BINARIO</vt:lpstr>
      <vt:lpstr>VALUTAZIONI PROGETTO CON IL CODICE DI PREVENZIONE INCENDI NELL’ULTIMO ANNO 2024 AL COMANDO VIGILI DEL FUOCO DI ROMA: ATTIVITA’ N. 65. </vt:lpstr>
      <vt:lpstr>ANNOTAZIONI DI SERVIZIO SU SINISTRI E INTERVENTI DEI VIGILI DEL FUOCO DEL COMANDO DI ROMA. </vt:lpstr>
      <vt:lpstr>GRAZIE DELL’ATTENZIONE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Funzionario</dc:creator>
  <cp:lastModifiedBy>Francesco Scarito</cp:lastModifiedBy>
  <cp:revision>10</cp:revision>
  <dcterms:created xsi:type="dcterms:W3CDTF">2025-07-19T19:31:24Z</dcterms:created>
  <dcterms:modified xsi:type="dcterms:W3CDTF">2026-06-12T18:36:57Z</dcterms:modified>
</cp:coreProperties>
</file>