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7" r:id="rId2"/>
    <p:sldId id="288" r:id="rId3"/>
    <p:sldId id="319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291" r:id="rId2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7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Istanze di deroga al Comando VVF di Roma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Foglio1!$E$298</c:f>
              <c:strCache>
                <c:ptCount val="1"/>
                <c:pt idx="0">
                  <c:v>Istanze di deroga</c:v>
                </c:pt>
              </c:strCache>
            </c:strRef>
          </c:tx>
          <c:spPr>
            <a:ln w="317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5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Foglio1!$D$299:$D$308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Foglio1!$E$299:$E$308</c:f>
              <c:numCache>
                <c:formatCode>General</c:formatCode>
                <c:ptCount val="10"/>
                <c:pt idx="0">
                  <c:v>193</c:v>
                </c:pt>
                <c:pt idx="1">
                  <c:v>185</c:v>
                </c:pt>
                <c:pt idx="2">
                  <c:v>175</c:v>
                </c:pt>
                <c:pt idx="3">
                  <c:v>180</c:v>
                </c:pt>
                <c:pt idx="4">
                  <c:v>165</c:v>
                </c:pt>
                <c:pt idx="5">
                  <c:v>132</c:v>
                </c:pt>
                <c:pt idx="6">
                  <c:v>115</c:v>
                </c:pt>
                <c:pt idx="7">
                  <c:v>105</c:v>
                </c:pt>
                <c:pt idx="8">
                  <c:v>95</c:v>
                </c:pt>
                <c:pt idx="9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02-436F-9A1F-3E01FE2EF37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0074144"/>
        <c:axId val="2090081824"/>
      </c:lineChart>
      <c:catAx>
        <c:axId val="209007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90081824"/>
        <c:crosses val="autoZero"/>
        <c:auto val="1"/>
        <c:lblAlgn val="ctr"/>
        <c:lblOffset val="100"/>
        <c:noMultiLvlLbl val="0"/>
      </c:catAx>
      <c:valAx>
        <c:axId val="20900818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007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2F497-3D69-40AE-94D2-6FA0386E8EB6}" type="datetimeFigureOut">
              <a:rPr lang="it-IT" smtClean="0"/>
              <a:t>12/06/2026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FAA86-A32F-4465-8757-F238FC4D66F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4142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FAA86-A32F-4465-8757-F238FC4D66F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9581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FAA86-A32F-4465-8757-F238FC4D66F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8787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FAA86-A32F-4465-8757-F238FC4D66F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304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FAA86-A32F-4465-8757-F238FC4D66FE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4892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1"/>
            <a:ext cx="842010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1"/>
            <a:ext cx="69342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3926754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2629776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1" y="1577340"/>
            <a:ext cx="430911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182186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268085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330" y="1084065"/>
            <a:ext cx="8926629" cy="358801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24761" y="817197"/>
            <a:ext cx="9600336" cy="3863532"/>
          </a:xfrm>
          <a:custGeom>
            <a:avLst/>
            <a:gdLst/>
            <a:ahLst/>
            <a:cxnLst/>
            <a:rect l="l" t="t" r="r" b="b"/>
            <a:pathLst>
              <a:path w="9772650" h="4257040">
                <a:moveTo>
                  <a:pt x="0" y="0"/>
                </a:moveTo>
                <a:lnTo>
                  <a:pt x="9772650" y="0"/>
                </a:lnTo>
                <a:lnTo>
                  <a:pt x="9772650" y="4257040"/>
                </a:lnTo>
                <a:lnTo>
                  <a:pt x="0" y="425704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51752" y="1469572"/>
            <a:ext cx="4556260" cy="4910097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4951752" y="1470724"/>
            <a:ext cx="4556261" cy="4908945"/>
          </a:xfrm>
          <a:custGeom>
            <a:avLst/>
            <a:gdLst/>
            <a:ahLst/>
            <a:cxnLst/>
            <a:rect l="l" t="t" r="r" b="b"/>
            <a:pathLst>
              <a:path w="4638040" h="5408930">
                <a:moveTo>
                  <a:pt x="0" y="0"/>
                </a:moveTo>
                <a:lnTo>
                  <a:pt x="4638040" y="0"/>
                </a:lnTo>
                <a:lnTo>
                  <a:pt x="4638040" y="5408930"/>
                </a:lnTo>
                <a:lnTo>
                  <a:pt x="0" y="540893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77160" y="979714"/>
            <a:ext cx="9372024" cy="2026280"/>
          </a:xfrm>
          <a:custGeom>
            <a:avLst/>
            <a:gdLst/>
            <a:ahLst/>
            <a:cxnLst/>
            <a:rect l="l" t="t" r="r" b="b"/>
            <a:pathLst>
              <a:path w="9540240" h="2232660">
                <a:moveTo>
                  <a:pt x="629919" y="288289"/>
                </a:moveTo>
                <a:lnTo>
                  <a:pt x="593090" y="288289"/>
                </a:lnTo>
                <a:lnTo>
                  <a:pt x="523240" y="288289"/>
                </a:lnTo>
              </a:path>
              <a:path w="9540240" h="2232660">
                <a:moveTo>
                  <a:pt x="477519" y="288289"/>
                </a:moveTo>
                <a:lnTo>
                  <a:pt x="406400" y="288289"/>
                </a:lnTo>
              </a:path>
              <a:path w="9540240" h="2232660">
                <a:moveTo>
                  <a:pt x="360680" y="288289"/>
                </a:moveTo>
                <a:lnTo>
                  <a:pt x="289560" y="288289"/>
                </a:lnTo>
              </a:path>
              <a:path w="9540240" h="2232660">
                <a:moveTo>
                  <a:pt x="243840" y="288289"/>
                </a:moveTo>
                <a:lnTo>
                  <a:pt x="172720" y="288289"/>
                </a:lnTo>
              </a:path>
              <a:path w="9540240" h="2232660">
                <a:moveTo>
                  <a:pt x="127000" y="288289"/>
                </a:moveTo>
                <a:lnTo>
                  <a:pt x="55880" y="288289"/>
                </a:lnTo>
              </a:path>
              <a:path w="9540240" h="2232660">
                <a:moveTo>
                  <a:pt x="10160" y="288289"/>
                </a:moveTo>
                <a:lnTo>
                  <a:pt x="0" y="288289"/>
                </a:lnTo>
                <a:lnTo>
                  <a:pt x="0" y="228600"/>
                </a:lnTo>
              </a:path>
              <a:path w="9540240" h="2232660">
                <a:moveTo>
                  <a:pt x="0" y="182879"/>
                </a:moveTo>
                <a:lnTo>
                  <a:pt x="0" y="111760"/>
                </a:lnTo>
              </a:path>
              <a:path w="9540240" h="2232660">
                <a:moveTo>
                  <a:pt x="0" y="66039"/>
                </a:moveTo>
                <a:lnTo>
                  <a:pt x="0" y="0"/>
                </a:lnTo>
                <a:lnTo>
                  <a:pt x="5080" y="0"/>
                </a:lnTo>
              </a:path>
              <a:path w="9540240" h="2232660">
                <a:moveTo>
                  <a:pt x="50800" y="0"/>
                </a:moveTo>
                <a:lnTo>
                  <a:pt x="121920" y="0"/>
                </a:lnTo>
              </a:path>
              <a:path w="9540240" h="2232660">
                <a:moveTo>
                  <a:pt x="167640" y="0"/>
                </a:moveTo>
                <a:lnTo>
                  <a:pt x="238760" y="0"/>
                </a:lnTo>
              </a:path>
              <a:path w="9540240" h="2232660">
                <a:moveTo>
                  <a:pt x="284480" y="0"/>
                </a:moveTo>
                <a:lnTo>
                  <a:pt x="355600" y="0"/>
                </a:lnTo>
              </a:path>
              <a:path w="9540240" h="2232660">
                <a:moveTo>
                  <a:pt x="401320" y="0"/>
                </a:moveTo>
                <a:lnTo>
                  <a:pt x="471169" y="0"/>
                </a:lnTo>
              </a:path>
              <a:path w="9540240" h="2232660">
                <a:moveTo>
                  <a:pt x="516890" y="0"/>
                </a:moveTo>
                <a:lnTo>
                  <a:pt x="588010" y="0"/>
                </a:lnTo>
              </a:path>
              <a:path w="9540240" h="2232660">
                <a:moveTo>
                  <a:pt x="633729" y="0"/>
                </a:moveTo>
                <a:lnTo>
                  <a:pt x="704850" y="0"/>
                </a:lnTo>
              </a:path>
              <a:path w="9540240" h="2232660">
                <a:moveTo>
                  <a:pt x="750569" y="0"/>
                </a:moveTo>
                <a:lnTo>
                  <a:pt x="821690" y="0"/>
                </a:lnTo>
              </a:path>
              <a:path w="9540240" h="2232660">
                <a:moveTo>
                  <a:pt x="867410" y="0"/>
                </a:moveTo>
                <a:lnTo>
                  <a:pt x="938529" y="0"/>
                </a:lnTo>
              </a:path>
              <a:path w="9540240" h="2232660">
                <a:moveTo>
                  <a:pt x="984250" y="0"/>
                </a:moveTo>
                <a:lnTo>
                  <a:pt x="1055370" y="0"/>
                </a:lnTo>
              </a:path>
              <a:path w="9540240" h="2232660">
                <a:moveTo>
                  <a:pt x="1101090" y="0"/>
                </a:moveTo>
                <a:lnTo>
                  <a:pt x="1170940" y="0"/>
                </a:lnTo>
              </a:path>
              <a:path w="9540240" h="2232660">
                <a:moveTo>
                  <a:pt x="1187450" y="30479"/>
                </a:moveTo>
                <a:lnTo>
                  <a:pt x="1187450" y="100329"/>
                </a:lnTo>
              </a:path>
              <a:path w="9540240" h="2232660">
                <a:moveTo>
                  <a:pt x="1187450" y="146050"/>
                </a:moveTo>
                <a:lnTo>
                  <a:pt x="1187450" y="217170"/>
                </a:lnTo>
              </a:path>
              <a:path w="9540240" h="2232660">
                <a:moveTo>
                  <a:pt x="1187450" y="262889"/>
                </a:moveTo>
                <a:lnTo>
                  <a:pt x="1187450" y="288289"/>
                </a:lnTo>
                <a:lnTo>
                  <a:pt x="1141730" y="288289"/>
                </a:lnTo>
              </a:path>
              <a:path w="9540240" h="2232660">
                <a:moveTo>
                  <a:pt x="1096010" y="288289"/>
                </a:moveTo>
                <a:lnTo>
                  <a:pt x="1024890" y="288289"/>
                </a:lnTo>
              </a:path>
              <a:path w="9540240" h="2232660">
                <a:moveTo>
                  <a:pt x="979169" y="288289"/>
                </a:moveTo>
                <a:lnTo>
                  <a:pt x="908050" y="288289"/>
                </a:lnTo>
              </a:path>
              <a:path w="9540240" h="2232660">
                <a:moveTo>
                  <a:pt x="862329" y="288289"/>
                </a:moveTo>
                <a:lnTo>
                  <a:pt x="792479" y="288289"/>
                </a:lnTo>
              </a:path>
              <a:path w="9540240" h="2232660">
                <a:moveTo>
                  <a:pt x="746760" y="288289"/>
                </a:moveTo>
                <a:lnTo>
                  <a:pt x="675640" y="288289"/>
                </a:lnTo>
              </a:path>
              <a:path w="9540240" h="2232660">
                <a:moveTo>
                  <a:pt x="8909050" y="2232660"/>
                </a:moveTo>
                <a:lnTo>
                  <a:pt x="8839200" y="2232660"/>
                </a:lnTo>
              </a:path>
              <a:path w="9540240" h="2232660">
                <a:moveTo>
                  <a:pt x="8793480" y="2232660"/>
                </a:moveTo>
                <a:lnTo>
                  <a:pt x="8722360" y="2232660"/>
                </a:lnTo>
              </a:path>
              <a:path w="9540240" h="2232660">
                <a:moveTo>
                  <a:pt x="8676640" y="2232660"/>
                </a:moveTo>
                <a:lnTo>
                  <a:pt x="8605519" y="2232660"/>
                </a:lnTo>
              </a:path>
              <a:path w="9540240" h="2232660">
                <a:moveTo>
                  <a:pt x="8559800" y="2232660"/>
                </a:moveTo>
                <a:lnTo>
                  <a:pt x="8488680" y="2232660"/>
                </a:lnTo>
              </a:path>
              <a:path w="9540240" h="2232660">
                <a:moveTo>
                  <a:pt x="8442960" y="2232660"/>
                </a:moveTo>
                <a:lnTo>
                  <a:pt x="8371839" y="2232660"/>
                </a:lnTo>
              </a:path>
              <a:path w="9540240" h="2232660">
                <a:moveTo>
                  <a:pt x="8326119" y="2232660"/>
                </a:moveTo>
                <a:lnTo>
                  <a:pt x="8279130" y="2232660"/>
                </a:lnTo>
                <a:lnTo>
                  <a:pt x="8279130" y="2208529"/>
                </a:lnTo>
              </a:path>
              <a:path w="9540240" h="2232660">
                <a:moveTo>
                  <a:pt x="8279130" y="2162810"/>
                </a:moveTo>
                <a:lnTo>
                  <a:pt x="8279130" y="2091689"/>
                </a:lnTo>
              </a:path>
              <a:path w="9540240" h="2232660">
                <a:moveTo>
                  <a:pt x="8279130" y="2045970"/>
                </a:moveTo>
                <a:lnTo>
                  <a:pt x="8279130" y="1979929"/>
                </a:lnTo>
                <a:lnTo>
                  <a:pt x="8285480" y="1979929"/>
                </a:lnTo>
              </a:path>
              <a:path w="9540240" h="2232660">
                <a:moveTo>
                  <a:pt x="8331200" y="1979929"/>
                </a:moveTo>
                <a:lnTo>
                  <a:pt x="8402319" y="1979929"/>
                </a:lnTo>
              </a:path>
              <a:path w="9540240" h="2232660">
                <a:moveTo>
                  <a:pt x="8448040" y="1979929"/>
                </a:moveTo>
                <a:lnTo>
                  <a:pt x="8517890" y="1979929"/>
                </a:lnTo>
              </a:path>
              <a:path w="9540240" h="2232660">
                <a:moveTo>
                  <a:pt x="8563610" y="1979929"/>
                </a:moveTo>
                <a:lnTo>
                  <a:pt x="8634730" y="1979929"/>
                </a:lnTo>
              </a:path>
              <a:path w="9540240" h="2232660">
                <a:moveTo>
                  <a:pt x="8680450" y="1979929"/>
                </a:moveTo>
                <a:lnTo>
                  <a:pt x="8751569" y="1979929"/>
                </a:lnTo>
              </a:path>
              <a:path w="9540240" h="2232660">
                <a:moveTo>
                  <a:pt x="8797290" y="1979929"/>
                </a:moveTo>
                <a:lnTo>
                  <a:pt x="8868410" y="1979929"/>
                </a:lnTo>
              </a:path>
              <a:path w="9540240" h="2232660">
                <a:moveTo>
                  <a:pt x="8914130" y="1979929"/>
                </a:moveTo>
                <a:lnTo>
                  <a:pt x="8985250" y="1979929"/>
                </a:lnTo>
              </a:path>
              <a:path w="9540240" h="2232660">
                <a:moveTo>
                  <a:pt x="9030969" y="1979929"/>
                </a:moveTo>
                <a:lnTo>
                  <a:pt x="9102090" y="1979929"/>
                </a:lnTo>
              </a:path>
              <a:path w="9540240" h="2232660">
                <a:moveTo>
                  <a:pt x="9147810" y="1979929"/>
                </a:moveTo>
                <a:lnTo>
                  <a:pt x="9217660" y="1979929"/>
                </a:lnTo>
              </a:path>
              <a:path w="9540240" h="2232660">
                <a:moveTo>
                  <a:pt x="9263380" y="1979929"/>
                </a:moveTo>
                <a:lnTo>
                  <a:pt x="9334500" y="1979929"/>
                </a:lnTo>
              </a:path>
              <a:path w="9540240" h="2232660">
                <a:moveTo>
                  <a:pt x="9380219" y="1979929"/>
                </a:moveTo>
                <a:lnTo>
                  <a:pt x="9451340" y="1979929"/>
                </a:lnTo>
              </a:path>
              <a:path w="9540240" h="2232660">
                <a:moveTo>
                  <a:pt x="9497060" y="1979929"/>
                </a:moveTo>
                <a:lnTo>
                  <a:pt x="9540240" y="1979929"/>
                </a:lnTo>
                <a:lnTo>
                  <a:pt x="9540240" y="2009139"/>
                </a:lnTo>
              </a:path>
              <a:path w="9540240" h="2232660">
                <a:moveTo>
                  <a:pt x="9540240" y="2054860"/>
                </a:moveTo>
                <a:lnTo>
                  <a:pt x="9540240" y="2125979"/>
                </a:lnTo>
              </a:path>
              <a:path w="9540240" h="2232660">
                <a:moveTo>
                  <a:pt x="9540240" y="2171700"/>
                </a:moveTo>
                <a:lnTo>
                  <a:pt x="9540240" y="2232660"/>
                </a:lnTo>
                <a:lnTo>
                  <a:pt x="9530080" y="2232660"/>
                </a:lnTo>
              </a:path>
              <a:path w="9540240" h="2232660">
                <a:moveTo>
                  <a:pt x="9484360" y="2232660"/>
                </a:moveTo>
                <a:lnTo>
                  <a:pt x="9413240" y="2232660"/>
                </a:lnTo>
              </a:path>
              <a:path w="9540240" h="2232660">
                <a:moveTo>
                  <a:pt x="9367519" y="2232660"/>
                </a:moveTo>
                <a:lnTo>
                  <a:pt x="9296400" y="2232660"/>
                </a:lnTo>
              </a:path>
              <a:path w="9540240" h="2232660">
                <a:moveTo>
                  <a:pt x="9250680" y="2232660"/>
                </a:moveTo>
                <a:lnTo>
                  <a:pt x="9179560" y="2232660"/>
                </a:lnTo>
              </a:path>
              <a:path w="9540240" h="2232660">
                <a:moveTo>
                  <a:pt x="9133840" y="2232660"/>
                </a:moveTo>
                <a:lnTo>
                  <a:pt x="9063990" y="2232660"/>
                </a:lnTo>
              </a:path>
              <a:path w="9540240" h="2232660">
                <a:moveTo>
                  <a:pt x="9018269" y="2232660"/>
                </a:moveTo>
                <a:lnTo>
                  <a:pt x="8947150" y="2232660"/>
                </a:lnTo>
              </a:path>
            </a:pathLst>
          </a:custGeom>
          <a:ln w="35941">
            <a:solidFill>
              <a:srgbClr val="FF33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2222768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492" y="132550"/>
            <a:ext cx="911501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10285" y="1343938"/>
            <a:ext cx="636404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5740" y="6564662"/>
            <a:ext cx="1237003" cy="1950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18</a:t>
            </a:r>
            <a:r>
              <a:rPr lang="it-IT" spc="-25"/>
              <a:t> </a:t>
            </a:r>
            <a:r>
              <a:rPr lang="it-IT"/>
              <a:t>Giugno</a:t>
            </a:r>
            <a:r>
              <a:rPr lang="it-IT" spc="-15"/>
              <a:t> </a:t>
            </a:r>
            <a:r>
              <a:rPr lang="it-IT" spc="-20"/>
              <a:t>2015</a:t>
            </a:r>
            <a:endParaRPr lang="it-IT" spc="-2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671128" y="6564662"/>
            <a:ext cx="4555637" cy="387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r>
              <a:rPr lang="it-IT"/>
              <a:t>LE</a:t>
            </a:r>
            <a:r>
              <a:rPr lang="it-IT" spc="-35"/>
              <a:t> </a:t>
            </a:r>
            <a:r>
              <a:rPr lang="it-IT"/>
              <a:t>PROCEDURE</a:t>
            </a:r>
            <a:r>
              <a:rPr lang="it-IT" spc="-35"/>
              <a:t> </a:t>
            </a:r>
            <a:r>
              <a:rPr lang="it-IT" spc="-20"/>
              <a:t>AUTORIZZATIVE</a:t>
            </a:r>
            <a:r>
              <a:rPr lang="it-IT" spc="-35"/>
              <a:t> </a:t>
            </a:r>
            <a:r>
              <a:rPr lang="it-IT"/>
              <a:t>NEL</a:t>
            </a:r>
            <a:r>
              <a:rPr lang="it-IT" spc="-25"/>
              <a:t> </a:t>
            </a:r>
            <a:r>
              <a:rPr lang="it-IT" spc="-10"/>
              <a:t>REGIME</a:t>
            </a:r>
            <a:r>
              <a:rPr lang="it-IT" spc="-35"/>
              <a:t> </a:t>
            </a:r>
            <a:r>
              <a:rPr lang="it-IT" spc="-10"/>
              <a:t>TRANSITORIO</a:t>
            </a:r>
            <a:endParaRPr lang="it-IT" spc="-1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78263" y="6564661"/>
            <a:ext cx="484070" cy="3874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1" i="1">
                <a:solidFill>
                  <a:srgbClr val="990000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525"/>
              </a:lnSpc>
            </a:pPr>
            <a:fld id="{81D60167-4931-47E6-BA6A-407CBD079E47}" type="slidenum">
              <a:rPr lang="it-IT" spc="-10" smtClean="0"/>
              <a:pPr marL="12700">
                <a:lnSpc>
                  <a:spcPts val="1525"/>
                </a:lnSpc>
              </a:pPr>
              <a:t>‹N›</a:t>
            </a:fld>
            <a:r>
              <a:rPr lang="it-IT" spc="-10"/>
              <a:t>/30</a:t>
            </a:r>
            <a:endParaRPr lang="it-IT" spc="-10" dirty="0"/>
          </a:p>
        </p:txBody>
      </p:sp>
    </p:spTree>
    <p:extLst>
      <p:ext uri="{BB962C8B-B14F-4D97-AF65-F5344CB8AC3E}">
        <p14:creationId xmlns:p14="http://schemas.microsoft.com/office/powerpoint/2010/main" val="352443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494278"/>
            <a:ext cx="9906000" cy="1844965"/>
          </a:xfrm>
          <a:custGeom>
            <a:avLst/>
            <a:gdLst/>
            <a:ahLst/>
            <a:cxnLst/>
            <a:rect l="l" t="t" r="r" b="b"/>
            <a:pathLst>
              <a:path w="10079990" h="1800860">
                <a:moveTo>
                  <a:pt x="10079990" y="0"/>
                </a:moveTo>
                <a:lnTo>
                  <a:pt x="0" y="0"/>
                </a:lnTo>
                <a:lnTo>
                  <a:pt x="0" y="1800860"/>
                </a:lnTo>
                <a:lnTo>
                  <a:pt x="5040630" y="1800860"/>
                </a:lnTo>
                <a:lnTo>
                  <a:pt x="10079990" y="1800860"/>
                </a:lnTo>
                <a:lnTo>
                  <a:pt x="10079990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2868590"/>
            <a:ext cx="93726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452755" algn="l"/>
              </a:tabLst>
            </a:pPr>
            <a:r>
              <a:rPr lang="it-IT" sz="3600" dirty="0"/>
              <a:t>IL PRINCIPIO PRESTAZIONALE DEL CODICE: STRUTTURA, LOGICA E VANTAGGI PROGETTUALI</a:t>
            </a:r>
            <a:endParaRPr sz="3600" dirty="0"/>
          </a:p>
        </p:txBody>
      </p:sp>
      <p:sp>
        <p:nvSpPr>
          <p:cNvPr id="5" name="object 5"/>
          <p:cNvSpPr/>
          <p:nvPr/>
        </p:nvSpPr>
        <p:spPr>
          <a:xfrm>
            <a:off x="-88900" y="7082790"/>
            <a:ext cx="10078720" cy="124460"/>
          </a:xfrm>
          <a:custGeom>
            <a:avLst/>
            <a:gdLst/>
            <a:ahLst/>
            <a:cxnLst/>
            <a:rect l="l" t="t" r="r" b="b"/>
            <a:pathLst>
              <a:path w="10078720" h="124459">
                <a:moveTo>
                  <a:pt x="0" y="124459"/>
                </a:moveTo>
                <a:lnTo>
                  <a:pt x="0" y="0"/>
                </a:lnTo>
                <a:lnTo>
                  <a:pt x="10078720" y="0"/>
                </a:lnTo>
                <a:lnTo>
                  <a:pt x="10078719" y="124459"/>
                </a:lnTo>
                <a:lnTo>
                  <a:pt x="0" y="124459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9927" y="163704"/>
            <a:ext cx="1681066" cy="16784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A854ABC-323F-10AB-6223-27C8C96F3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24" y="191503"/>
            <a:ext cx="9203351" cy="471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62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06A75F4-4DD1-2E7C-2C26-11488D8EE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98" y="469049"/>
            <a:ext cx="9016340" cy="443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0BCC8DAF-03E7-81FE-2839-9B7D06CCA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22" y="417359"/>
            <a:ext cx="9115955" cy="469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35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186308C2-1530-AFCC-DE51-DBC4F6AFC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743" y="282959"/>
            <a:ext cx="9318838" cy="534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11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CAD85026-8965-DC33-C615-4F720CD24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46" y="404985"/>
            <a:ext cx="8952031" cy="487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81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E4DD46F-F7EB-B71E-B1FC-58CE1E1B4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91" y="176051"/>
            <a:ext cx="9565621" cy="452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736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24289-D342-68AA-9C9E-A770336BE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BBC264A-591C-C7AC-F920-82E74CCB1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68" y="369604"/>
            <a:ext cx="9482435" cy="488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52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0ECE7DF-ED33-5CD5-73A7-C44381FC9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90" y="294547"/>
            <a:ext cx="9566739" cy="477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339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8322B80-E7E6-8DDD-D572-C56BED778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9" y="452716"/>
            <a:ext cx="9485517" cy="564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35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25833B01-0573-2D97-440F-780BECB3F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428" y="1107666"/>
            <a:ext cx="6174237" cy="496144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BB0B45B-E712-0DA7-8140-B0411AB59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82" y="425346"/>
            <a:ext cx="8855318" cy="4757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11966AC-FFDA-8FAF-F1E4-28E260D3A8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33" y="1107666"/>
            <a:ext cx="3545095" cy="306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7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FCD4B003-F5FD-DDB4-41AE-A011D1109919}"/>
              </a:ext>
            </a:extLst>
          </p:cNvPr>
          <p:cNvSpPr txBox="1"/>
          <p:nvPr/>
        </p:nvSpPr>
        <p:spPr>
          <a:xfrm>
            <a:off x="266700" y="838200"/>
            <a:ext cx="937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Dopo l’entrata in vigore del D.M. 03-08-2015, si sono susseguite le pubblicazioni di diverse RTV, ultima delle quali il D.M. 22-11-2022, ovvero la RTV 15 e l’aggiornamento della RTO con il D.M. 18-10-2019.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8877A42D-2EB3-2E57-E958-3C62C143D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30" y="1905002"/>
            <a:ext cx="9153625" cy="496632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70FC978-8BF2-DF1E-A29E-3D9A6EF3C889}"/>
              </a:ext>
            </a:extLst>
          </p:cNvPr>
          <p:cNvSpPr txBox="1"/>
          <p:nvPr/>
        </p:nvSpPr>
        <p:spPr>
          <a:xfrm>
            <a:off x="381000" y="-13328"/>
            <a:ext cx="88773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58750" lvl="0" indent="0" algn="ctr" defTabSz="91440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L’AGGIORNAMENTO DELLA RTO E LA PUBBLICAZIONE DELLE SUCCESSIVE RTV </a:t>
            </a:r>
            <a:endParaRPr kumimoji="0" lang="it-IT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793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A2D7E77-BB25-2DB8-94E6-11A0EB029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73" y="393445"/>
            <a:ext cx="9387053" cy="495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49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2675EB9B-CA60-418B-2E4B-BF9995166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342" y="502044"/>
            <a:ext cx="8089316" cy="412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287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5BF09A2-30D6-3693-D293-8791383E2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33" y="546800"/>
            <a:ext cx="9055455" cy="41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69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2E38F560-B2C5-7B19-3204-611D43C4E1C1}"/>
              </a:ext>
            </a:extLst>
          </p:cNvPr>
          <p:cNvSpPr txBox="1"/>
          <p:nvPr/>
        </p:nvSpPr>
        <p:spPr>
          <a:xfrm>
            <a:off x="739833" y="365923"/>
            <a:ext cx="878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C00000"/>
                </a:solidFill>
              </a:rPr>
              <a:t>ALCUNI VANTAGGI PROGETTUALI DEL CODICE DI PREV INCENDI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0CC1E0E-7988-5FBD-2729-F620A91FC6D5}"/>
              </a:ext>
            </a:extLst>
          </p:cNvPr>
          <p:cNvSpPr txBox="1"/>
          <p:nvPr/>
        </p:nvSpPr>
        <p:spPr>
          <a:xfrm>
            <a:off x="739832" y="972589"/>
            <a:ext cx="8312727" cy="5093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marR="337820" algn="just">
              <a:spcBef>
                <a:spcPts val="2400"/>
              </a:spcBef>
              <a:buNone/>
            </a:pPr>
            <a:r>
              <a:rPr lang="it-IT" sz="19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Resistenza al fuoco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 per il </a:t>
            </a:r>
            <a:r>
              <a:rPr lang="it-IT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livello I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 può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prescindere dalle verifiche </a:t>
            </a:r>
            <a:r>
              <a:rPr lang="it-IT" sz="19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(costruzioni isolate e occupate da personale addetto per brevi periodi)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È sufficiente evitare conseguenze all’esterno per collasso strutturale, con distanze di separazione. (Ad esempio, depositi automatizzati); in generale, rispetto alle norme prescrittive, i carichi d’incendio ammessi per la stessa classe di resistenza al fuoco, sono aumentati; </a:t>
            </a:r>
            <a:endParaRPr lang="it-IT" sz="19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80975" marR="337820" algn="just">
              <a:spcBef>
                <a:spcPts val="2400"/>
              </a:spcBef>
              <a:buNone/>
            </a:pPr>
            <a:r>
              <a:rPr lang="it-IT" sz="19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Esodo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r>
              <a:rPr lang="it-IT" sz="1900" spc="-1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può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prevedere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numero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vie</a:t>
            </a:r>
            <a:r>
              <a:rPr lang="it-IT" sz="1900" spc="-125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d’esodo</a:t>
            </a:r>
            <a:r>
              <a:rPr lang="it-IT" sz="1900" spc="-125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molto</a:t>
            </a:r>
            <a:r>
              <a:rPr lang="it-IT" sz="1900" spc="-125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inferiore</a:t>
            </a:r>
            <a:r>
              <a:rPr lang="it-IT" sz="1900" spc="-125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rispetto</a:t>
            </a:r>
            <a:r>
              <a:rPr lang="it-IT" sz="1900" spc="-1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it-IT" sz="1900" spc="-1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quanto richiesto con le attuali regole tecniche</a:t>
            </a:r>
            <a:r>
              <a:rPr lang="it-IT" sz="19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</a:t>
            </a:r>
            <a:r>
              <a:rPr lang="it-IT" sz="1900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1900" dirty="0">
                <a:latin typeface="Calibri" panose="020F0502020204030204" pitchFamily="34" charset="0"/>
                <a:ea typeface="Calibri" panose="020F0502020204030204" pitchFamily="34" charset="0"/>
              </a:rPr>
              <a:t>con la possibilità di non andare in deroga, in quanto il massimo affollamento ipotizzabile è dichiarato dal titolare dell’attività. (in soluzione conforme deve essere comunque inferiore dall’affollamento calcolato con la densità di affollamento) (uffici); </a:t>
            </a:r>
            <a:endParaRPr lang="it-IT" sz="19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80975" marR="337820" algn="just">
              <a:spcBef>
                <a:spcPts val="2400"/>
              </a:spcBef>
              <a:buNone/>
            </a:pPr>
            <a:r>
              <a:rPr lang="it-IT" sz="1900" b="1" dirty="0">
                <a:solidFill>
                  <a:srgbClr val="8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Controllo dell'incendio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 per il </a:t>
            </a:r>
            <a:r>
              <a:rPr lang="it-IT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livello II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è sufficiente </a:t>
            </a:r>
            <a:r>
              <a:rPr lang="it-IT" sz="19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(attività non strategiche, carico d’incendio moderato, compartimenti ≤ 4000 m</a:t>
            </a:r>
            <a:r>
              <a:rPr lang="it-IT" sz="19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it-IT" sz="19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sostanze non pericolose, …) 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 protezione solo con estintori, </a:t>
            </a:r>
            <a:r>
              <a:rPr lang="it-IT" sz="19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evitando la rete idranti/naspi</a:t>
            </a:r>
            <a:r>
              <a:rPr lang="it-IT" sz="19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di norma richiesta per attività soggette. (in alcuni edifici storici). </a:t>
            </a:r>
          </a:p>
        </p:txBody>
      </p:sp>
    </p:spTree>
    <p:extLst>
      <p:ext uri="{BB962C8B-B14F-4D97-AF65-F5344CB8AC3E}">
        <p14:creationId xmlns:p14="http://schemas.microsoft.com/office/powerpoint/2010/main" val="3890939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E44D6-D95D-4E5D-7757-89ADAB59D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7D1FD8-CC05-08A4-7BBA-3A96C3EBFADB}"/>
              </a:ext>
            </a:extLst>
          </p:cNvPr>
          <p:cNvSpPr txBox="1"/>
          <p:nvPr/>
        </p:nvSpPr>
        <p:spPr>
          <a:xfrm>
            <a:off x="739833" y="365923"/>
            <a:ext cx="878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ALCUNI VANTAGGI AMMINISTRATIVI DEL CODICE DI PREV INCENDI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A433FFE-391E-13AF-21F9-E90B031CD09E}"/>
              </a:ext>
            </a:extLst>
          </p:cNvPr>
          <p:cNvSpPr txBox="1"/>
          <p:nvPr/>
        </p:nvSpPr>
        <p:spPr>
          <a:xfrm>
            <a:off x="739832" y="972589"/>
            <a:ext cx="8312727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marR="337820" lvl="0" indent="0" algn="just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Con l’utilizzo delle 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soluzioni alternative, </a:t>
            </a:r>
            <a:r>
              <a:rPr kumimoji="0" lang="it-IT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non si è più costretti, almeno per le attività in categoria B e C, ad andare in deroga, con tempi di approvazione dei progetti meno lunghi, in linea con l’esigenza dell’utenza e la semplificazione ed efficienza amministrativa. </a:t>
            </a:r>
          </a:p>
          <a:p>
            <a:pPr marL="180975" marR="337820" lvl="0" indent="0" algn="just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9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80975" marR="337820" lvl="0" indent="0" algn="just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06596F11-B2D6-F976-244C-A5161381C7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2059596"/>
              </p:ext>
            </p:extLst>
          </p:nvPr>
        </p:nvGraphicFramePr>
        <p:xfrm>
          <a:off x="853440" y="2353234"/>
          <a:ext cx="7806465" cy="338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23422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D075638-7D6F-C2EE-6FB4-39024E898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41" y="911134"/>
            <a:ext cx="8925318" cy="503573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41A30BB-5B6D-5EA5-3EA8-361BD0EDCA0D}"/>
              </a:ext>
            </a:extLst>
          </p:cNvPr>
          <p:cNvSpPr txBox="1"/>
          <p:nvPr/>
        </p:nvSpPr>
        <p:spPr>
          <a:xfrm>
            <a:off x="739833" y="365923"/>
            <a:ext cx="878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C00000"/>
                </a:solidFill>
                <a:latin typeface="Calibri"/>
              </a:rPr>
              <a:t>IL 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CODICE DI PREVENZIONE INCENDI E COMANDO VVF DI ROMA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637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8073FE-48E3-591A-5AD4-BBB7911FD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885" y="265554"/>
            <a:ext cx="9115016" cy="338554"/>
          </a:xfrm>
        </p:spPr>
        <p:txBody>
          <a:bodyPr/>
          <a:lstStyle/>
          <a:p>
            <a:r>
              <a:rPr lang="it-IT" dirty="0">
                <a:solidFill>
                  <a:srgbClr val="C00000"/>
                </a:solidFill>
              </a:rPr>
              <a:t>ALCUNI DATI SUL DOPPIO BINARIO AL COMANDO VVF DI ROMA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44BAE2A-B079-571D-9A59-A39FAA523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76" y="666862"/>
            <a:ext cx="3221209" cy="304452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D0B5E29-495A-29E5-919A-9D0B5556A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266" y="666862"/>
            <a:ext cx="2930969" cy="306342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2423655-0C99-8F3C-15FF-185C843FD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488" y="622244"/>
            <a:ext cx="3026536" cy="313376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FD7414E-C045-56F5-4373-C57C4D75F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376" y="3855370"/>
            <a:ext cx="3694556" cy="250721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9B757CC-6094-F52B-07F9-003EBA8656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3458" y="3982198"/>
            <a:ext cx="4982566" cy="225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3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CFD3F59-BF98-BFDF-3B1E-BA872EDD9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93FFC00-40F4-CEE5-5E47-5205F0BFA775}"/>
              </a:ext>
            </a:extLst>
          </p:cNvPr>
          <p:cNvSpPr/>
          <p:nvPr/>
        </p:nvSpPr>
        <p:spPr>
          <a:xfrm>
            <a:off x="157942" y="2494279"/>
            <a:ext cx="9671858" cy="1678487"/>
          </a:xfrm>
          <a:custGeom>
            <a:avLst/>
            <a:gdLst/>
            <a:ahLst/>
            <a:cxnLst/>
            <a:rect l="l" t="t" r="r" b="b"/>
            <a:pathLst>
              <a:path w="10079990" h="1800860">
                <a:moveTo>
                  <a:pt x="10079990" y="0"/>
                </a:moveTo>
                <a:lnTo>
                  <a:pt x="0" y="0"/>
                </a:lnTo>
                <a:lnTo>
                  <a:pt x="0" y="1800860"/>
                </a:lnTo>
                <a:lnTo>
                  <a:pt x="5040630" y="1800860"/>
                </a:lnTo>
                <a:lnTo>
                  <a:pt x="10079990" y="1800860"/>
                </a:lnTo>
                <a:lnTo>
                  <a:pt x="10079990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E39CCD0-70F2-BE1A-B931-38F71FD813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868590"/>
            <a:ext cx="93726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  <a:tabLst>
                <a:tab pos="452755" algn="l"/>
              </a:tabLst>
            </a:pPr>
            <a:r>
              <a:rPr lang="it-IT" sz="3600" dirty="0"/>
              <a:t>GRAZIE DELL’ATTENZIONE </a:t>
            </a:r>
            <a:endParaRPr sz="360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62A4AA8-7151-F827-DB4B-333A6C8B4B01}"/>
              </a:ext>
            </a:extLst>
          </p:cNvPr>
          <p:cNvSpPr/>
          <p:nvPr/>
        </p:nvSpPr>
        <p:spPr>
          <a:xfrm>
            <a:off x="-88900" y="7082790"/>
            <a:ext cx="10078720" cy="124460"/>
          </a:xfrm>
          <a:custGeom>
            <a:avLst/>
            <a:gdLst/>
            <a:ahLst/>
            <a:cxnLst/>
            <a:rect l="l" t="t" r="r" b="b"/>
            <a:pathLst>
              <a:path w="10078720" h="124459">
                <a:moveTo>
                  <a:pt x="0" y="124459"/>
                </a:moveTo>
                <a:lnTo>
                  <a:pt x="0" y="0"/>
                </a:lnTo>
                <a:lnTo>
                  <a:pt x="10078720" y="0"/>
                </a:lnTo>
                <a:lnTo>
                  <a:pt x="10078719" y="124459"/>
                </a:lnTo>
                <a:lnTo>
                  <a:pt x="0" y="124459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id="{B7ECEC1E-60F8-05E3-842F-BE9701CD0D6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0" y="263824"/>
            <a:ext cx="1681066" cy="1678487"/>
          </a:xfrm>
          <a:prstGeom prst="rect">
            <a:avLst/>
          </a:prstGeom>
        </p:spPr>
      </p:pic>
      <p:pic>
        <p:nvPicPr>
          <p:cNvPr id="7" name="Immagine 6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8D50F2ED-B6A6-0D47-9D7E-DBF98D78C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349925"/>
            <a:ext cx="5116362" cy="1407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7F51C87A-5BC0-3A71-1F57-82D8854E9925}"/>
              </a:ext>
            </a:extLst>
          </p:cNvPr>
          <p:cNvSpPr txBox="1"/>
          <p:nvPr/>
        </p:nvSpPr>
        <p:spPr>
          <a:xfrm>
            <a:off x="4533900" y="5399075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Ing. Francesco SCARITO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Funzionario dei Vigili del Fuoco di Roma</a:t>
            </a:r>
          </a:p>
        </p:txBody>
      </p:sp>
    </p:spTree>
    <p:extLst>
      <p:ext uri="{BB962C8B-B14F-4D97-AF65-F5344CB8AC3E}">
        <p14:creationId xmlns:p14="http://schemas.microsoft.com/office/powerpoint/2010/main" val="4216531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3727C5-E2F1-5FF5-B591-10BAE1DB2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A5FCDCE-B458-0A6F-DC04-D9668E27F1D5}"/>
              </a:ext>
            </a:extLst>
          </p:cNvPr>
          <p:cNvSpPr txBox="1"/>
          <p:nvPr/>
        </p:nvSpPr>
        <p:spPr>
          <a:xfrm>
            <a:off x="257695" y="648393"/>
            <a:ext cx="8620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</a:rPr>
              <a:t>IL D.M. 12 -04-2019: AMPLIAMENTO DEL CAMPO DI APPLICAZIONE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2D00AF4-1874-4064-FE06-4AECA4F0A3BF}"/>
              </a:ext>
            </a:extLst>
          </p:cNvPr>
          <p:cNvSpPr/>
          <p:nvPr/>
        </p:nvSpPr>
        <p:spPr>
          <a:xfrm>
            <a:off x="1456694" y="1049602"/>
            <a:ext cx="69926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17375E"/>
                </a:solidFill>
                <a:effectLst/>
                <a:uLnTx/>
                <a:uFillTx/>
              </a:rPr>
              <a:t>Ampliamento campo di applicazione (dal 20-10-2019)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D42FECD-7AA1-19FC-7E69-67AE38529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85" y="1510168"/>
            <a:ext cx="7858425" cy="190211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EB0F21D-3484-C7E1-202C-6E8BD12F5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534" y="3412285"/>
            <a:ext cx="8093458" cy="2784733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CF221BC6-CA91-7F5E-8D0E-ED38530B88B1}"/>
              </a:ext>
            </a:extLst>
          </p:cNvPr>
          <p:cNvSpPr/>
          <p:nvPr/>
        </p:nvSpPr>
        <p:spPr>
          <a:xfrm>
            <a:off x="418398" y="5948759"/>
            <a:ext cx="839731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Nota DC-PREV 15406 del 15-10-2019</a:t>
            </a:r>
          </a:p>
        </p:txBody>
      </p:sp>
    </p:spTree>
    <p:extLst>
      <p:ext uri="{BB962C8B-B14F-4D97-AF65-F5344CB8AC3E}">
        <p14:creationId xmlns:p14="http://schemas.microsoft.com/office/powerpoint/2010/main" val="2333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9E6C0E05-F25B-1CD7-A31D-6E19BD000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03" y="325566"/>
            <a:ext cx="9470137" cy="493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3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53FD02D9-C583-C30D-8D9B-D3C840A50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32661"/>
            <a:ext cx="9667703" cy="567956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14EF8B8-38EF-8822-D8F8-6CDE19E71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3484" y="301827"/>
            <a:ext cx="9906000" cy="53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65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D75681B-6B64-EA67-6A5E-6A79FD3C1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70" y="447162"/>
            <a:ext cx="9581846" cy="499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37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25AF248-17B2-7995-AAD6-0FF4D118B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25" y="304033"/>
            <a:ext cx="9339014" cy="492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82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BA66E4C-740B-F1C6-8C66-6E7BA0C41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54" y="550452"/>
            <a:ext cx="9592891" cy="483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45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7F883D27-D1E1-9703-D86B-46EF9531C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43" y="216838"/>
            <a:ext cx="9341744" cy="469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33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389</Words>
  <Application>Microsoft Office PowerPoint</Application>
  <PresentationFormat>A4 (21x29,7 cm)</PresentationFormat>
  <Paragraphs>23</Paragraphs>
  <Slides>27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0" baseType="lpstr">
      <vt:lpstr>Aptos</vt:lpstr>
      <vt:lpstr>Calibri</vt:lpstr>
      <vt:lpstr>Office Theme</vt:lpstr>
      <vt:lpstr>IL PRINCIPIO PRESTAZIONALE DEL CODICE: STRUTTURA, LOGICA E VANTAGGI PROGETTUALI</vt:lpstr>
      <vt:lpstr>Presentazione standard di PowerPoint</vt:lpstr>
      <vt:lpstr>IL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ALCUNI DATI SUL DOPPIO BINARIO AL COMANDO VVF DI ROMA</vt:lpstr>
      <vt:lpstr>GRAZIE DELL’ATTENZIONE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Funzionario</dc:creator>
  <cp:lastModifiedBy>Francesco Scarito</cp:lastModifiedBy>
  <cp:revision>20</cp:revision>
  <dcterms:created xsi:type="dcterms:W3CDTF">2025-07-19T19:31:24Z</dcterms:created>
  <dcterms:modified xsi:type="dcterms:W3CDTF">2026-06-12T18:37:25Z</dcterms:modified>
</cp:coreProperties>
</file>