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handoutMasterIdLst>
    <p:handoutMasterId r:id="rId50"/>
  </p:handoutMasterIdLst>
  <p:sldIdLst>
    <p:sldId id="259" r:id="rId2"/>
    <p:sldId id="262" r:id="rId3"/>
    <p:sldId id="264" r:id="rId4"/>
    <p:sldId id="263" r:id="rId5"/>
    <p:sldId id="268" r:id="rId6"/>
    <p:sldId id="273" r:id="rId7"/>
    <p:sldId id="269" r:id="rId8"/>
    <p:sldId id="271" r:id="rId9"/>
    <p:sldId id="272" r:id="rId10"/>
    <p:sldId id="274" r:id="rId11"/>
    <p:sldId id="266" r:id="rId12"/>
    <p:sldId id="267" r:id="rId13"/>
    <p:sldId id="265" r:id="rId14"/>
    <p:sldId id="270" r:id="rId15"/>
    <p:sldId id="275" r:id="rId16"/>
    <p:sldId id="276" r:id="rId17"/>
    <p:sldId id="278" r:id="rId18"/>
    <p:sldId id="280" r:id="rId19"/>
    <p:sldId id="281" r:id="rId20"/>
    <p:sldId id="282" r:id="rId21"/>
    <p:sldId id="283" r:id="rId22"/>
    <p:sldId id="284" r:id="rId23"/>
    <p:sldId id="285" r:id="rId24"/>
    <p:sldId id="290" r:id="rId25"/>
    <p:sldId id="286" r:id="rId26"/>
    <p:sldId id="287" r:id="rId27"/>
    <p:sldId id="288" r:id="rId28"/>
    <p:sldId id="289" r:id="rId29"/>
    <p:sldId id="292" r:id="rId30"/>
    <p:sldId id="293" r:id="rId31"/>
    <p:sldId id="294" r:id="rId32"/>
    <p:sldId id="295" r:id="rId33"/>
    <p:sldId id="297" r:id="rId34"/>
    <p:sldId id="303" r:id="rId35"/>
    <p:sldId id="304" r:id="rId36"/>
    <p:sldId id="305" r:id="rId37"/>
    <p:sldId id="310" r:id="rId38"/>
    <p:sldId id="312" r:id="rId39"/>
    <p:sldId id="307" r:id="rId40"/>
    <p:sldId id="309" r:id="rId41"/>
    <p:sldId id="313" r:id="rId42"/>
    <p:sldId id="296" r:id="rId43"/>
    <p:sldId id="298" r:id="rId44"/>
    <p:sldId id="299" r:id="rId45"/>
    <p:sldId id="301" r:id="rId46"/>
    <p:sldId id="308" r:id="rId47"/>
    <p:sldId id="311" r:id="rId48"/>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20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C7853C-536D-4A76-A0AE-DD22124D55A5}" styleName="Stile con tema 1 - Colore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45" autoAdjust="0"/>
    <p:restoredTop sz="96395" autoAdjust="0"/>
  </p:normalViewPr>
  <p:slideViewPr>
    <p:cSldViewPr snapToGrid="0">
      <p:cViewPr varScale="1">
        <p:scale>
          <a:sx n="77" d="100"/>
          <a:sy n="77" d="100"/>
        </p:scale>
        <p:origin x="312" y="64"/>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CF55E14-E13F-4F15-ABC5-9ACF10F78F01}" type="datetimeFigureOut">
              <a:rPr lang="it-IT" smtClean="0"/>
              <a:t>29/04/2026</a:t>
            </a:fld>
            <a:endParaRPr lang="it-IT"/>
          </a:p>
        </p:txBody>
      </p:sp>
      <p:sp>
        <p:nvSpPr>
          <p:cNvPr id="4" name="Segnaposto piè di pa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C0BCAF6-F482-4C84-BEE7-717D716CEE0F}" type="slidenum">
              <a:rPr lang="it-IT" smtClean="0"/>
              <a:t>‹N›</a:t>
            </a:fld>
            <a:endParaRPr lang="it-IT"/>
          </a:p>
        </p:txBody>
      </p:sp>
    </p:spTree>
    <p:extLst>
      <p:ext uri="{BB962C8B-B14F-4D97-AF65-F5344CB8AC3E}">
        <p14:creationId xmlns:p14="http://schemas.microsoft.com/office/powerpoint/2010/main" val="1514864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DEA64D-EDEA-44BB-9FB2-E4ED379845F8}" type="datetimeFigureOut">
              <a:rPr lang="it-IT" smtClean="0"/>
              <a:t>29/04/2026</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C55A20-6D1C-48CA-B5D6-6BB897DF5F08}" type="slidenum">
              <a:rPr lang="it-IT" smtClean="0"/>
              <a:t>‹N›</a:t>
            </a:fld>
            <a:endParaRPr lang="it-IT"/>
          </a:p>
        </p:txBody>
      </p:sp>
    </p:spTree>
    <p:extLst>
      <p:ext uri="{BB962C8B-B14F-4D97-AF65-F5344CB8AC3E}">
        <p14:creationId xmlns:p14="http://schemas.microsoft.com/office/powerpoint/2010/main" val="278055889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50E62638-ED9A-47A2-8589-F0AAD16B2261}" type="datetime1">
              <a:rPr lang="it-IT" smtClean="0"/>
              <a:t>29/04/2026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995EE40-9E1A-47E3-9D37-0CE2CB3BAD22}" type="slidenum">
              <a:rPr lang="it-IT" smtClean="0"/>
              <a:t>‹N›</a:t>
            </a:fld>
            <a:endParaRPr lang="it-IT"/>
          </a:p>
        </p:txBody>
      </p:sp>
    </p:spTree>
    <p:extLst>
      <p:ext uri="{BB962C8B-B14F-4D97-AF65-F5344CB8AC3E}">
        <p14:creationId xmlns:p14="http://schemas.microsoft.com/office/powerpoint/2010/main" val="2590904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E681F93D-DF2D-4BF8-B868-CDCE0E297FB0}" type="datetime1">
              <a:rPr lang="it-IT" smtClean="0"/>
              <a:t>29/04/2026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995EE40-9E1A-47E3-9D37-0CE2CB3BAD22}" type="slidenum">
              <a:rPr lang="it-IT" smtClean="0"/>
              <a:t>‹N›</a:t>
            </a:fld>
            <a:endParaRPr lang="it-IT"/>
          </a:p>
        </p:txBody>
      </p:sp>
    </p:spTree>
    <p:extLst>
      <p:ext uri="{BB962C8B-B14F-4D97-AF65-F5344CB8AC3E}">
        <p14:creationId xmlns:p14="http://schemas.microsoft.com/office/powerpoint/2010/main" val="37828709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B4BD3D4-3AEE-43F2-8450-5F5D296498C6}" type="datetime1">
              <a:rPr lang="it-IT" smtClean="0"/>
              <a:t>29/04/2026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995EE40-9E1A-47E3-9D37-0CE2CB3BAD22}" type="slidenum">
              <a:rPr lang="it-IT" smtClean="0"/>
              <a:t>‹N›</a:t>
            </a:fld>
            <a:endParaRPr lang="it-IT"/>
          </a:p>
        </p:txBody>
      </p:sp>
    </p:spTree>
    <p:extLst>
      <p:ext uri="{BB962C8B-B14F-4D97-AF65-F5344CB8AC3E}">
        <p14:creationId xmlns:p14="http://schemas.microsoft.com/office/powerpoint/2010/main" val="1475577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AA18B383-00BF-485C-9D4E-7D3150724019}" type="datetime1">
              <a:rPr lang="it-IT" smtClean="0"/>
              <a:t>29/04/2026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995EE40-9E1A-47E3-9D37-0CE2CB3BAD22}" type="slidenum">
              <a:rPr lang="it-IT" smtClean="0"/>
              <a:t>‹N›</a:t>
            </a:fld>
            <a:endParaRPr lang="it-IT"/>
          </a:p>
        </p:txBody>
      </p:sp>
    </p:spTree>
    <p:extLst>
      <p:ext uri="{BB962C8B-B14F-4D97-AF65-F5344CB8AC3E}">
        <p14:creationId xmlns:p14="http://schemas.microsoft.com/office/powerpoint/2010/main" val="696400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p:cNvSpPr>
            <a:spLocks noGrp="1"/>
          </p:cNvSpPr>
          <p:nvPr>
            <p:ph type="dt" sz="half" idx="10"/>
          </p:nvPr>
        </p:nvSpPr>
        <p:spPr/>
        <p:txBody>
          <a:bodyPr/>
          <a:lstStyle/>
          <a:p>
            <a:fld id="{D93EEAA8-78BC-49BE-BE88-27D8134C83A6}" type="datetime1">
              <a:rPr lang="it-IT" smtClean="0"/>
              <a:t>29/04/2026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995EE40-9E1A-47E3-9D37-0CE2CB3BAD22}" type="slidenum">
              <a:rPr lang="it-IT" smtClean="0"/>
              <a:t>‹N›</a:t>
            </a:fld>
            <a:endParaRPr lang="it-IT"/>
          </a:p>
        </p:txBody>
      </p:sp>
    </p:spTree>
    <p:extLst>
      <p:ext uri="{BB962C8B-B14F-4D97-AF65-F5344CB8AC3E}">
        <p14:creationId xmlns:p14="http://schemas.microsoft.com/office/powerpoint/2010/main" val="736835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7A3E5C8B-EDB0-410E-BDC1-57670BC6C850}" type="datetime1">
              <a:rPr lang="it-IT" smtClean="0"/>
              <a:t>29/04/2026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995EE40-9E1A-47E3-9D37-0CE2CB3BAD22}" type="slidenum">
              <a:rPr lang="it-IT" smtClean="0"/>
              <a:t>‹N›</a:t>
            </a:fld>
            <a:endParaRPr lang="it-IT"/>
          </a:p>
        </p:txBody>
      </p:sp>
    </p:spTree>
    <p:extLst>
      <p:ext uri="{BB962C8B-B14F-4D97-AF65-F5344CB8AC3E}">
        <p14:creationId xmlns:p14="http://schemas.microsoft.com/office/powerpoint/2010/main" val="3661501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4ACCC1A9-F590-42EC-BD7B-98FAB6EEC2B0}" type="datetime1">
              <a:rPr lang="it-IT" smtClean="0"/>
              <a:t>29/04/2026</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995EE40-9E1A-47E3-9D37-0CE2CB3BAD22}" type="slidenum">
              <a:rPr lang="it-IT" smtClean="0"/>
              <a:t>‹N›</a:t>
            </a:fld>
            <a:endParaRPr lang="it-IT"/>
          </a:p>
        </p:txBody>
      </p:sp>
    </p:spTree>
    <p:extLst>
      <p:ext uri="{BB962C8B-B14F-4D97-AF65-F5344CB8AC3E}">
        <p14:creationId xmlns:p14="http://schemas.microsoft.com/office/powerpoint/2010/main" val="3401630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044BF648-5326-47F7-828B-3D4828101476}" type="datetime1">
              <a:rPr lang="it-IT" smtClean="0"/>
              <a:t>29/04/2026</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995EE40-9E1A-47E3-9D37-0CE2CB3BAD22}" type="slidenum">
              <a:rPr lang="it-IT" smtClean="0"/>
              <a:t>‹N›</a:t>
            </a:fld>
            <a:endParaRPr lang="it-IT"/>
          </a:p>
        </p:txBody>
      </p:sp>
    </p:spTree>
    <p:extLst>
      <p:ext uri="{BB962C8B-B14F-4D97-AF65-F5344CB8AC3E}">
        <p14:creationId xmlns:p14="http://schemas.microsoft.com/office/powerpoint/2010/main" val="1223345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F6936F3C-1624-4E45-B31C-833F9EE284CA}" type="datetime1">
              <a:rPr lang="it-IT" smtClean="0"/>
              <a:t>29/04/2026</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995EE40-9E1A-47E3-9D37-0CE2CB3BAD22}" type="slidenum">
              <a:rPr lang="it-IT" smtClean="0"/>
              <a:t>‹N›</a:t>
            </a:fld>
            <a:endParaRPr lang="it-IT"/>
          </a:p>
        </p:txBody>
      </p:sp>
    </p:spTree>
    <p:extLst>
      <p:ext uri="{BB962C8B-B14F-4D97-AF65-F5344CB8AC3E}">
        <p14:creationId xmlns:p14="http://schemas.microsoft.com/office/powerpoint/2010/main" val="1432141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A6BB42BE-D0D5-45ED-A804-8318ABCEB964}" type="datetime1">
              <a:rPr lang="it-IT" smtClean="0"/>
              <a:t>29/04/2026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995EE40-9E1A-47E3-9D37-0CE2CB3BAD22}" type="slidenum">
              <a:rPr lang="it-IT" smtClean="0"/>
              <a:t>‹N›</a:t>
            </a:fld>
            <a:endParaRPr lang="it-IT"/>
          </a:p>
        </p:txBody>
      </p:sp>
    </p:spTree>
    <p:extLst>
      <p:ext uri="{BB962C8B-B14F-4D97-AF65-F5344CB8AC3E}">
        <p14:creationId xmlns:p14="http://schemas.microsoft.com/office/powerpoint/2010/main" val="743639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579545FE-3609-44F9-B691-F095197E8002}" type="datetime1">
              <a:rPr lang="it-IT" smtClean="0"/>
              <a:t>29/04/2026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995EE40-9E1A-47E3-9D37-0CE2CB3BAD22}" type="slidenum">
              <a:rPr lang="it-IT" smtClean="0"/>
              <a:t>‹N›</a:t>
            </a:fld>
            <a:endParaRPr lang="it-IT"/>
          </a:p>
        </p:txBody>
      </p:sp>
    </p:spTree>
    <p:extLst>
      <p:ext uri="{BB962C8B-B14F-4D97-AF65-F5344CB8AC3E}">
        <p14:creationId xmlns:p14="http://schemas.microsoft.com/office/powerpoint/2010/main" val="1787854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98AC9F-76FB-4DAF-9B41-4600D34F62CD}" type="datetime1">
              <a:rPr lang="it-IT" smtClean="0"/>
              <a:t>29/04/2026</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95EE40-9E1A-47E3-9D37-0CE2CB3BAD22}" type="slidenum">
              <a:rPr lang="it-IT" smtClean="0"/>
              <a:t>‹N›</a:t>
            </a:fld>
            <a:endParaRPr lang="it-IT"/>
          </a:p>
        </p:txBody>
      </p:sp>
    </p:spTree>
    <p:extLst>
      <p:ext uri="{BB962C8B-B14F-4D97-AF65-F5344CB8AC3E}">
        <p14:creationId xmlns:p14="http://schemas.microsoft.com/office/powerpoint/2010/main" val="269828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7.wmf"/><Relationship Id="rId3" Type="http://schemas.microsoft.com/office/2007/relationships/hdphoto" Target="../media/hdphoto1.wdp"/><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png"/><Relationship Id="rId10" Type="http://schemas.openxmlformats.org/officeDocument/2006/relationships/image" Target="../media/image9.wmf"/><Relationship Id="rId4" Type="http://schemas.openxmlformats.org/officeDocument/2006/relationships/image" Target="../media/image3.png"/><Relationship Id="rId9" Type="http://schemas.openxmlformats.org/officeDocument/2006/relationships/image" Target="../media/image8.wmf"/></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2.jpg"/></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jpg"/><Relationship Id="rId4" Type="http://schemas.openxmlformats.org/officeDocument/2006/relationships/hyperlink" Target="http://bit.ly/MM-RegolamentoPI" TargetMode="Externa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hyperlink" Target="http://bit.ly/MM-RegolamentoPI" TargetMode="Externa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hyperlink" Target="http://bit.ly/MM-RegolamentoPI"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hyperlink" Target="http://bit.ly/MM-RegolamentoPI" TargetMode="External"/><Relationship Id="rId4" Type="http://schemas.openxmlformats.org/officeDocument/2006/relationships/hyperlink" Target="http://bit.ly/MM-CodicePI"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2.xml"/><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3.xml"/><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4.xml"/><Relationship Id="rId5" Type="http://schemas.openxmlformats.org/officeDocument/2006/relationships/hyperlink" Target="http://bit.ly/MM-RegolamentoPI" TargetMode="External"/><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5.xml"/><Relationship Id="rId5" Type="http://schemas.openxmlformats.org/officeDocument/2006/relationships/hyperlink" Target="http://bit.ly/MM-RegolamentoPI" TargetMode="External"/><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6.xml"/><Relationship Id="rId4" Type="http://schemas.microsoft.com/office/2007/relationships/hdphoto" Target="../media/hdphoto1.wdp"/></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7.xml"/><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8.xml"/><Relationship Id="rId4" Type="http://schemas.microsoft.com/office/2007/relationships/hdphoto" Target="../media/hdphoto1.wdp"/></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9.xml"/><Relationship Id="rId4" Type="http://schemas.microsoft.com/office/2007/relationships/hdphoto" Target="../media/hdphoto1.wdp"/></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10.xml"/><Relationship Id="rId4" Type="http://schemas.microsoft.com/office/2007/relationships/hdphoto" Target="../media/hdphoto1.wdp"/></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11.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12.xml"/><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13.xml"/><Relationship Id="rId4" Type="http://schemas.microsoft.com/office/2007/relationships/hdphoto" Target="../media/hdphoto1.wdp"/></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14.xml"/><Relationship Id="rId4" Type="http://schemas.microsoft.com/office/2007/relationships/hdphoto" Target="../media/hdphoto1.wdp"/></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15.xml"/><Relationship Id="rId4" Type="http://schemas.microsoft.com/office/2007/relationships/hdphoto" Target="../media/hdphoto1.wdp"/></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16.xml"/><Relationship Id="rId4" Type="http://schemas.microsoft.com/office/2007/relationships/hdphoto" Target="../media/hdphoto1.wdp"/></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17.xml"/><Relationship Id="rId4" Type="http://schemas.microsoft.com/office/2007/relationships/hdphoto" Target="../media/hdphoto1.wdp"/></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hemeOverride" Target="../theme/themeOverride18.xml"/><Relationship Id="rId4" Type="http://schemas.microsoft.com/office/2007/relationships/hdphoto" Target="../media/hdphoto1.wdp"/></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B201D"/>
        </a:solidFill>
        <a:effectLst/>
      </p:bgPr>
    </p:bg>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2514604"/>
            <a:ext cx="9144000" cy="1272949"/>
          </a:xfrm>
        </p:spPr>
        <p:txBody>
          <a:bodyPr>
            <a:normAutofit fontScale="90000"/>
          </a:bodyPr>
          <a:lstStyle/>
          <a:p>
            <a:r>
              <a:rPr lang="it-IT" b="1" dirty="0" err="1">
                <a:solidFill>
                  <a:schemeClr val="bg1"/>
                </a:solidFill>
              </a:rPr>
              <a:t>Fire</a:t>
            </a:r>
            <a:r>
              <a:rPr lang="it-IT" b="1" dirty="0">
                <a:solidFill>
                  <a:schemeClr val="bg1"/>
                </a:solidFill>
              </a:rPr>
              <a:t> </a:t>
            </a:r>
            <a:r>
              <a:rPr lang="it-IT" b="1" dirty="0" err="1">
                <a:solidFill>
                  <a:schemeClr val="bg1"/>
                </a:solidFill>
              </a:rPr>
              <a:t>Safety</a:t>
            </a:r>
            <a:r>
              <a:rPr lang="it-IT" b="1" dirty="0">
                <a:solidFill>
                  <a:schemeClr val="bg1"/>
                </a:solidFill>
              </a:rPr>
              <a:t> </a:t>
            </a:r>
            <a:r>
              <a:rPr lang="it-IT" b="1" dirty="0" err="1">
                <a:solidFill>
                  <a:schemeClr val="bg1"/>
                </a:solidFill>
              </a:rPr>
              <a:t>Engineering</a:t>
            </a:r>
            <a:br>
              <a:rPr lang="it-IT" b="1" dirty="0">
                <a:solidFill>
                  <a:schemeClr val="bg1"/>
                </a:solidFill>
              </a:rPr>
            </a:br>
            <a:r>
              <a:rPr lang="it-IT" sz="3300" b="1" dirty="0">
                <a:solidFill>
                  <a:schemeClr val="bg1"/>
                </a:solidFill>
              </a:rPr>
              <a:t>Approccio Ingegneristico alla Sicurezza Antincendio</a:t>
            </a:r>
          </a:p>
        </p:txBody>
      </p:sp>
      <p:sp>
        <p:nvSpPr>
          <p:cNvPr id="3" name="Sottotitolo 2"/>
          <p:cNvSpPr>
            <a:spLocks noGrp="1"/>
          </p:cNvSpPr>
          <p:nvPr>
            <p:ph type="subTitle" idx="1"/>
          </p:nvPr>
        </p:nvSpPr>
        <p:spPr>
          <a:xfrm>
            <a:off x="1524000" y="3879629"/>
            <a:ext cx="9144000" cy="1655762"/>
          </a:xfrm>
        </p:spPr>
        <p:txBody>
          <a:bodyPr>
            <a:normAutofit/>
          </a:bodyPr>
          <a:lstStyle/>
          <a:p>
            <a:endParaRPr lang="it-IT" sz="2000" dirty="0">
              <a:solidFill>
                <a:schemeClr val="bg1"/>
              </a:solidFill>
            </a:endParaRPr>
          </a:p>
        </p:txBody>
      </p:sp>
      <p:grpSp>
        <p:nvGrpSpPr>
          <p:cNvPr id="4" name="Gruppo 3"/>
          <p:cNvGrpSpPr>
            <a:grpSpLocks noChangeAspect="1"/>
          </p:cNvGrpSpPr>
          <p:nvPr/>
        </p:nvGrpSpPr>
        <p:grpSpPr>
          <a:xfrm>
            <a:off x="5214392" y="671053"/>
            <a:ext cx="1763216" cy="1767794"/>
            <a:chOff x="129494" y="53795"/>
            <a:chExt cx="643941" cy="645613"/>
          </a:xfrm>
        </p:grpSpPr>
        <p:pic>
          <p:nvPicPr>
            <p:cNvPr id="5" name="Immagine 4"/>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6" name="Rettangolo 5"/>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Tree>
    <p:extLst>
      <p:ext uri="{BB962C8B-B14F-4D97-AF65-F5344CB8AC3E}">
        <p14:creationId xmlns:p14="http://schemas.microsoft.com/office/powerpoint/2010/main" val="1260960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10</a:t>
            </a:fld>
            <a:endParaRPr lang="it-IT" dirty="0">
              <a:solidFill>
                <a:schemeClr val="bg1"/>
              </a:solidFill>
            </a:endParaRPr>
          </a:p>
        </p:txBody>
      </p:sp>
      <p:sp>
        <p:nvSpPr>
          <p:cNvPr id="10" name="CasellaDiTesto 9"/>
          <p:cNvSpPr txBox="1"/>
          <p:nvPr/>
        </p:nvSpPr>
        <p:spPr>
          <a:xfrm>
            <a:off x="773435" y="128395"/>
            <a:ext cx="10621191" cy="461665"/>
          </a:xfrm>
          <a:prstGeom prst="rect">
            <a:avLst/>
          </a:prstGeom>
          <a:noFill/>
        </p:spPr>
        <p:txBody>
          <a:bodyPr wrap="square" rtlCol="0" anchor="ctr">
            <a:spAutoFit/>
          </a:bodyPr>
          <a:lstStyle/>
          <a:p>
            <a:r>
              <a:rPr lang="it-IT" sz="2400">
                <a:solidFill>
                  <a:schemeClr val="bg1"/>
                </a:solidFill>
              </a:rPr>
              <a:t>Origini dell’Ingegneria della Sicurezza Antincendio </a:t>
            </a:r>
            <a:endParaRPr lang="it-IT" sz="2400"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grpSp>
        <p:nvGrpSpPr>
          <p:cNvPr id="20" name="Gruppo 19"/>
          <p:cNvGrpSpPr>
            <a:grpSpLocks noChangeAspect="1"/>
          </p:cNvGrpSpPr>
          <p:nvPr/>
        </p:nvGrpSpPr>
        <p:grpSpPr>
          <a:xfrm>
            <a:off x="2271078" y="926917"/>
            <a:ext cx="7062855" cy="5410800"/>
            <a:chOff x="2768035" y="1524585"/>
            <a:chExt cx="5986459" cy="4586181"/>
          </a:xfrm>
        </p:grpSpPr>
        <p:grpSp>
          <p:nvGrpSpPr>
            <p:cNvPr id="61" name="Gruppo 60"/>
            <p:cNvGrpSpPr/>
            <p:nvPr/>
          </p:nvGrpSpPr>
          <p:grpSpPr>
            <a:xfrm>
              <a:off x="2768035" y="1524585"/>
              <a:ext cx="5986459" cy="4586181"/>
              <a:chOff x="2768035" y="1524585"/>
              <a:chExt cx="5986459" cy="4586181"/>
            </a:xfrm>
          </p:grpSpPr>
          <p:grpSp>
            <p:nvGrpSpPr>
              <p:cNvPr id="11" name="Gruppo 10"/>
              <p:cNvGrpSpPr>
                <a:grpSpLocks noChangeAspect="1"/>
              </p:cNvGrpSpPr>
              <p:nvPr/>
            </p:nvGrpSpPr>
            <p:grpSpPr>
              <a:xfrm>
                <a:off x="2768035" y="1524585"/>
                <a:ext cx="5986459" cy="4586181"/>
                <a:chOff x="700277" y="820038"/>
                <a:chExt cx="6997828" cy="5360983"/>
              </a:xfrm>
            </p:grpSpPr>
            <p:sp>
              <p:nvSpPr>
                <p:cNvPr id="13" name="object 2"/>
                <p:cNvSpPr/>
                <p:nvPr/>
              </p:nvSpPr>
              <p:spPr>
                <a:xfrm>
                  <a:off x="1221105" y="916304"/>
                  <a:ext cx="6477000" cy="4724400"/>
                </a:xfrm>
                <a:custGeom>
                  <a:avLst/>
                  <a:gdLst/>
                  <a:ahLst/>
                  <a:cxnLst/>
                  <a:rect l="l" t="t" r="r" b="b"/>
                  <a:pathLst>
                    <a:path w="6477000" h="4724400">
                      <a:moveTo>
                        <a:pt x="0" y="4724400"/>
                      </a:moveTo>
                      <a:lnTo>
                        <a:pt x="6477000" y="4724400"/>
                      </a:lnTo>
                      <a:lnTo>
                        <a:pt x="6477000" y="0"/>
                      </a:lnTo>
                      <a:lnTo>
                        <a:pt x="0" y="0"/>
                      </a:lnTo>
                      <a:lnTo>
                        <a:pt x="0" y="4724400"/>
                      </a:lnTo>
                      <a:close/>
                    </a:path>
                  </a:pathLst>
                </a:custGeom>
                <a:solidFill>
                  <a:schemeClr val="bg1">
                    <a:lumMod val="95000"/>
                  </a:schemeClr>
                </a:solidFill>
                <a:ln>
                  <a:solidFill>
                    <a:schemeClr val="tx1"/>
                  </a:solidFill>
                </a:ln>
              </p:spPr>
              <p:txBody>
                <a:bodyPr wrap="square" lIns="0" tIns="0" rIns="0" bIns="0" rtlCol="0"/>
                <a:lstStyle/>
                <a:p>
                  <a:endParaRPr/>
                </a:p>
              </p:txBody>
            </p:sp>
            <p:sp>
              <p:nvSpPr>
                <p:cNvPr id="15" name="object 5"/>
                <p:cNvSpPr txBox="1"/>
                <p:nvPr/>
              </p:nvSpPr>
              <p:spPr>
                <a:xfrm>
                  <a:off x="700277" y="2420556"/>
                  <a:ext cx="386007" cy="1715895"/>
                </a:xfrm>
                <a:prstGeom prst="rect">
                  <a:avLst/>
                </a:prstGeom>
              </p:spPr>
              <p:txBody>
                <a:bodyPr vert="vert270" wrap="square" lIns="0" tIns="0" rIns="0" bIns="0" rtlCol="0" anchor="ctr">
                  <a:spAutoFit/>
                </a:bodyPr>
                <a:lstStyle/>
                <a:p>
                  <a:pPr marL="12700" algn="ctr">
                    <a:lnSpc>
                      <a:spcPts val="2755"/>
                    </a:lnSpc>
                  </a:pPr>
                  <a:r>
                    <a:rPr lang="it-IT" spc="-5" dirty="0">
                      <a:cs typeface="Arial"/>
                    </a:rPr>
                    <a:t>Costo - €</a:t>
                  </a:r>
                  <a:endParaRPr dirty="0">
                    <a:cs typeface="Arial"/>
                  </a:endParaRPr>
                </a:p>
              </p:txBody>
            </p:sp>
            <p:sp>
              <p:nvSpPr>
                <p:cNvPr id="16" name="object 6"/>
                <p:cNvSpPr txBox="1"/>
                <p:nvPr/>
              </p:nvSpPr>
              <p:spPr>
                <a:xfrm>
                  <a:off x="3846384" y="5734303"/>
                  <a:ext cx="1223108" cy="338786"/>
                </a:xfrm>
                <a:prstGeom prst="rect">
                  <a:avLst/>
                </a:prstGeom>
              </p:spPr>
              <p:txBody>
                <a:bodyPr vert="horz" wrap="square" lIns="0" tIns="12700" rIns="0" bIns="0" rtlCol="0">
                  <a:spAutoFit/>
                </a:bodyPr>
                <a:lstStyle/>
                <a:p>
                  <a:pPr marL="12700" algn="ctr">
                    <a:lnSpc>
                      <a:spcPct val="100000"/>
                    </a:lnSpc>
                    <a:spcBef>
                      <a:spcPts val="100"/>
                    </a:spcBef>
                  </a:pPr>
                  <a:r>
                    <a:rPr lang="it-IT" spc="-10" dirty="0">
                      <a:cs typeface="Arial"/>
                    </a:rPr>
                    <a:t>Rischio</a:t>
                  </a:r>
                  <a:endParaRPr dirty="0">
                    <a:cs typeface="Arial"/>
                  </a:endParaRPr>
                </a:p>
              </p:txBody>
            </p:sp>
            <p:sp>
              <p:nvSpPr>
                <p:cNvPr id="17" name="object 7"/>
                <p:cNvSpPr txBox="1"/>
                <p:nvPr/>
              </p:nvSpPr>
              <p:spPr>
                <a:xfrm>
                  <a:off x="750518" y="820038"/>
                  <a:ext cx="203836" cy="446718"/>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p>
              </p:txBody>
            </p:sp>
            <p:sp>
              <p:nvSpPr>
                <p:cNvPr id="18" name="object 9"/>
                <p:cNvSpPr txBox="1"/>
                <p:nvPr/>
              </p:nvSpPr>
              <p:spPr>
                <a:xfrm>
                  <a:off x="1512823" y="5697727"/>
                  <a:ext cx="127000" cy="446718"/>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p>
              </p:txBody>
            </p:sp>
            <p:sp>
              <p:nvSpPr>
                <p:cNvPr id="19" name="object 10"/>
                <p:cNvSpPr txBox="1"/>
                <p:nvPr/>
              </p:nvSpPr>
              <p:spPr>
                <a:xfrm>
                  <a:off x="7396988" y="5734303"/>
                  <a:ext cx="203836" cy="446718"/>
                </a:xfrm>
                <a:prstGeom prst="rect">
                  <a:avLst/>
                </a:prstGeom>
              </p:spPr>
              <p:txBody>
                <a:bodyPr vert="horz" wrap="square" lIns="0" tIns="12700" rIns="0" bIns="0" rtlCol="0">
                  <a:spAutoFit/>
                </a:bodyPr>
                <a:lstStyle/>
                <a:p>
                  <a:pPr marL="12700">
                    <a:lnSpc>
                      <a:spcPct val="100000"/>
                    </a:lnSpc>
                    <a:spcBef>
                      <a:spcPts val="100"/>
                    </a:spcBef>
                  </a:pPr>
                  <a:r>
                    <a:rPr lang="it-IT" sz="2400" dirty="0">
                      <a:cs typeface="Arial"/>
                    </a:rPr>
                    <a:t>+</a:t>
                  </a:r>
                  <a:endParaRPr sz="2400" dirty="0">
                    <a:cs typeface="Arial"/>
                  </a:endParaRPr>
                </a:p>
              </p:txBody>
            </p:sp>
            <p:sp>
              <p:nvSpPr>
                <p:cNvPr id="22" name="object 13"/>
                <p:cNvSpPr txBox="1"/>
                <p:nvPr/>
              </p:nvSpPr>
              <p:spPr>
                <a:xfrm>
                  <a:off x="2361320" y="1043397"/>
                  <a:ext cx="4263658" cy="358273"/>
                </a:xfrm>
                <a:prstGeom prst="rect">
                  <a:avLst/>
                </a:prstGeom>
                <a:solidFill>
                  <a:srgbClr val="AB201D"/>
                </a:solidFill>
              </p:spPr>
              <p:txBody>
                <a:bodyPr vert="horz" wrap="square" lIns="0" tIns="29209" rIns="0" bIns="0" rtlCol="0">
                  <a:spAutoFit/>
                </a:bodyPr>
                <a:lstStyle/>
                <a:p>
                  <a:pPr marL="91440" algn="ctr">
                    <a:lnSpc>
                      <a:spcPct val="100000"/>
                    </a:lnSpc>
                    <a:spcBef>
                      <a:spcPts val="229"/>
                    </a:spcBef>
                  </a:pPr>
                  <a:r>
                    <a:rPr lang="it-IT" spc="-5" dirty="0">
                      <a:solidFill>
                        <a:srgbClr val="FFFFFF"/>
                      </a:solidFill>
                      <a:cs typeface="Arial"/>
                    </a:rPr>
                    <a:t>Il costo del rischio</a:t>
                  </a:r>
                  <a:endParaRPr dirty="0">
                    <a:cs typeface="Arial"/>
                  </a:endParaRPr>
                </a:p>
              </p:txBody>
            </p:sp>
            <p:sp>
              <p:nvSpPr>
                <p:cNvPr id="23" name="object 14"/>
                <p:cNvSpPr txBox="1"/>
                <p:nvPr/>
              </p:nvSpPr>
              <p:spPr>
                <a:xfrm>
                  <a:off x="837082" y="5176773"/>
                  <a:ext cx="127000" cy="446718"/>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endParaRPr sz="2400">
                    <a:cs typeface="Arial"/>
                  </a:endParaRPr>
                </a:p>
              </p:txBody>
            </p:sp>
          </p:grpSp>
          <p:sp>
            <p:nvSpPr>
              <p:cNvPr id="32" name="object 4"/>
              <p:cNvSpPr/>
              <p:nvPr/>
            </p:nvSpPr>
            <p:spPr>
              <a:xfrm>
                <a:off x="3528582" y="2935604"/>
                <a:ext cx="4968313" cy="2522855"/>
              </a:xfrm>
              <a:custGeom>
                <a:avLst/>
                <a:gdLst/>
                <a:ahLst/>
                <a:cxnLst/>
                <a:rect l="l" t="t" r="r" b="b"/>
                <a:pathLst>
                  <a:path w="5334000" h="2522854">
                    <a:moveTo>
                      <a:pt x="0" y="2514600"/>
                    </a:moveTo>
                    <a:lnTo>
                      <a:pt x="58927" y="2515235"/>
                    </a:lnTo>
                    <a:lnTo>
                      <a:pt x="117856" y="2515997"/>
                    </a:lnTo>
                    <a:lnTo>
                      <a:pt x="176783" y="2516631"/>
                    </a:lnTo>
                    <a:lnTo>
                      <a:pt x="235712" y="2517266"/>
                    </a:lnTo>
                    <a:lnTo>
                      <a:pt x="294639" y="2517902"/>
                    </a:lnTo>
                    <a:lnTo>
                      <a:pt x="353440" y="2518537"/>
                    </a:lnTo>
                    <a:lnTo>
                      <a:pt x="412241" y="2519044"/>
                    </a:lnTo>
                    <a:lnTo>
                      <a:pt x="470915" y="2519679"/>
                    </a:lnTo>
                    <a:lnTo>
                      <a:pt x="529589" y="2520188"/>
                    </a:lnTo>
                    <a:lnTo>
                      <a:pt x="588263" y="2520696"/>
                    </a:lnTo>
                    <a:lnTo>
                      <a:pt x="646683" y="2521077"/>
                    </a:lnTo>
                    <a:lnTo>
                      <a:pt x="705231" y="2521457"/>
                    </a:lnTo>
                    <a:lnTo>
                      <a:pt x="763523" y="2521839"/>
                    </a:lnTo>
                    <a:lnTo>
                      <a:pt x="821816" y="2522092"/>
                    </a:lnTo>
                    <a:lnTo>
                      <a:pt x="879982" y="2522347"/>
                    </a:lnTo>
                    <a:lnTo>
                      <a:pt x="937894" y="2522474"/>
                    </a:lnTo>
                    <a:lnTo>
                      <a:pt x="995807" y="2522474"/>
                    </a:lnTo>
                    <a:lnTo>
                      <a:pt x="1053591" y="2522474"/>
                    </a:lnTo>
                    <a:lnTo>
                      <a:pt x="1111250" y="2522474"/>
                    </a:lnTo>
                    <a:lnTo>
                      <a:pt x="1168781" y="2522347"/>
                    </a:lnTo>
                    <a:lnTo>
                      <a:pt x="1226058" y="2522092"/>
                    </a:lnTo>
                    <a:lnTo>
                      <a:pt x="1283208" y="2521712"/>
                    </a:lnTo>
                    <a:lnTo>
                      <a:pt x="1340231" y="2521204"/>
                    </a:lnTo>
                    <a:lnTo>
                      <a:pt x="1397127" y="2520696"/>
                    </a:lnTo>
                    <a:lnTo>
                      <a:pt x="1453769" y="2520060"/>
                    </a:lnTo>
                    <a:lnTo>
                      <a:pt x="1510157" y="2519299"/>
                    </a:lnTo>
                    <a:lnTo>
                      <a:pt x="1566417" y="2518410"/>
                    </a:lnTo>
                    <a:lnTo>
                      <a:pt x="1622552" y="2517393"/>
                    </a:lnTo>
                    <a:lnTo>
                      <a:pt x="1678304" y="2516251"/>
                    </a:lnTo>
                    <a:lnTo>
                      <a:pt x="1733930" y="2515107"/>
                    </a:lnTo>
                    <a:lnTo>
                      <a:pt x="1789302" y="2513710"/>
                    </a:lnTo>
                    <a:lnTo>
                      <a:pt x="1844420" y="2512187"/>
                    </a:lnTo>
                    <a:lnTo>
                      <a:pt x="1899285" y="2510535"/>
                    </a:lnTo>
                    <a:lnTo>
                      <a:pt x="1954022" y="2508630"/>
                    </a:lnTo>
                    <a:lnTo>
                      <a:pt x="2008377" y="2506726"/>
                    </a:lnTo>
                    <a:lnTo>
                      <a:pt x="2062479" y="2504566"/>
                    </a:lnTo>
                    <a:lnTo>
                      <a:pt x="2116201" y="2502280"/>
                    </a:lnTo>
                    <a:lnTo>
                      <a:pt x="2169794" y="2499867"/>
                    </a:lnTo>
                    <a:lnTo>
                      <a:pt x="2223007" y="2497328"/>
                    </a:lnTo>
                    <a:lnTo>
                      <a:pt x="2275966" y="2494534"/>
                    </a:lnTo>
                    <a:lnTo>
                      <a:pt x="2328672" y="2491485"/>
                    </a:lnTo>
                    <a:lnTo>
                      <a:pt x="2380995" y="2488438"/>
                    </a:lnTo>
                    <a:lnTo>
                      <a:pt x="2432939" y="2485135"/>
                    </a:lnTo>
                    <a:lnTo>
                      <a:pt x="2484628" y="2481579"/>
                    </a:lnTo>
                    <a:lnTo>
                      <a:pt x="2535936" y="2477897"/>
                    </a:lnTo>
                    <a:lnTo>
                      <a:pt x="2586990" y="2473960"/>
                    </a:lnTo>
                    <a:lnTo>
                      <a:pt x="2637536" y="2469768"/>
                    </a:lnTo>
                    <a:lnTo>
                      <a:pt x="2687828" y="2465451"/>
                    </a:lnTo>
                    <a:lnTo>
                      <a:pt x="2737739" y="2461005"/>
                    </a:lnTo>
                    <a:lnTo>
                      <a:pt x="2787268" y="2456179"/>
                    </a:lnTo>
                    <a:lnTo>
                      <a:pt x="2836417" y="2451227"/>
                    </a:lnTo>
                    <a:lnTo>
                      <a:pt x="2885186" y="2446019"/>
                    </a:lnTo>
                    <a:lnTo>
                      <a:pt x="2933445" y="2440559"/>
                    </a:lnTo>
                    <a:lnTo>
                      <a:pt x="2981452" y="2434971"/>
                    </a:lnTo>
                    <a:lnTo>
                      <a:pt x="3028950" y="2429002"/>
                    </a:lnTo>
                    <a:lnTo>
                      <a:pt x="3075940" y="2422905"/>
                    </a:lnTo>
                    <a:lnTo>
                      <a:pt x="3122676" y="2416429"/>
                    </a:lnTo>
                    <a:lnTo>
                      <a:pt x="3168904" y="2409825"/>
                    </a:lnTo>
                    <a:lnTo>
                      <a:pt x="3214624" y="2402966"/>
                    </a:lnTo>
                    <a:lnTo>
                      <a:pt x="3259963" y="2395728"/>
                    </a:lnTo>
                    <a:lnTo>
                      <a:pt x="3304793" y="2388362"/>
                    </a:lnTo>
                    <a:lnTo>
                      <a:pt x="3349243" y="2380615"/>
                    </a:lnTo>
                    <a:lnTo>
                      <a:pt x="3393059" y="2372614"/>
                    </a:lnTo>
                    <a:lnTo>
                      <a:pt x="3436492" y="2364359"/>
                    </a:lnTo>
                    <a:lnTo>
                      <a:pt x="3479418" y="2355850"/>
                    </a:lnTo>
                    <a:lnTo>
                      <a:pt x="3521837" y="2346960"/>
                    </a:lnTo>
                    <a:lnTo>
                      <a:pt x="3563747" y="2337816"/>
                    </a:lnTo>
                    <a:lnTo>
                      <a:pt x="3605149" y="2328417"/>
                    </a:lnTo>
                    <a:lnTo>
                      <a:pt x="3646042" y="2318639"/>
                    </a:lnTo>
                    <a:lnTo>
                      <a:pt x="3686429" y="2308605"/>
                    </a:lnTo>
                    <a:lnTo>
                      <a:pt x="3726179" y="2298318"/>
                    </a:lnTo>
                    <a:lnTo>
                      <a:pt x="3765423" y="2287651"/>
                    </a:lnTo>
                    <a:lnTo>
                      <a:pt x="3804157" y="2276729"/>
                    </a:lnTo>
                    <a:lnTo>
                      <a:pt x="3842257" y="2265426"/>
                    </a:lnTo>
                    <a:lnTo>
                      <a:pt x="3879850" y="2253741"/>
                    </a:lnTo>
                    <a:lnTo>
                      <a:pt x="3916806" y="2241804"/>
                    </a:lnTo>
                    <a:lnTo>
                      <a:pt x="3953255" y="2229485"/>
                    </a:lnTo>
                    <a:lnTo>
                      <a:pt x="4024249" y="2203830"/>
                    </a:lnTo>
                    <a:lnTo>
                      <a:pt x="4092829" y="2176907"/>
                    </a:lnTo>
                    <a:lnTo>
                      <a:pt x="4158868" y="2148332"/>
                    </a:lnTo>
                    <a:lnTo>
                      <a:pt x="4240530" y="2109470"/>
                    </a:lnTo>
                    <a:lnTo>
                      <a:pt x="4288409" y="2084323"/>
                    </a:lnTo>
                    <a:lnTo>
                      <a:pt x="4334637" y="2058289"/>
                    </a:lnTo>
                    <a:lnTo>
                      <a:pt x="4379468" y="2031364"/>
                    </a:lnTo>
                    <a:lnTo>
                      <a:pt x="4422775" y="2003678"/>
                    </a:lnTo>
                    <a:lnTo>
                      <a:pt x="4464558" y="1975103"/>
                    </a:lnTo>
                    <a:lnTo>
                      <a:pt x="4504944" y="1945639"/>
                    </a:lnTo>
                    <a:lnTo>
                      <a:pt x="4543933" y="1915414"/>
                    </a:lnTo>
                    <a:lnTo>
                      <a:pt x="4581525" y="1884298"/>
                    </a:lnTo>
                    <a:lnTo>
                      <a:pt x="4617720" y="1852548"/>
                    </a:lnTo>
                    <a:lnTo>
                      <a:pt x="4652645" y="1819909"/>
                    </a:lnTo>
                    <a:lnTo>
                      <a:pt x="4686300" y="1786635"/>
                    </a:lnTo>
                    <a:lnTo>
                      <a:pt x="4718685" y="1752599"/>
                    </a:lnTo>
                    <a:lnTo>
                      <a:pt x="4749800" y="1717802"/>
                    </a:lnTo>
                    <a:lnTo>
                      <a:pt x="4779772" y="1682368"/>
                    </a:lnTo>
                    <a:lnTo>
                      <a:pt x="4808474" y="1646301"/>
                    </a:lnTo>
                    <a:lnTo>
                      <a:pt x="4836160" y="1609597"/>
                    </a:lnTo>
                    <a:lnTo>
                      <a:pt x="4862703" y="1572133"/>
                    </a:lnTo>
                    <a:lnTo>
                      <a:pt x="4888103" y="1534159"/>
                    </a:lnTo>
                    <a:lnTo>
                      <a:pt x="4912487" y="1495552"/>
                    </a:lnTo>
                    <a:lnTo>
                      <a:pt x="4935982" y="1456308"/>
                    </a:lnTo>
                    <a:lnTo>
                      <a:pt x="4958334" y="1416558"/>
                    </a:lnTo>
                    <a:lnTo>
                      <a:pt x="4979796" y="1376298"/>
                    </a:lnTo>
                    <a:lnTo>
                      <a:pt x="5000370" y="1335404"/>
                    </a:lnTo>
                    <a:lnTo>
                      <a:pt x="5020056" y="1294002"/>
                    </a:lnTo>
                    <a:lnTo>
                      <a:pt x="5038851" y="1252220"/>
                    </a:lnTo>
                    <a:lnTo>
                      <a:pt x="5056886" y="1209928"/>
                    </a:lnTo>
                    <a:lnTo>
                      <a:pt x="5074031" y="1167129"/>
                    </a:lnTo>
                    <a:lnTo>
                      <a:pt x="5090414" y="1123822"/>
                    </a:lnTo>
                    <a:lnTo>
                      <a:pt x="5106162" y="1080261"/>
                    </a:lnTo>
                    <a:lnTo>
                      <a:pt x="5121147" y="1036192"/>
                    </a:lnTo>
                    <a:lnTo>
                      <a:pt x="5135371" y="991742"/>
                    </a:lnTo>
                    <a:lnTo>
                      <a:pt x="5149088" y="946911"/>
                    </a:lnTo>
                    <a:lnTo>
                      <a:pt x="5162042" y="901699"/>
                    </a:lnTo>
                    <a:lnTo>
                      <a:pt x="5174488" y="856233"/>
                    </a:lnTo>
                    <a:lnTo>
                      <a:pt x="5186425" y="810386"/>
                    </a:lnTo>
                    <a:lnTo>
                      <a:pt x="5197856" y="764285"/>
                    </a:lnTo>
                    <a:lnTo>
                      <a:pt x="5208650" y="717930"/>
                    </a:lnTo>
                    <a:lnTo>
                      <a:pt x="5219065" y="671194"/>
                    </a:lnTo>
                    <a:lnTo>
                      <a:pt x="5229097" y="624331"/>
                    </a:lnTo>
                    <a:lnTo>
                      <a:pt x="5238749" y="577214"/>
                    </a:lnTo>
                    <a:lnTo>
                      <a:pt x="5248020" y="529843"/>
                    </a:lnTo>
                    <a:lnTo>
                      <a:pt x="5256911" y="482345"/>
                    </a:lnTo>
                    <a:lnTo>
                      <a:pt x="5265420" y="434593"/>
                    </a:lnTo>
                    <a:lnTo>
                      <a:pt x="5273801" y="386714"/>
                    </a:lnTo>
                    <a:lnTo>
                      <a:pt x="5281803" y="338708"/>
                    </a:lnTo>
                    <a:lnTo>
                      <a:pt x="5289676" y="290449"/>
                    </a:lnTo>
                    <a:lnTo>
                      <a:pt x="5297296" y="242188"/>
                    </a:lnTo>
                    <a:lnTo>
                      <a:pt x="5304917" y="193928"/>
                    </a:lnTo>
                    <a:lnTo>
                      <a:pt x="5312283" y="145541"/>
                    </a:lnTo>
                    <a:lnTo>
                      <a:pt x="5319521" y="97027"/>
                    </a:lnTo>
                    <a:lnTo>
                      <a:pt x="5326761" y="48513"/>
                    </a:lnTo>
                    <a:lnTo>
                      <a:pt x="5333999" y="0"/>
                    </a:lnTo>
                  </a:path>
                </a:pathLst>
              </a:custGeom>
              <a:ln w="57150">
                <a:solidFill>
                  <a:srgbClr val="000000"/>
                </a:solidFill>
              </a:ln>
            </p:spPr>
            <p:txBody>
              <a:bodyPr wrap="square" lIns="0" tIns="0" rIns="0" bIns="0" rtlCol="0"/>
              <a:lstStyle/>
              <a:p>
                <a:endParaRPr/>
              </a:p>
            </p:txBody>
          </p:sp>
        </p:grpSp>
        <p:sp>
          <p:nvSpPr>
            <p:cNvPr id="59" name="object 5"/>
            <p:cNvSpPr>
              <a:spLocks/>
            </p:cNvSpPr>
            <p:nvPr/>
          </p:nvSpPr>
          <p:spPr>
            <a:xfrm>
              <a:off x="3528582" y="1802629"/>
              <a:ext cx="4968313" cy="3650216"/>
            </a:xfrm>
            <a:custGeom>
              <a:avLst/>
              <a:gdLst/>
              <a:ahLst/>
              <a:cxnLst/>
              <a:rect l="l" t="t" r="r" b="b"/>
              <a:pathLst>
                <a:path w="4830445" h="4876800">
                  <a:moveTo>
                    <a:pt x="29463" y="0"/>
                  </a:moveTo>
                  <a:lnTo>
                    <a:pt x="27431" y="55499"/>
                  </a:lnTo>
                  <a:lnTo>
                    <a:pt x="25400" y="111125"/>
                  </a:lnTo>
                  <a:lnTo>
                    <a:pt x="23367" y="166624"/>
                  </a:lnTo>
                  <a:lnTo>
                    <a:pt x="21335" y="222123"/>
                  </a:lnTo>
                  <a:lnTo>
                    <a:pt x="19303" y="277621"/>
                  </a:lnTo>
                  <a:lnTo>
                    <a:pt x="17398" y="332993"/>
                  </a:lnTo>
                  <a:lnTo>
                    <a:pt x="15493" y="388365"/>
                  </a:lnTo>
                  <a:lnTo>
                    <a:pt x="13715" y="443738"/>
                  </a:lnTo>
                  <a:lnTo>
                    <a:pt x="11937" y="498982"/>
                  </a:lnTo>
                  <a:lnTo>
                    <a:pt x="10286" y="554227"/>
                  </a:lnTo>
                  <a:lnTo>
                    <a:pt x="8762" y="609345"/>
                  </a:lnTo>
                  <a:lnTo>
                    <a:pt x="7238" y="664337"/>
                  </a:lnTo>
                  <a:lnTo>
                    <a:pt x="5841" y="719327"/>
                  </a:lnTo>
                  <a:lnTo>
                    <a:pt x="4698" y="774191"/>
                  </a:lnTo>
                  <a:lnTo>
                    <a:pt x="3556" y="828928"/>
                  </a:lnTo>
                  <a:lnTo>
                    <a:pt x="2539" y="883538"/>
                  </a:lnTo>
                  <a:lnTo>
                    <a:pt x="1650" y="938149"/>
                  </a:lnTo>
                  <a:lnTo>
                    <a:pt x="1015" y="992504"/>
                  </a:lnTo>
                  <a:lnTo>
                    <a:pt x="507" y="1046733"/>
                  </a:lnTo>
                  <a:lnTo>
                    <a:pt x="126" y="1100836"/>
                  </a:lnTo>
                  <a:lnTo>
                    <a:pt x="0" y="1154811"/>
                  </a:lnTo>
                  <a:lnTo>
                    <a:pt x="0" y="1208531"/>
                  </a:lnTo>
                  <a:lnTo>
                    <a:pt x="253" y="1262126"/>
                  </a:lnTo>
                  <a:lnTo>
                    <a:pt x="634" y="1315592"/>
                  </a:lnTo>
                  <a:lnTo>
                    <a:pt x="1269" y="1368805"/>
                  </a:lnTo>
                  <a:lnTo>
                    <a:pt x="2158" y="1421891"/>
                  </a:lnTo>
                  <a:lnTo>
                    <a:pt x="3175" y="1474851"/>
                  </a:lnTo>
                  <a:lnTo>
                    <a:pt x="4571" y="1527428"/>
                  </a:lnTo>
                  <a:lnTo>
                    <a:pt x="6095" y="1579879"/>
                  </a:lnTo>
                  <a:lnTo>
                    <a:pt x="8000" y="1632203"/>
                  </a:lnTo>
                  <a:lnTo>
                    <a:pt x="10032" y="1684146"/>
                  </a:lnTo>
                  <a:lnTo>
                    <a:pt x="12445" y="1735963"/>
                  </a:lnTo>
                  <a:lnTo>
                    <a:pt x="15112" y="1787525"/>
                  </a:lnTo>
                  <a:lnTo>
                    <a:pt x="18160" y="1838705"/>
                  </a:lnTo>
                  <a:lnTo>
                    <a:pt x="21462" y="1889760"/>
                  </a:lnTo>
                  <a:lnTo>
                    <a:pt x="25018" y="1940560"/>
                  </a:lnTo>
                  <a:lnTo>
                    <a:pt x="28956" y="1990978"/>
                  </a:lnTo>
                  <a:lnTo>
                    <a:pt x="33273" y="2041143"/>
                  </a:lnTo>
                  <a:lnTo>
                    <a:pt x="37845" y="2091054"/>
                  </a:lnTo>
                  <a:lnTo>
                    <a:pt x="42798" y="2140712"/>
                  </a:lnTo>
                  <a:lnTo>
                    <a:pt x="48132" y="2189988"/>
                  </a:lnTo>
                  <a:lnTo>
                    <a:pt x="53720" y="2239010"/>
                  </a:lnTo>
                  <a:lnTo>
                    <a:pt x="59816" y="2287651"/>
                  </a:lnTo>
                  <a:lnTo>
                    <a:pt x="66293" y="2336038"/>
                  </a:lnTo>
                  <a:lnTo>
                    <a:pt x="73151" y="2384043"/>
                  </a:lnTo>
                  <a:lnTo>
                    <a:pt x="80390" y="2431795"/>
                  </a:lnTo>
                  <a:lnTo>
                    <a:pt x="88010" y="2479040"/>
                  </a:lnTo>
                  <a:lnTo>
                    <a:pt x="96138" y="2526029"/>
                  </a:lnTo>
                  <a:lnTo>
                    <a:pt x="104647" y="2572639"/>
                  </a:lnTo>
                  <a:lnTo>
                    <a:pt x="113537" y="2618866"/>
                  </a:lnTo>
                  <a:lnTo>
                    <a:pt x="122935" y="2664714"/>
                  </a:lnTo>
                  <a:lnTo>
                    <a:pt x="132841" y="2710179"/>
                  </a:lnTo>
                  <a:lnTo>
                    <a:pt x="143128" y="2755265"/>
                  </a:lnTo>
                  <a:lnTo>
                    <a:pt x="154050" y="2799968"/>
                  </a:lnTo>
                  <a:lnTo>
                    <a:pt x="165226" y="2844165"/>
                  </a:lnTo>
                  <a:lnTo>
                    <a:pt x="177037" y="2887979"/>
                  </a:lnTo>
                  <a:lnTo>
                    <a:pt x="189356" y="2931414"/>
                  </a:lnTo>
                  <a:lnTo>
                    <a:pt x="202183" y="2974466"/>
                  </a:lnTo>
                  <a:lnTo>
                    <a:pt x="215519" y="3017011"/>
                  </a:lnTo>
                  <a:lnTo>
                    <a:pt x="229361" y="3059048"/>
                  </a:lnTo>
                  <a:lnTo>
                    <a:pt x="243712" y="3100704"/>
                  </a:lnTo>
                  <a:lnTo>
                    <a:pt x="258698" y="3141853"/>
                  </a:lnTo>
                  <a:lnTo>
                    <a:pt x="274192" y="3182620"/>
                  </a:lnTo>
                  <a:lnTo>
                    <a:pt x="290321" y="3222879"/>
                  </a:lnTo>
                  <a:lnTo>
                    <a:pt x="306958" y="3262503"/>
                  </a:lnTo>
                  <a:lnTo>
                    <a:pt x="324103" y="3301873"/>
                  </a:lnTo>
                  <a:lnTo>
                    <a:pt x="342010" y="3340607"/>
                  </a:lnTo>
                  <a:lnTo>
                    <a:pt x="360425" y="3378834"/>
                  </a:lnTo>
                  <a:lnTo>
                    <a:pt x="379475" y="3416554"/>
                  </a:lnTo>
                  <a:lnTo>
                    <a:pt x="399160" y="3453765"/>
                  </a:lnTo>
                  <a:lnTo>
                    <a:pt x="419353" y="3490341"/>
                  </a:lnTo>
                  <a:lnTo>
                    <a:pt x="440308" y="3526535"/>
                  </a:lnTo>
                  <a:lnTo>
                    <a:pt x="461898" y="3562096"/>
                  </a:lnTo>
                  <a:lnTo>
                    <a:pt x="484123" y="3597148"/>
                  </a:lnTo>
                  <a:lnTo>
                    <a:pt x="506983" y="3631565"/>
                  </a:lnTo>
                  <a:lnTo>
                    <a:pt x="530606" y="3665474"/>
                  </a:lnTo>
                  <a:lnTo>
                    <a:pt x="554863" y="3698748"/>
                  </a:lnTo>
                  <a:lnTo>
                    <a:pt x="579754" y="3731514"/>
                  </a:lnTo>
                  <a:lnTo>
                    <a:pt x="605408" y="3763645"/>
                  </a:lnTo>
                  <a:lnTo>
                    <a:pt x="631825" y="3795267"/>
                  </a:lnTo>
                  <a:lnTo>
                    <a:pt x="658876" y="3826129"/>
                  </a:lnTo>
                  <a:lnTo>
                    <a:pt x="686688" y="3856481"/>
                  </a:lnTo>
                  <a:lnTo>
                    <a:pt x="715263" y="3886200"/>
                  </a:lnTo>
                  <a:lnTo>
                    <a:pt x="742822" y="3913631"/>
                  </a:lnTo>
                  <a:lnTo>
                    <a:pt x="771144" y="3940555"/>
                  </a:lnTo>
                  <a:lnTo>
                    <a:pt x="800100" y="3966845"/>
                  </a:lnTo>
                  <a:lnTo>
                    <a:pt x="829563" y="3992626"/>
                  </a:lnTo>
                  <a:lnTo>
                    <a:pt x="859789" y="4017899"/>
                  </a:lnTo>
                  <a:lnTo>
                    <a:pt x="890651" y="4042664"/>
                  </a:lnTo>
                  <a:lnTo>
                    <a:pt x="922019" y="4066793"/>
                  </a:lnTo>
                  <a:lnTo>
                    <a:pt x="954023" y="4090542"/>
                  </a:lnTo>
                  <a:lnTo>
                    <a:pt x="986789" y="4113656"/>
                  </a:lnTo>
                  <a:lnTo>
                    <a:pt x="1019936" y="4136390"/>
                  </a:lnTo>
                  <a:lnTo>
                    <a:pt x="1053845" y="4158488"/>
                  </a:lnTo>
                  <a:lnTo>
                    <a:pt x="1088263" y="4180204"/>
                  </a:lnTo>
                  <a:lnTo>
                    <a:pt x="1123188" y="4201414"/>
                  </a:lnTo>
                  <a:lnTo>
                    <a:pt x="1158747" y="4222115"/>
                  </a:lnTo>
                  <a:lnTo>
                    <a:pt x="1194942" y="4242434"/>
                  </a:lnTo>
                  <a:lnTo>
                    <a:pt x="1231519" y="4262120"/>
                  </a:lnTo>
                  <a:lnTo>
                    <a:pt x="1268729" y="4281551"/>
                  </a:lnTo>
                  <a:lnTo>
                    <a:pt x="1306448" y="4300347"/>
                  </a:lnTo>
                  <a:lnTo>
                    <a:pt x="1344802" y="4318761"/>
                  </a:lnTo>
                  <a:lnTo>
                    <a:pt x="1383538" y="4336796"/>
                  </a:lnTo>
                  <a:lnTo>
                    <a:pt x="1422908" y="4354322"/>
                  </a:lnTo>
                  <a:lnTo>
                    <a:pt x="1462658" y="4371467"/>
                  </a:lnTo>
                  <a:lnTo>
                    <a:pt x="1503045" y="4388104"/>
                  </a:lnTo>
                  <a:lnTo>
                    <a:pt x="1543811" y="4404486"/>
                  </a:lnTo>
                  <a:lnTo>
                    <a:pt x="1585086" y="4420361"/>
                  </a:lnTo>
                  <a:lnTo>
                    <a:pt x="1626870" y="4435856"/>
                  </a:lnTo>
                  <a:lnTo>
                    <a:pt x="1669033" y="4450842"/>
                  </a:lnTo>
                  <a:lnTo>
                    <a:pt x="1711706" y="4465574"/>
                  </a:lnTo>
                  <a:lnTo>
                    <a:pt x="1754885" y="4479925"/>
                  </a:lnTo>
                  <a:lnTo>
                    <a:pt x="1798446" y="4493768"/>
                  </a:lnTo>
                  <a:lnTo>
                    <a:pt x="1842516" y="4507357"/>
                  </a:lnTo>
                  <a:lnTo>
                    <a:pt x="1886966" y="4520565"/>
                  </a:lnTo>
                  <a:lnTo>
                    <a:pt x="1931796" y="4533392"/>
                  </a:lnTo>
                  <a:lnTo>
                    <a:pt x="1977135" y="4545965"/>
                  </a:lnTo>
                  <a:lnTo>
                    <a:pt x="2022856" y="4558030"/>
                  </a:lnTo>
                  <a:lnTo>
                    <a:pt x="2068957" y="4569841"/>
                  </a:lnTo>
                  <a:lnTo>
                    <a:pt x="2115438" y="4581398"/>
                  </a:lnTo>
                  <a:lnTo>
                    <a:pt x="2162301" y="4592447"/>
                  </a:lnTo>
                  <a:lnTo>
                    <a:pt x="2209546" y="4603369"/>
                  </a:lnTo>
                  <a:lnTo>
                    <a:pt x="2257171" y="4613909"/>
                  </a:lnTo>
                  <a:lnTo>
                    <a:pt x="2305176" y="4624070"/>
                  </a:lnTo>
                  <a:lnTo>
                    <a:pt x="2353436" y="4633976"/>
                  </a:lnTo>
                  <a:lnTo>
                    <a:pt x="2402205" y="4643628"/>
                  </a:lnTo>
                  <a:lnTo>
                    <a:pt x="2451226" y="4652899"/>
                  </a:lnTo>
                  <a:lnTo>
                    <a:pt x="2500503" y="4662043"/>
                  </a:lnTo>
                  <a:lnTo>
                    <a:pt x="2550286" y="4670806"/>
                  </a:lnTo>
                  <a:lnTo>
                    <a:pt x="2600197" y="4679315"/>
                  </a:lnTo>
                  <a:lnTo>
                    <a:pt x="2650489" y="4687570"/>
                  </a:lnTo>
                  <a:lnTo>
                    <a:pt x="2701162" y="4695571"/>
                  </a:lnTo>
                  <a:lnTo>
                    <a:pt x="2752089" y="4703318"/>
                  </a:lnTo>
                  <a:lnTo>
                    <a:pt x="2803271" y="4710810"/>
                  </a:lnTo>
                  <a:lnTo>
                    <a:pt x="2854706" y="4718050"/>
                  </a:lnTo>
                  <a:lnTo>
                    <a:pt x="2906522" y="4725162"/>
                  </a:lnTo>
                  <a:lnTo>
                    <a:pt x="2958464" y="4732020"/>
                  </a:lnTo>
                  <a:lnTo>
                    <a:pt x="3010788" y="4738624"/>
                  </a:lnTo>
                  <a:lnTo>
                    <a:pt x="3063239" y="4744974"/>
                  </a:lnTo>
                  <a:lnTo>
                    <a:pt x="3116072" y="4751197"/>
                  </a:lnTo>
                  <a:lnTo>
                    <a:pt x="3169031" y="4757166"/>
                  </a:lnTo>
                  <a:lnTo>
                    <a:pt x="3222244" y="4763008"/>
                  </a:lnTo>
                  <a:lnTo>
                    <a:pt x="3275710" y="4768596"/>
                  </a:lnTo>
                  <a:lnTo>
                    <a:pt x="3329304" y="4774057"/>
                  </a:lnTo>
                  <a:lnTo>
                    <a:pt x="3383153" y="4779264"/>
                  </a:lnTo>
                  <a:lnTo>
                    <a:pt x="3437254" y="4784344"/>
                  </a:lnTo>
                  <a:lnTo>
                    <a:pt x="3491483" y="4789297"/>
                  </a:lnTo>
                  <a:lnTo>
                    <a:pt x="3545839" y="4794123"/>
                  </a:lnTo>
                  <a:lnTo>
                    <a:pt x="3600450" y="4798695"/>
                  </a:lnTo>
                  <a:lnTo>
                    <a:pt x="3655186" y="4803267"/>
                  </a:lnTo>
                  <a:lnTo>
                    <a:pt x="3710178" y="4807584"/>
                  </a:lnTo>
                  <a:lnTo>
                    <a:pt x="3765169" y="4811903"/>
                  </a:lnTo>
                  <a:lnTo>
                    <a:pt x="3820413" y="4815967"/>
                  </a:lnTo>
                  <a:lnTo>
                    <a:pt x="3875785" y="4820031"/>
                  </a:lnTo>
                  <a:lnTo>
                    <a:pt x="3931157" y="4823841"/>
                  </a:lnTo>
                  <a:lnTo>
                    <a:pt x="3986783" y="4827651"/>
                  </a:lnTo>
                  <a:lnTo>
                    <a:pt x="4042536" y="4831384"/>
                  </a:lnTo>
                  <a:lnTo>
                    <a:pt x="4098289" y="4835004"/>
                  </a:lnTo>
                  <a:lnTo>
                    <a:pt x="4154170" y="4838534"/>
                  </a:lnTo>
                  <a:lnTo>
                    <a:pt x="4210177" y="4841989"/>
                  </a:lnTo>
                  <a:lnTo>
                    <a:pt x="4266310" y="4845367"/>
                  </a:lnTo>
                  <a:lnTo>
                    <a:pt x="4322445" y="4848694"/>
                  </a:lnTo>
                  <a:lnTo>
                    <a:pt x="4378706" y="4851958"/>
                  </a:lnTo>
                  <a:lnTo>
                    <a:pt x="4434967" y="4855171"/>
                  </a:lnTo>
                  <a:lnTo>
                    <a:pt x="4491355" y="4858346"/>
                  </a:lnTo>
                  <a:lnTo>
                    <a:pt x="4547743" y="4861471"/>
                  </a:lnTo>
                  <a:lnTo>
                    <a:pt x="4604131" y="4864582"/>
                  </a:lnTo>
                  <a:lnTo>
                    <a:pt x="4660646" y="4867656"/>
                  </a:lnTo>
                  <a:lnTo>
                    <a:pt x="4717033" y="4870716"/>
                  </a:lnTo>
                  <a:lnTo>
                    <a:pt x="4773549" y="4873764"/>
                  </a:lnTo>
                  <a:lnTo>
                    <a:pt x="4830063" y="4876800"/>
                  </a:lnTo>
                </a:path>
              </a:pathLst>
            </a:custGeom>
            <a:noFill/>
            <a:ln w="57150">
              <a:solidFill>
                <a:srgbClr val="AB201D"/>
              </a:solidFill>
            </a:ln>
          </p:spPr>
          <p:txBody>
            <a:bodyPr wrap="square" lIns="0" tIns="0" rIns="0" bIns="0" rtlCol="0"/>
            <a:lstStyle/>
            <a:p>
              <a:endParaRPr/>
            </a:p>
          </p:txBody>
        </p:sp>
        <p:sp>
          <p:nvSpPr>
            <p:cNvPr id="60" name="object 9"/>
            <p:cNvSpPr/>
            <p:nvPr/>
          </p:nvSpPr>
          <p:spPr>
            <a:xfrm>
              <a:off x="3706761" y="2668904"/>
              <a:ext cx="4425673" cy="2318385"/>
            </a:xfrm>
            <a:custGeom>
              <a:avLst/>
              <a:gdLst/>
              <a:ahLst/>
              <a:cxnLst/>
              <a:rect l="l" t="t" r="r" b="b"/>
              <a:pathLst>
                <a:path w="4724400" h="2318385">
                  <a:moveTo>
                    <a:pt x="0" y="0"/>
                  </a:moveTo>
                  <a:lnTo>
                    <a:pt x="15367" y="51435"/>
                  </a:lnTo>
                  <a:lnTo>
                    <a:pt x="30861" y="102869"/>
                  </a:lnTo>
                  <a:lnTo>
                    <a:pt x="46355" y="154304"/>
                  </a:lnTo>
                  <a:lnTo>
                    <a:pt x="61849" y="205612"/>
                  </a:lnTo>
                  <a:lnTo>
                    <a:pt x="77469" y="256793"/>
                  </a:lnTo>
                  <a:lnTo>
                    <a:pt x="93218" y="307848"/>
                  </a:lnTo>
                  <a:lnTo>
                    <a:pt x="108965" y="358775"/>
                  </a:lnTo>
                  <a:lnTo>
                    <a:pt x="124968" y="409575"/>
                  </a:lnTo>
                  <a:lnTo>
                    <a:pt x="141096" y="460120"/>
                  </a:lnTo>
                  <a:lnTo>
                    <a:pt x="157352" y="510413"/>
                  </a:lnTo>
                  <a:lnTo>
                    <a:pt x="173862" y="560577"/>
                  </a:lnTo>
                  <a:lnTo>
                    <a:pt x="190626" y="610362"/>
                  </a:lnTo>
                  <a:lnTo>
                    <a:pt x="207518" y="659891"/>
                  </a:lnTo>
                  <a:lnTo>
                    <a:pt x="224789" y="709040"/>
                  </a:lnTo>
                  <a:lnTo>
                    <a:pt x="242188" y="757808"/>
                  </a:lnTo>
                  <a:lnTo>
                    <a:pt x="259969" y="806323"/>
                  </a:lnTo>
                  <a:lnTo>
                    <a:pt x="278130" y="854328"/>
                  </a:lnTo>
                  <a:lnTo>
                    <a:pt x="296544" y="901953"/>
                  </a:lnTo>
                  <a:lnTo>
                    <a:pt x="315340" y="949070"/>
                  </a:lnTo>
                  <a:lnTo>
                    <a:pt x="334518" y="995679"/>
                  </a:lnTo>
                  <a:lnTo>
                    <a:pt x="354075" y="1041907"/>
                  </a:lnTo>
                  <a:lnTo>
                    <a:pt x="374014" y="1087501"/>
                  </a:lnTo>
                  <a:lnTo>
                    <a:pt x="394462" y="1132585"/>
                  </a:lnTo>
                  <a:lnTo>
                    <a:pt x="415289" y="1177035"/>
                  </a:lnTo>
                  <a:lnTo>
                    <a:pt x="436625" y="1220977"/>
                  </a:lnTo>
                  <a:lnTo>
                    <a:pt x="458469" y="1264158"/>
                  </a:lnTo>
                  <a:lnTo>
                    <a:pt x="480821" y="1306829"/>
                  </a:lnTo>
                  <a:lnTo>
                    <a:pt x="503681" y="1348739"/>
                  </a:lnTo>
                  <a:lnTo>
                    <a:pt x="527176" y="1389888"/>
                  </a:lnTo>
                  <a:lnTo>
                    <a:pt x="551180" y="1430401"/>
                  </a:lnTo>
                  <a:lnTo>
                    <a:pt x="575818" y="1470024"/>
                  </a:lnTo>
                  <a:lnTo>
                    <a:pt x="601090" y="1509014"/>
                  </a:lnTo>
                  <a:lnTo>
                    <a:pt x="626871" y="1547114"/>
                  </a:lnTo>
                  <a:lnTo>
                    <a:pt x="653414" y="1584324"/>
                  </a:lnTo>
                  <a:lnTo>
                    <a:pt x="680593" y="1620773"/>
                  </a:lnTo>
                  <a:lnTo>
                    <a:pt x="708532" y="1656333"/>
                  </a:lnTo>
                  <a:lnTo>
                    <a:pt x="737107" y="1690877"/>
                  </a:lnTo>
                  <a:lnTo>
                    <a:pt x="766444" y="1724533"/>
                  </a:lnTo>
                  <a:lnTo>
                    <a:pt x="796544" y="1757298"/>
                  </a:lnTo>
                  <a:lnTo>
                    <a:pt x="827405" y="1789048"/>
                  </a:lnTo>
                  <a:lnTo>
                    <a:pt x="859027" y="1819655"/>
                  </a:lnTo>
                  <a:lnTo>
                    <a:pt x="891539" y="1849373"/>
                  </a:lnTo>
                  <a:lnTo>
                    <a:pt x="924813" y="1877948"/>
                  </a:lnTo>
                  <a:lnTo>
                    <a:pt x="958976" y="1905508"/>
                  </a:lnTo>
                  <a:lnTo>
                    <a:pt x="994028" y="1931923"/>
                  </a:lnTo>
                  <a:lnTo>
                    <a:pt x="1029969" y="1957070"/>
                  </a:lnTo>
                  <a:lnTo>
                    <a:pt x="1066800" y="1981199"/>
                  </a:lnTo>
                  <a:lnTo>
                    <a:pt x="1101978" y="2002535"/>
                  </a:lnTo>
                  <a:lnTo>
                    <a:pt x="1138555" y="2022983"/>
                  </a:lnTo>
                  <a:lnTo>
                    <a:pt x="1176527" y="2042921"/>
                  </a:lnTo>
                  <a:lnTo>
                    <a:pt x="1215897" y="2061971"/>
                  </a:lnTo>
                  <a:lnTo>
                    <a:pt x="1256538" y="2080386"/>
                  </a:lnTo>
                  <a:lnTo>
                    <a:pt x="1298320" y="2098040"/>
                  </a:lnTo>
                  <a:lnTo>
                    <a:pt x="1341373" y="2115058"/>
                  </a:lnTo>
                  <a:lnTo>
                    <a:pt x="1385570" y="2131314"/>
                  </a:lnTo>
                  <a:lnTo>
                    <a:pt x="1430782" y="2146808"/>
                  </a:lnTo>
                  <a:lnTo>
                    <a:pt x="1477009" y="2161666"/>
                  </a:lnTo>
                  <a:lnTo>
                    <a:pt x="1524127" y="2175891"/>
                  </a:lnTo>
                  <a:lnTo>
                    <a:pt x="1572133" y="2189353"/>
                  </a:lnTo>
                  <a:lnTo>
                    <a:pt x="1620900" y="2202053"/>
                  </a:lnTo>
                  <a:lnTo>
                    <a:pt x="1670558" y="2214245"/>
                  </a:lnTo>
                  <a:lnTo>
                    <a:pt x="1720849" y="2225547"/>
                  </a:lnTo>
                  <a:lnTo>
                    <a:pt x="1771777" y="2236342"/>
                  </a:lnTo>
                  <a:lnTo>
                    <a:pt x="1823211" y="2246376"/>
                  </a:lnTo>
                  <a:lnTo>
                    <a:pt x="1875282" y="2255773"/>
                  </a:lnTo>
                  <a:lnTo>
                    <a:pt x="1927859" y="2264410"/>
                  </a:lnTo>
                  <a:lnTo>
                    <a:pt x="1980819" y="2272538"/>
                  </a:lnTo>
                  <a:lnTo>
                    <a:pt x="2034032" y="2279904"/>
                  </a:lnTo>
                  <a:lnTo>
                    <a:pt x="2087625" y="2286635"/>
                  </a:lnTo>
                  <a:lnTo>
                    <a:pt x="2141473" y="2292604"/>
                  </a:lnTo>
                  <a:lnTo>
                    <a:pt x="2195448" y="2298065"/>
                  </a:lnTo>
                  <a:lnTo>
                    <a:pt x="2249550" y="2302764"/>
                  </a:lnTo>
                  <a:lnTo>
                    <a:pt x="2303653" y="2306954"/>
                  </a:lnTo>
                  <a:lnTo>
                    <a:pt x="2357755" y="2310384"/>
                  </a:lnTo>
                  <a:lnTo>
                    <a:pt x="2411857" y="2313178"/>
                  </a:lnTo>
                  <a:lnTo>
                    <a:pt x="2465832" y="2315464"/>
                  </a:lnTo>
                  <a:lnTo>
                    <a:pt x="2519680" y="2316988"/>
                  </a:lnTo>
                  <a:lnTo>
                    <a:pt x="2573273" y="2317877"/>
                  </a:lnTo>
                  <a:lnTo>
                    <a:pt x="2626486" y="2318258"/>
                  </a:lnTo>
                  <a:lnTo>
                    <a:pt x="2679446" y="2317877"/>
                  </a:lnTo>
                  <a:lnTo>
                    <a:pt x="2732023" y="2316988"/>
                  </a:lnTo>
                  <a:lnTo>
                    <a:pt x="2783967" y="2315464"/>
                  </a:lnTo>
                  <a:lnTo>
                    <a:pt x="2835529" y="2313304"/>
                  </a:lnTo>
                  <a:lnTo>
                    <a:pt x="2886456" y="2310510"/>
                  </a:lnTo>
                  <a:lnTo>
                    <a:pt x="2936747" y="2307082"/>
                  </a:lnTo>
                  <a:lnTo>
                    <a:pt x="2986278" y="2303145"/>
                  </a:lnTo>
                  <a:lnTo>
                    <a:pt x="3035172" y="2298572"/>
                  </a:lnTo>
                  <a:lnTo>
                    <a:pt x="3083179" y="2293366"/>
                  </a:lnTo>
                  <a:lnTo>
                    <a:pt x="3130296" y="2287651"/>
                  </a:lnTo>
                  <a:lnTo>
                    <a:pt x="3176523" y="2281301"/>
                  </a:lnTo>
                  <a:lnTo>
                    <a:pt x="3221609" y="2274442"/>
                  </a:lnTo>
                  <a:lnTo>
                    <a:pt x="3265804" y="2266822"/>
                  </a:lnTo>
                  <a:lnTo>
                    <a:pt x="3308857" y="2258822"/>
                  </a:lnTo>
                  <a:lnTo>
                    <a:pt x="3350641" y="2250185"/>
                  </a:lnTo>
                  <a:lnTo>
                    <a:pt x="3391280" y="2240915"/>
                  </a:lnTo>
                  <a:lnTo>
                    <a:pt x="3430651" y="2231135"/>
                  </a:lnTo>
                  <a:lnTo>
                    <a:pt x="3468624" y="2220722"/>
                  </a:lnTo>
                  <a:lnTo>
                    <a:pt x="3505200" y="2209799"/>
                  </a:lnTo>
                  <a:lnTo>
                    <a:pt x="3551554" y="2194305"/>
                  </a:lnTo>
                  <a:lnTo>
                    <a:pt x="3596640" y="2177415"/>
                  </a:lnTo>
                  <a:lnTo>
                    <a:pt x="3640581" y="2158872"/>
                  </a:lnTo>
                  <a:lnTo>
                    <a:pt x="3683507" y="2138934"/>
                  </a:lnTo>
                  <a:lnTo>
                    <a:pt x="3725291" y="2117597"/>
                  </a:lnTo>
                  <a:lnTo>
                    <a:pt x="3766057" y="2094864"/>
                  </a:lnTo>
                  <a:lnTo>
                    <a:pt x="3805808" y="2070861"/>
                  </a:lnTo>
                  <a:lnTo>
                    <a:pt x="3844544" y="2045461"/>
                  </a:lnTo>
                  <a:lnTo>
                    <a:pt x="3882262" y="2018918"/>
                  </a:lnTo>
                  <a:lnTo>
                    <a:pt x="3919093" y="1991105"/>
                  </a:lnTo>
                  <a:lnTo>
                    <a:pt x="3955160" y="1962149"/>
                  </a:lnTo>
                  <a:lnTo>
                    <a:pt x="3990212" y="1931923"/>
                  </a:lnTo>
                  <a:lnTo>
                    <a:pt x="4024503" y="1900808"/>
                  </a:lnTo>
                  <a:lnTo>
                    <a:pt x="4057904" y="1868551"/>
                  </a:lnTo>
                  <a:lnTo>
                    <a:pt x="4090670" y="1835277"/>
                  </a:lnTo>
                  <a:lnTo>
                    <a:pt x="4122674" y="1800986"/>
                  </a:lnTo>
                  <a:lnTo>
                    <a:pt x="4153916" y="1765808"/>
                  </a:lnTo>
                  <a:lnTo>
                    <a:pt x="4184396" y="1729739"/>
                  </a:lnTo>
                  <a:lnTo>
                    <a:pt x="4214368" y="1692783"/>
                  </a:lnTo>
                  <a:lnTo>
                    <a:pt x="4243705" y="1655064"/>
                  </a:lnTo>
                  <a:lnTo>
                    <a:pt x="4272407" y="1616583"/>
                  </a:lnTo>
                  <a:lnTo>
                    <a:pt x="4300601" y="1577339"/>
                  </a:lnTo>
                  <a:lnTo>
                    <a:pt x="4328159" y="1537461"/>
                  </a:lnTo>
                  <a:lnTo>
                    <a:pt x="4355337" y="1496821"/>
                  </a:lnTo>
                  <a:lnTo>
                    <a:pt x="4382008" y="1455673"/>
                  </a:lnTo>
                  <a:lnTo>
                    <a:pt x="4408297" y="1413890"/>
                  </a:lnTo>
                  <a:lnTo>
                    <a:pt x="4434205" y="1371727"/>
                  </a:lnTo>
                  <a:lnTo>
                    <a:pt x="4459605" y="1328927"/>
                  </a:lnTo>
                  <a:lnTo>
                    <a:pt x="4484751" y="1285747"/>
                  </a:lnTo>
                  <a:lnTo>
                    <a:pt x="4509643" y="1242186"/>
                  </a:lnTo>
                  <a:lnTo>
                    <a:pt x="4534154" y="1198117"/>
                  </a:lnTo>
                  <a:lnTo>
                    <a:pt x="4558538" y="1153921"/>
                  </a:lnTo>
                  <a:lnTo>
                    <a:pt x="4582668" y="1109345"/>
                  </a:lnTo>
                  <a:lnTo>
                    <a:pt x="4606544" y="1064514"/>
                  </a:lnTo>
                  <a:lnTo>
                    <a:pt x="4630293" y="1019428"/>
                  </a:lnTo>
                  <a:lnTo>
                    <a:pt x="4653915" y="974343"/>
                  </a:lnTo>
                  <a:lnTo>
                    <a:pt x="4677410" y="929004"/>
                  </a:lnTo>
                  <a:lnTo>
                    <a:pt x="4700905" y="883665"/>
                  </a:lnTo>
                  <a:lnTo>
                    <a:pt x="4724400" y="838200"/>
                  </a:lnTo>
                </a:path>
              </a:pathLst>
            </a:custGeom>
            <a:ln w="127000">
              <a:solidFill>
                <a:srgbClr val="333399"/>
              </a:solidFill>
            </a:ln>
          </p:spPr>
          <p:txBody>
            <a:bodyPr wrap="square" lIns="0" tIns="0" rIns="0" bIns="0" rtlCol="0"/>
            <a:lstStyle/>
            <a:p>
              <a:endParaRPr/>
            </a:p>
          </p:txBody>
        </p:sp>
        <p:sp>
          <p:nvSpPr>
            <p:cNvPr id="14" name="Rettangolo 13"/>
            <p:cNvSpPr/>
            <p:nvPr/>
          </p:nvSpPr>
          <p:spPr>
            <a:xfrm>
              <a:off x="4887239" y="2149822"/>
              <a:ext cx="2190750" cy="3419475"/>
            </a:xfrm>
            <a:prstGeom prst="rect">
              <a:avLst/>
            </a:prstGeom>
            <a:solidFill>
              <a:schemeClr val="accent6">
                <a:lumMod val="7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5" name="Connettore diritto 4"/>
            <p:cNvCxnSpPr/>
            <p:nvPr/>
          </p:nvCxnSpPr>
          <p:spPr>
            <a:xfrm>
              <a:off x="4868189" y="2149822"/>
              <a:ext cx="19050" cy="3409950"/>
            </a:xfrm>
            <a:prstGeom prst="line">
              <a:avLst/>
            </a:prstGeom>
            <a:ln w="28575">
              <a:solidFill>
                <a:schemeClr val="accent6">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Connettore diritto 27"/>
            <p:cNvCxnSpPr/>
            <p:nvPr/>
          </p:nvCxnSpPr>
          <p:spPr>
            <a:xfrm>
              <a:off x="7077989" y="2159347"/>
              <a:ext cx="19050" cy="3409950"/>
            </a:xfrm>
            <a:prstGeom prst="line">
              <a:avLst/>
            </a:prstGeom>
            <a:ln w="28575">
              <a:solidFill>
                <a:schemeClr val="accent6">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 name="object 12"/>
            <p:cNvSpPr txBox="1"/>
            <p:nvPr/>
          </p:nvSpPr>
          <p:spPr>
            <a:xfrm>
              <a:off x="5094712" y="4196315"/>
              <a:ext cx="1775805" cy="289823"/>
            </a:xfrm>
            <a:prstGeom prst="rect">
              <a:avLst/>
            </a:prstGeom>
          </p:spPr>
          <p:txBody>
            <a:bodyPr vert="horz" wrap="square" lIns="0" tIns="12700" rIns="0" bIns="0" rtlCol="0">
              <a:spAutoFit/>
            </a:bodyPr>
            <a:lstStyle/>
            <a:p>
              <a:pPr marL="12700" algn="ctr">
                <a:lnSpc>
                  <a:spcPct val="100000"/>
                </a:lnSpc>
                <a:spcBef>
                  <a:spcPts val="100"/>
                </a:spcBef>
              </a:pPr>
              <a:r>
                <a:rPr lang="it-IT" sz="1800" b="1" spc="-5" dirty="0">
                  <a:solidFill>
                    <a:srgbClr val="002060"/>
                  </a:solidFill>
                  <a:cs typeface="Arial"/>
                </a:rPr>
                <a:t>Curva risultante</a:t>
              </a:r>
              <a:endParaRPr sz="1800" dirty="0">
                <a:solidFill>
                  <a:srgbClr val="002060"/>
                </a:solidFill>
                <a:cs typeface="Arial"/>
              </a:endParaRPr>
            </a:p>
          </p:txBody>
        </p:sp>
        <p:sp>
          <p:nvSpPr>
            <p:cNvPr id="30" name="object 24"/>
            <p:cNvSpPr txBox="1"/>
            <p:nvPr/>
          </p:nvSpPr>
          <p:spPr>
            <a:xfrm>
              <a:off x="4297672" y="2307551"/>
              <a:ext cx="3369884" cy="245653"/>
            </a:xfrm>
            <a:prstGeom prst="rect">
              <a:avLst/>
            </a:prstGeom>
          </p:spPr>
          <p:txBody>
            <a:bodyPr vert="horz" wrap="square" lIns="0" tIns="12700" rIns="0" bIns="0" rtlCol="0">
              <a:spAutoFit/>
            </a:bodyPr>
            <a:lstStyle/>
            <a:p>
              <a:pPr marL="12700" algn="ctr">
                <a:lnSpc>
                  <a:spcPct val="100000"/>
                </a:lnSpc>
                <a:spcBef>
                  <a:spcPts val="100"/>
                </a:spcBef>
              </a:pPr>
              <a:r>
                <a:rPr lang="it-IT" sz="1800" b="1" spc="-25" dirty="0">
                  <a:solidFill>
                    <a:schemeClr val="accent6">
                      <a:lumMod val="50000"/>
                    </a:schemeClr>
                  </a:solidFill>
                  <a:latin typeface="Calibri"/>
                  <a:cs typeface="Calibri"/>
                </a:rPr>
                <a:t>Rischio ragionevole</a:t>
              </a:r>
              <a:endParaRPr sz="1800" dirty="0">
                <a:solidFill>
                  <a:schemeClr val="accent6">
                    <a:lumMod val="50000"/>
                  </a:schemeClr>
                </a:solidFill>
                <a:latin typeface="Calibri"/>
                <a:cs typeface="Calibri"/>
              </a:endParaRPr>
            </a:p>
          </p:txBody>
        </p:sp>
      </p:grpSp>
    </p:spTree>
    <p:extLst>
      <p:ext uri="{BB962C8B-B14F-4D97-AF65-F5344CB8AC3E}">
        <p14:creationId xmlns:p14="http://schemas.microsoft.com/office/powerpoint/2010/main" val="13886351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553825" y="6478270"/>
            <a:ext cx="455295" cy="365125"/>
          </a:xfrm>
        </p:spPr>
        <p:txBody>
          <a:bodyPr/>
          <a:lstStyle/>
          <a:p>
            <a:fld id="{E995EE40-9E1A-47E3-9D37-0CE2CB3BAD22}" type="slidenum">
              <a:rPr lang="it-IT" smtClean="0">
                <a:solidFill>
                  <a:schemeClr val="bg1"/>
                </a:solidFill>
              </a:rPr>
              <a:t>11</a:t>
            </a:fld>
            <a:endParaRPr lang="it-IT" dirty="0">
              <a:solidFill>
                <a:schemeClr val="bg1"/>
              </a:solidFill>
            </a:endParaRPr>
          </a:p>
        </p:txBody>
      </p:sp>
      <p:sp>
        <p:nvSpPr>
          <p:cNvPr id="5" name="CasellaDiTesto 4"/>
          <p:cNvSpPr txBox="1"/>
          <p:nvPr/>
        </p:nvSpPr>
        <p:spPr>
          <a:xfrm>
            <a:off x="339634" y="844522"/>
            <a:ext cx="11512732" cy="4668266"/>
          </a:xfrm>
          <a:prstGeom prst="rect">
            <a:avLst/>
          </a:prstGeom>
          <a:noFill/>
        </p:spPr>
        <p:txBody>
          <a:bodyPr wrap="square" rtlCol="0">
            <a:spAutoFit/>
          </a:bodyPr>
          <a:lstStyle/>
          <a:p>
            <a:pPr algn="ctr"/>
            <a:r>
              <a:rPr lang="it-IT" sz="3000" b="1" dirty="0"/>
              <a:t>Approccio Prescrittivo</a:t>
            </a:r>
          </a:p>
          <a:p>
            <a:endParaRPr lang="it-IT" dirty="0"/>
          </a:p>
          <a:p>
            <a:pPr marL="12700" marR="3305175" algn="just">
              <a:lnSpc>
                <a:spcPct val="101800"/>
              </a:lnSpc>
              <a:spcBef>
                <a:spcPts val="35"/>
              </a:spcBef>
            </a:pPr>
            <a:r>
              <a:rPr lang="it-IT" sz="2400" spc="-5" dirty="0">
                <a:cs typeface="Calibri"/>
              </a:rPr>
              <a:t>I </a:t>
            </a:r>
            <a:r>
              <a:rPr lang="it-IT" sz="2400" b="1" spc="-5" dirty="0">
                <a:solidFill>
                  <a:srgbClr val="C00000"/>
                </a:solidFill>
                <a:cs typeface="Calibri"/>
              </a:rPr>
              <a:t>codici prescrittivi </a:t>
            </a:r>
            <a:r>
              <a:rPr lang="it-IT" sz="2400" spc="-5" dirty="0">
                <a:cs typeface="Calibri"/>
              </a:rPr>
              <a:t>sono </a:t>
            </a:r>
            <a:r>
              <a:rPr lang="it-IT" sz="2400" spc="-10" dirty="0">
                <a:cs typeface="Calibri"/>
              </a:rPr>
              <a:t>in </a:t>
            </a:r>
            <a:r>
              <a:rPr lang="it-IT" sz="2400" spc="-5" dirty="0">
                <a:cs typeface="Calibri"/>
              </a:rPr>
              <a:t>genere </a:t>
            </a:r>
            <a:r>
              <a:rPr lang="it-IT" sz="2400" b="1" dirty="0">
                <a:solidFill>
                  <a:srgbClr val="C00000"/>
                </a:solidFill>
                <a:cs typeface="Calibri"/>
              </a:rPr>
              <a:t>più  </a:t>
            </a:r>
            <a:r>
              <a:rPr lang="it-IT" sz="2400" b="1" spc="-5" dirty="0">
                <a:solidFill>
                  <a:srgbClr val="C00000"/>
                </a:solidFill>
                <a:cs typeface="Calibri"/>
              </a:rPr>
              <a:t>semplici </a:t>
            </a:r>
            <a:r>
              <a:rPr lang="it-IT" sz="2400" b="1" dirty="0">
                <a:solidFill>
                  <a:srgbClr val="C00000"/>
                </a:solidFill>
                <a:cs typeface="Calibri"/>
              </a:rPr>
              <a:t>da </a:t>
            </a:r>
            <a:r>
              <a:rPr lang="it-IT" sz="2400" b="1" spc="-5" dirty="0">
                <a:solidFill>
                  <a:srgbClr val="C00000"/>
                </a:solidFill>
                <a:cs typeface="Calibri"/>
              </a:rPr>
              <a:t>utilizzare </a:t>
            </a:r>
            <a:r>
              <a:rPr lang="it-IT" sz="2400" spc="-10" dirty="0">
                <a:cs typeface="Calibri"/>
              </a:rPr>
              <a:t>sia </a:t>
            </a:r>
            <a:r>
              <a:rPr lang="it-IT" sz="2400" spc="-5" dirty="0">
                <a:cs typeface="Calibri"/>
              </a:rPr>
              <a:t>per i progettisti,  </a:t>
            </a:r>
            <a:r>
              <a:rPr lang="it-IT" sz="2400" spc="-10" dirty="0">
                <a:cs typeface="Calibri"/>
              </a:rPr>
              <a:t>sia </a:t>
            </a:r>
            <a:r>
              <a:rPr lang="it-IT" sz="2400" spc="-5" dirty="0">
                <a:cs typeface="Calibri"/>
              </a:rPr>
              <a:t>per i verificatori </a:t>
            </a:r>
            <a:r>
              <a:rPr lang="it-IT" sz="2400" i="1" dirty="0">
                <a:cs typeface="Calibri"/>
              </a:rPr>
              <a:t>(organi </a:t>
            </a:r>
            <a:r>
              <a:rPr lang="it-IT" sz="2400" i="1" spc="-5" dirty="0">
                <a:cs typeface="Calibri"/>
              </a:rPr>
              <a:t>di</a:t>
            </a:r>
            <a:r>
              <a:rPr lang="it-IT" sz="2400" i="1" spc="10" dirty="0">
                <a:cs typeface="Calibri"/>
              </a:rPr>
              <a:t> </a:t>
            </a:r>
            <a:r>
              <a:rPr lang="it-IT" sz="2400" i="1" spc="-5" dirty="0">
                <a:cs typeface="Calibri"/>
              </a:rPr>
              <a:t>controllo)</a:t>
            </a:r>
            <a:r>
              <a:rPr lang="it-IT" sz="2400" spc="-5" dirty="0">
                <a:cs typeface="Calibri"/>
              </a:rPr>
              <a:t>.</a:t>
            </a:r>
            <a:endParaRPr lang="it-IT" sz="2400" dirty="0">
              <a:cs typeface="Calibri"/>
            </a:endParaRPr>
          </a:p>
          <a:p>
            <a:pPr marL="12700" marR="3256915" algn="just">
              <a:lnSpc>
                <a:spcPct val="101800"/>
              </a:lnSpc>
              <a:spcBef>
                <a:spcPts val="2385"/>
              </a:spcBef>
            </a:pPr>
            <a:r>
              <a:rPr lang="it-IT" sz="2400" spc="-5" dirty="0">
                <a:cs typeface="Calibri"/>
              </a:rPr>
              <a:t>In tal caso </a:t>
            </a:r>
            <a:r>
              <a:rPr lang="it-IT" sz="2400" spc="-10" dirty="0">
                <a:cs typeface="Calibri"/>
              </a:rPr>
              <a:t>le </a:t>
            </a:r>
            <a:r>
              <a:rPr lang="it-IT" sz="2400" b="1" spc="-5" dirty="0">
                <a:solidFill>
                  <a:srgbClr val="C00000"/>
                </a:solidFill>
                <a:cs typeface="Calibri"/>
              </a:rPr>
              <a:t>norme impongono il </a:t>
            </a:r>
            <a:r>
              <a:rPr lang="it-IT" sz="2400" b="1" spc="-10" dirty="0">
                <a:solidFill>
                  <a:srgbClr val="C00000"/>
                </a:solidFill>
                <a:cs typeface="Calibri"/>
              </a:rPr>
              <a:t>ri</a:t>
            </a:r>
            <a:r>
              <a:rPr lang="it-IT" sz="2400" b="1" spc="-5" dirty="0">
                <a:solidFill>
                  <a:srgbClr val="C00000"/>
                </a:solidFill>
                <a:cs typeface="Calibri"/>
              </a:rPr>
              <a:t>spetto di requisiti minimi </a:t>
            </a:r>
            <a:r>
              <a:rPr lang="it-IT" sz="2400" dirty="0">
                <a:cs typeface="Calibri"/>
              </a:rPr>
              <a:t>di </a:t>
            </a:r>
            <a:r>
              <a:rPr lang="it-IT" sz="2400" spc="-5" dirty="0">
                <a:cs typeface="Calibri"/>
              </a:rPr>
              <a:t>sicurezza attraverso l’adozione di misure</a:t>
            </a:r>
            <a:r>
              <a:rPr lang="it-IT" sz="2400" spc="10" dirty="0">
                <a:cs typeface="Calibri"/>
              </a:rPr>
              <a:t> </a:t>
            </a:r>
            <a:r>
              <a:rPr lang="it-IT" sz="2400" spc="-5" dirty="0">
                <a:cs typeface="Calibri"/>
              </a:rPr>
              <a:t>prescrittive.</a:t>
            </a:r>
            <a:endParaRPr lang="it-IT" sz="2400" dirty="0">
              <a:cs typeface="Calibri"/>
            </a:endParaRPr>
          </a:p>
          <a:p>
            <a:pPr marL="12700" marR="5080">
              <a:lnSpc>
                <a:spcPct val="101800"/>
              </a:lnSpc>
              <a:spcBef>
                <a:spcPts val="2400"/>
              </a:spcBef>
            </a:pPr>
            <a:r>
              <a:rPr lang="it-IT" sz="2400" spc="-5" dirty="0">
                <a:cs typeface="Calibri"/>
              </a:rPr>
              <a:t>Opere complesse, </a:t>
            </a:r>
            <a:r>
              <a:rPr lang="it-IT" sz="2400" dirty="0">
                <a:cs typeface="Calibri"/>
              </a:rPr>
              <a:t>innova</a:t>
            </a:r>
            <a:r>
              <a:rPr lang="it-IT" sz="2400" spc="-10" dirty="0">
                <a:cs typeface="Calibri"/>
              </a:rPr>
              <a:t>tive, </a:t>
            </a:r>
            <a:r>
              <a:rPr lang="it-IT" sz="2400" dirty="0">
                <a:cs typeface="Calibri"/>
              </a:rPr>
              <a:t>edifici </a:t>
            </a:r>
            <a:r>
              <a:rPr lang="it-IT" sz="2400" spc="-5" dirty="0">
                <a:cs typeface="Calibri"/>
              </a:rPr>
              <a:t>storici, </a:t>
            </a:r>
            <a:r>
              <a:rPr lang="it-IT" sz="2400" dirty="0">
                <a:cs typeface="Calibri"/>
              </a:rPr>
              <a:t>ecc. </a:t>
            </a:r>
            <a:r>
              <a:rPr lang="it-IT" sz="2400" spc="-5" dirty="0">
                <a:cs typeface="Calibri"/>
              </a:rPr>
              <a:t>possono avere però, </a:t>
            </a:r>
            <a:r>
              <a:rPr lang="it-IT" sz="2400" b="1" spc="-5" dirty="0">
                <a:solidFill>
                  <a:srgbClr val="C00000"/>
                </a:solidFill>
                <a:cs typeface="Calibri"/>
              </a:rPr>
              <a:t>notevoli vincoli e</a:t>
            </a:r>
            <a:r>
              <a:rPr lang="it-IT" sz="2400" b="1" spc="15" dirty="0">
                <a:solidFill>
                  <a:srgbClr val="C00000"/>
                </a:solidFill>
                <a:cs typeface="Calibri"/>
              </a:rPr>
              <a:t> </a:t>
            </a:r>
            <a:r>
              <a:rPr lang="it-IT" sz="2400" b="1" spc="-5" dirty="0">
                <a:solidFill>
                  <a:srgbClr val="C00000"/>
                </a:solidFill>
                <a:cs typeface="Calibri"/>
              </a:rPr>
              <a:t>limitazioni</a:t>
            </a:r>
            <a:r>
              <a:rPr lang="it-IT" sz="2400" spc="-5" dirty="0">
                <a:cs typeface="Calibri"/>
              </a:rPr>
              <a:t>.</a:t>
            </a:r>
          </a:p>
          <a:p>
            <a:pPr marL="12700" marR="5080">
              <a:lnSpc>
                <a:spcPct val="101800"/>
              </a:lnSpc>
              <a:spcBef>
                <a:spcPts val="2400"/>
              </a:spcBef>
            </a:pPr>
            <a:r>
              <a:rPr lang="it-IT" sz="2400" spc="-5" dirty="0">
                <a:cs typeface="Calibri"/>
              </a:rPr>
              <a:t>A volte le </a:t>
            </a:r>
            <a:r>
              <a:rPr lang="it-IT" sz="2400" b="1" spc="-5" dirty="0">
                <a:solidFill>
                  <a:srgbClr val="AB201D"/>
                </a:solidFill>
                <a:cs typeface="Calibri"/>
              </a:rPr>
              <a:t>prescrizioni</a:t>
            </a:r>
            <a:r>
              <a:rPr lang="it-IT" sz="2400" spc="-5" dirty="0">
                <a:cs typeface="Calibri"/>
              </a:rPr>
              <a:t> imposte dalle norme possono diventare </a:t>
            </a:r>
            <a:r>
              <a:rPr lang="it-IT" sz="2400" b="1" spc="-5" dirty="0">
                <a:solidFill>
                  <a:srgbClr val="AB201D"/>
                </a:solidFill>
                <a:cs typeface="Calibri"/>
              </a:rPr>
              <a:t>irrealizzabili.</a:t>
            </a:r>
            <a:endParaRPr lang="it-IT" sz="2400" b="1" dirty="0">
              <a:solidFill>
                <a:srgbClr val="AB201D"/>
              </a:solidFill>
              <a:cs typeface="Calibri"/>
            </a:endParaRPr>
          </a:p>
          <a:p>
            <a:endParaRPr lang="it-IT" i="1" dirty="0"/>
          </a:p>
        </p:txBody>
      </p:sp>
      <p:sp>
        <p:nvSpPr>
          <p:cNvPr id="10" name="CasellaDiTesto 9"/>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Confronto tra Approccio Prescrittivo e Prestazionale </a:t>
            </a:r>
          </a:p>
        </p:txBody>
      </p:sp>
      <p:sp>
        <p:nvSpPr>
          <p:cNvPr id="11" name="object 8"/>
          <p:cNvSpPr>
            <a:spLocks noChangeAspect="1"/>
          </p:cNvSpPr>
          <p:nvPr/>
        </p:nvSpPr>
        <p:spPr>
          <a:xfrm>
            <a:off x="8996250" y="1701615"/>
            <a:ext cx="2730930" cy="1561412"/>
          </a:xfrm>
          <a:prstGeom prst="rect">
            <a:avLst/>
          </a:prstGeom>
          <a:blipFill>
            <a:blip r:embed="rId4" cstate="print"/>
            <a:stretch>
              <a:fillRect/>
            </a:stretch>
          </a:blipFill>
        </p:spPr>
        <p:txBody>
          <a:bodyPr wrap="square" lIns="0" tIns="0" rIns="0" bIns="0" rtlCol="0"/>
          <a:lstStyle/>
          <a:p>
            <a:endParaRPr/>
          </a:p>
        </p:txBody>
      </p:sp>
      <p:sp>
        <p:nvSpPr>
          <p:cNvPr id="12" name="CasellaDiTesto 11"/>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Tree>
    <p:extLst>
      <p:ext uri="{BB962C8B-B14F-4D97-AF65-F5344CB8AC3E}">
        <p14:creationId xmlns:p14="http://schemas.microsoft.com/office/powerpoint/2010/main" val="24774004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563350" y="6478270"/>
            <a:ext cx="445770" cy="365125"/>
          </a:xfrm>
        </p:spPr>
        <p:txBody>
          <a:bodyPr/>
          <a:lstStyle/>
          <a:p>
            <a:fld id="{E995EE40-9E1A-47E3-9D37-0CE2CB3BAD22}" type="slidenum">
              <a:rPr lang="it-IT" smtClean="0">
                <a:solidFill>
                  <a:schemeClr val="bg1"/>
                </a:solidFill>
              </a:rPr>
              <a:t>12</a:t>
            </a:fld>
            <a:endParaRPr lang="it-IT" dirty="0">
              <a:solidFill>
                <a:schemeClr val="bg1"/>
              </a:solidFill>
            </a:endParaRPr>
          </a:p>
        </p:txBody>
      </p:sp>
      <p:sp>
        <p:nvSpPr>
          <p:cNvPr id="12" name="CasellaDiTesto 11"/>
          <p:cNvSpPr txBox="1"/>
          <p:nvPr/>
        </p:nvSpPr>
        <p:spPr>
          <a:xfrm>
            <a:off x="339634" y="844522"/>
            <a:ext cx="11512732" cy="553998"/>
          </a:xfrm>
          <a:prstGeom prst="rect">
            <a:avLst/>
          </a:prstGeom>
          <a:noFill/>
        </p:spPr>
        <p:txBody>
          <a:bodyPr wrap="square" rtlCol="0">
            <a:spAutoFit/>
          </a:bodyPr>
          <a:lstStyle/>
          <a:p>
            <a:pPr algn="ctr"/>
            <a:r>
              <a:rPr lang="it-IT" sz="3000" b="1" dirty="0"/>
              <a:t>Approccio Prestazionale</a:t>
            </a:r>
          </a:p>
        </p:txBody>
      </p:sp>
      <p:sp>
        <p:nvSpPr>
          <p:cNvPr id="11" name="CasellaDiTesto 10"/>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5" name="CasellaDiTesto 4"/>
          <p:cNvSpPr txBox="1"/>
          <p:nvPr/>
        </p:nvSpPr>
        <p:spPr>
          <a:xfrm>
            <a:off x="342900" y="1571625"/>
            <a:ext cx="8448675" cy="2195473"/>
          </a:xfrm>
          <a:prstGeom prst="rect">
            <a:avLst/>
          </a:prstGeom>
          <a:noFill/>
        </p:spPr>
        <p:txBody>
          <a:bodyPr wrap="square" rtlCol="0">
            <a:spAutoFit/>
          </a:bodyPr>
          <a:lstStyle/>
          <a:p>
            <a:pPr marL="12700" algn="just">
              <a:lnSpc>
                <a:spcPct val="100000"/>
              </a:lnSpc>
              <a:spcBef>
                <a:spcPts val="1960"/>
              </a:spcBef>
            </a:pPr>
            <a:r>
              <a:rPr lang="it-IT" sz="2400" spc="-5" dirty="0">
                <a:cs typeface="Calibri"/>
              </a:rPr>
              <a:t>La </a:t>
            </a:r>
            <a:r>
              <a:rPr lang="it-IT" sz="2400" b="1" spc="-5" dirty="0">
                <a:solidFill>
                  <a:srgbClr val="C00000"/>
                </a:solidFill>
                <a:cs typeface="Calibri"/>
              </a:rPr>
              <a:t>F.S.E</a:t>
            </a:r>
            <a:r>
              <a:rPr lang="it-IT" sz="2400" spc="-5" dirty="0">
                <a:solidFill>
                  <a:srgbClr val="C00000"/>
                </a:solidFill>
                <a:cs typeface="Calibri"/>
              </a:rPr>
              <a:t>. </a:t>
            </a:r>
            <a:r>
              <a:rPr lang="it-IT" sz="2400" spc="-5" dirty="0">
                <a:cs typeface="Calibri"/>
              </a:rPr>
              <a:t>consente di progettare </a:t>
            </a:r>
            <a:r>
              <a:rPr lang="it-IT" sz="2400" b="1" spc="-5" dirty="0">
                <a:solidFill>
                  <a:srgbClr val="C00000"/>
                </a:solidFill>
                <a:cs typeface="Calibri"/>
              </a:rPr>
              <a:t>superando i tradizionali metodi prescrittivi </a:t>
            </a:r>
            <a:r>
              <a:rPr lang="it-IT" sz="2400" spc="-5" dirty="0">
                <a:cs typeface="Calibri"/>
              </a:rPr>
              <a:t>previsti dalle  regole tecniche di prevenzione incendi.</a:t>
            </a:r>
          </a:p>
          <a:p>
            <a:pPr marL="12700" algn="just">
              <a:lnSpc>
                <a:spcPct val="100000"/>
              </a:lnSpc>
              <a:spcBef>
                <a:spcPts val="1960"/>
              </a:spcBef>
            </a:pPr>
            <a:r>
              <a:rPr lang="it-IT" sz="2400" b="1" spc="-5" dirty="0">
                <a:solidFill>
                  <a:srgbClr val="C00000"/>
                </a:solidFill>
                <a:cs typeface="Calibri"/>
              </a:rPr>
              <a:t>L’analisi è più mirata</a:t>
            </a:r>
            <a:r>
              <a:rPr lang="it-IT" sz="2400" spc="-5" dirty="0">
                <a:cs typeface="Calibri"/>
              </a:rPr>
              <a:t>, consente di ottenere </a:t>
            </a:r>
            <a:r>
              <a:rPr lang="it-IT" sz="2400" b="1" spc="-5" dirty="0">
                <a:solidFill>
                  <a:srgbClr val="C00000"/>
                </a:solidFill>
                <a:cs typeface="Calibri"/>
              </a:rPr>
              <a:t>risultati più aderenti  </a:t>
            </a:r>
            <a:r>
              <a:rPr lang="it-IT" sz="2400" spc="-5" dirty="0">
                <a:cs typeface="Calibri"/>
              </a:rPr>
              <a:t>alla realtà e di commisurare le misure di protezione antincendio  </a:t>
            </a:r>
            <a:r>
              <a:rPr lang="it-IT" sz="2400" b="1" spc="-5" dirty="0">
                <a:solidFill>
                  <a:srgbClr val="C00000"/>
                </a:solidFill>
                <a:cs typeface="Calibri"/>
              </a:rPr>
              <a:t>alle reali necessità.</a:t>
            </a:r>
          </a:p>
        </p:txBody>
      </p:sp>
      <p:sp>
        <p:nvSpPr>
          <p:cNvPr id="13" name="object 8"/>
          <p:cNvSpPr>
            <a:spLocks noChangeAspect="1"/>
          </p:cNvSpPr>
          <p:nvPr/>
        </p:nvSpPr>
        <p:spPr>
          <a:xfrm>
            <a:off x="8996250" y="1701615"/>
            <a:ext cx="2730930" cy="1561412"/>
          </a:xfrm>
          <a:prstGeom prst="rect">
            <a:avLst/>
          </a:prstGeom>
          <a:blipFill>
            <a:blip r:embed="rId4" cstate="print"/>
            <a:stretch>
              <a:fillRect/>
            </a:stretch>
          </a:blipFill>
        </p:spPr>
        <p:txBody>
          <a:bodyPr wrap="square" lIns="0" tIns="0" rIns="0" bIns="0" rtlCol="0"/>
          <a:lstStyle/>
          <a:p>
            <a:endParaRPr/>
          </a:p>
        </p:txBody>
      </p:sp>
      <p:sp>
        <p:nvSpPr>
          <p:cNvPr id="14" name="CasellaDiTesto 13"/>
          <p:cNvSpPr txBox="1"/>
          <p:nvPr/>
        </p:nvSpPr>
        <p:spPr>
          <a:xfrm>
            <a:off x="339634" y="4030861"/>
            <a:ext cx="11387546" cy="2549416"/>
          </a:xfrm>
          <a:prstGeom prst="rect">
            <a:avLst/>
          </a:prstGeom>
          <a:noFill/>
        </p:spPr>
        <p:txBody>
          <a:bodyPr wrap="square" rtlCol="0">
            <a:spAutoFit/>
          </a:bodyPr>
          <a:lstStyle/>
          <a:p>
            <a:r>
              <a:rPr lang="it-IT" sz="2400" spc="-5" dirty="0">
                <a:cs typeface="Calibri"/>
              </a:rPr>
              <a:t>In tal modo sono possibili </a:t>
            </a:r>
            <a:r>
              <a:rPr lang="it-IT" sz="2400" b="1" spc="-5" dirty="0">
                <a:solidFill>
                  <a:srgbClr val="C00000"/>
                </a:solidFill>
                <a:cs typeface="Calibri"/>
              </a:rPr>
              <a:t>risparmi sui costi </a:t>
            </a:r>
            <a:r>
              <a:rPr lang="it-IT" sz="2400" spc="-5" dirty="0">
                <a:cs typeface="Calibri"/>
              </a:rPr>
              <a:t>degli interventi di prevenzione incendi, con la possibilità di valutare l’effetto sulla sicurezza complessiva delle singole misure previste.</a:t>
            </a:r>
          </a:p>
          <a:p>
            <a:pPr marL="12700">
              <a:lnSpc>
                <a:spcPct val="100000"/>
              </a:lnSpc>
              <a:spcBef>
                <a:spcPts val="2465"/>
              </a:spcBef>
            </a:pPr>
            <a:r>
              <a:rPr lang="it-IT" sz="2400" spc="-5" dirty="0">
                <a:cs typeface="Calibri"/>
              </a:rPr>
              <a:t>Di contro, i </a:t>
            </a:r>
            <a:r>
              <a:rPr lang="it-IT" sz="2400" b="1" spc="-5" dirty="0">
                <a:solidFill>
                  <a:srgbClr val="C00000"/>
                </a:solidFill>
                <a:cs typeface="Calibri"/>
              </a:rPr>
              <a:t>modelli prestazionali </a:t>
            </a:r>
            <a:r>
              <a:rPr lang="it-IT" sz="2400" spc="-5" dirty="0">
                <a:cs typeface="Calibri"/>
              </a:rPr>
              <a:t>presuppongono </a:t>
            </a:r>
            <a:r>
              <a:rPr lang="it-IT" sz="2400" spc="-10" dirty="0">
                <a:cs typeface="Calibri"/>
              </a:rPr>
              <a:t>il </a:t>
            </a:r>
            <a:r>
              <a:rPr lang="it-IT" sz="2400" spc="-5" dirty="0">
                <a:cs typeface="Calibri"/>
              </a:rPr>
              <a:t>possesso</a:t>
            </a:r>
            <a:r>
              <a:rPr lang="it-IT" sz="2400" spc="-130" dirty="0">
                <a:cs typeface="Calibri"/>
              </a:rPr>
              <a:t> </a:t>
            </a:r>
            <a:r>
              <a:rPr lang="it-IT" sz="2400" spc="-5" dirty="0">
                <a:cs typeface="Calibri"/>
              </a:rPr>
              <a:t>di </a:t>
            </a:r>
            <a:r>
              <a:rPr lang="it-IT" sz="2400" b="1" spc="-5" dirty="0">
                <a:solidFill>
                  <a:srgbClr val="C00000"/>
                </a:solidFill>
                <a:cs typeface="Calibri"/>
              </a:rPr>
              <a:t>maggiori competenze </a:t>
            </a:r>
            <a:r>
              <a:rPr lang="it-IT" sz="2400" spc="-5" dirty="0">
                <a:cs typeface="Calibri"/>
              </a:rPr>
              <a:t>da parte </a:t>
            </a:r>
            <a:r>
              <a:rPr lang="it-IT" sz="2400" spc="-10" dirty="0">
                <a:cs typeface="Calibri"/>
              </a:rPr>
              <a:t>dei </a:t>
            </a:r>
            <a:r>
              <a:rPr lang="it-IT" sz="2400" b="1" spc="-5" dirty="0">
                <a:solidFill>
                  <a:srgbClr val="C00000"/>
                </a:solidFill>
                <a:cs typeface="Calibri"/>
              </a:rPr>
              <a:t>progettisti </a:t>
            </a:r>
            <a:r>
              <a:rPr lang="it-IT" sz="2400" spc="-5" dirty="0">
                <a:cs typeface="Calibri"/>
              </a:rPr>
              <a:t>e dei</a:t>
            </a:r>
            <a:r>
              <a:rPr lang="it-IT" sz="2400" spc="110" dirty="0">
                <a:cs typeface="Calibri"/>
              </a:rPr>
              <a:t> </a:t>
            </a:r>
            <a:r>
              <a:rPr lang="it-IT" sz="2400" b="1" spc="-5" dirty="0">
                <a:solidFill>
                  <a:srgbClr val="C00000"/>
                </a:solidFill>
                <a:cs typeface="Calibri"/>
              </a:rPr>
              <a:t>verificatori</a:t>
            </a:r>
            <a:r>
              <a:rPr lang="it-IT" sz="2400" spc="-5" dirty="0">
                <a:cs typeface="Calibri"/>
              </a:rPr>
              <a:t>.</a:t>
            </a:r>
            <a:endParaRPr lang="it-IT" sz="2400" dirty="0">
              <a:cs typeface="Calibri"/>
            </a:endParaRPr>
          </a:p>
          <a:p>
            <a:endParaRPr lang="it-IT" sz="2400" spc="-5" dirty="0">
              <a:cs typeface="Calibri"/>
            </a:endParaRPr>
          </a:p>
          <a:p>
            <a:endParaRPr lang="it-IT" dirty="0"/>
          </a:p>
        </p:txBody>
      </p:sp>
      <p:sp>
        <p:nvSpPr>
          <p:cNvPr id="15" name="CasellaDiTesto 14"/>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Confronto tra Approccio Prescrittivo e Prestazionale </a:t>
            </a:r>
          </a:p>
        </p:txBody>
      </p:sp>
    </p:spTree>
    <p:extLst>
      <p:ext uri="{BB962C8B-B14F-4D97-AF65-F5344CB8AC3E}">
        <p14:creationId xmlns:p14="http://schemas.microsoft.com/office/powerpoint/2010/main" val="3249552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5" name="CasellaDiTesto 4"/>
          <p:cNvSpPr txBox="1"/>
          <p:nvPr/>
        </p:nvSpPr>
        <p:spPr>
          <a:xfrm>
            <a:off x="339634" y="844522"/>
            <a:ext cx="11512732" cy="4573368"/>
          </a:xfrm>
          <a:prstGeom prst="rect">
            <a:avLst/>
          </a:prstGeom>
          <a:noFill/>
        </p:spPr>
        <p:txBody>
          <a:bodyPr wrap="square" rtlCol="0">
            <a:spAutoFit/>
          </a:bodyPr>
          <a:lstStyle/>
          <a:p>
            <a:pPr algn="ctr"/>
            <a:r>
              <a:rPr lang="it-IT" sz="3000" b="1" dirty="0"/>
              <a:t>Approccio Prestazionale</a:t>
            </a:r>
            <a:endParaRPr lang="it-IT" dirty="0"/>
          </a:p>
          <a:p>
            <a:pPr marL="12700" marR="6350" indent="635" algn="just">
              <a:lnSpc>
                <a:spcPct val="101800"/>
              </a:lnSpc>
              <a:spcBef>
                <a:spcPts val="2385"/>
              </a:spcBef>
            </a:pPr>
            <a:r>
              <a:rPr lang="it-IT" sz="2400" spc="-5" dirty="0">
                <a:cs typeface="Calibri"/>
              </a:rPr>
              <a:t>L’approccio prestazionale </a:t>
            </a:r>
            <a:r>
              <a:rPr lang="it-IT" sz="2400" b="1" spc="-5" dirty="0">
                <a:solidFill>
                  <a:srgbClr val="C00000"/>
                </a:solidFill>
                <a:cs typeface="Calibri"/>
              </a:rPr>
              <a:t>non si occupa di  verificare il rispetto di una norma</a:t>
            </a:r>
            <a:r>
              <a:rPr lang="it-IT" sz="2400" spc="-5" dirty="0">
                <a:cs typeface="Calibri"/>
              </a:rPr>
              <a:t> o di una  probabilità di accadimento attraverso misure prestabilite.</a:t>
            </a:r>
          </a:p>
          <a:p>
            <a:pPr marL="12700" marR="6350" indent="635" algn="just">
              <a:lnSpc>
                <a:spcPct val="101800"/>
              </a:lnSpc>
              <a:spcBef>
                <a:spcPts val="2385"/>
              </a:spcBef>
            </a:pPr>
            <a:r>
              <a:rPr lang="it-IT" sz="2400" spc="-5" dirty="0">
                <a:cs typeface="Calibri"/>
              </a:rPr>
              <a:t>Si </a:t>
            </a:r>
            <a:r>
              <a:rPr lang="it-IT" sz="2400" b="1" spc="-5" dirty="0">
                <a:solidFill>
                  <a:srgbClr val="C00000"/>
                </a:solidFill>
                <a:cs typeface="Calibri"/>
              </a:rPr>
              <a:t>definisce </a:t>
            </a:r>
            <a:r>
              <a:rPr lang="it-IT" sz="2400" spc="-10" dirty="0">
                <a:cs typeface="Calibri"/>
              </a:rPr>
              <a:t>lo </a:t>
            </a:r>
            <a:r>
              <a:rPr lang="it-IT" sz="2400" b="1" spc="-5" dirty="0">
                <a:solidFill>
                  <a:srgbClr val="C00000"/>
                </a:solidFill>
                <a:cs typeface="Calibri"/>
              </a:rPr>
              <a:t>scopo </a:t>
            </a:r>
            <a:r>
              <a:rPr lang="it-IT" sz="2400" spc="-5" dirty="0">
                <a:cs typeface="Calibri"/>
              </a:rPr>
              <a:t>del progetto e l’</a:t>
            </a:r>
            <a:r>
              <a:rPr lang="it-IT" sz="2400" b="1" spc="-5" dirty="0">
                <a:solidFill>
                  <a:srgbClr val="C00000"/>
                </a:solidFill>
                <a:cs typeface="Calibri"/>
              </a:rPr>
              <a:t>obiettivo </a:t>
            </a:r>
            <a:r>
              <a:rPr lang="it-IT" sz="2400" spc="-5" dirty="0">
                <a:cs typeface="Calibri"/>
              </a:rPr>
              <a:t>da conseguire e</a:t>
            </a:r>
            <a:r>
              <a:rPr lang="it-IT" sz="2400" spc="-455" dirty="0">
                <a:cs typeface="Calibri"/>
              </a:rPr>
              <a:t> </a:t>
            </a:r>
            <a:r>
              <a:rPr lang="it-IT" sz="2400" b="1" spc="-5" dirty="0">
                <a:solidFill>
                  <a:srgbClr val="C00000"/>
                </a:solidFill>
                <a:cs typeface="Calibri"/>
              </a:rPr>
              <a:t>si effettua la verifica </a:t>
            </a:r>
            <a:r>
              <a:rPr lang="it-IT" sz="2400" spc="-5" dirty="0">
                <a:cs typeface="Calibri"/>
              </a:rPr>
              <a:t>sulla rispondenza dei requisiti</a:t>
            </a:r>
            <a:r>
              <a:rPr lang="it-IT" sz="2400" spc="50" dirty="0">
                <a:cs typeface="Calibri"/>
              </a:rPr>
              <a:t> </a:t>
            </a:r>
            <a:r>
              <a:rPr lang="it-IT" sz="2400" spc="-5" dirty="0">
                <a:cs typeface="Calibri"/>
              </a:rPr>
              <a:t>stabiliti.</a:t>
            </a:r>
            <a:endParaRPr lang="it-IT" sz="2400" dirty="0">
              <a:cs typeface="Calibri"/>
            </a:endParaRPr>
          </a:p>
          <a:p>
            <a:pPr marL="12700" algn="just">
              <a:lnSpc>
                <a:spcPct val="100000"/>
              </a:lnSpc>
              <a:spcBef>
                <a:spcPts val="2460"/>
              </a:spcBef>
            </a:pPr>
            <a:r>
              <a:rPr lang="it-IT" sz="2400" b="1" spc="-5" dirty="0">
                <a:solidFill>
                  <a:srgbClr val="C00000"/>
                </a:solidFill>
                <a:cs typeface="Calibri"/>
              </a:rPr>
              <a:t>Valutazione quantitativa </a:t>
            </a:r>
            <a:r>
              <a:rPr lang="it-IT" sz="2400" dirty="0">
                <a:cs typeface="Calibri"/>
              </a:rPr>
              <a:t>del </a:t>
            </a:r>
            <a:r>
              <a:rPr lang="it-IT" sz="2400" spc="-5" dirty="0">
                <a:cs typeface="Calibri"/>
              </a:rPr>
              <a:t>livello </a:t>
            </a:r>
            <a:r>
              <a:rPr lang="it-IT" sz="2400" dirty="0">
                <a:cs typeface="Calibri"/>
              </a:rPr>
              <a:t>di </a:t>
            </a:r>
            <a:r>
              <a:rPr lang="it-IT" sz="2400" spc="-5" dirty="0">
                <a:cs typeface="Calibri"/>
              </a:rPr>
              <a:t>sicurezza</a:t>
            </a:r>
            <a:r>
              <a:rPr lang="it-IT" sz="2400" spc="-10" dirty="0">
                <a:cs typeface="Calibri"/>
              </a:rPr>
              <a:t> </a:t>
            </a:r>
            <a:r>
              <a:rPr lang="it-IT" sz="2400" spc="-5" dirty="0">
                <a:cs typeface="Calibri"/>
              </a:rPr>
              <a:t>antincendio:</a:t>
            </a:r>
            <a:endParaRPr lang="it-IT" sz="2400" dirty="0">
              <a:cs typeface="Calibri"/>
            </a:endParaRPr>
          </a:p>
          <a:p>
            <a:pPr marL="13335" marR="5080" algn="just">
              <a:lnSpc>
                <a:spcPct val="101800"/>
              </a:lnSpc>
              <a:spcBef>
                <a:spcPts val="605"/>
              </a:spcBef>
            </a:pPr>
            <a:r>
              <a:rPr lang="it-IT" sz="2400" spc="-5" dirty="0">
                <a:cs typeface="Calibri"/>
              </a:rPr>
              <a:t>Gli effetti dell’incendio sono quantificati e </a:t>
            </a:r>
            <a:r>
              <a:rPr lang="it-IT" sz="2400" spc="-10" dirty="0">
                <a:cs typeface="Calibri"/>
              </a:rPr>
              <a:t>il </a:t>
            </a:r>
            <a:r>
              <a:rPr lang="it-IT" sz="2400" spc="-5" dirty="0">
                <a:cs typeface="Calibri"/>
              </a:rPr>
              <a:t>livello di sicurezza  antincendio valutato rispetto a </a:t>
            </a:r>
            <a:r>
              <a:rPr lang="it-IT" sz="2400" b="1" spc="-5" dirty="0">
                <a:solidFill>
                  <a:srgbClr val="C00000"/>
                </a:solidFill>
                <a:cs typeface="Calibri"/>
              </a:rPr>
              <a:t>soglie prestazionali </a:t>
            </a:r>
            <a:r>
              <a:rPr lang="it-IT" sz="2400" spc="-5" dirty="0">
                <a:cs typeface="Calibri"/>
              </a:rPr>
              <a:t>prestabilite  </a:t>
            </a:r>
            <a:r>
              <a:rPr lang="it-IT" sz="2400" i="1" spc="-5" dirty="0">
                <a:cs typeface="Calibri"/>
              </a:rPr>
              <a:t>(temperatura, visibilità, altezza </a:t>
            </a:r>
            <a:r>
              <a:rPr lang="it-IT" sz="2400" i="1" spc="-10" dirty="0">
                <a:cs typeface="Calibri"/>
              </a:rPr>
              <a:t>dello </a:t>
            </a:r>
            <a:r>
              <a:rPr lang="it-IT" sz="2400" i="1" spc="-5" dirty="0">
                <a:cs typeface="Calibri"/>
              </a:rPr>
              <a:t>strato </a:t>
            </a:r>
            <a:r>
              <a:rPr lang="it-IT" sz="2400" i="1" spc="-10" dirty="0">
                <a:cs typeface="Calibri"/>
              </a:rPr>
              <a:t>libero </a:t>
            </a:r>
            <a:r>
              <a:rPr lang="it-IT" sz="2400" i="1" spc="-5" dirty="0">
                <a:cs typeface="Calibri"/>
              </a:rPr>
              <a:t>da fumo</a:t>
            </a:r>
            <a:r>
              <a:rPr lang="it-IT" sz="2400" i="1" spc="105" dirty="0">
                <a:cs typeface="Calibri"/>
              </a:rPr>
              <a:t> </a:t>
            </a:r>
            <a:r>
              <a:rPr lang="it-IT" sz="2400" i="1" spc="-5" dirty="0">
                <a:cs typeface="Calibri"/>
              </a:rPr>
              <a:t>…).</a:t>
            </a:r>
            <a:endParaRPr lang="it-IT" i="1" dirty="0"/>
          </a:p>
        </p:txBody>
      </p:sp>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563350" y="6478270"/>
            <a:ext cx="445770" cy="365125"/>
          </a:xfrm>
        </p:spPr>
        <p:txBody>
          <a:bodyPr/>
          <a:lstStyle/>
          <a:p>
            <a:fld id="{E995EE40-9E1A-47E3-9D37-0CE2CB3BAD22}" type="slidenum">
              <a:rPr lang="it-IT" smtClean="0">
                <a:solidFill>
                  <a:schemeClr val="bg1"/>
                </a:solidFill>
              </a:rPr>
              <a:t>13</a:t>
            </a:fld>
            <a:endParaRPr lang="it-IT" dirty="0">
              <a:solidFill>
                <a:schemeClr val="bg1"/>
              </a:solidFill>
            </a:endParaRPr>
          </a:p>
        </p:txBody>
      </p:sp>
      <p:sp>
        <p:nvSpPr>
          <p:cNvPr id="11" name="CasellaDiTesto 10"/>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12" name="CasellaDiTesto 11"/>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Confronto tra Approccio Prescrittivo e Prestazionale </a:t>
            </a:r>
          </a:p>
        </p:txBody>
      </p:sp>
    </p:spTree>
    <p:extLst>
      <p:ext uri="{BB962C8B-B14F-4D97-AF65-F5344CB8AC3E}">
        <p14:creationId xmlns:p14="http://schemas.microsoft.com/office/powerpoint/2010/main" val="29046096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5" name="CasellaDiTesto 4"/>
          <p:cNvSpPr txBox="1"/>
          <p:nvPr/>
        </p:nvSpPr>
        <p:spPr>
          <a:xfrm>
            <a:off x="339634" y="844522"/>
            <a:ext cx="11512732" cy="553998"/>
          </a:xfrm>
          <a:prstGeom prst="rect">
            <a:avLst/>
          </a:prstGeom>
          <a:noFill/>
        </p:spPr>
        <p:txBody>
          <a:bodyPr wrap="square" rtlCol="0">
            <a:spAutoFit/>
          </a:bodyPr>
          <a:lstStyle/>
          <a:p>
            <a:pPr algn="ctr"/>
            <a:r>
              <a:rPr lang="it-IT" sz="3000" b="1" dirty="0"/>
              <a:t>Approccio Prestazionale</a:t>
            </a:r>
          </a:p>
        </p:txBody>
      </p:sp>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468100" y="6478270"/>
            <a:ext cx="541020" cy="365125"/>
          </a:xfrm>
        </p:spPr>
        <p:txBody>
          <a:bodyPr/>
          <a:lstStyle/>
          <a:p>
            <a:fld id="{E995EE40-9E1A-47E3-9D37-0CE2CB3BAD22}" type="slidenum">
              <a:rPr lang="it-IT" smtClean="0">
                <a:solidFill>
                  <a:schemeClr val="bg1"/>
                </a:solidFill>
              </a:rPr>
              <a:t>14</a:t>
            </a:fld>
            <a:endParaRPr lang="it-IT" dirty="0">
              <a:solidFill>
                <a:schemeClr val="bg1"/>
              </a:solidFill>
            </a:endParaRPr>
          </a:p>
        </p:txBody>
      </p:sp>
      <p:graphicFrame>
        <p:nvGraphicFramePr>
          <p:cNvPr id="11" name="object 2"/>
          <p:cNvGraphicFramePr>
            <a:graphicFrameLocks noGrp="1"/>
          </p:cNvGraphicFramePr>
          <p:nvPr>
            <p:extLst>
              <p:ext uri="{D42A27DB-BD31-4B8C-83A1-F6EECF244321}">
                <p14:modId xmlns:p14="http://schemas.microsoft.com/office/powerpoint/2010/main" val="1229264667"/>
              </p:ext>
            </p:extLst>
          </p:nvPr>
        </p:nvGraphicFramePr>
        <p:xfrm>
          <a:off x="2013680" y="1614037"/>
          <a:ext cx="8140700" cy="3826001"/>
        </p:xfrm>
        <a:graphic>
          <a:graphicData uri="http://schemas.openxmlformats.org/drawingml/2006/table">
            <a:tbl>
              <a:tblPr firstRow="1" bandRow="1">
                <a:tableStyleId>{69C7853C-536D-4A76-A0AE-DD22124D55A5}</a:tableStyleId>
              </a:tblPr>
              <a:tblGrid>
                <a:gridCol w="2038350">
                  <a:extLst>
                    <a:ext uri="{9D8B030D-6E8A-4147-A177-3AD203B41FA5}">
                      <a16:colId xmlns:a16="http://schemas.microsoft.com/office/drawing/2014/main" val="20000"/>
                    </a:ext>
                  </a:extLst>
                </a:gridCol>
                <a:gridCol w="2038350">
                  <a:extLst>
                    <a:ext uri="{9D8B030D-6E8A-4147-A177-3AD203B41FA5}">
                      <a16:colId xmlns:a16="http://schemas.microsoft.com/office/drawing/2014/main" val="20001"/>
                    </a:ext>
                  </a:extLst>
                </a:gridCol>
                <a:gridCol w="2038350">
                  <a:extLst>
                    <a:ext uri="{9D8B030D-6E8A-4147-A177-3AD203B41FA5}">
                      <a16:colId xmlns:a16="http://schemas.microsoft.com/office/drawing/2014/main" val="20002"/>
                    </a:ext>
                  </a:extLst>
                </a:gridCol>
                <a:gridCol w="2025650">
                  <a:extLst>
                    <a:ext uri="{9D8B030D-6E8A-4147-A177-3AD203B41FA5}">
                      <a16:colId xmlns:a16="http://schemas.microsoft.com/office/drawing/2014/main" val="20003"/>
                    </a:ext>
                  </a:extLst>
                </a:gridCol>
              </a:tblGrid>
              <a:tr h="747521">
                <a:tc>
                  <a:txBody>
                    <a:bodyPr/>
                    <a:lstStyle/>
                    <a:p>
                      <a:pPr marL="77470" algn="ctr">
                        <a:lnSpc>
                          <a:spcPts val="1880"/>
                        </a:lnSpc>
                      </a:pPr>
                      <a:r>
                        <a:rPr lang="it-IT" sz="1600" b="0" noProof="0" dirty="0">
                          <a:solidFill>
                            <a:schemeClr val="bg1"/>
                          </a:solidFill>
                          <a:latin typeface="Calibri (Corpo)"/>
                          <a:cs typeface="Arial"/>
                        </a:rPr>
                        <a:t>Scopo del progetto</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tc>
                  <a:txBody>
                    <a:bodyPr/>
                    <a:lstStyle/>
                    <a:p>
                      <a:pPr marL="0" indent="0" algn="ctr">
                        <a:lnSpc>
                          <a:spcPts val="1880"/>
                        </a:lnSpc>
                      </a:pPr>
                      <a:r>
                        <a:rPr lang="it-IT" sz="1600" b="0" noProof="0" dirty="0">
                          <a:solidFill>
                            <a:schemeClr val="bg1"/>
                          </a:solidFill>
                          <a:latin typeface="Calibri (Corpo)"/>
                          <a:cs typeface="Arial"/>
                        </a:rPr>
                        <a:t>Meta del progetto</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tc>
                  <a:txBody>
                    <a:bodyPr/>
                    <a:lstStyle/>
                    <a:p>
                      <a:pPr marL="447675" marR="412115" indent="-22225" algn="ctr">
                        <a:lnSpc>
                          <a:spcPts val="1920"/>
                        </a:lnSpc>
                        <a:spcBef>
                          <a:spcPts val="25"/>
                        </a:spcBef>
                      </a:pPr>
                      <a:r>
                        <a:rPr lang="it-IT" sz="1600" b="0" kern="1200" noProof="0" dirty="0">
                          <a:solidFill>
                            <a:schemeClr val="bg1"/>
                          </a:solidFill>
                          <a:latin typeface="Calibri (Corpo)"/>
                          <a:ea typeface="+mn-ea"/>
                          <a:cs typeface="Arial"/>
                        </a:rPr>
                        <a:t>Obiettivo del progetto</a:t>
                      </a:r>
                    </a:p>
                  </a:txBody>
                  <a:tcPr marL="0" marR="0" marT="31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tc>
                  <a:txBody>
                    <a:bodyPr/>
                    <a:lstStyle/>
                    <a:p>
                      <a:pPr marL="266700" marR="301625" indent="28575" algn="ctr">
                        <a:lnSpc>
                          <a:spcPts val="1920"/>
                        </a:lnSpc>
                        <a:spcBef>
                          <a:spcPts val="25"/>
                        </a:spcBef>
                      </a:pPr>
                      <a:r>
                        <a:rPr lang="it-IT" sz="1600" b="0" noProof="0" dirty="0">
                          <a:solidFill>
                            <a:schemeClr val="bg1"/>
                          </a:solidFill>
                          <a:latin typeface="Calibri (Corpo)"/>
                          <a:cs typeface="Arial"/>
                        </a:rPr>
                        <a:t>Prestazione</a:t>
                      </a:r>
                      <a:r>
                        <a:rPr lang="it-IT" sz="1600" b="0" baseline="0" noProof="0" dirty="0">
                          <a:solidFill>
                            <a:schemeClr val="bg1"/>
                          </a:solidFill>
                          <a:latin typeface="Calibri (Corpo)"/>
                          <a:cs typeface="Arial"/>
                        </a:rPr>
                        <a:t> da controllare</a:t>
                      </a:r>
                      <a:endParaRPr lang="it-IT" sz="1600" b="0" noProof="0" dirty="0">
                        <a:solidFill>
                          <a:schemeClr val="bg1"/>
                        </a:solidFill>
                        <a:latin typeface="Calibri (Corpo)"/>
                        <a:cs typeface="Arial"/>
                      </a:endParaRPr>
                    </a:p>
                  </a:txBody>
                  <a:tcPr marL="0" marR="0" marT="31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extLst>
                  <a:ext uri="{0D108BD9-81ED-4DB2-BD59-A6C34878D82A}">
                    <a16:rowId xmlns:a16="http://schemas.microsoft.com/office/drawing/2014/main" val="3342809319"/>
                  </a:ext>
                </a:extLst>
              </a:tr>
              <a:tr h="243078">
                <a:tc>
                  <a:txBody>
                    <a:bodyPr/>
                    <a:lstStyle/>
                    <a:p>
                      <a:pPr marL="77470">
                        <a:lnSpc>
                          <a:spcPts val="1814"/>
                        </a:lnSpc>
                      </a:pPr>
                      <a:endParaRPr lang="it-IT" sz="1600" spc="-5" noProof="0" dirty="0">
                        <a:latin typeface="Calibri (Corpo)"/>
                      </a:endParaRPr>
                    </a:p>
                    <a:p>
                      <a:pPr marL="77470">
                        <a:lnSpc>
                          <a:spcPts val="1814"/>
                        </a:lnSpc>
                      </a:pPr>
                      <a:r>
                        <a:rPr lang="it-IT" sz="1600" spc="-5" noProof="0" dirty="0">
                          <a:latin typeface="Calibri (Corpo)"/>
                        </a:rPr>
                        <a:t>Ampliamento di</a:t>
                      </a:r>
                      <a:r>
                        <a:rPr lang="it-IT" sz="1600" spc="-5" baseline="0" noProof="0" dirty="0">
                          <a:latin typeface="Calibri (Corpo)"/>
                        </a:rPr>
                        <a:t> un </a:t>
                      </a:r>
                      <a:r>
                        <a:rPr lang="it-IT" sz="1600" spc="-5" noProof="0" dirty="0">
                          <a:latin typeface="Calibri (Corpo)"/>
                        </a:rPr>
                        <a:t>edificio soggetto a</a:t>
                      </a:r>
                      <a:r>
                        <a:rPr lang="it-IT" sz="1600" spc="-5" baseline="0" noProof="0" dirty="0">
                          <a:latin typeface="Calibri (Corpo)"/>
                        </a:rPr>
                        <a:t>d alcuni vincoli </a:t>
                      </a:r>
                      <a:r>
                        <a:rPr lang="it-IT" sz="1600" spc="-5" noProof="0" dirty="0">
                          <a:latin typeface="Calibri (Corpo)"/>
                        </a:rPr>
                        <a:t>(beni culturali,  urbanistici, tecnici, strutturali,  ecc.);</a:t>
                      </a:r>
                      <a:endParaRPr lang="it-IT" sz="1600" noProof="0" dirty="0">
                        <a:latin typeface="Calibri (Corpo)"/>
                      </a:endParaRPr>
                    </a:p>
                    <a:p>
                      <a:pPr marL="77470">
                        <a:lnSpc>
                          <a:spcPts val="1814"/>
                        </a:lnSpc>
                      </a:pPr>
                      <a:endParaRPr lang="it-IT" sz="1600" noProof="0" dirty="0">
                        <a:latin typeface="Calibri (Corpo)"/>
                        <a:cs typeface="Arial"/>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40000"/>
                      </a:schemeClr>
                    </a:solidFill>
                  </a:tcPr>
                </a:tc>
                <a:tc>
                  <a:txBody>
                    <a:bodyPr/>
                    <a:lstStyle/>
                    <a:p>
                      <a:pPr marL="85725">
                        <a:lnSpc>
                          <a:spcPts val="1835"/>
                        </a:lnSpc>
                      </a:pPr>
                      <a:endParaRPr lang="it-IT" sz="1600" spc="-5" noProof="0" dirty="0">
                        <a:latin typeface="Calibri (Corpo)"/>
                      </a:endParaRPr>
                    </a:p>
                    <a:p>
                      <a:pPr marL="85725">
                        <a:lnSpc>
                          <a:spcPts val="1835"/>
                        </a:lnSpc>
                      </a:pPr>
                      <a:r>
                        <a:rPr lang="it-IT" sz="1600" spc="-5" noProof="0" dirty="0">
                          <a:latin typeface="Calibri (Corpo)"/>
                        </a:rPr>
                        <a:t>Assicurare</a:t>
                      </a:r>
                      <a:r>
                        <a:rPr lang="it-IT" sz="1600" spc="-5" baseline="0" noProof="0" dirty="0">
                          <a:latin typeface="Calibri (Corpo)"/>
                        </a:rPr>
                        <a:t> </a:t>
                      </a:r>
                      <a:r>
                        <a:rPr lang="it-IT" sz="1600" spc="-5" noProof="0" dirty="0">
                          <a:latin typeface="Calibri (Corpo)"/>
                        </a:rPr>
                        <a:t>che </a:t>
                      </a:r>
                      <a:r>
                        <a:rPr lang="it-IT" sz="1600" noProof="0" dirty="0">
                          <a:latin typeface="Calibri (Corpo)"/>
                        </a:rPr>
                        <a:t>in </a:t>
                      </a:r>
                      <a:r>
                        <a:rPr lang="it-IT" sz="1600" spc="-5" noProof="0" dirty="0">
                          <a:latin typeface="Calibri (Corpo)"/>
                        </a:rPr>
                        <a:t>caso di incendio</a:t>
                      </a:r>
                      <a:r>
                        <a:rPr lang="it-IT" sz="1600" spc="-165" noProof="0" dirty="0">
                          <a:latin typeface="Calibri (Corpo)"/>
                        </a:rPr>
                        <a:t> </a:t>
                      </a:r>
                      <a:r>
                        <a:rPr lang="it-IT" sz="1600" spc="-5" noProof="0" dirty="0">
                          <a:latin typeface="Calibri (Corpo)"/>
                        </a:rPr>
                        <a:t>non </a:t>
                      </a:r>
                      <a:r>
                        <a:rPr lang="it-IT" sz="1600" noProof="0" dirty="0">
                          <a:latin typeface="Calibri (Corpo)"/>
                        </a:rPr>
                        <a:t>si</a:t>
                      </a:r>
                      <a:r>
                        <a:rPr lang="it-IT" sz="1600" spc="-120" noProof="0" dirty="0">
                          <a:latin typeface="Calibri (Corpo)"/>
                        </a:rPr>
                        <a:t> </a:t>
                      </a:r>
                      <a:r>
                        <a:rPr lang="it-IT" sz="1600" spc="-5" noProof="0" dirty="0">
                          <a:latin typeface="Calibri (Corpo)"/>
                        </a:rPr>
                        <a:t>verifichino</a:t>
                      </a:r>
                      <a:endParaRPr lang="it-IT" sz="1600" noProof="0" dirty="0">
                        <a:latin typeface="Calibri (Corpo)"/>
                      </a:endParaRPr>
                    </a:p>
                    <a:p>
                      <a:pPr marL="85725" marR="162560">
                        <a:lnSpc>
                          <a:spcPct val="100000"/>
                        </a:lnSpc>
                      </a:pPr>
                      <a:r>
                        <a:rPr lang="it-IT" sz="1600" spc="-5" noProof="0" dirty="0">
                          <a:latin typeface="Calibri (Corpo)"/>
                        </a:rPr>
                        <a:t>decessi  </a:t>
                      </a:r>
                      <a:r>
                        <a:rPr lang="it-IT" sz="1600" spc="-10" noProof="0" dirty="0">
                          <a:latin typeface="Calibri (Corpo)"/>
                        </a:rPr>
                        <a:t>nell’ambiente di  </a:t>
                      </a:r>
                      <a:r>
                        <a:rPr lang="it-IT" sz="1600" spc="-5" noProof="0" dirty="0">
                          <a:latin typeface="Calibri (Corpo)"/>
                        </a:rPr>
                        <a:t>inizio </a:t>
                      </a:r>
                      <a:r>
                        <a:rPr lang="it-IT" sz="1600" spc="-10" noProof="0" dirty="0">
                          <a:latin typeface="Calibri (Corpo)"/>
                        </a:rPr>
                        <a:t>dell’incendio</a:t>
                      </a:r>
                      <a:r>
                        <a:rPr lang="it-IT" sz="1600" spc="-190" noProof="0" dirty="0">
                          <a:latin typeface="Calibri (Corpo)"/>
                        </a:rPr>
                        <a:t> </a:t>
                      </a:r>
                      <a:r>
                        <a:rPr lang="it-IT" sz="1600" spc="-5" noProof="0" dirty="0">
                          <a:latin typeface="Calibri (Corpo)"/>
                        </a:rPr>
                        <a:t>e  </a:t>
                      </a:r>
                      <a:r>
                        <a:rPr lang="it-IT" sz="1600" spc="-10" noProof="0" dirty="0">
                          <a:latin typeface="Calibri (Corpo)"/>
                        </a:rPr>
                        <a:t>lesioni </a:t>
                      </a:r>
                      <a:r>
                        <a:rPr lang="it-IT" sz="1600" spc="-5" noProof="0" dirty="0">
                          <a:latin typeface="Calibri (Corpo)"/>
                        </a:rPr>
                        <a:t>alle persone  che si trovano in  altre parti  </a:t>
                      </a:r>
                      <a:r>
                        <a:rPr lang="it-IT" sz="1600" spc="-10" noProof="0" dirty="0">
                          <a:latin typeface="Calibri (Corpo)"/>
                        </a:rPr>
                        <a:t>dell’edificio.</a:t>
                      </a:r>
                      <a:endParaRPr lang="it-IT" sz="1600" noProof="0" dirty="0">
                        <a:latin typeface="Calibri (Corpo)"/>
                        <a:cs typeface="Arial"/>
                      </a:endParaRPr>
                    </a:p>
                    <a:p>
                      <a:pPr marL="85725" marR="0" lvl="0" indent="0" algn="l" defTabSz="914400" rtl="0" eaLnBrk="1" fontAlgn="auto" latinLnBrk="0" hangingPunct="1">
                        <a:lnSpc>
                          <a:spcPts val="1814"/>
                        </a:lnSpc>
                        <a:spcBef>
                          <a:spcPts val="0"/>
                        </a:spcBef>
                        <a:spcAft>
                          <a:spcPts val="0"/>
                        </a:spcAft>
                        <a:buClrTx/>
                        <a:buSzTx/>
                        <a:buFontTx/>
                        <a:buNone/>
                        <a:tabLst/>
                        <a:defRPr/>
                      </a:pPr>
                      <a:endParaRPr lang="it-IT" sz="1600" noProof="0" dirty="0">
                        <a:latin typeface="Calibri (Corpo)"/>
                        <a:cs typeface="Arial"/>
                      </a:endParaRPr>
                    </a:p>
                    <a:p>
                      <a:pPr marL="85725">
                        <a:lnSpc>
                          <a:spcPts val="1814"/>
                        </a:lnSpc>
                      </a:pPr>
                      <a:endParaRPr lang="it-IT" sz="1600" noProof="0" dirty="0">
                        <a:latin typeface="Calibri (Corpo)"/>
                        <a:cs typeface="Arial"/>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40000"/>
                      </a:schemeClr>
                    </a:solidFill>
                  </a:tcPr>
                </a:tc>
                <a:tc>
                  <a:txBody>
                    <a:bodyPr/>
                    <a:lstStyle/>
                    <a:p>
                      <a:pPr marL="85725">
                        <a:lnSpc>
                          <a:spcPts val="1835"/>
                        </a:lnSpc>
                      </a:pPr>
                      <a:endParaRPr lang="it-IT" sz="1600" spc="-5" noProof="0" dirty="0">
                        <a:latin typeface="Calibri (Corpo)"/>
                      </a:endParaRPr>
                    </a:p>
                    <a:p>
                      <a:pPr marL="85725">
                        <a:lnSpc>
                          <a:spcPts val="1835"/>
                        </a:lnSpc>
                      </a:pPr>
                      <a:r>
                        <a:rPr lang="it-IT" sz="1600" spc="-5" noProof="0" dirty="0">
                          <a:latin typeface="Calibri (Corpo)"/>
                        </a:rPr>
                        <a:t>Limitare le</a:t>
                      </a:r>
                      <a:r>
                        <a:rPr lang="it-IT" sz="1600" spc="-160" noProof="0" dirty="0">
                          <a:latin typeface="Calibri (Corpo)"/>
                        </a:rPr>
                        <a:t> </a:t>
                      </a:r>
                      <a:r>
                        <a:rPr lang="it-IT" sz="1600" spc="-5" noProof="0" dirty="0">
                          <a:latin typeface="Calibri (Corpo)"/>
                        </a:rPr>
                        <a:t>lesioni,</a:t>
                      </a:r>
                      <a:r>
                        <a:rPr lang="it-IT" sz="1600" spc="-5" baseline="0" noProof="0" dirty="0">
                          <a:latin typeface="Calibri (Corpo)"/>
                        </a:rPr>
                        <a:t> </a:t>
                      </a:r>
                      <a:r>
                        <a:rPr lang="it-IT" sz="1600" spc="-10" noProof="0" dirty="0">
                          <a:latin typeface="Calibri (Corpo)"/>
                        </a:rPr>
                        <a:t>livello</a:t>
                      </a:r>
                      <a:r>
                        <a:rPr lang="it-IT" sz="1600" spc="-150" noProof="0" dirty="0">
                          <a:latin typeface="Calibri (Corpo)"/>
                        </a:rPr>
                        <a:t> </a:t>
                      </a:r>
                      <a:r>
                        <a:rPr lang="it-IT" sz="1600" spc="-5" noProof="0" dirty="0">
                          <a:latin typeface="Calibri (Corpo)"/>
                        </a:rPr>
                        <a:t>di </a:t>
                      </a:r>
                      <a:r>
                        <a:rPr lang="it-IT" sz="1600" spc="-10" noProof="0" dirty="0">
                          <a:latin typeface="Calibri (Corpo)"/>
                        </a:rPr>
                        <a:t>esposizione</a:t>
                      </a:r>
                      <a:r>
                        <a:rPr lang="it-IT" sz="1600" spc="-150" noProof="0" dirty="0">
                          <a:latin typeface="Calibri (Corpo)"/>
                        </a:rPr>
                        <a:t> </a:t>
                      </a:r>
                      <a:r>
                        <a:rPr lang="it-IT" sz="1600" spc="-5" noProof="0" dirty="0">
                          <a:latin typeface="Calibri (Corpo)"/>
                        </a:rPr>
                        <a:t>ad agenti tossici</a:t>
                      </a:r>
                      <a:r>
                        <a:rPr lang="it-IT" sz="1600" spc="-5" baseline="0" noProof="0" dirty="0">
                          <a:latin typeface="Calibri (Corpo)"/>
                        </a:rPr>
                        <a:t> e </a:t>
                      </a:r>
                      <a:r>
                        <a:rPr lang="it-IT" sz="1600" spc="-10" noProof="0" dirty="0">
                          <a:latin typeface="Calibri (Corpo)"/>
                        </a:rPr>
                        <a:t>all’irraggiamento</a:t>
                      </a:r>
                      <a:r>
                        <a:rPr lang="it-IT" sz="1600" spc="-10" baseline="0" noProof="0" dirty="0">
                          <a:latin typeface="Calibri (Corpo)"/>
                        </a:rPr>
                        <a:t> </a:t>
                      </a:r>
                      <a:r>
                        <a:rPr lang="it-IT" sz="1600" noProof="0" dirty="0">
                          <a:latin typeface="Calibri (Corpo)"/>
                        </a:rPr>
                        <a:t>delle </a:t>
                      </a:r>
                      <a:r>
                        <a:rPr lang="it-IT" sz="1600" spc="-5" noProof="0" dirty="0">
                          <a:latin typeface="Calibri (Corpo)"/>
                        </a:rPr>
                        <a:t>persone che</a:t>
                      </a:r>
                      <a:r>
                        <a:rPr lang="it-IT" sz="1600" spc="-229" noProof="0" dirty="0">
                          <a:latin typeface="Calibri (Corpo)"/>
                        </a:rPr>
                        <a:t> </a:t>
                      </a:r>
                      <a:r>
                        <a:rPr lang="it-IT" sz="1600" spc="-5" noProof="0" dirty="0">
                          <a:latin typeface="Calibri (Corpo)"/>
                        </a:rPr>
                        <a:t>si  trovano  </a:t>
                      </a:r>
                      <a:r>
                        <a:rPr lang="it-IT" sz="1600" spc="-10" noProof="0" dirty="0">
                          <a:latin typeface="Calibri (Corpo)"/>
                        </a:rPr>
                        <a:t>nell’ambiente di  </a:t>
                      </a:r>
                      <a:r>
                        <a:rPr lang="it-IT" sz="1600" spc="-5" noProof="0" dirty="0">
                          <a:latin typeface="Calibri (Corpo)"/>
                        </a:rPr>
                        <a:t>origine</a:t>
                      </a:r>
                      <a:r>
                        <a:rPr lang="it-IT" sz="1600" spc="-170" noProof="0" dirty="0">
                          <a:latin typeface="Calibri (Corpo)"/>
                        </a:rPr>
                        <a:t> </a:t>
                      </a:r>
                      <a:r>
                        <a:rPr lang="it-IT" sz="1600" spc="-10" noProof="0" dirty="0">
                          <a:latin typeface="Calibri (Corpo)"/>
                        </a:rPr>
                        <a:t>dell’incendio</a:t>
                      </a:r>
                      <a:endParaRPr lang="it-IT" sz="1600" noProof="0" dirty="0">
                        <a:latin typeface="Calibri (Corpo)"/>
                        <a:cs typeface="Arial"/>
                      </a:endParaRPr>
                    </a:p>
                    <a:p>
                      <a:pPr marL="85725" marR="0" lvl="0" indent="0" algn="l" defTabSz="914400" rtl="0" eaLnBrk="1" fontAlgn="auto" latinLnBrk="0" hangingPunct="1">
                        <a:lnSpc>
                          <a:spcPts val="1814"/>
                        </a:lnSpc>
                        <a:spcBef>
                          <a:spcPts val="0"/>
                        </a:spcBef>
                        <a:spcAft>
                          <a:spcPts val="0"/>
                        </a:spcAft>
                        <a:buClrTx/>
                        <a:buSzTx/>
                        <a:buFontTx/>
                        <a:buNone/>
                        <a:tabLst/>
                        <a:defRPr/>
                      </a:pPr>
                      <a:endParaRPr lang="it-IT" sz="1600" noProof="0" dirty="0">
                        <a:latin typeface="Calibri (Corpo)"/>
                        <a:cs typeface="Arial"/>
                      </a:endParaRPr>
                    </a:p>
                    <a:p>
                      <a:pPr marL="85725">
                        <a:lnSpc>
                          <a:spcPts val="1814"/>
                        </a:lnSpc>
                      </a:pPr>
                      <a:endParaRPr lang="it-IT" sz="1600" noProof="0" dirty="0">
                        <a:latin typeface="Calibri (Corpo)"/>
                        <a:cs typeface="Arial"/>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40000"/>
                      </a:schemeClr>
                    </a:solidFill>
                  </a:tcPr>
                </a:tc>
                <a:tc>
                  <a:txBody>
                    <a:bodyPr/>
                    <a:lstStyle/>
                    <a:p>
                      <a:pPr marL="86360">
                        <a:lnSpc>
                          <a:spcPts val="1885"/>
                        </a:lnSpc>
                      </a:pPr>
                      <a:endParaRPr lang="it-IT" sz="1600" i="0" spc="-5" dirty="0">
                        <a:latin typeface="Calibri (Corpo)"/>
                        <a:cs typeface="Calibri"/>
                      </a:endParaRPr>
                    </a:p>
                    <a:p>
                      <a:pPr marL="86360">
                        <a:lnSpc>
                          <a:spcPts val="1885"/>
                        </a:lnSpc>
                      </a:pPr>
                      <a:r>
                        <a:rPr lang="it-IT" sz="1600" i="0" spc="-5" dirty="0">
                          <a:latin typeface="Calibri (Corpo)"/>
                          <a:cs typeface="Calibri"/>
                        </a:rPr>
                        <a:t>Temperatura, visibilità, altezza </a:t>
                      </a:r>
                      <a:r>
                        <a:rPr lang="it-IT" sz="1600" i="0" spc="-10" dirty="0">
                          <a:latin typeface="Calibri (Corpo)"/>
                          <a:cs typeface="Calibri"/>
                        </a:rPr>
                        <a:t>dello </a:t>
                      </a:r>
                      <a:r>
                        <a:rPr lang="it-IT" sz="1600" i="0" spc="-5" dirty="0">
                          <a:latin typeface="Calibri (Corpo)"/>
                          <a:cs typeface="Calibri"/>
                        </a:rPr>
                        <a:t>strato </a:t>
                      </a:r>
                      <a:r>
                        <a:rPr lang="it-IT" sz="1600" i="0" spc="-10" dirty="0">
                          <a:latin typeface="Calibri (Corpo)"/>
                          <a:cs typeface="Calibri"/>
                        </a:rPr>
                        <a:t>libero </a:t>
                      </a:r>
                      <a:r>
                        <a:rPr lang="it-IT" sz="1600" i="0" spc="-5" dirty="0">
                          <a:latin typeface="Calibri (Corpo)"/>
                          <a:cs typeface="Calibri"/>
                        </a:rPr>
                        <a:t>da fumo</a:t>
                      </a:r>
                      <a:r>
                        <a:rPr lang="it-IT" sz="1600" i="0" spc="-5" noProof="0" dirty="0">
                          <a:latin typeface="Calibri (Corpo)"/>
                          <a:cs typeface="+mn-cs"/>
                        </a:rPr>
                        <a:t>,</a:t>
                      </a:r>
                      <a:r>
                        <a:rPr lang="it-IT" sz="1600" i="0" spc="-5" baseline="0" noProof="0" dirty="0">
                          <a:latin typeface="Calibri (Corpo)"/>
                          <a:cs typeface="+mn-cs"/>
                        </a:rPr>
                        <a:t> </a:t>
                      </a:r>
                      <a:r>
                        <a:rPr lang="it-IT" sz="1600" i="0" spc="-5" noProof="0" dirty="0">
                          <a:latin typeface="Calibri (Corpo)"/>
                        </a:rPr>
                        <a:t>% </a:t>
                      </a:r>
                      <a:r>
                        <a:rPr lang="it-IT" sz="1600" i="0" spc="-10" noProof="0" dirty="0">
                          <a:latin typeface="Calibri (Corpo)"/>
                        </a:rPr>
                        <a:t>CO,</a:t>
                      </a:r>
                      <a:r>
                        <a:rPr lang="it-IT" sz="1600" i="0" spc="-95" noProof="0" dirty="0">
                          <a:latin typeface="Calibri (Corpo)"/>
                        </a:rPr>
                        <a:t> </a:t>
                      </a:r>
                      <a:r>
                        <a:rPr lang="it-IT" sz="1600" i="0" spc="-10" noProof="0" dirty="0">
                          <a:latin typeface="Calibri (Corpo)"/>
                        </a:rPr>
                        <a:t>HCN</a:t>
                      </a:r>
                      <a:endParaRPr lang="it-IT" sz="1600" i="0" noProof="0" dirty="0">
                        <a:latin typeface="Calibri (Corpo)"/>
                      </a:endParaRPr>
                    </a:p>
                    <a:p>
                      <a:pPr marL="86360" marR="450215">
                        <a:lnSpc>
                          <a:spcPct val="100000"/>
                        </a:lnSpc>
                      </a:pPr>
                      <a:r>
                        <a:rPr lang="it-IT" sz="1600" i="0" spc="-5" noProof="0" dirty="0">
                          <a:latin typeface="Calibri (Corpo)"/>
                        </a:rPr>
                        <a:t>ecc.</a:t>
                      </a:r>
                      <a:endParaRPr lang="it-IT" sz="1600" noProof="0" dirty="0">
                        <a:latin typeface="Calibri (Corpo)"/>
                        <a:cs typeface="Arial"/>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40000"/>
                      </a:schemeClr>
                    </a:solidFill>
                  </a:tcPr>
                </a:tc>
                <a:extLst>
                  <a:ext uri="{0D108BD9-81ED-4DB2-BD59-A6C34878D82A}">
                    <a16:rowId xmlns:a16="http://schemas.microsoft.com/office/drawing/2014/main" val="10001"/>
                  </a:ext>
                </a:extLst>
              </a:tr>
            </a:tbl>
          </a:graphicData>
        </a:graphic>
      </p:graphicFrame>
      <p:sp>
        <p:nvSpPr>
          <p:cNvPr id="12" name="CasellaDiTesto 11"/>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13" name="CasellaDiTesto 12"/>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Confronto tra Approccio Prescrittivo e Prestazionale </a:t>
            </a:r>
          </a:p>
        </p:txBody>
      </p:sp>
    </p:spTree>
    <p:extLst>
      <p:ext uri="{BB962C8B-B14F-4D97-AF65-F5344CB8AC3E}">
        <p14:creationId xmlns:p14="http://schemas.microsoft.com/office/powerpoint/2010/main" val="3249756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15</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5352876"/>
          </a:xfrm>
          <a:prstGeom prst="rect">
            <a:avLst/>
          </a:prstGeom>
        </p:spPr>
        <p:txBody>
          <a:bodyPr vert="horz" wrap="square" lIns="0" tIns="172720" rIns="0" bIns="0" rtlCol="0">
            <a:spAutoFit/>
          </a:bodyPr>
          <a:lstStyle/>
          <a:p>
            <a:pPr algn="ctr"/>
            <a:r>
              <a:rPr lang="it-IT" sz="2800" b="1" dirty="0"/>
              <a:t>Approccio Prescrittivo</a:t>
            </a:r>
          </a:p>
          <a:p>
            <a:pPr marL="13335" algn="just">
              <a:lnSpc>
                <a:spcPct val="100000"/>
              </a:lnSpc>
              <a:spcBef>
                <a:spcPts val="1360"/>
              </a:spcBef>
            </a:pPr>
            <a:r>
              <a:rPr lang="it-IT" sz="2400" spc="-5" dirty="0">
                <a:latin typeface="Calibri"/>
                <a:cs typeface="Calibri"/>
              </a:rPr>
              <a:t>La </a:t>
            </a:r>
            <a:r>
              <a:rPr lang="it-IT" sz="2400" b="1" spc="-5" dirty="0">
                <a:solidFill>
                  <a:srgbClr val="C00000"/>
                </a:solidFill>
                <a:latin typeface="Calibri"/>
                <a:cs typeface="Calibri"/>
              </a:rPr>
              <a:t>valutazione del rischio </a:t>
            </a:r>
            <a:r>
              <a:rPr lang="it-IT" sz="2400" spc="-5" dirty="0">
                <a:latin typeface="Calibri"/>
                <a:cs typeface="Calibri"/>
              </a:rPr>
              <a:t>è effettuata dal</a:t>
            </a:r>
            <a:r>
              <a:rPr lang="it-IT" sz="2400" spc="40" dirty="0">
                <a:latin typeface="Calibri"/>
                <a:cs typeface="Calibri"/>
              </a:rPr>
              <a:t> </a:t>
            </a:r>
            <a:r>
              <a:rPr lang="it-IT" sz="2400" b="1" spc="-5" dirty="0">
                <a:solidFill>
                  <a:srgbClr val="C00000"/>
                </a:solidFill>
                <a:latin typeface="Calibri"/>
                <a:cs typeface="Calibri"/>
              </a:rPr>
              <a:t>legislatore</a:t>
            </a:r>
            <a:r>
              <a:rPr lang="it-IT" sz="2400" spc="-5" dirty="0">
                <a:latin typeface="Calibri"/>
                <a:cs typeface="Calibri"/>
              </a:rPr>
              <a:t>.</a:t>
            </a:r>
            <a:endParaRPr lang="it-IT" sz="2400" dirty="0">
              <a:latin typeface="Calibri"/>
              <a:cs typeface="Calibri"/>
            </a:endParaRPr>
          </a:p>
          <a:p>
            <a:pPr marL="12700" marR="5080" algn="just">
              <a:lnSpc>
                <a:spcPct val="110600"/>
              </a:lnSpc>
              <a:spcBef>
                <a:spcPts val="900"/>
              </a:spcBef>
            </a:pPr>
            <a:r>
              <a:rPr lang="it-IT" sz="2400" b="1" spc="-10" dirty="0">
                <a:solidFill>
                  <a:srgbClr val="C00000"/>
                </a:solidFill>
                <a:latin typeface="Calibri"/>
                <a:cs typeface="Calibri"/>
              </a:rPr>
              <a:t>Non </a:t>
            </a:r>
            <a:r>
              <a:rPr lang="it-IT" sz="2400" b="1" spc="-5" dirty="0">
                <a:solidFill>
                  <a:srgbClr val="C00000"/>
                </a:solidFill>
                <a:latin typeface="Calibri"/>
                <a:cs typeface="Calibri"/>
              </a:rPr>
              <a:t>consente </a:t>
            </a:r>
            <a:r>
              <a:rPr lang="it-IT" sz="2400" spc="-5" dirty="0">
                <a:latin typeface="Calibri"/>
                <a:cs typeface="Calibri"/>
              </a:rPr>
              <a:t>una </a:t>
            </a:r>
            <a:r>
              <a:rPr lang="it-IT" sz="2400" b="1" spc="-5" dirty="0">
                <a:solidFill>
                  <a:srgbClr val="C00000"/>
                </a:solidFill>
                <a:latin typeface="Calibri"/>
                <a:cs typeface="Calibri"/>
              </a:rPr>
              <a:t>valutazione quantitativa </a:t>
            </a:r>
            <a:r>
              <a:rPr lang="it-IT" sz="2400" spc="-5" dirty="0">
                <a:latin typeface="Calibri"/>
                <a:cs typeface="Calibri"/>
              </a:rPr>
              <a:t>della sicurezza.  </a:t>
            </a:r>
            <a:r>
              <a:rPr lang="it-IT" sz="2400" b="1" spc="-30" dirty="0">
                <a:solidFill>
                  <a:srgbClr val="C00000"/>
                </a:solidFill>
                <a:latin typeface="Calibri"/>
                <a:cs typeface="Calibri"/>
              </a:rPr>
              <a:t>Approccio rigido </a:t>
            </a:r>
            <a:r>
              <a:rPr lang="it-IT" sz="2400" spc="-25" dirty="0">
                <a:latin typeface="Calibri"/>
                <a:cs typeface="Calibri"/>
              </a:rPr>
              <a:t>per </a:t>
            </a:r>
            <a:r>
              <a:rPr lang="it-IT" sz="2400" spc="-30" dirty="0">
                <a:latin typeface="Calibri"/>
                <a:cs typeface="Calibri"/>
              </a:rPr>
              <a:t>situazioni complesse </a:t>
            </a:r>
            <a:r>
              <a:rPr lang="it-IT" sz="2400" i="1" spc="-30" dirty="0">
                <a:latin typeface="Calibri"/>
                <a:cs typeface="Calibri"/>
              </a:rPr>
              <a:t>(edifici complessi, esistenti, </a:t>
            </a:r>
            <a:r>
              <a:rPr lang="it-IT" sz="2400" i="1" spc="-25" dirty="0">
                <a:latin typeface="Calibri"/>
                <a:cs typeface="Calibri"/>
              </a:rPr>
              <a:t>inno</a:t>
            </a:r>
            <a:r>
              <a:rPr lang="it-IT" sz="2400" i="1" spc="-30" dirty="0">
                <a:latin typeface="Calibri"/>
                <a:cs typeface="Calibri"/>
              </a:rPr>
              <a:t>vativi,</a:t>
            </a:r>
            <a:r>
              <a:rPr lang="it-IT" sz="2400" i="1" spc="-180" dirty="0">
                <a:latin typeface="Calibri"/>
                <a:cs typeface="Calibri"/>
              </a:rPr>
              <a:t> </a:t>
            </a:r>
            <a:r>
              <a:rPr lang="it-IT" sz="2400" i="1" spc="-30" dirty="0">
                <a:latin typeface="Calibri"/>
                <a:cs typeface="Calibri"/>
              </a:rPr>
              <a:t>storici,</a:t>
            </a:r>
            <a:r>
              <a:rPr lang="it-IT" sz="2400" i="1" spc="-175" dirty="0">
                <a:latin typeface="Calibri"/>
                <a:cs typeface="Calibri"/>
              </a:rPr>
              <a:t> </a:t>
            </a:r>
            <a:r>
              <a:rPr lang="it-IT" sz="2400" i="1" spc="-25" dirty="0">
                <a:latin typeface="Calibri"/>
                <a:cs typeface="Calibri"/>
              </a:rPr>
              <a:t>…)</a:t>
            </a:r>
            <a:r>
              <a:rPr lang="it-IT" sz="2400" spc="-25" dirty="0">
                <a:latin typeface="Calibri"/>
                <a:cs typeface="Calibri"/>
              </a:rPr>
              <a:t>,</a:t>
            </a:r>
            <a:r>
              <a:rPr lang="it-IT" sz="2400" spc="-175" dirty="0">
                <a:latin typeface="Calibri"/>
                <a:cs typeface="Calibri"/>
              </a:rPr>
              <a:t> </a:t>
            </a:r>
            <a:r>
              <a:rPr lang="it-IT" sz="2400" spc="-25" dirty="0">
                <a:latin typeface="Calibri"/>
                <a:cs typeface="Calibri"/>
              </a:rPr>
              <a:t>ove</a:t>
            </a:r>
            <a:r>
              <a:rPr lang="it-IT" sz="2400" spc="-160" dirty="0">
                <a:latin typeface="Calibri"/>
                <a:cs typeface="Calibri"/>
              </a:rPr>
              <a:t> </a:t>
            </a:r>
            <a:r>
              <a:rPr lang="it-IT" sz="2400" spc="-30" dirty="0">
                <a:latin typeface="Calibri"/>
                <a:cs typeface="Calibri"/>
              </a:rPr>
              <a:t>spesso</a:t>
            </a:r>
            <a:r>
              <a:rPr lang="it-IT" sz="2400" spc="-175" dirty="0">
                <a:latin typeface="Calibri"/>
                <a:cs typeface="Calibri"/>
              </a:rPr>
              <a:t> </a:t>
            </a:r>
            <a:r>
              <a:rPr lang="it-IT" sz="2400" spc="-25" dirty="0">
                <a:latin typeface="Calibri"/>
                <a:cs typeface="Calibri"/>
              </a:rPr>
              <a:t>non</a:t>
            </a:r>
            <a:r>
              <a:rPr lang="it-IT" sz="2400" spc="-180" dirty="0">
                <a:latin typeface="Calibri"/>
                <a:cs typeface="Calibri"/>
              </a:rPr>
              <a:t> </a:t>
            </a:r>
            <a:r>
              <a:rPr lang="it-IT" sz="2400" spc="-5" dirty="0">
                <a:latin typeface="Calibri"/>
                <a:cs typeface="Calibri"/>
              </a:rPr>
              <a:t>è</a:t>
            </a:r>
            <a:r>
              <a:rPr lang="it-IT" sz="2400" spc="-165" dirty="0">
                <a:latin typeface="Calibri"/>
                <a:cs typeface="Calibri"/>
              </a:rPr>
              <a:t> </a:t>
            </a:r>
            <a:r>
              <a:rPr lang="it-IT" sz="2400" spc="-30" dirty="0">
                <a:latin typeface="Calibri"/>
                <a:cs typeface="Calibri"/>
              </a:rPr>
              <a:t>possibile</a:t>
            </a:r>
            <a:r>
              <a:rPr lang="it-IT" sz="2400" spc="-175" dirty="0">
                <a:latin typeface="Calibri"/>
                <a:cs typeface="Calibri"/>
              </a:rPr>
              <a:t> </a:t>
            </a:r>
            <a:r>
              <a:rPr lang="it-IT" sz="2400" spc="-30" dirty="0">
                <a:latin typeface="Calibri"/>
                <a:cs typeface="Calibri"/>
              </a:rPr>
              <a:t>rispettare</a:t>
            </a:r>
            <a:r>
              <a:rPr lang="it-IT" sz="2400" spc="-160" dirty="0">
                <a:latin typeface="Calibri"/>
                <a:cs typeface="Calibri"/>
              </a:rPr>
              <a:t> </a:t>
            </a:r>
            <a:r>
              <a:rPr lang="it-IT" sz="2400" spc="-35" dirty="0">
                <a:latin typeface="Calibri"/>
                <a:cs typeface="Calibri"/>
              </a:rPr>
              <a:t>prescrizioni.</a:t>
            </a:r>
            <a:endParaRPr lang="it-IT" sz="2400" dirty="0">
              <a:latin typeface="Calibri"/>
              <a:cs typeface="Calibri"/>
            </a:endParaRPr>
          </a:p>
          <a:p>
            <a:pPr algn="just">
              <a:lnSpc>
                <a:spcPct val="100000"/>
              </a:lnSpc>
              <a:spcBef>
                <a:spcPts val="15"/>
              </a:spcBef>
            </a:pPr>
            <a:endParaRPr lang="it-IT" sz="2650" dirty="0">
              <a:latin typeface="Times New Roman"/>
              <a:cs typeface="Times New Roman"/>
            </a:endParaRPr>
          </a:p>
          <a:p>
            <a:pPr algn="ctr"/>
            <a:r>
              <a:rPr lang="it-IT" sz="2800" b="1" dirty="0"/>
              <a:t>Approccio Prestazionale</a:t>
            </a:r>
          </a:p>
          <a:p>
            <a:pPr marL="12700" marR="5080" algn="just">
              <a:lnSpc>
                <a:spcPct val="101800"/>
              </a:lnSpc>
              <a:spcBef>
                <a:spcPts val="1800"/>
              </a:spcBef>
            </a:pPr>
            <a:r>
              <a:rPr lang="it-IT" sz="2400" b="1" spc="-5" dirty="0">
                <a:solidFill>
                  <a:srgbClr val="C00000"/>
                </a:solidFill>
                <a:latin typeface="Calibri"/>
                <a:cs typeface="Calibri"/>
              </a:rPr>
              <a:t>Consente </a:t>
            </a:r>
            <a:r>
              <a:rPr lang="it-IT" sz="2400" spc="-10" dirty="0">
                <a:latin typeface="Calibri"/>
                <a:cs typeface="Calibri"/>
              </a:rPr>
              <a:t>una </a:t>
            </a:r>
            <a:r>
              <a:rPr lang="it-IT" sz="2400" b="1" spc="-5" dirty="0">
                <a:solidFill>
                  <a:srgbClr val="C00000"/>
                </a:solidFill>
                <a:latin typeface="Calibri"/>
                <a:cs typeface="Calibri"/>
              </a:rPr>
              <a:t>valutazione quantitativa </a:t>
            </a:r>
            <a:r>
              <a:rPr lang="it-IT" sz="2400" spc="-5" dirty="0">
                <a:latin typeface="Calibri"/>
                <a:cs typeface="Calibri"/>
              </a:rPr>
              <a:t>del </a:t>
            </a:r>
            <a:r>
              <a:rPr lang="it-IT" sz="2400" dirty="0">
                <a:latin typeface="Calibri"/>
                <a:cs typeface="Calibri"/>
              </a:rPr>
              <a:t>livello </a:t>
            </a:r>
            <a:r>
              <a:rPr lang="it-IT" sz="2400" spc="-5" dirty="0">
                <a:latin typeface="Calibri"/>
                <a:cs typeface="Calibri"/>
              </a:rPr>
              <a:t>di sicurezza antincendio rispetto a prestabilite soglie prestazionali e con</a:t>
            </a:r>
            <a:r>
              <a:rPr lang="it-IT" sz="2400" spc="-135" dirty="0">
                <a:latin typeface="Calibri"/>
                <a:cs typeface="Calibri"/>
              </a:rPr>
              <a:t> </a:t>
            </a:r>
            <a:r>
              <a:rPr lang="it-IT" sz="2400" spc="-5" dirty="0">
                <a:latin typeface="Calibri"/>
                <a:cs typeface="Calibri"/>
              </a:rPr>
              <a:t>riferimento a ipotizzati scenari d’incendio ritenuti</a:t>
            </a:r>
            <a:r>
              <a:rPr lang="it-IT" sz="2400" spc="15" dirty="0">
                <a:latin typeface="Calibri"/>
                <a:cs typeface="Calibri"/>
              </a:rPr>
              <a:t> </a:t>
            </a:r>
            <a:r>
              <a:rPr lang="it-IT" sz="2400" spc="-5" dirty="0">
                <a:latin typeface="Calibri"/>
                <a:cs typeface="Calibri"/>
              </a:rPr>
              <a:t>credibili.</a:t>
            </a:r>
            <a:endParaRPr lang="it-IT" sz="2400" dirty="0">
              <a:latin typeface="Calibri"/>
              <a:cs typeface="Calibri"/>
            </a:endParaRPr>
          </a:p>
          <a:p>
            <a:pPr marL="12700" marR="10795" algn="just">
              <a:lnSpc>
                <a:spcPct val="101800"/>
              </a:lnSpc>
              <a:spcBef>
                <a:spcPts val="1195"/>
              </a:spcBef>
            </a:pPr>
            <a:r>
              <a:rPr lang="it-IT" sz="2400" spc="-5" dirty="0">
                <a:latin typeface="Calibri"/>
                <a:cs typeface="Calibri"/>
              </a:rPr>
              <a:t>L’</a:t>
            </a:r>
            <a:r>
              <a:rPr lang="it-IT" sz="2400" b="1" spc="-5" dirty="0">
                <a:solidFill>
                  <a:srgbClr val="C00000"/>
                </a:solidFill>
                <a:latin typeface="Calibri"/>
                <a:cs typeface="Calibri"/>
              </a:rPr>
              <a:t>effetto </a:t>
            </a:r>
            <a:r>
              <a:rPr lang="it-IT" sz="2400" dirty="0">
                <a:latin typeface="Calibri"/>
                <a:cs typeface="Calibri"/>
              </a:rPr>
              <a:t>di </a:t>
            </a:r>
            <a:r>
              <a:rPr lang="it-IT" sz="2400" spc="-5" dirty="0">
                <a:latin typeface="Calibri"/>
                <a:cs typeface="Calibri"/>
              </a:rPr>
              <a:t>ogni misura può essere </a:t>
            </a:r>
            <a:r>
              <a:rPr lang="it-IT" sz="2400" b="1" spc="-5" dirty="0">
                <a:solidFill>
                  <a:srgbClr val="C00000"/>
                </a:solidFill>
                <a:latin typeface="Calibri"/>
                <a:cs typeface="Calibri"/>
              </a:rPr>
              <a:t>quantificato e valutato </a:t>
            </a:r>
            <a:r>
              <a:rPr lang="it-IT" sz="2400" spc="-5" dirty="0">
                <a:latin typeface="Calibri"/>
                <a:cs typeface="Calibri"/>
              </a:rPr>
              <a:t>con l’uso </a:t>
            </a:r>
            <a:r>
              <a:rPr lang="it-IT" sz="2400" dirty="0">
                <a:latin typeface="Calibri"/>
                <a:cs typeface="Calibri"/>
              </a:rPr>
              <a:t>di </a:t>
            </a:r>
            <a:r>
              <a:rPr lang="it-IT" sz="2400" spc="-5" dirty="0">
                <a:latin typeface="Calibri"/>
                <a:cs typeface="Calibri"/>
              </a:rPr>
              <a:t>modelli di</a:t>
            </a:r>
            <a:r>
              <a:rPr lang="it-IT" sz="2400" spc="-10" dirty="0">
                <a:latin typeface="Calibri"/>
                <a:cs typeface="Calibri"/>
              </a:rPr>
              <a:t> </a:t>
            </a:r>
            <a:r>
              <a:rPr lang="it-IT" sz="2400" spc="-5" dirty="0">
                <a:latin typeface="Calibri"/>
                <a:cs typeface="Calibri"/>
              </a:rPr>
              <a:t>calcolo.</a:t>
            </a:r>
            <a:endParaRPr lang="it-IT" sz="2400" dirty="0">
              <a:latin typeface="Calibri"/>
              <a:cs typeface="Calibri"/>
            </a:endParaRPr>
          </a:p>
        </p:txBody>
      </p:sp>
      <p:sp>
        <p:nvSpPr>
          <p:cNvPr id="34" name="CasellaDiTesto 33"/>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Confronto tra Approccio Prescrittivo e Prestazionale </a:t>
            </a:r>
          </a:p>
        </p:txBody>
      </p:sp>
    </p:spTree>
    <p:extLst>
      <p:ext uri="{BB962C8B-B14F-4D97-AF65-F5344CB8AC3E}">
        <p14:creationId xmlns:p14="http://schemas.microsoft.com/office/powerpoint/2010/main" val="3051059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16</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605294"/>
          </a:xfrm>
          <a:prstGeom prst="rect">
            <a:avLst/>
          </a:prstGeom>
        </p:spPr>
        <p:txBody>
          <a:bodyPr vert="horz" wrap="square" lIns="0" tIns="172720" rIns="0" bIns="0" rtlCol="0">
            <a:spAutoFit/>
          </a:bodyPr>
          <a:lstStyle/>
          <a:p>
            <a:pPr algn="ctr"/>
            <a:r>
              <a:rPr lang="it-IT" sz="2800" b="1" dirty="0"/>
              <a:t>Approccio Prestazionale – Formulazioni Analitiche</a:t>
            </a:r>
          </a:p>
        </p:txBody>
      </p:sp>
      <p:sp>
        <p:nvSpPr>
          <p:cNvPr id="34" name="CasellaDiTesto 33"/>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Confronto tra Approccio Prescrittivo e Prestazionale </a:t>
            </a:r>
          </a:p>
        </p:txBody>
      </p:sp>
      <p:sp>
        <p:nvSpPr>
          <p:cNvPr id="4" name="CasellaDiTesto 3"/>
          <p:cNvSpPr txBox="1"/>
          <p:nvPr/>
        </p:nvSpPr>
        <p:spPr>
          <a:xfrm>
            <a:off x="243363" y="1546024"/>
            <a:ext cx="6790483" cy="2283638"/>
          </a:xfrm>
          <a:prstGeom prst="rect">
            <a:avLst/>
          </a:prstGeom>
          <a:noFill/>
        </p:spPr>
        <p:txBody>
          <a:bodyPr wrap="square" rtlCol="0">
            <a:spAutoFit/>
          </a:bodyPr>
          <a:lstStyle/>
          <a:p>
            <a:pPr marL="12700" marR="5080" algn="just">
              <a:lnSpc>
                <a:spcPct val="101800"/>
              </a:lnSpc>
              <a:spcBef>
                <a:spcPts val="35"/>
              </a:spcBef>
            </a:pPr>
            <a:r>
              <a:rPr lang="it-IT" sz="2400" spc="-5" dirty="0">
                <a:cs typeface="Calibri"/>
              </a:rPr>
              <a:t>Nel tempo sono stati </a:t>
            </a:r>
            <a:r>
              <a:rPr lang="it-IT" sz="2400" b="1" spc="-5" dirty="0">
                <a:solidFill>
                  <a:srgbClr val="C00000"/>
                </a:solidFill>
                <a:cs typeface="Calibri"/>
              </a:rPr>
              <a:t>sviluppati  studi scientifici sul comportamento del  fuoco </a:t>
            </a:r>
            <a:r>
              <a:rPr lang="it-IT" sz="2400" spc="-5" dirty="0">
                <a:cs typeface="Calibri"/>
              </a:rPr>
              <a:t>e delle </a:t>
            </a:r>
            <a:r>
              <a:rPr lang="it-IT" sz="2400" b="1" spc="-5" dirty="0">
                <a:solidFill>
                  <a:srgbClr val="C00000"/>
                </a:solidFill>
                <a:cs typeface="Calibri"/>
              </a:rPr>
              <a:t>persone</a:t>
            </a:r>
            <a:r>
              <a:rPr lang="it-IT" sz="2400" b="1" spc="15" dirty="0">
                <a:solidFill>
                  <a:srgbClr val="C00000"/>
                </a:solidFill>
                <a:cs typeface="Calibri"/>
              </a:rPr>
              <a:t> </a:t>
            </a:r>
            <a:r>
              <a:rPr lang="it-IT" sz="2400" spc="-5" dirty="0">
                <a:cs typeface="Calibri"/>
              </a:rPr>
              <a:t>coinvolte.</a:t>
            </a:r>
            <a:endParaRPr lang="it-IT" sz="2400" dirty="0">
              <a:cs typeface="Calibri"/>
            </a:endParaRPr>
          </a:p>
          <a:p>
            <a:pPr marL="12700" marR="91440" algn="just">
              <a:lnSpc>
                <a:spcPct val="101800"/>
              </a:lnSpc>
              <a:spcBef>
                <a:spcPts val="2400"/>
              </a:spcBef>
            </a:pPr>
            <a:r>
              <a:rPr lang="it-IT" sz="2400" spc="-10" dirty="0">
                <a:cs typeface="Calibri"/>
              </a:rPr>
              <a:t>Ciò </a:t>
            </a:r>
            <a:r>
              <a:rPr lang="it-IT" sz="2400" spc="-5" dirty="0">
                <a:cs typeface="Calibri"/>
              </a:rPr>
              <a:t>presuppone </a:t>
            </a:r>
            <a:r>
              <a:rPr lang="it-IT" sz="2400" dirty="0">
                <a:cs typeface="Calibri"/>
              </a:rPr>
              <a:t>di </a:t>
            </a:r>
            <a:r>
              <a:rPr lang="it-IT" sz="2400" spc="-5" dirty="0">
                <a:cs typeface="Calibri"/>
              </a:rPr>
              <a:t>trattare l’incendio </a:t>
            </a:r>
            <a:r>
              <a:rPr lang="it-IT" sz="2400" b="1" spc="-5" dirty="0">
                <a:solidFill>
                  <a:srgbClr val="C00000"/>
                </a:solidFill>
                <a:cs typeface="Calibri"/>
              </a:rPr>
              <a:t>non  solo in modo empirico</a:t>
            </a:r>
            <a:r>
              <a:rPr lang="it-IT" sz="2400" spc="-5" dirty="0">
                <a:cs typeface="Calibri"/>
              </a:rPr>
              <a:t>, </a:t>
            </a:r>
            <a:r>
              <a:rPr lang="it-IT" sz="2400" spc="-10" dirty="0">
                <a:cs typeface="Calibri"/>
              </a:rPr>
              <a:t>ma </a:t>
            </a:r>
            <a:r>
              <a:rPr lang="it-IT" sz="2400" dirty="0">
                <a:cs typeface="Calibri"/>
              </a:rPr>
              <a:t>anche in </a:t>
            </a:r>
            <a:r>
              <a:rPr lang="it-IT" sz="2400" b="1" spc="-5" dirty="0">
                <a:solidFill>
                  <a:srgbClr val="C00000"/>
                </a:solidFill>
                <a:cs typeface="Calibri"/>
              </a:rPr>
              <a:t>modo  predittivo</a:t>
            </a:r>
            <a:r>
              <a:rPr lang="it-IT" sz="2400" spc="-5" dirty="0">
                <a:solidFill>
                  <a:srgbClr val="AB201D"/>
                </a:solidFill>
                <a:cs typeface="Calibri"/>
              </a:rPr>
              <a:t>.</a:t>
            </a:r>
            <a:endParaRPr lang="it-IT" sz="2400" dirty="0"/>
          </a:p>
        </p:txBody>
      </p:sp>
      <p:pic>
        <p:nvPicPr>
          <p:cNvPr id="5" name="Immagine 4"/>
          <p:cNvPicPr>
            <a:picLocks noChangeAspect="1"/>
          </p:cNvPicPr>
          <p:nvPr/>
        </p:nvPicPr>
        <p:blipFill>
          <a:blip r:embed="rId4"/>
          <a:stretch>
            <a:fillRect/>
          </a:stretch>
        </p:blipFill>
        <p:spPr>
          <a:xfrm>
            <a:off x="9700260" y="1671869"/>
            <a:ext cx="2244089" cy="2199691"/>
          </a:xfrm>
          <a:prstGeom prst="rect">
            <a:avLst/>
          </a:prstGeom>
          <a:ln>
            <a:solidFill>
              <a:schemeClr val="tx1"/>
            </a:solidFill>
          </a:ln>
        </p:spPr>
      </p:pic>
      <p:pic>
        <p:nvPicPr>
          <p:cNvPr id="10" name="Immagine 9"/>
          <p:cNvPicPr>
            <a:picLocks noChangeAspect="1"/>
          </p:cNvPicPr>
          <p:nvPr/>
        </p:nvPicPr>
        <p:blipFill>
          <a:blip r:embed="rId5"/>
          <a:stretch>
            <a:fillRect/>
          </a:stretch>
        </p:blipFill>
        <p:spPr>
          <a:xfrm>
            <a:off x="9700260" y="4021594"/>
            <a:ext cx="2244089" cy="1527410"/>
          </a:xfrm>
          <a:prstGeom prst="rect">
            <a:avLst/>
          </a:prstGeom>
          <a:ln>
            <a:solidFill>
              <a:schemeClr val="tx1"/>
            </a:solidFill>
          </a:ln>
        </p:spPr>
      </p:pic>
      <p:sp>
        <p:nvSpPr>
          <p:cNvPr id="14" name="object 8"/>
          <p:cNvSpPr/>
          <p:nvPr/>
        </p:nvSpPr>
        <p:spPr>
          <a:xfrm>
            <a:off x="7069013" y="1674029"/>
            <a:ext cx="2511082" cy="2194501"/>
          </a:xfrm>
          <a:prstGeom prst="rect">
            <a:avLst/>
          </a:prstGeom>
          <a:blipFill>
            <a:blip r:embed="rId6" cstate="print"/>
            <a:stretch>
              <a:fillRect/>
            </a:stretch>
          </a:blipFill>
          <a:ln>
            <a:solidFill>
              <a:schemeClr val="tx1"/>
            </a:solidFill>
          </a:ln>
        </p:spPr>
        <p:txBody>
          <a:bodyPr wrap="square" lIns="0" tIns="0" rIns="0" bIns="0" rtlCol="0"/>
          <a:lstStyle/>
          <a:p>
            <a:endParaRPr/>
          </a:p>
        </p:txBody>
      </p:sp>
      <p:sp>
        <p:nvSpPr>
          <p:cNvPr id="15" name="object 9"/>
          <p:cNvSpPr/>
          <p:nvPr/>
        </p:nvSpPr>
        <p:spPr>
          <a:xfrm>
            <a:off x="7069013" y="4021475"/>
            <a:ext cx="2511082" cy="1541125"/>
          </a:xfrm>
          <a:prstGeom prst="rect">
            <a:avLst/>
          </a:prstGeom>
          <a:blipFill>
            <a:blip r:embed="rId7" cstate="print"/>
            <a:stretch>
              <a:fillRect/>
            </a:stretch>
          </a:blipFill>
          <a:ln>
            <a:solidFill>
              <a:schemeClr val="tx1"/>
            </a:solidFill>
          </a:ln>
        </p:spPr>
        <p:txBody>
          <a:bodyPr wrap="square" lIns="0" tIns="0" rIns="0" bIns="0" rtlCol="0"/>
          <a:lstStyle/>
          <a:p>
            <a:endParaRPr/>
          </a:p>
        </p:txBody>
      </p:sp>
      <p:sp>
        <p:nvSpPr>
          <p:cNvPr id="11" name="CasellaDiTesto 10"/>
          <p:cNvSpPr txBox="1"/>
          <p:nvPr/>
        </p:nvSpPr>
        <p:spPr>
          <a:xfrm>
            <a:off x="342616" y="3829662"/>
            <a:ext cx="2435753" cy="2862322"/>
          </a:xfrm>
          <a:prstGeom prst="rect">
            <a:avLst/>
          </a:prstGeom>
          <a:noFill/>
        </p:spPr>
        <p:txBody>
          <a:bodyPr wrap="square" rtlCol="0">
            <a:spAutoFit/>
          </a:bodyPr>
          <a:lstStyle/>
          <a:p>
            <a:pPr>
              <a:spcBef>
                <a:spcPct val="100000"/>
              </a:spcBef>
            </a:pPr>
            <a:r>
              <a:rPr lang="it-IT" dirty="0"/>
              <a:t>- modello di </a:t>
            </a:r>
            <a:r>
              <a:rPr lang="it-IT" dirty="0" err="1"/>
              <a:t>Zukowski</a:t>
            </a:r>
            <a:r>
              <a:rPr lang="it-IT" dirty="0"/>
              <a:t> </a:t>
            </a:r>
          </a:p>
          <a:p>
            <a:pPr>
              <a:spcBef>
                <a:spcPct val="100000"/>
              </a:spcBef>
            </a:pPr>
            <a:r>
              <a:rPr lang="it-IT" dirty="0"/>
              <a:t>- modello di </a:t>
            </a:r>
            <a:r>
              <a:rPr lang="it-IT" dirty="0" err="1"/>
              <a:t>Heskestad</a:t>
            </a:r>
            <a:endParaRPr lang="it-IT" dirty="0"/>
          </a:p>
          <a:p>
            <a:pPr>
              <a:spcBef>
                <a:spcPct val="100000"/>
              </a:spcBef>
            </a:pPr>
            <a:r>
              <a:rPr lang="it-IT" dirty="0"/>
              <a:t>- modello di </a:t>
            </a:r>
            <a:r>
              <a:rPr lang="it-IT" dirty="0" err="1"/>
              <a:t>McCaffrey</a:t>
            </a:r>
            <a:endParaRPr lang="it-IT" dirty="0"/>
          </a:p>
          <a:p>
            <a:pPr>
              <a:spcBef>
                <a:spcPct val="100000"/>
              </a:spcBef>
              <a:buFontTx/>
              <a:buChar char="-"/>
            </a:pPr>
            <a:r>
              <a:rPr lang="it-IT" dirty="0"/>
              <a:t> modello di Thomas</a:t>
            </a:r>
          </a:p>
          <a:p>
            <a:pPr>
              <a:spcBef>
                <a:spcPct val="100000"/>
              </a:spcBef>
            </a:pPr>
            <a:r>
              <a:rPr lang="it-IT" dirty="0"/>
              <a:t>- modello </a:t>
            </a:r>
            <a:r>
              <a:rPr lang="it-IT" dirty="0" err="1"/>
              <a:t>Alpert</a:t>
            </a:r>
            <a:endParaRPr lang="it-IT" dirty="0"/>
          </a:p>
          <a:p>
            <a:endParaRPr lang="it-IT" dirty="0"/>
          </a:p>
        </p:txBody>
      </p:sp>
      <p:pic>
        <p:nvPicPr>
          <p:cNvPr id="17" name="Picture 20"/>
          <p:cNvPicPr>
            <a:picLocks noChangeAspect="1" noChangeArrowheads="1"/>
          </p:cNvPicPr>
          <p:nvPr/>
        </p:nvPicPr>
        <p:blipFill>
          <a:blip r:embed="rId8" cstate="print"/>
          <a:srcRect/>
          <a:stretch>
            <a:fillRect/>
          </a:stretch>
        </p:blipFill>
        <p:spPr bwMode="auto">
          <a:xfrm>
            <a:off x="4566946" y="3790673"/>
            <a:ext cx="2237002" cy="1491054"/>
          </a:xfrm>
          <a:prstGeom prst="rect">
            <a:avLst/>
          </a:prstGeom>
          <a:noFill/>
          <a:ln w="3175" algn="ctr">
            <a:solidFill>
              <a:schemeClr val="tx1"/>
            </a:solidFill>
            <a:miter lim="800000"/>
            <a:headEnd/>
            <a:tailEnd/>
          </a:ln>
          <a:effectLst/>
        </p:spPr>
      </p:pic>
      <p:pic>
        <p:nvPicPr>
          <p:cNvPr id="18" name="Picture 25"/>
          <p:cNvPicPr>
            <a:picLocks noChangeAspect="1" noChangeArrowheads="1"/>
          </p:cNvPicPr>
          <p:nvPr/>
        </p:nvPicPr>
        <p:blipFill>
          <a:blip r:embed="rId9" cstate="print"/>
          <a:srcRect/>
          <a:stretch>
            <a:fillRect/>
          </a:stretch>
        </p:blipFill>
        <p:spPr bwMode="auto">
          <a:xfrm>
            <a:off x="3919996" y="4231353"/>
            <a:ext cx="1588562" cy="1642568"/>
          </a:xfrm>
          <a:prstGeom prst="rect">
            <a:avLst/>
          </a:prstGeom>
          <a:noFill/>
          <a:ln w="3175" algn="ctr">
            <a:solidFill>
              <a:schemeClr val="tx1"/>
            </a:solidFill>
            <a:miter lim="800000"/>
            <a:headEnd/>
            <a:tailEnd/>
          </a:ln>
          <a:effectLst/>
        </p:spPr>
      </p:pic>
      <p:pic>
        <p:nvPicPr>
          <p:cNvPr id="19" name="Picture 15"/>
          <p:cNvPicPr>
            <a:picLocks noChangeAspect="1" noChangeArrowheads="1"/>
          </p:cNvPicPr>
          <p:nvPr/>
        </p:nvPicPr>
        <p:blipFill>
          <a:blip r:embed="rId10" cstate="print"/>
          <a:srcRect/>
          <a:stretch>
            <a:fillRect/>
          </a:stretch>
        </p:blipFill>
        <p:spPr bwMode="auto">
          <a:xfrm>
            <a:off x="2766445" y="4468547"/>
            <a:ext cx="1547241" cy="1869170"/>
          </a:xfrm>
          <a:prstGeom prst="rect">
            <a:avLst/>
          </a:prstGeom>
          <a:noFill/>
          <a:ln w="3175" algn="ctr">
            <a:solidFill>
              <a:schemeClr val="tx1"/>
            </a:solidFill>
            <a:miter lim="800000"/>
            <a:headEnd/>
            <a:tailEnd/>
          </a:ln>
          <a:effectLst/>
        </p:spPr>
      </p:pic>
    </p:spTree>
    <p:extLst>
      <p:ext uri="{BB962C8B-B14F-4D97-AF65-F5344CB8AC3E}">
        <p14:creationId xmlns:p14="http://schemas.microsoft.com/office/powerpoint/2010/main" val="33516048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17</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605294"/>
          </a:xfrm>
          <a:prstGeom prst="rect">
            <a:avLst/>
          </a:prstGeom>
        </p:spPr>
        <p:txBody>
          <a:bodyPr vert="horz" wrap="square" lIns="0" tIns="172720" rIns="0" bIns="0" rtlCol="0">
            <a:spAutoFit/>
          </a:bodyPr>
          <a:lstStyle/>
          <a:p>
            <a:pPr algn="ctr"/>
            <a:r>
              <a:rPr lang="it-IT" sz="2800" b="1" dirty="0"/>
              <a:t>Approccio Prestazionale – Codici di Calcolo</a:t>
            </a:r>
          </a:p>
        </p:txBody>
      </p:sp>
      <p:sp>
        <p:nvSpPr>
          <p:cNvPr id="34" name="CasellaDiTesto 33"/>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Confronto tra Approccio Prescrittivo e Prestazionale </a:t>
            </a:r>
          </a:p>
        </p:txBody>
      </p:sp>
      <p:sp>
        <p:nvSpPr>
          <p:cNvPr id="14" name="object 7"/>
          <p:cNvSpPr txBox="1"/>
          <p:nvPr/>
        </p:nvSpPr>
        <p:spPr>
          <a:xfrm>
            <a:off x="706508" y="1613359"/>
            <a:ext cx="10814931" cy="2251835"/>
          </a:xfrm>
          <a:prstGeom prst="rect">
            <a:avLst/>
          </a:prstGeom>
        </p:spPr>
        <p:txBody>
          <a:bodyPr vert="horz" wrap="square" lIns="0" tIns="4445" rIns="0" bIns="0" rtlCol="0">
            <a:spAutoFit/>
          </a:bodyPr>
          <a:lstStyle/>
          <a:p>
            <a:pPr marL="12700" marR="2310130" algn="just">
              <a:lnSpc>
                <a:spcPct val="101800"/>
              </a:lnSpc>
              <a:spcBef>
                <a:spcPts val="35"/>
              </a:spcBef>
            </a:pPr>
            <a:r>
              <a:rPr lang="it-IT" sz="2400" spc="-5" dirty="0">
                <a:latin typeface="Calibri"/>
                <a:cs typeface="Calibri"/>
              </a:rPr>
              <a:t>L’implementazione delle </a:t>
            </a:r>
            <a:r>
              <a:rPr lang="it-IT" sz="2400" b="1" spc="-5" dirty="0">
                <a:solidFill>
                  <a:srgbClr val="C00000"/>
                </a:solidFill>
                <a:latin typeface="Calibri"/>
                <a:cs typeface="Calibri"/>
              </a:rPr>
              <a:t>formulazioni matematiche </a:t>
            </a:r>
            <a:r>
              <a:rPr lang="it-IT" sz="2400" spc="-5" dirty="0">
                <a:latin typeface="Calibri"/>
                <a:cs typeface="Calibri"/>
              </a:rPr>
              <a:t>derivate dallo studio dei fenomeni fisici legati agli incendi ed al comportamento umano consente attraverso l’</a:t>
            </a:r>
            <a:r>
              <a:rPr lang="it-IT" sz="2400" b="1" spc="-5" dirty="0">
                <a:solidFill>
                  <a:srgbClr val="C00000"/>
                </a:solidFill>
                <a:latin typeface="Calibri"/>
                <a:cs typeface="Calibri"/>
              </a:rPr>
              <a:t>approccio prestazio</a:t>
            </a:r>
            <a:r>
              <a:rPr lang="it-IT" sz="2400" b="1" spc="-10" dirty="0">
                <a:solidFill>
                  <a:srgbClr val="C00000"/>
                </a:solidFill>
                <a:latin typeface="Calibri"/>
                <a:cs typeface="Calibri"/>
              </a:rPr>
              <a:t>nale</a:t>
            </a:r>
            <a:r>
              <a:rPr lang="it-IT" sz="2400" b="1" spc="-110" dirty="0">
                <a:solidFill>
                  <a:srgbClr val="C00000"/>
                </a:solidFill>
                <a:latin typeface="Calibri"/>
                <a:cs typeface="Calibri"/>
              </a:rPr>
              <a:t> </a:t>
            </a:r>
            <a:r>
              <a:rPr lang="it-IT" sz="2400" spc="-5" dirty="0">
                <a:latin typeface="Calibri"/>
                <a:cs typeface="Calibri"/>
              </a:rPr>
              <a:t>di svolgere </a:t>
            </a:r>
            <a:r>
              <a:rPr lang="it-IT" sz="2400" spc="-105" dirty="0">
                <a:latin typeface="Calibri"/>
                <a:cs typeface="Calibri"/>
              </a:rPr>
              <a:t> </a:t>
            </a:r>
            <a:r>
              <a:rPr lang="it-IT" sz="2400" b="1" spc="-5" dirty="0">
                <a:solidFill>
                  <a:srgbClr val="C00000"/>
                </a:solidFill>
                <a:latin typeface="Calibri"/>
                <a:cs typeface="Calibri"/>
              </a:rPr>
              <a:t>simulazioni  dell’incendio con codici di</a:t>
            </a:r>
            <a:r>
              <a:rPr lang="it-IT" sz="2400" b="1" dirty="0">
                <a:solidFill>
                  <a:srgbClr val="C00000"/>
                </a:solidFill>
                <a:latin typeface="Calibri"/>
                <a:cs typeface="Calibri"/>
              </a:rPr>
              <a:t> </a:t>
            </a:r>
            <a:r>
              <a:rPr lang="it-IT" sz="2400" b="1" spc="-5" dirty="0">
                <a:solidFill>
                  <a:srgbClr val="C00000"/>
                </a:solidFill>
                <a:latin typeface="Calibri"/>
                <a:cs typeface="Calibri"/>
              </a:rPr>
              <a:t>calcolo</a:t>
            </a:r>
            <a:r>
              <a:rPr lang="it-IT" sz="2400" spc="-5" dirty="0">
                <a:latin typeface="Calibri"/>
                <a:cs typeface="Calibri"/>
              </a:rPr>
              <a:t> per predire l’evoluzione di tali fenomeni anche in altri contesti caratterizzati dalle stesse condizioni al contorno.</a:t>
            </a:r>
            <a:endParaRPr lang="it-IT" sz="2400" dirty="0">
              <a:latin typeface="Calibri"/>
              <a:cs typeface="Calibri"/>
            </a:endParaRPr>
          </a:p>
        </p:txBody>
      </p:sp>
      <p:sp>
        <p:nvSpPr>
          <p:cNvPr id="15" name="object 8"/>
          <p:cNvSpPr/>
          <p:nvPr/>
        </p:nvSpPr>
        <p:spPr>
          <a:xfrm>
            <a:off x="9333231" y="1711835"/>
            <a:ext cx="2188208" cy="2202599"/>
          </a:xfrm>
          <a:prstGeom prst="rect">
            <a:avLst/>
          </a:prstGeom>
          <a:blipFill>
            <a:blip r:embed="rId4" cstate="print">
              <a:extLst>
                <a:ext uri="{BEBA8EAE-BF5A-486C-A8C5-ECC9F3942E4B}">
                  <a14:imgProps xmlns:a14="http://schemas.microsoft.com/office/drawing/2010/main">
                    <a14:imgLayer r:embed="rId5">
                      <a14:imgEffect>
                        <a14:backgroundRemoval t="3891" b="99611" l="2353" r="98039"/>
                      </a14:imgEffect>
                    </a14:imgLayer>
                  </a14:imgProps>
                </a:ext>
              </a:extLst>
            </a:blip>
            <a:stretch>
              <a:fillRect/>
            </a:stretch>
          </a:blipFill>
        </p:spPr>
        <p:txBody>
          <a:bodyPr wrap="square" lIns="0" tIns="0" rIns="0" bIns="0" rtlCol="0"/>
          <a:lstStyle/>
          <a:p>
            <a:endParaRPr/>
          </a:p>
        </p:txBody>
      </p:sp>
      <p:sp>
        <p:nvSpPr>
          <p:cNvPr id="5" name="CasellaDiTesto 4"/>
          <p:cNvSpPr txBox="1"/>
          <p:nvPr/>
        </p:nvSpPr>
        <p:spPr>
          <a:xfrm>
            <a:off x="706508" y="4164037"/>
            <a:ext cx="10864169" cy="1938992"/>
          </a:xfrm>
          <a:prstGeom prst="rect">
            <a:avLst/>
          </a:prstGeom>
          <a:noFill/>
        </p:spPr>
        <p:txBody>
          <a:bodyPr wrap="square" rtlCol="0">
            <a:spAutoFit/>
          </a:bodyPr>
          <a:lstStyle/>
          <a:p>
            <a:r>
              <a:rPr lang="it-IT" sz="2400" dirty="0"/>
              <a:t>I risultati delle simulazioni consentono di valutare, ad esempio, gli </a:t>
            </a:r>
            <a:r>
              <a:rPr lang="it-IT" sz="2400" b="1" dirty="0">
                <a:solidFill>
                  <a:srgbClr val="AB201D"/>
                </a:solidFill>
              </a:rPr>
              <a:t>effetti di un incendio</a:t>
            </a:r>
            <a:r>
              <a:rPr lang="it-IT" sz="2400" dirty="0"/>
              <a:t>, </a:t>
            </a:r>
            <a:r>
              <a:rPr lang="it-IT" sz="2400" b="1" dirty="0">
                <a:solidFill>
                  <a:srgbClr val="AB201D"/>
                </a:solidFill>
              </a:rPr>
              <a:t>l’esodo delle persone </a:t>
            </a:r>
            <a:r>
              <a:rPr lang="it-IT" sz="2400" dirty="0"/>
              <a:t>o  </a:t>
            </a:r>
            <a:r>
              <a:rPr lang="it-IT" sz="2400" b="1" dirty="0">
                <a:solidFill>
                  <a:srgbClr val="AB201D"/>
                </a:solidFill>
              </a:rPr>
              <a:t>quanto tempo possono resistere le strutture</a:t>
            </a:r>
            <a:r>
              <a:rPr lang="it-IT" sz="2400" dirty="0"/>
              <a:t>.</a:t>
            </a:r>
          </a:p>
          <a:p>
            <a:endParaRPr lang="it-IT" sz="2400" dirty="0"/>
          </a:p>
          <a:p>
            <a:r>
              <a:rPr lang="it-IT" sz="2400" b="1" dirty="0">
                <a:solidFill>
                  <a:srgbClr val="AB201D"/>
                </a:solidFill>
              </a:rPr>
              <a:t>Nell’approccio prescrittivo </a:t>
            </a:r>
            <a:r>
              <a:rPr lang="it-IT" sz="2400" dirty="0"/>
              <a:t>tali calcoli sono sostituiti da </a:t>
            </a:r>
            <a:r>
              <a:rPr lang="it-IT" sz="2400" b="1" dirty="0">
                <a:solidFill>
                  <a:srgbClr val="AB201D"/>
                </a:solidFill>
              </a:rPr>
              <a:t>valutazioni convenzionali</a:t>
            </a:r>
            <a:r>
              <a:rPr lang="it-IT" sz="2400" dirty="0"/>
              <a:t>, che si </a:t>
            </a:r>
            <a:r>
              <a:rPr lang="it-IT" sz="2400" b="1" dirty="0">
                <a:solidFill>
                  <a:srgbClr val="AB201D"/>
                </a:solidFill>
              </a:rPr>
              <a:t>adattano</a:t>
            </a:r>
            <a:r>
              <a:rPr lang="it-IT" sz="2400" dirty="0"/>
              <a:t> </a:t>
            </a:r>
            <a:r>
              <a:rPr lang="it-IT" sz="2400" b="1" dirty="0">
                <a:solidFill>
                  <a:srgbClr val="AB201D"/>
                </a:solidFill>
              </a:rPr>
              <a:t>genericamente </a:t>
            </a:r>
            <a:r>
              <a:rPr lang="it-IT" sz="2400" dirty="0"/>
              <a:t>a varie tipologie di attività senza particolari distinzioni.</a:t>
            </a:r>
          </a:p>
        </p:txBody>
      </p:sp>
    </p:spTree>
    <p:extLst>
      <p:ext uri="{BB962C8B-B14F-4D97-AF65-F5344CB8AC3E}">
        <p14:creationId xmlns:p14="http://schemas.microsoft.com/office/powerpoint/2010/main" val="30398591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18</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605294"/>
          </a:xfrm>
          <a:prstGeom prst="rect">
            <a:avLst/>
          </a:prstGeom>
        </p:spPr>
        <p:txBody>
          <a:bodyPr vert="horz" wrap="square" lIns="0" tIns="172720" rIns="0" bIns="0" rtlCol="0">
            <a:spAutoFit/>
          </a:bodyPr>
          <a:lstStyle/>
          <a:p>
            <a:pPr algn="ctr"/>
            <a:r>
              <a:rPr lang="it-IT" sz="2800" b="1" dirty="0"/>
              <a:t>Riassumendo</a:t>
            </a:r>
          </a:p>
        </p:txBody>
      </p:sp>
      <p:sp>
        <p:nvSpPr>
          <p:cNvPr id="34" name="CasellaDiTesto 33"/>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Confronto tra Approccio Prescrittivo e Prestazionale </a:t>
            </a:r>
          </a:p>
        </p:txBody>
      </p:sp>
      <p:sp>
        <p:nvSpPr>
          <p:cNvPr id="11" name="object 7"/>
          <p:cNvSpPr txBox="1"/>
          <p:nvPr/>
        </p:nvSpPr>
        <p:spPr>
          <a:xfrm>
            <a:off x="414997" y="1532394"/>
            <a:ext cx="11324492" cy="4756367"/>
          </a:xfrm>
          <a:prstGeom prst="rect">
            <a:avLst/>
          </a:prstGeom>
        </p:spPr>
        <p:txBody>
          <a:bodyPr vert="horz" wrap="square" lIns="0" tIns="4445" rIns="0" bIns="0" rtlCol="0">
            <a:spAutoFit/>
          </a:bodyPr>
          <a:lstStyle/>
          <a:p>
            <a:pPr marL="12700" marR="5080" algn="just">
              <a:lnSpc>
                <a:spcPct val="101800"/>
              </a:lnSpc>
              <a:spcBef>
                <a:spcPts val="35"/>
              </a:spcBef>
            </a:pPr>
            <a:r>
              <a:rPr lang="it-IT" sz="2400" spc="-5" dirty="0">
                <a:latin typeface="Calibri"/>
                <a:cs typeface="Calibri"/>
              </a:rPr>
              <a:t>A</a:t>
            </a:r>
            <a:r>
              <a:rPr lang="it-IT" sz="2400" spc="-145" dirty="0">
                <a:latin typeface="Calibri"/>
                <a:cs typeface="Calibri"/>
              </a:rPr>
              <a:t> </a:t>
            </a:r>
            <a:r>
              <a:rPr lang="it-IT" sz="2400" spc="-45" dirty="0">
                <a:latin typeface="Calibri"/>
                <a:cs typeface="Calibri"/>
              </a:rPr>
              <a:t>differenza</a:t>
            </a:r>
            <a:r>
              <a:rPr lang="it-IT" sz="2400" spc="-145" dirty="0">
                <a:latin typeface="Calibri"/>
                <a:cs typeface="Calibri"/>
              </a:rPr>
              <a:t> </a:t>
            </a:r>
            <a:r>
              <a:rPr lang="it-IT" sz="2400" spc="-40" dirty="0">
                <a:latin typeface="Calibri"/>
                <a:cs typeface="Calibri"/>
              </a:rPr>
              <a:t>delle</a:t>
            </a:r>
            <a:r>
              <a:rPr lang="it-IT" sz="2400" spc="-155" dirty="0">
                <a:latin typeface="Calibri"/>
                <a:cs typeface="Calibri"/>
              </a:rPr>
              <a:t> </a:t>
            </a:r>
            <a:r>
              <a:rPr lang="it-IT" sz="2400" spc="-40" dirty="0">
                <a:latin typeface="Calibri"/>
                <a:cs typeface="Calibri"/>
              </a:rPr>
              <a:t>norme</a:t>
            </a:r>
            <a:r>
              <a:rPr lang="it-IT" sz="2400" spc="-145" dirty="0">
                <a:latin typeface="Calibri"/>
                <a:cs typeface="Calibri"/>
              </a:rPr>
              <a:t> </a:t>
            </a:r>
            <a:r>
              <a:rPr lang="it-IT" sz="2400" spc="-40" dirty="0">
                <a:latin typeface="Calibri"/>
                <a:cs typeface="Calibri"/>
              </a:rPr>
              <a:t>prescrittive</a:t>
            </a:r>
            <a:r>
              <a:rPr lang="it-IT" sz="2400" spc="-160" dirty="0">
                <a:latin typeface="Calibri"/>
                <a:cs typeface="Calibri"/>
              </a:rPr>
              <a:t> </a:t>
            </a:r>
            <a:r>
              <a:rPr lang="it-IT" sz="2400" spc="-30" dirty="0">
                <a:latin typeface="Calibri"/>
                <a:cs typeface="Calibri"/>
              </a:rPr>
              <a:t>che</a:t>
            </a:r>
            <a:r>
              <a:rPr lang="it-IT" sz="2400" spc="-140" dirty="0">
                <a:latin typeface="Calibri"/>
                <a:cs typeface="Calibri"/>
              </a:rPr>
              <a:t> </a:t>
            </a:r>
            <a:r>
              <a:rPr lang="it-IT" sz="2400" spc="-25" dirty="0">
                <a:latin typeface="Calibri"/>
                <a:cs typeface="Calibri"/>
              </a:rPr>
              <a:t>si</a:t>
            </a:r>
            <a:r>
              <a:rPr lang="it-IT" sz="2400" spc="-180" dirty="0">
                <a:latin typeface="Calibri"/>
                <a:cs typeface="Calibri"/>
              </a:rPr>
              <a:t> </a:t>
            </a:r>
            <a:r>
              <a:rPr lang="it-IT" sz="2400" spc="-40" dirty="0">
                <a:latin typeface="Calibri"/>
                <a:cs typeface="Calibri"/>
              </a:rPr>
              <a:t>basano</a:t>
            </a:r>
            <a:r>
              <a:rPr lang="it-IT" sz="2400" spc="-160" dirty="0">
                <a:latin typeface="Calibri"/>
                <a:cs typeface="Calibri"/>
              </a:rPr>
              <a:t> </a:t>
            </a:r>
            <a:r>
              <a:rPr lang="it-IT" sz="2400" spc="-25" dirty="0">
                <a:latin typeface="Calibri"/>
                <a:cs typeface="Calibri"/>
              </a:rPr>
              <a:t>su</a:t>
            </a:r>
            <a:r>
              <a:rPr lang="it-IT" sz="2400" spc="-160" dirty="0">
                <a:latin typeface="Calibri"/>
                <a:cs typeface="Calibri"/>
              </a:rPr>
              <a:t> </a:t>
            </a:r>
            <a:r>
              <a:rPr lang="it-IT" sz="2400" spc="-25" dirty="0">
                <a:latin typeface="Calibri"/>
                <a:cs typeface="Calibri"/>
              </a:rPr>
              <a:t>un</a:t>
            </a:r>
            <a:r>
              <a:rPr lang="it-IT" sz="2400" spc="-175" dirty="0">
                <a:latin typeface="Calibri"/>
                <a:cs typeface="Calibri"/>
              </a:rPr>
              <a:t> </a:t>
            </a:r>
            <a:r>
              <a:rPr lang="it-IT" sz="2400" b="1" spc="-40" dirty="0">
                <a:solidFill>
                  <a:srgbClr val="C00000"/>
                </a:solidFill>
                <a:latin typeface="Calibri"/>
                <a:cs typeface="Calibri"/>
              </a:rPr>
              <a:t>approccio  storico </a:t>
            </a:r>
            <a:r>
              <a:rPr lang="it-IT" sz="2400" b="1" spc="-5" dirty="0">
                <a:solidFill>
                  <a:srgbClr val="C00000"/>
                </a:solidFill>
                <a:latin typeface="Calibri"/>
                <a:cs typeface="Calibri"/>
              </a:rPr>
              <a:t>- </a:t>
            </a:r>
            <a:r>
              <a:rPr lang="it-IT" sz="2400" b="1" spc="-40" dirty="0">
                <a:solidFill>
                  <a:srgbClr val="C00000"/>
                </a:solidFill>
                <a:latin typeface="Calibri"/>
                <a:cs typeface="Calibri"/>
              </a:rPr>
              <a:t>empirico </a:t>
            </a:r>
            <a:r>
              <a:rPr lang="it-IT" sz="2400" i="1" spc="-40" dirty="0">
                <a:latin typeface="Calibri"/>
                <a:cs typeface="Calibri"/>
              </a:rPr>
              <a:t>(vantaggi </a:t>
            </a:r>
            <a:r>
              <a:rPr lang="it-IT" sz="2400" i="1" spc="-20" dirty="0">
                <a:latin typeface="Calibri"/>
                <a:cs typeface="Calibri"/>
              </a:rPr>
              <a:t>di </a:t>
            </a:r>
            <a:r>
              <a:rPr lang="it-IT" sz="2400" i="1" spc="-40" dirty="0">
                <a:latin typeface="Calibri"/>
                <a:cs typeface="Calibri"/>
              </a:rPr>
              <a:t>semplicità </a:t>
            </a:r>
            <a:r>
              <a:rPr lang="it-IT" sz="2400" i="1" spc="-25" dirty="0">
                <a:latin typeface="Calibri"/>
                <a:cs typeface="Calibri"/>
              </a:rPr>
              <a:t>ma </a:t>
            </a:r>
            <a:r>
              <a:rPr lang="it-IT" sz="2400" i="1" spc="-40" dirty="0">
                <a:latin typeface="Calibri"/>
                <a:cs typeface="Calibri"/>
              </a:rPr>
              <a:t>scarsa flessibilità)</a:t>
            </a:r>
            <a:r>
              <a:rPr lang="it-IT" sz="2400" spc="-40" dirty="0">
                <a:latin typeface="Calibri"/>
                <a:cs typeface="Calibri"/>
              </a:rPr>
              <a:t>,</a:t>
            </a:r>
            <a:r>
              <a:rPr lang="it-IT" sz="2400" spc="190" dirty="0">
                <a:latin typeface="Calibri"/>
                <a:cs typeface="Calibri"/>
              </a:rPr>
              <a:t> </a:t>
            </a:r>
            <a:r>
              <a:rPr lang="it-IT" sz="2400" spc="-30" dirty="0">
                <a:latin typeface="Calibri"/>
                <a:cs typeface="Calibri"/>
              </a:rPr>
              <a:t>la </a:t>
            </a:r>
            <a:r>
              <a:rPr lang="it-IT" sz="2400" b="1" spc="-35" dirty="0">
                <a:solidFill>
                  <a:srgbClr val="C00000"/>
                </a:solidFill>
                <a:latin typeface="Calibri"/>
                <a:cs typeface="Calibri"/>
              </a:rPr>
              <a:t>F.S.E.</a:t>
            </a:r>
            <a:r>
              <a:rPr lang="it-IT" sz="2400" b="1" spc="-70" dirty="0">
                <a:solidFill>
                  <a:srgbClr val="C00000"/>
                </a:solidFill>
                <a:latin typeface="Calibri"/>
                <a:cs typeface="Calibri"/>
              </a:rPr>
              <a:t> </a:t>
            </a:r>
            <a:r>
              <a:rPr lang="it-IT" sz="2400" spc="-25" dirty="0">
                <a:latin typeface="Calibri"/>
                <a:cs typeface="Calibri"/>
              </a:rPr>
              <a:t>si</a:t>
            </a:r>
            <a:r>
              <a:rPr lang="it-IT" sz="2400" spc="-90" dirty="0">
                <a:latin typeface="Calibri"/>
                <a:cs typeface="Calibri"/>
              </a:rPr>
              <a:t> </a:t>
            </a:r>
            <a:r>
              <a:rPr lang="it-IT" sz="2400" spc="-40" dirty="0">
                <a:latin typeface="Calibri"/>
                <a:cs typeface="Calibri"/>
              </a:rPr>
              <a:t>fonda</a:t>
            </a:r>
            <a:r>
              <a:rPr lang="it-IT" sz="2400" spc="-65" dirty="0">
                <a:latin typeface="Calibri"/>
                <a:cs typeface="Calibri"/>
              </a:rPr>
              <a:t> </a:t>
            </a:r>
            <a:r>
              <a:rPr lang="it-IT" sz="2400" spc="-25" dirty="0">
                <a:latin typeface="Calibri"/>
                <a:cs typeface="Calibri"/>
              </a:rPr>
              <a:t>su</a:t>
            </a:r>
            <a:r>
              <a:rPr lang="it-IT" sz="2400" spc="-75" dirty="0">
                <a:latin typeface="Calibri"/>
                <a:cs typeface="Calibri"/>
              </a:rPr>
              <a:t> </a:t>
            </a:r>
            <a:r>
              <a:rPr lang="it-IT" sz="2400" spc="-25" dirty="0">
                <a:latin typeface="Calibri"/>
                <a:cs typeface="Calibri"/>
              </a:rPr>
              <a:t>un</a:t>
            </a:r>
            <a:r>
              <a:rPr lang="it-IT" sz="2400" spc="-90" dirty="0">
                <a:latin typeface="Calibri"/>
                <a:cs typeface="Calibri"/>
              </a:rPr>
              <a:t> </a:t>
            </a:r>
            <a:r>
              <a:rPr lang="it-IT" sz="2400" b="1" spc="-40" dirty="0">
                <a:solidFill>
                  <a:srgbClr val="C00000"/>
                </a:solidFill>
                <a:latin typeface="Calibri"/>
                <a:cs typeface="Calibri"/>
              </a:rPr>
              <a:t>approccio</a:t>
            </a:r>
            <a:r>
              <a:rPr lang="it-IT" sz="2400" b="1" spc="-85" dirty="0">
                <a:solidFill>
                  <a:srgbClr val="C00000"/>
                </a:solidFill>
                <a:latin typeface="Calibri"/>
                <a:cs typeface="Calibri"/>
              </a:rPr>
              <a:t> </a:t>
            </a:r>
            <a:r>
              <a:rPr lang="it-IT" sz="2400" spc="-25" dirty="0">
                <a:latin typeface="Calibri"/>
                <a:cs typeface="Calibri"/>
              </a:rPr>
              <a:t>di</a:t>
            </a:r>
            <a:r>
              <a:rPr lang="it-IT" sz="2400" spc="-75" dirty="0">
                <a:latin typeface="Calibri"/>
                <a:cs typeface="Calibri"/>
              </a:rPr>
              <a:t> </a:t>
            </a:r>
            <a:r>
              <a:rPr lang="it-IT" sz="2400" spc="-35" dirty="0">
                <a:latin typeface="Calibri"/>
                <a:cs typeface="Calibri"/>
              </a:rPr>
              <a:t>tipo</a:t>
            </a:r>
            <a:r>
              <a:rPr lang="it-IT" sz="2400" spc="-70" dirty="0">
                <a:latin typeface="Calibri"/>
                <a:cs typeface="Calibri"/>
              </a:rPr>
              <a:t> </a:t>
            </a:r>
            <a:r>
              <a:rPr lang="it-IT" sz="2400" b="1" spc="-40" dirty="0">
                <a:solidFill>
                  <a:srgbClr val="C00000"/>
                </a:solidFill>
                <a:latin typeface="Calibri"/>
                <a:cs typeface="Calibri"/>
              </a:rPr>
              <a:t>scientifico</a:t>
            </a:r>
            <a:r>
              <a:rPr lang="it-IT" sz="2400" b="1" spc="-5" dirty="0">
                <a:solidFill>
                  <a:srgbClr val="C00000"/>
                </a:solidFill>
                <a:latin typeface="Calibri"/>
                <a:cs typeface="Calibri"/>
              </a:rPr>
              <a:t>-</a:t>
            </a:r>
            <a:r>
              <a:rPr lang="it-IT" sz="2400" b="1" spc="-40" dirty="0">
                <a:solidFill>
                  <a:srgbClr val="C00000"/>
                </a:solidFill>
                <a:latin typeface="Calibri"/>
                <a:cs typeface="Calibri"/>
              </a:rPr>
              <a:t>predittivo</a:t>
            </a:r>
            <a:r>
              <a:rPr lang="it-IT" sz="2400" spc="-40" dirty="0">
                <a:latin typeface="Calibri"/>
                <a:cs typeface="Calibri"/>
              </a:rPr>
              <a:t>.</a:t>
            </a:r>
            <a:endParaRPr lang="it-IT" sz="2400" dirty="0">
              <a:latin typeface="Calibri"/>
              <a:cs typeface="Calibri"/>
            </a:endParaRPr>
          </a:p>
          <a:p>
            <a:pPr marL="13335" marR="13970" algn="just">
              <a:lnSpc>
                <a:spcPct val="101800"/>
              </a:lnSpc>
              <a:spcBef>
                <a:spcPts val="1185"/>
              </a:spcBef>
            </a:pPr>
            <a:r>
              <a:rPr lang="it-IT" sz="2400" spc="-5" dirty="0">
                <a:latin typeface="Calibri"/>
                <a:cs typeface="Calibri"/>
              </a:rPr>
              <a:t>Si utilizzano </a:t>
            </a:r>
            <a:r>
              <a:rPr lang="it-IT" sz="2400" b="1" spc="-5" dirty="0">
                <a:solidFill>
                  <a:srgbClr val="C00000"/>
                </a:solidFill>
                <a:latin typeface="Calibri"/>
                <a:cs typeface="Calibri"/>
              </a:rPr>
              <a:t>modelli di calcolo </a:t>
            </a:r>
            <a:r>
              <a:rPr lang="it-IT" sz="2400" spc="-5" dirty="0">
                <a:latin typeface="Calibri"/>
                <a:cs typeface="Calibri"/>
              </a:rPr>
              <a:t>valutando i risultati rispetto a </a:t>
            </a:r>
            <a:r>
              <a:rPr lang="it-IT" sz="2400" b="1" spc="-5" dirty="0">
                <a:solidFill>
                  <a:srgbClr val="C00000"/>
                </a:solidFill>
                <a:latin typeface="Calibri"/>
                <a:cs typeface="Calibri"/>
              </a:rPr>
              <a:t>soglie prestazionali </a:t>
            </a:r>
            <a:r>
              <a:rPr lang="it-IT" sz="2400" i="1" spc="-5" dirty="0">
                <a:latin typeface="Calibri"/>
                <a:cs typeface="Calibri"/>
              </a:rPr>
              <a:t>(temperatura, visibilità, ...) </a:t>
            </a:r>
            <a:r>
              <a:rPr lang="it-IT" sz="2400" spc="-10" dirty="0">
                <a:latin typeface="Calibri"/>
                <a:cs typeface="Calibri"/>
              </a:rPr>
              <a:t>per </a:t>
            </a:r>
            <a:r>
              <a:rPr lang="it-IT" sz="2400" spc="-5" dirty="0">
                <a:latin typeface="Calibri"/>
                <a:cs typeface="Calibri"/>
              </a:rPr>
              <a:t>vari</a:t>
            </a:r>
            <a:r>
              <a:rPr lang="it-IT" sz="2400" spc="65" dirty="0">
                <a:latin typeface="Calibri"/>
                <a:cs typeface="Calibri"/>
              </a:rPr>
              <a:t> </a:t>
            </a:r>
            <a:r>
              <a:rPr lang="it-IT" sz="2400" spc="-5" dirty="0">
                <a:latin typeface="Calibri"/>
                <a:cs typeface="Calibri"/>
              </a:rPr>
              <a:t>scenari.</a:t>
            </a:r>
            <a:endParaRPr lang="it-IT" sz="2400" dirty="0">
              <a:latin typeface="Calibri"/>
              <a:cs typeface="Calibri"/>
            </a:endParaRPr>
          </a:p>
          <a:p>
            <a:pPr marL="12700" marR="10160" algn="just">
              <a:lnSpc>
                <a:spcPct val="101800"/>
              </a:lnSpc>
              <a:spcBef>
                <a:spcPts val="1200"/>
              </a:spcBef>
            </a:pPr>
            <a:r>
              <a:rPr lang="it-IT" sz="2400" spc="-5" dirty="0">
                <a:latin typeface="Calibri"/>
                <a:cs typeface="Calibri"/>
              </a:rPr>
              <a:t>Per </a:t>
            </a:r>
            <a:r>
              <a:rPr lang="it-IT" sz="2400" b="1" spc="-5" dirty="0">
                <a:solidFill>
                  <a:srgbClr val="C00000"/>
                </a:solidFill>
                <a:latin typeface="Calibri"/>
                <a:cs typeface="Calibri"/>
              </a:rPr>
              <a:t>ogni misura </a:t>
            </a:r>
            <a:r>
              <a:rPr lang="it-IT" sz="2400" spc="-5" dirty="0">
                <a:latin typeface="Calibri"/>
                <a:cs typeface="Calibri"/>
              </a:rPr>
              <a:t>si </a:t>
            </a:r>
            <a:r>
              <a:rPr lang="it-IT" sz="2400" spc="-10" dirty="0">
                <a:latin typeface="Calibri"/>
                <a:cs typeface="Calibri"/>
              </a:rPr>
              <a:t>può </a:t>
            </a:r>
            <a:r>
              <a:rPr lang="it-IT" sz="2400" b="1" spc="-5" dirty="0">
                <a:solidFill>
                  <a:srgbClr val="C00000"/>
                </a:solidFill>
                <a:latin typeface="Calibri"/>
                <a:cs typeface="Calibri"/>
              </a:rPr>
              <a:t>quantificare l’effetto</a:t>
            </a:r>
            <a:r>
              <a:rPr lang="it-IT" sz="2400" spc="-5" dirty="0">
                <a:latin typeface="Calibri"/>
                <a:cs typeface="Calibri"/>
              </a:rPr>
              <a:t>, con un maggiore  controllo del </a:t>
            </a:r>
            <a:r>
              <a:rPr lang="it-IT" sz="2400" b="1" spc="-5" dirty="0">
                <a:solidFill>
                  <a:srgbClr val="C00000"/>
                </a:solidFill>
                <a:latin typeface="Calibri"/>
                <a:cs typeface="Calibri"/>
              </a:rPr>
              <a:t>rapporto rischi/misure di</a:t>
            </a:r>
            <a:r>
              <a:rPr lang="it-IT" sz="2400" b="1" spc="30" dirty="0">
                <a:solidFill>
                  <a:srgbClr val="C00000"/>
                </a:solidFill>
                <a:latin typeface="Calibri"/>
                <a:cs typeface="Calibri"/>
              </a:rPr>
              <a:t> </a:t>
            </a:r>
            <a:r>
              <a:rPr lang="it-IT" sz="2400" b="1" spc="-5" dirty="0">
                <a:solidFill>
                  <a:srgbClr val="C00000"/>
                </a:solidFill>
                <a:latin typeface="Calibri"/>
                <a:cs typeface="Calibri"/>
              </a:rPr>
              <a:t>sicurezza</a:t>
            </a:r>
            <a:r>
              <a:rPr lang="it-IT" sz="2400" spc="-5" dirty="0">
                <a:latin typeface="Calibri"/>
                <a:cs typeface="Calibri"/>
              </a:rPr>
              <a:t>.</a:t>
            </a:r>
            <a:endParaRPr lang="it-IT" sz="2400" dirty="0">
              <a:latin typeface="Calibri"/>
              <a:cs typeface="Calibri"/>
            </a:endParaRPr>
          </a:p>
          <a:p>
            <a:pPr marL="13335" marR="5080" indent="-635" algn="just">
              <a:lnSpc>
                <a:spcPct val="101800"/>
              </a:lnSpc>
              <a:spcBef>
                <a:spcPts val="1200"/>
              </a:spcBef>
            </a:pPr>
            <a:r>
              <a:rPr lang="it-IT" sz="2400" spc="-30" dirty="0">
                <a:latin typeface="Calibri"/>
                <a:cs typeface="Calibri"/>
              </a:rPr>
              <a:t>Le</a:t>
            </a:r>
            <a:r>
              <a:rPr lang="it-IT" sz="2400" spc="-160" dirty="0">
                <a:latin typeface="Calibri"/>
                <a:cs typeface="Calibri"/>
              </a:rPr>
              <a:t> </a:t>
            </a:r>
            <a:r>
              <a:rPr lang="it-IT" sz="2400" b="1" spc="-50" dirty="0">
                <a:solidFill>
                  <a:srgbClr val="C00000"/>
                </a:solidFill>
                <a:latin typeface="Calibri"/>
                <a:cs typeface="Calibri"/>
              </a:rPr>
              <a:t>soluzioni</a:t>
            </a:r>
            <a:r>
              <a:rPr lang="it-IT" sz="2400" b="1" spc="-160" dirty="0">
                <a:solidFill>
                  <a:srgbClr val="C00000"/>
                </a:solidFill>
                <a:latin typeface="Calibri"/>
                <a:cs typeface="Calibri"/>
              </a:rPr>
              <a:t> </a:t>
            </a:r>
            <a:r>
              <a:rPr lang="it-IT" sz="2400" b="1" spc="-45" dirty="0">
                <a:solidFill>
                  <a:srgbClr val="C00000"/>
                </a:solidFill>
                <a:latin typeface="Calibri"/>
                <a:cs typeface="Calibri"/>
              </a:rPr>
              <a:t>sono</a:t>
            </a:r>
            <a:r>
              <a:rPr lang="it-IT" sz="2400" b="1" spc="-160" dirty="0">
                <a:solidFill>
                  <a:srgbClr val="C00000"/>
                </a:solidFill>
                <a:latin typeface="Calibri"/>
                <a:cs typeface="Calibri"/>
              </a:rPr>
              <a:t> </a:t>
            </a:r>
            <a:r>
              <a:rPr lang="it-IT" sz="2400" spc="-45" dirty="0">
                <a:latin typeface="Calibri"/>
                <a:cs typeface="Calibri"/>
              </a:rPr>
              <a:t>fondate</a:t>
            </a:r>
            <a:r>
              <a:rPr lang="it-IT" sz="2400" spc="-155" dirty="0">
                <a:latin typeface="Calibri"/>
                <a:cs typeface="Calibri"/>
              </a:rPr>
              <a:t> </a:t>
            </a:r>
            <a:r>
              <a:rPr lang="it-IT" sz="2400" spc="-30" dirty="0">
                <a:latin typeface="Calibri"/>
                <a:cs typeface="Calibri"/>
              </a:rPr>
              <a:t>su</a:t>
            </a:r>
            <a:r>
              <a:rPr lang="it-IT" sz="2400" spc="-160" dirty="0">
                <a:latin typeface="Calibri"/>
                <a:cs typeface="Calibri"/>
              </a:rPr>
              <a:t> </a:t>
            </a:r>
            <a:r>
              <a:rPr lang="it-IT" sz="2400" spc="-50" dirty="0">
                <a:latin typeface="Calibri"/>
                <a:cs typeface="Calibri"/>
              </a:rPr>
              <a:t>valutazioni</a:t>
            </a:r>
            <a:r>
              <a:rPr lang="it-IT" sz="2400" spc="-160" dirty="0">
                <a:latin typeface="Calibri"/>
                <a:cs typeface="Calibri"/>
              </a:rPr>
              <a:t> </a:t>
            </a:r>
            <a:r>
              <a:rPr lang="it-IT" sz="2400" b="1" spc="-50" dirty="0">
                <a:solidFill>
                  <a:srgbClr val="C00000"/>
                </a:solidFill>
                <a:latin typeface="Calibri"/>
                <a:cs typeface="Calibri"/>
              </a:rPr>
              <a:t>scientifiche</a:t>
            </a:r>
            <a:r>
              <a:rPr lang="it-IT" sz="2400" b="1" spc="-160" dirty="0">
                <a:solidFill>
                  <a:srgbClr val="C00000"/>
                </a:solidFill>
                <a:latin typeface="Calibri"/>
                <a:cs typeface="Calibri"/>
              </a:rPr>
              <a:t> </a:t>
            </a:r>
            <a:r>
              <a:rPr lang="it-IT" sz="2400" spc="-55" dirty="0">
                <a:latin typeface="Calibri"/>
                <a:cs typeface="Calibri"/>
              </a:rPr>
              <a:t>dell’</a:t>
            </a:r>
            <a:r>
              <a:rPr lang="it-IT" sz="2400" b="1" spc="-55" dirty="0">
                <a:solidFill>
                  <a:srgbClr val="C00000"/>
                </a:solidFill>
                <a:latin typeface="Calibri"/>
                <a:cs typeface="Calibri"/>
              </a:rPr>
              <a:t>incendio</a:t>
            </a:r>
            <a:r>
              <a:rPr lang="it-IT" sz="2400" b="1" spc="-140" dirty="0">
                <a:solidFill>
                  <a:srgbClr val="C00000"/>
                </a:solidFill>
                <a:latin typeface="Calibri"/>
                <a:cs typeface="Calibri"/>
              </a:rPr>
              <a:t> </a:t>
            </a:r>
            <a:r>
              <a:rPr lang="it-IT" sz="2400" spc="-5" dirty="0">
                <a:latin typeface="Calibri"/>
                <a:cs typeface="Calibri"/>
              </a:rPr>
              <a:t>e </a:t>
            </a:r>
            <a:r>
              <a:rPr lang="it-IT" sz="2400" spc="-40" dirty="0">
                <a:latin typeface="Calibri"/>
                <a:cs typeface="Calibri"/>
              </a:rPr>
              <a:t>del </a:t>
            </a:r>
            <a:r>
              <a:rPr lang="it-IT" sz="2400" b="1" spc="-50" dirty="0">
                <a:solidFill>
                  <a:srgbClr val="C00000"/>
                </a:solidFill>
                <a:latin typeface="Calibri"/>
                <a:cs typeface="Calibri"/>
              </a:rPr>
              <a:t>comportamento </a:t>
            </a:r>
            <a:r>
              <a:rPr lang="it-IT" sz="2400" b="1" spc="-45" dirty="0">
                <a:solidFill>
                  <a:srgbClr val="C00000"/>
                </a:solidFill>
                <a:latin typeface="Calibri"/>
                <a:cs typeface="Calibri"/>
              </a:rPr>
              <a:t>umano</a:t>
            </a:r>
            <a:r>
              <a:rPr lang="it-IT" sz="2400" spc="-45" dirty="0">
                <a:latin typeface="Calibri"/>
                <a:cs typeface="Calibri"/>
              </a:rPr>
              <a:t>, </a:t>
            </a:r>
            <a:r>
              <a:rPr lang="it-IT" sz="2400" spc="-40" dirty="0">
                <a:latin typeface="Calibri"/>
                <a:cs typeface="Calibri"/>
              </a:rPr>
              <a:t>con </a:t>
            </a:r>
            <a:r>
              <a:rPr lang="it-IT" sz="2400" spc="-50" dirty="0">
                <a:latin typeface="Calibri"/>
                <a:cs typeface="Calibri"/>
              </a:rPr>
              <a:t>riferimento </a:t>
            </a:r>
            <a:r>
              <a:rPr lang="it-IT" sz="2400" spc="-5" dirty="0">
                <a:latin typeface="Calibri"/>
                <a:cs typeface="Calibri"/>
              </a:rPr>
              <a:t>a </a:t>
            </a:r>
            <a:r>
              <a:rPr lang="it-IT" sz="2400" spc="-50" dirty="0">
                <a:latin typeface="Calibri"/>
                <a:cs typeface="Calibri"/>
              </a:rPr>
              <a:t>obiettivi </a:t>
            </a:r>
            <a:r>
              <a:rPr lang="it-IT" sz="2400" spc="-55" dirty="0">
                <a:latin typeface="Calibri"/>
                <a:cs typeface="Calibri"/>
              </a:rPr>
              <a:t>prefissati.</a:t>
            </a:r>
            <a:endParaRPr lang="it-IT" sz="2400" dirty="0">
              <a:latin typeface="Calibri"/>
              <a:cs typeface="Calibri"/>
            </a:endParaRPr>
          </a:p>
          <a:p>
            <a:pPr marL="13970" marR="12700" indent="-635" algn="just">
              <a:lnSpc>
                <a:spcPct val="101800"/>
              </a:lnSpc>
              <a:spcBef>
                <a:spcPts val="1185"/>
              </a:spcBef>
            </a:pPr>
            <a:r>
              <a:rPr lang="it-IT" sz="2400" spc="-5" dirty="0">
                <a:latin typeface="Calibri"/>
                <a:cs typeface="Calibri"/>
              </a:rPr>
              <a:t>Si può utilizzare sia </a:t>
            </a:r>
            <a:r>
              <a:rPr lang="it-IT" sz="2400" dirty="0">
                <a:latin typeface="Calibri"/>
                <a:cs typeface="Calibri"/>
              </a:rPr>
              <a:t>in </a:t>
            </a:r>
            <a:r>
              <a:rPr lang="it-IT" sz="2400" spc="-5" dirty="0">
                <a:latin typeface="Calibri"/>
                <a:cs typeface="Calibri"/>
              </a:rPr>
              <a:t>fase di </a:t>
            </a:r>
            <a:r>
              <a:rPr lang="it-IT" sz="2400" b="1" spc="-5" dirty="0" err="1">
                <a:solidFill>
                  <a:srgbClr val="C00000"/>
                </a:solidFill>
                <a:latin typeface="Calibri"/>
                <a:cs typeface="Calibri"/>
              </a:rPr>
              <a:t>pre-flashover</a:t>
            </a:r>
            <a:r>
              <a:rPr lang="it-IT" sz="2400" b="1" spc="-5" dirty="0">
                <a:solidFill>
                  <a:srgbClr val="C00000"/>
                </a:solidFill>
                <a:latin typeface="Calibri"/>
                <a:cs typeface="Calibri"/>
              </a:rPr>
              <a:t> </a:t>
            </a:r>
            <a:r>
              <a:rPr lang="it-IT" sz="2400" i="1" spc="-5" dirty="0">
                <a:latin typeface="Calibri"/>
                <a:cs typeface="Calibri"/>
              </a:rPr>
              <a:t>(salvaguardia della  </a:t>
            </a:r>
            <a:r>
              <a:rPr lang="it-IT" sz="2400" i="1" spc="-10" dirty="0">
                <a:latin typeface="Calibri"/>
                <a:cs typeface="Calibri"/>
              </a:rPr>
              <a:t>vita </a:t>
            </a:r>
            <a:r>
              <a:rPr lang="it-IT" sz="2400" i="1" spc="-5" dirty="0">
                <a:latin typeface="Calibri"/>
                <a:cs typeface="Calibri"/>
              </a:rPr>
              <a:t>umana) </a:t>
            </a:r>
            <a:r>
              <a:rPr lang="it-IT" sz="2400" spc="-10" dirty="0">
                <a:latin typeface="Calibri"/>
                <a:cs typeface="Calibri"/>
              </a:rPr>
              <a:t>sia </a:t>
            </a:r>
            <a:r>
              <a:rPr lang="it-IT" sz="2400" spc="-5" dirty="0">
                <a:latin typeface="Calibri"/>
                <a:cs typeface="Calibri"/>
              </a:rPr>
              <a:t>di </a:t>
            </a:r>
            <a:r>
              <a:rPr lang="it-IT" sz="2400" b="1" spc="-5" dirty="0">
                <a:solidFill>
                  <a:srgbClr val="C00000"/>
                </a:solidFill>
                <a:latin typeface="Calibri"/>
                <a:cs typeface="Calibri"/>
              </a:rPr>
              <a:t>post-</a:t>
            </a:r>
            <a:r>
              <a:rPr lang="it-IT" sz="2400" b="1" spc="-5" dirty="0" err="1">
                <a:solidFill>
                  <a:srgbClr val="C00000"/>
                </a:solidFill>
                <a:latin typeface="Calibri"/>
                <a:cs typeface="Calibri"/>
              </a:rPr>
              <a:t>flashover</a:t>
            </a:r>
            <a:r>
              <a:rPr lang="it-IT" sz="2400" b="1" spc="-5" dirty="0">
                <a:solidFill>
                  <a:srgbClr val="C00000"/>
                </a:solidFill>
                <a:latin typeface="Calibri"/>
                <a:cs typeface="Calibri"/>
              </a:rPr>
              <a:t> </a:t>
            </a:r>
            <a:r>
              <a:rPr lang="it-IT" sz="2400" i="1" spc="-5" dirty="0">
                <a:latin typeface="Calibri"/>
                <a:cs typeface="Calibri"/>
              </a:rPr>
              <a:t>(stabilità</a:t>
            </a:r>
            <a:r>
              <a:rPr lang="it-IT" sz="2400" i="1" spc="50" dirty="0">
                <a:latin typeface="Calibri"/>
                <a:cs typeface="Calibri"/>
              </a:rPr>
              <a:t> </a:t>
            </a:r>
            <a:r>
              <a:rPr lang="it-IT" sz="2400" i="1" spc="-5" dirty="0">
                <a:latin typeface="Calibri"/>
                <a:cs typeface="Calibri"/>
              </a:rPr>
              <a:t>strutturale)</a:t>
            </a:r>
            <a:r>
              <a:rPr lang="it-IT" sz="2400" spc="-5" dirty="0">
                <a:latin typeface="Calibri"/>
                <a:cs typeface="Calibri"/>
              </a:rPr>
              <a:t>.</a:t>
            </a:r>
            <a:endParaRPr lang="it-IT" sz="2400" dirty="0">
              <a:latin typeface="Calibri"/>
              <a:cs typeface="Calibri"/>
            </a:endParaRPr>
          </a:p>
        </p:txBody>
      </p:sp>
    </p:spTree>
    <p:extLst>
      <p:ext uri="{BB962C8B-B14F-4D97-AF65-F5344CB8AC3E}">
        <p14:creationId xmlns:p14="http://schemas.microsoft.com/office/powerpoint/2010/main" val="30051743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19</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605294"/>
          </a:xfrm>
          <a:prstGeom prst="rect">
            <a:avLst/>
          </a:prstGeom>
        </p:spPr>
        <p:txBody>
          <a:bodyPr vert="horz" wrap="square" lIns="0" tIns="172720" rIns="0" bIns="0" rtlCol="0">
            <a:spAutoFit/>
          </a:bodyPr>
          <a:lstStyle/>
          <a:p>
            <a:pPr algn="ctr"/>
            <a:r>
              <a:rPr lang="it-IT" sz="2800" b="1" dirty="0"/>
              <a:t>Applicazione della Metodologia in Italia</a:t>
            </a:r>
          </a:p>
        </p:txBody>
      </p:sp>
      <p:sp>
        <p:nvSpPr>
          <p:cNvPr id="34" name="CasellaDiTesto 33"/>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Applicazione dell’Approccio Prestazionale in Italia </a:t>
            </a:r>
          </a:p>
        </p:txBody>
      </p:sp>
      <p:sp>
        <p:nvSpPr>
          <p:cNvPr id="11" name="object 7"/>
          <p:cNvSpPr txBox="1"/>
          <p:nvPr/>
        </p:nvSpPr>
        <p:spPr>
          <a:xfrm>
            <a:off x="604911" y="1678565"/>
            <a:ext cx="6337496" cy="3018134"/>
          </a:xfrm>
          <a:prstGeom prst="rect">
            <a:avLst/>
          </a:prstGeom>
        </p:spPr>
        <p:txBody>
          <a:bodyPr vert="horz" wrap="square" lIns="0" tIns="4445" rIns="0" bIns="0" rtlCol="0">
            <a:spAutoFit/>
          </a:bodyPr>
          <a:lstStyle/>
          <a:p>
            <a:pPr marL="12700" marR="5080" algn="just">
              <a:lnSpc>
                <a:spcPct val="101699"/>
              </a:lnSpc>
              <a:spcBef>
                <a:spcPts val="35"/>
              </a:spcBef>
            </a:pPr>
            <a:r>
              <a:rPr lang="it-IT" sz="2400" spc="-5" dirty="0">
                <a:latin typeface="Calibri"/>
                <a:cs typeface="Calibri"/>
              </a:rPr>
              <a:t>In </a:t>
            </a:r>
            <a:r>
              <a:rPr lang="it-IT" sz="2400" spc="-10" dirty="0">
                <a:latin typeface="Calibri"/>
                <a:cs typeface="Calibri"/>
              </a:rPr>
              <a:t>Italia la </a:t>
            </a:r>
            <a:r>
              <a:rPr lang="it-IT" sz="2400" spc="-5" dirty="0">
                <a:latin typeface="Calibri"/>
                <a:cs typeface="Calibri"/>
              </a:rPr>
              <a:t>metodologia</a:t>
            </a:r>
            <a:r>
              <a:rPr lang="it-IT" sz="2400" spc="-425" dirty="0">
                <a:latin typeface="Calibri"/>
                <a:cs typeface="Calibri"/>
              </a:rPr>
              <a:t> </a:t>
            </a:r>
            <a:r>
              <a:rPr lang="it-IT" sz="2400" spc="-5" dirty="0">
                <a:latin typeface="Calibri"/>
                <a:cs typeface="Calibri"/>
              </a:rPr>
              <a:t>prestazio</a:t>
            </a:r>
            <a:r>
              <a:rPr lang="it-IT" sz="2400" spc="-10" dirty="0">
                <a:latin typeface="Calibri"/>
                <a:cs typeface="Calibri"/>
              </a:rPr>
              <a:t>nale </a:t>
            </a:r>
            <a:r>
              <a:rPr lang="it-IT" sz="2400" spc="-5" dirty="0">
                <a:latin typeface="Calibri"/>
                <a:cs typeface="Calibri"/>
              </a:rPr>
              <a:t>è stata introdotta con </a:t>
            </a:r>
            <a:r>
              <a:rPr lang="it-IT" sz="2400" spc="-15" dirty="0">
                <a:latin typeface="Calibri"/>
                <a:cs typeface="Calibri"/>
              </a:rPr>
              <a:t>il</a:t>
            </a:r>
            <a:r>
              <a:rPr lang="it-IT" sz="2400" spc="-15" dirty="0">
                <a:cs typeface="Calibri"/>
              </a:rPr>
              <a:t> </a:t>
            </a:r>
            <a:r>
              <a:rPr lang="it-IT" sz="2400" b="1" spc="-15" dirty="0">
                <a:solidFill>
                  <a:srgbClr val="AB201D"/>
                </a:solidFill>
                <a:cs typeface="Calibri"/>
              </a:rPr>
              <a:t>D.M. 9 maggio 2007 </a:t>
            </a:r>
            <a:endParaRPr lang="it-IT" sz="2400" b="1" spc="-5" dirty="0">
              <a:solidFill>
                <a:srgbClr val="AB201D"/>
              </a:solidFill>
              <a:latin typeface="Calibri"/>
              <a:cs typeface="Calibri"/>
            </a:endParaRPr>
          </a:p>
          <a:p>
            <a:pPr marL="12700" marR="5080" algn="just">
              <a:lnSpc>
                <a:spcPct val="101699"/>
              </a:lnSpc>
              <a:spcBef>
                <a:spcPts val="35"/>
              </a:spcBef>
            </a:pPr>
            <a:r>
              <a:rPr lang="it-IT" sz="2400" i="1" spc="-5" dirty="0">
                <a:latin typeface="Calibri"/>
                <a:cs typeface="Calibri"/>
              </a:rPr>
              <a:t>“Direttive per l’attuazione dell’approccio</a:t>
            </a:r>
            <a:r>
              <a:rPr lang="it-IT" sz="2400" i="1" spc="-420" dirty="0">
                <a:latin typeface="Calibri"/>
                <a:cs typeface="Calibri"/>
              </a:rPr>
              <a:t> </a:t>
            </a:r>
            <a:r>
              <a:rPr lang="it-IT" sz="2400" i="1" dirty="0">
                <a:latin typeface="Calibri"/>
                <a:cs typeface="Calibri"/>
              </a:rPr>
              <a:t>in</a:t>
            </a:r>
            <a:r>
              <a:rPr lang="it-IT" sz="2400" i="1" spc="-5" dirty="0">
                <a:latin typeface="Calibri"/>
                <a:cs typeface="Calibri"/>
              </a:rPr>
              <a:t>gegneristico </a:t>
            </a:r>
            <a:r>
              <a:rPr lang="it-IT" sz="2400" i="1" spc="-10" dirty="0">
                <a:latin typeface="Calibri"/>
                <a:cs typeface="Calibri"/>
              </a:rPr>
              <a:t>alla </a:t>
            </a:r>
            <a:r>
              <a:rPr lang="it-IT" sz="2400" i="1" spc="-5" dirty="0">
                <a:latin typeface="Calibri"/>
                <a:cs typeface="Calibri"/>
              </a:rPr>
              <a:t>sicurezza antincendio”</a:t>
            </a:r>
            <a:r>
              <a:rPr lang="it-IT" sz="2400" spc="-5" dirty="0">
                <a:latin typeface="Calibri"/>
                <a:cs typeface="Calibri"/>
              </a:rPr>
              <a:t>.</a:t>
            </a:r>
          </a:p>
          <a:p>
            <a:pPr marL="12700" marR="5080" algn="just">
              <a:lnSpc>
                <a:spcPct val="101699"/>
              </a:lnSpc>
              <a:spcBef>
                <a:spcPts val="35"/>
              </a:spcBef>
            </a:pPr>
            <a:endParaRPr lang="it-IT" sz="2400" spc="-5" dirty="0">
              <a:latin typeface="Calibri"/>
              <a:cs typeface="Calibri"/>
            </a:endParaRPr>
          </a:p>
          <a:p>
            <a:pPr marL="12700" marR="5080" algn="just">
              <a:lnSpc>
                <a:spcPct val="101699"/>
              </a:lnSpc>
              <a:spcBef>
                <a:spcPts val="35"/>
              </a:spcBef>
            </a:pPr>
            <a:r>
              <a:rPr lang="it-IT" sz="2400" spc="-5" dirty="0">
                <a:latin typeface="Calibri"/>
                <a:cs typeface="Calibri"/>
              </a:rPr>
              <a:t>Successivamente è </a:t>
            </a:r>
            <a:r>
              <a:rPr lang="it-IT" sz="2400" dirty="0">
                <a:latin typeface="Calibri"/>
                <a:cs typeface="Calibri"/>
              </a:rPr>
              <a:t>stata </a:t>
            </a:r>
            <a:r>
              <a:rPr lang="it-IT" sz="2400" spc="-5" dirty="0">
                <a:latin typeface="Calibri"/>
                <a:cs typeface="Calibri"/>
              </a:rPr>
              <a:t>inserita nella Sezione M </a:t>
            </a:r>
            <a:r>
              <a:rPr lang="it-IT" sz="2400" dirty="0">
                <a:latin typeface="Calibri"/>
                <a:cs typeface="Calibri"/>
              </a:rPr>
              <a:t>del </a:t>
            </a:r>
            <a:r>
              <a:rPr lang="it-IT" sz="2400" spc="-5" dirty="0">
                <a:latin typeface="Calibri"/>
                <a:cs typeface="Calibri"/>
              </a:rPr>
              <a:t>“Codice di prevenzione incendi” </a:t>
            </a:r>
            <a:r>
              <a:rPr lang="it-IT" sz="2400" dirty="0">
                <a:latin typeface="Calibri"/>
                <a:cs typeface="Calibri"/>
              </a:rPr>
              <a:t>di </a:t>
            </a:r>
            <a:r>
              <a:rPr lang="it-IT" sz="2400" spc="-5" dirty="0">
                <a:latin typeface="Calibri"/>
                <a:cs typeface="Calibri"/>
              </a:rPr>
              <a:t>cui al </a:t>
            </a:r>
            <a:r>
              <a:rPr lang="it-IT" sz="2400" b="1" spc="-15" dirty="0">
                <a:solidFill>
                  <a:srgbClr val="AB201D"/>
                </a:solidFill>
                <a:cs typeface="Calibri"/>
              </a:rPr>
              <a:t>D.M. 3 agosto 2015</a:t>
            </a:r>
            <a:r>
              <a:rPr lang="it-IT" sz="2400" spc="-5" dirty="0">
                <a:latin typeface="Calibri"/>
                <a:cs typeface="Calibri"/>
              </a:rPr>
              <a:t>.</a:t>
            </a:r>
            <a:endParaRPr lang="it-IT" sz="2400" dirty="0">
              <a:latin typeface="Calibri"/>
              <a:cs typeface="Calibri"/>
            </a:endParaRPr>
          </a:p>
        </p:txBody>
      </p:sp>
      <p:sp>
        <p:nvSpPr>
          <p:cNvPr id="12" name="object 8"/>
          <p:cNvSpPr/>
          <p:nvPr/>
        </p:nvSpPr>
        <p:spPr>
          <a:xfrm>
            <a:off x="7645789" y="1709224"/>
            <a:ext cx="3918232" cy="4512905"/>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205818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727180" y="6478270"/>
            <a:ext cx="281940" cy="365125"/>
          </a:xfrm>
        </p:spPr>
        <p:txBody>
          <a:bodyPr/>
          <a:lstStyle/>
          <a:p>
            <a:fld id="{E995EE40-9E1A-47E3-9D37-0CE2CB3BAD22}" type="slidenum">
              <a:rPr lang="it-IT" smtClean="0">
                <a:solidFill>
                  <a:schemeClr val="bg1"/>
                </a:solidFill>
              </a:rPr>
              <a:t>2</a:t>
            </a:fld>
            <a:endParaRPr lang="it-IT" dirty="0">
              <a:solidFill>
                <a:schemeClr val="bg1"/>
              </a:solidFill>
            </a:endParaRPr>
          </a:p>
        </p:txBody>
      </p:sp>
      <p:sp>
        <p:nvSpPr>
          <p:cNvPr id="4" name="CasellaDiTesto 3"/>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5" name="CasellaDiTesto 4"/>
          <p:cNvSpPr txBox="1"/>
          <p:nvPr/>
        </p:nvSpPr>
        <p:spPr>
          <a:xfrm>
            <a:off x="339634" y="844522"/>
            <a:ext cx="11512732" cy="4139595"/>
          </a:xfrm>
          <a:prstGeom prst="rect">
            <a:avLst/>
          </a:prstGeom>
          <a:noFill/>
        </p:spPr>
        <p:txBody>
          <a:bodyPr wrap="square" rtlCol="0">
            <a:spAutoFit/>
          </a:bodyPr>
          <a:lstStyle/>
          <a:p>
            <a:pPr algn="ctr"/>
            <a:r>
              <a:rPr lang="it-IT" sz="3500" b="1" dirty="0"/>
              <a:t>Argomenti trattati</a:t>
            </a:r>
          </a:p>
          <a:p>
            <a:pPr algn="ctr"/>
            <a:endParaRPr lang="it-IT" sz="2400" b="1" dirty="0"/>
          </a:p>
          <a:p>
            <a:endParaRPr lang="it-IT" dirty="0"/>
          </a:p>
          <a:p>
            <a:pPr marL="285750" indent="-285750">
              <a:buFontTx/>
              <a:buChar char="-"/>
            </a:pPr>
            <a:r>
              <a:rPr lang="it-IT" sz="2400" b="1" u="sng" dirty="0"/>
              <a:t>Origini dell’Ingegneria della Sicurezza Antincendio</a:t>
            </a:r>
            <a:r>
              <a:rPr lang="it-IT" sz="2400" dirty="0"/>
              <a:t>    </a:t>
            </a:r>
          </a:p>
          <a:p>
            <a:r>
              <a:rPr lang="it-IT" sz="2400" dirty="0"/>
              <a:t>  </a:t>
            </a:r>
          </a:p>
          <a:p>
            <a:pPr marL="285750" indent="-285750">
              <a:buFontTx/>
              <a:buChar char="-"/>
            </a:pPr>
            <a:r>
              <a:rPr lang="it-IT" sz="2400" b="1" u="sng" dirty="0"/>
              <a:t>Confronto tra Approccio Prestazionale e Approccio Prescrittivo</a:t>
            </a:r>
          </a:p>
          <a:p>
            <a:endParaRPr lang="it-IT" sz="2400" i="1" dirty="0"/>
          </a:p>
          <a:p>
            <a:pPr marL="285750" indent="-285750">
              <a:buFontTx/>
              <a:buChar char="-"/>
            </a:pPr>
            <a:r>
              <a:rPr lang="it-IT" sz="2400" b="1" u="sng" dirty="0"/>
              <a:t>Applicazione dell’Approccio Prestazionale in Italia.</a:t>
            </a:r>
          </a:p>
          <a:p>
            <a:endParaRPr lang="it-IT" sz="2400" i="1" dirty="0"/>
          </a:p>
          <a:p>
            <a:pPr marL="285750" indent="-285750">
              <a:buFontTx/>
              <a:buChar char="-"/>
            </a:pPr>
            <a:r>
              <a:rPr lang="it-IT" sz="2400" b="1" u="sng" dirty="0"/>
              <a:t>Valutazione dei Progetti </a:t>
            </a:r>
            <a:endParaRPr lang="it-IT" sz="2400" i="1" dirty="0"/>
          </a:p>
          <a:p>
            <a:endParaRPr lang="it-IT" i="1" dirty="0"/>
          </a:p>
        </p:txBody>
      </p:sp>
      <p:sp>
        <p:nvSpPr>
          <p:cNvPr id="10" name="CasellaDiTesto 9"/>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Introduzione</a:t>
            </a:r>
          </a:p>
        </p:txBody>
      </p:sp>
    </p:spTree>
    <p:extLst>
      <p:ext uri="{BB962C8B-B14F-4D97-AF65-F5344CB8AC3E}">
        <p14:creationId xmlns:p14="http://schemas.microsoft.com/office/powerpoint/2010/main" val="8261930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20</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217028" y="778272"/>
            <a:ext cx="11757944" cy="5504071"/>
          </a:xfrm>
          <a:prstGeom prst="rect">
            <a:avLst/>
          </a:prstGeom>
        </p:spPr>
        <p:txBody>
          <a:bodyPr vert="horz" wrap="square" lIns="0" tIns="172720" rIns="0" bIns="0" rtlCol="0">
            <a:spAutoFit/>
          </a:bodyPr>
          <a:lstStyle/>
          <a:p>
            <a:pPr algn="ctr"/>
            <a:r>
              <a:rPr lang="it-IT" sz="2800" b="1" dirty="0"/>
              <a:t>Stato Attuale di Applicazione</a:t>
            </a:r>
          </a:p>
          <a:p>
            <a:pPr marL="12700">
              <a:lnSpc>
                <a:spcPct val="100000"/>
              </a:lnSpc>
              <a:spcBef>
                <a:spcPts val="95"/>
              </a:spcBef>
            </a:pPr>
            <a:endParaRPr lang="it-IT" sz="2400" spc="-5" dirty="0">
              <a:cs typeface="Calibri"/>
            </a:endParaRPr>
          </a:p>
          <a:p>
            <a:pPr marL="12700">
              <a:lnSpc>
                <a:spcPct val="100000"/>
              </a:lnSpc>
              <a:spcBef>
                <a:spcPts val="95"/>
              </a:spcBef>
            </a:pPr>
            <a:r>
              <a:rPr lang="it-IT" sz="2400" spc="-5" dirty="0">
                <a:cs typeface="Calibri"/>
              </a:rPr>
              <a:t>A distanza di tempo, tuttavia </a:t>
            </a:r>
            <a:r>
              <a:rPr lang="it-IT" sz="2400" b="1" spc="-5" dirty="0">
                <a:solidFill>
                  <a:srgbClr val="C00000"/>
                </a:solidFill>
                <a:cs typeface="Calibri"/>
              </a:rPr>
              <a:t>l’applicazione di questo</a:t>
            </a:r>
            <a:r>
              <a:rPr lang="it-IT" sz="2400" b="1" spc="40" dirty="0">
                <a:solidFill>
                  <a:srgbClr val="C00000"/>
                </a:solidFill>
                <a:cs typeface="Calibri"/>
              </a:rPr>
              <a:t> </a:t>
            </a:r>
            <a:r>
              <a:rPr lang="it-IT" sz="2400" b="1" spc="-5" dirty="0">
                <a:solidFill>
                  <a:srgbClr val="C00000"/>
                </a:solidFill>
                <a:cs typeface="Calibri"/>
              </a:rPr>
              <a:t>approccio </a:t>
            </a:r>
            <a:r>
              <a:rPr lang="it-IT" sz="2400" spc="-5" dirty="0">
                <a:cs typeface="Calibri"/>
              </a:rPr>
              <a:t>è, ad oggi, ancora </a:t>
            </a:r>
            <a:r>
              <a:rPr lang="it-IT" sz="2400" b="1" spc="-5" dirty="0">
                <a:solidFill>
                  <a:srgbClr val="C00000"/>
                </a:solidFill>
                <a:cs typeface="Calibri"/>
              </a:rPr>
              <a:t>poco diffusa</a:t>
            </a:r>
            <a:r>
              <a:rPr lang="it-IT" sz="2400" spc="-5" dirty="0">
                <a:cs typeface="Calibri"/>
              </a:rPr>
              <a:t>.</a:t>
            </a:r>
            <a:endParaRPr lang="it-IT" sz="2400" dirty="0">
              <a:cs typeface="Calibri"/>
            </a:endParaRPr>
          </a:p>
          <a:p>
            <a:pPr marL="12700">
              <a:lnSpc>
                <a:spcPct val="100000"/>
              </a:lnSpc>
              <a:spcBef>
                <a:spcPts val="2460"/>
              </a:spcBef>
            </a:pPr>
            <a:r>
              <a:rPr lang="it-IT" sz="2400" spc="-5" dirty="0">
                <a:cs typeface="Calibri"/>
              </a:rPr>
              <a:t>I </a:t>
            </a:r>
            <a:r>
              <a:rPr lang="it-IT" sz="2400" b="1" spc="-5" dirty="0">
                <a:solidFill>
                  <a:srgbClr val="C00000"/>
                </a:solidFill>
                <a:cs typeface="Calibri"/>
              </a:rPr>
              <a:t>motivi </a:t>
            </a:r>
            <a:r>
              <a:rPr lang="it-IT" sz="2400" spc="-5" dirty="0">
                <a:cs typeface="Calibri"/>
              </a:rPr>
              <a:t>possono essere</a:t>
            </a:r>
            <a:r>
              <a:rPr lang="it-IT" sz="2400" spc="10" dirty="0">
                <a:cs typeface="Calibri"/>
              </a:rPr>
              <a:t> </a:t>
            </a:r>
            <a:r>
              <a:rPr lang="it-IT" sz="2400" spc="-5" dirty="0">
                <a:cs typeface="Calibri"/>
              </a:rPr>
              <a:t>diversi…</a:t>
            </a:r>
            <a:endParaRPr lang="it-IT" sz="2400" dirty="0">
              <a:cs typeface="Calibri"/>
            </a:endParaRPr>
          </a:p>
          <a:p>
            <a:pPr marL="372110" indent="-360045">
              <a:lnSpc>
                <a:spcPct val="100000"/>
              </a:lnSpc>
              <a:spcBef>
                <a:spcPts val="1860"/>
              </a:spcBef>
              <a:buFont typeface="Times New Roman"/>
              <a:buChar char="-"/>
              <a:tabLst>
                <a:tab pos="372110" algn="l"/>
                <a:tab pos="372745" algn="l"/>
              </a:tabLst>
            </a:pPr>
            <a:r>
              <a:rPr lang="it-IT" sz="2400" i="1" spc="-5" dirty="0">
                <a:cs typeface="Calibri"/>
              </a:rPr>
              <a:t>difficoltà della</a:t>
            </a:r>
            <a:r>
              <a:rPr lang="it-IT" sz="2400" i="1" dirty="0">
                <a:cs typeface="Calibri"/>
              </a:rPr>
              <a:t> </a:t>
            </a:r>
            <a:r>
              <a:rPr lang="it-IT" sz="2400" i="1" spc="-5" dirty="0">
                <a:cs typeface="Calibri"/>
              </a:rPr>
              <a:t>materia</a:t>
            </a:r>
            <a:endParaRPr lang="it-IT" sz="2400" dirty="0">
              <a:cs typeface="Calibri"/>
            </a:endParaRPr>
          </a:p>
          <a:p>
            <a:pPr marL="372110" indent="-360045">
              <a:lnSpc>
                <a:spcPct val="100000"/>
              </a:lnSpc>
              <a:spcBef>
                <a:spcPts val="755"/>
              </a:spcBef>
              <a:buFont typeface="Times New Roman"/>
              <a:buChar char="-"/>
              <a:tabLst>
                <a:tab pos="372110" algn="l"/>
                <a:tab pos="372745" algn="l"/>
              </a:tabLst>
            </a:pPr>
            <a:r>
              <a:rPr lang="it-IT" sz="2400" i="1" spc="-5" dirty="0">
                <a:cs typeface="Calibri"/>
              </a:rPr>
              <a:t>scarsa conoscenza</a:t>
            </a:r>
            <a:endParaRPr lang="it-IT" sz="2400" dirty="0">
              <a:cs typeface="Calibri"/>
            </a:endParaRPr>
          </a:p>
          <a:p>
            <a:pPr marL="372110" indent="-360045">
              <a:lnSpc>
                <a:spcPct val="100000"/>
              </a:lnSpc>
              <a:spcBef>
                <a:spcPts val="755"/>
              </a:spcBef>
              <a:buFont typeface="Times New Roman"/>
              <a:buChar char="-"/>
              <a:tabLst>
                <a:tab pos="372110" algn="l"/>
                <a:tab pos="372745" algn="l"/>
              </a:tabLst>
            </a:pPr>
            <a:r>
              <a:rPr lang="it-IT" sz="2400" i="1" spc="-5" dirty="0">
                <a:cs typeface="Calibri"/>
              </a:rPr>
              <a:t>elaborazioni</a:t>
            </a:r>
            <a:r>
              <a:rPr lang="it-IT" sz="2400" i="1" spc="-10" dirty="0">
                <a:cs typeface="Calibri"/>
              </a:rPr>
              <a:t> </a:t>
            </a:r>
            <a:r>
              <a:rPr lang="it-IT" sz="2400" i="1" spc="-5" dirty="0">
                <a:cs typeface="Calibri"/>
              </a:rPr>
              <a:t>complesse</a:t>
            </a:r>
            <a:endParaRPr lang="it-IT" sz="2400" dirty="0">
              <a:cs typeface="Calibri"/>
            </a:endParaRPr>
          </a:p>
          <a:p>
            <a:pPr marL="372110" indent="-360045">
              <a:lnSpc>
                <a:spcPct val="100000"/>
              </a:lnSpc>
              <a:spcBef>
                <a:spcPts val="760"/>
              </a:spcBef>
              <a:buFont typeface="Times New Roman"/>
              <a:buChar char="-"/>
              <a:tabLst>
                <a:tab pos="372110" algn="l"/>
                <a:tab pos="372745" algn="l"/>
              </a:tabLst>
            </a:pPr>
            <a:r>
              <a:rPr lang="it-IT" sz="2400" i="1" spc="-5" dirty="0">
                <a:cs typeface="Calibri"/>
              </a:rPr>
              <a:t>tempi di progettazione e calcolo più</a:t>
            </a:r>
            <a:r>
              <a:rPr lang="it-IT" sz="2400" i="1" spc="10" dirty="0">
                <a:cs typeface="Calibri"/>
              </a:rPr>
              <a:t> </a:t>
            </a:r>
            <a:r>
              <a:rPr lang="it-IT" sz="2400" i="1" spc="-5" dirty="0">
                <a:cs typeface="Calibri"/>
              </a:rPr>
              <a:t>lunghi</a:t>
            </a:r>
            <a:endParaRPr lang="it-IT" sz="2400" dirty="0">
              <a:cs typeface="Calibri"/>
            </a:endParaRPr>
          </a:p>
          <a:p>
            <a:pPr marL="372110" indent="-360045">
              <a:lnSpc>
                <a:spcPct val="100000"/>
              </a:lnSpc>
              <a:spcBef>
                <a:spcPts val="755"/>
              </a:spcBef>
              <a:buFont typeface="Times New Roman"/>
              <a:buChar char="-"/>
              <a:tabLst>
                <a:tab pos="372110" algn="l"/>
                <a:tab pos="372745" algn="l"/>
              </a:tabLst>
            </a:pPr>
            <a:r>
              <a:rPr lang="it-IT" sz="2400" i="1" spc="-5" dirty="0">
                <a:cs typeface="Calibri"/>
              </a:rPr>
              <a:t>scarsa applicabilità a </a:t>
            </a:r>
            <a:r>
              <a:rPr lang="it-IT" sz="2400" i="1" spc="-10" dirty="0">
                <a:cs typeface="Calibri"/>
              </a:rPr>
              <a:t>attività</a:t>
            </a:r>
            <a:r>
              <a:rPr lang="it-IT" sz="2400" i="1" spc="30" dirty="0">
                <a:cs typeface="Calibri"/>
              </a:rPr>
              <a:t> </a:t>
            </a:r>
            <a:r>
              <a:rPr lang="it-IT" sz="2400" i="1" spc="-5" dirty="0">
                <a:cs typeface="Calibri"/>
              </a:rPr>
              <a:t>ordinarie</a:t>
            </a:r>
            <a:endParaRPr lang="it-IT" sz="2400" dirty="0">
              <a:cs typeface="Calibri"/>
            </a:endParaRPr>
          </a:p>
          <a:p>
            <a:pPr marL="372745" indent="-360680">
              <a:lnSpc>
                <a:spcPct val="100000"/>
              </a:lnSpc>
              <a:spcBef>
                <a:spcPts val="755"/>
              </a:spcBef>
              <a:buFont typeface="Times New Roman"/>
              <a:buChar char="-"/>
              <a:tabLst>
                <a:tab pos="372110" algn="l"/>
                <a:tab pos="373380" algn="l"/>
              </a:tabLst>
            </a:pPr>
            <a:r>
              <a:rPr lang="it-IT" sz="2400" i="1" spc="-5" dirty="0">
                <a:cs typeface="Calibri"/>
              </a:rPr>
              <a:t>obbligo aggiuntivo </a:t>
            </a:r>
            <a:r>
              <a:rPr lang="it-IT" sz="2400" i="1" dirty="0">
                <a:cs typeface="Calibri"/>
              </a:rPr>
              <a:t>del</a:t>
            </a:r>
            <a:r>
              <a:rPr lang="it-IT" sz="2400" i="1" spc="10" dirty="0">
                <a:cs typeface="Calibri"/>
              </a:rPr>
              <a:t> </a:t>
            </a:r>
            <a:r>
              <a:rPr lang="it-IT" sz="2400" i="1" spc="-5" dirty="0">
                <a:cs typeface="Calibri"/>
              </a:rPr>
              <a:t>SGSA</a:t>
            </a:r>
            <a:endParaRPr lang="it-IT" sz="2400" dirty="0">
              <a:cs typeface="Calibri"/>
            </a:endParaRPr>
          </a:p>
          <a:p>
            <a:pPr marL="372745" indent="-360680">
              <a:lnSpc>
                <a:spcPct val="100000"/>
              </a:lnSpc>
              <a:spcBef>
                <a:spcPts val="765"/>
              </a:spcBef>
              <a:buFont typeface="Times New Roman"/>
              <a:buChar char="-"/>
              <a:tabLst>
                <a:tab pos="372110" algn="l"/>
                <a:tab pos="373380" algn="l"/>
              </a:tabLst>
            </a:pPr>
            <a:r>
              <a:rPr lang="it-IT" sz="2400" i="1" spc="-5" dirty="0">
                <a:cs typeface="Calibri"/>
              </a:rPr>
              <a:t>altre considerazioni</a:t>
            </a:r>
            <a:r>
              <a:rPr lang="it-IT" sz="2400" i="1" spc="5" dirty="0">
                <a:cs typeface="Calibri"/>
              </a:rPr>
              <a:t> </a:t>
            </a:r>
            <a:r>
              <a:rPr lang="it-IT" sz="2400" i="1" spc="-5" dirty="0">
                <a:cs typeface="Calibri"/>
              </a:rPr>
              <a:t>…</a:t>
            </a:r>
            <a:endParaRPr lang="it-IT" sz="2800" b="1" dirty="0"/>
          </a:p>
        </p:txBody>
      </p:sp>
      <p:sp>
        <p:nvSpPr>
          <p:cNvPr id="34" name="CasellaDiTesto 33"/>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Applicazione dell’Approccio Prestazionale in Italia </a:t>
            </a:r>
          </a:p>
        </p:txBody>
      </p:sp>
    </p:spTree>
    <p:extLst>
      <p:ext uri="{BB962C8B-B14F-4D97-AF65-F5344CB8AC3E}">
        <p14:creationId xmlns:p14="http://schemas.microsoft.com/office/powerpoint/2010/main" val="2806062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21</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5591274"/>
          </a:xfrm>
          <a:prstGeom prst="rect">
            <a:avLst/>
          </a:prstGeom>
        </p:spPr>
        <p:txBody>
          <a:bodyPr vert="horz" wrap="square" lIns="0" tIns="172720" rIns="0" bIns="0" rtlCol="0">
            <a:spAutoFit/>
          </a:bodyPr>
          <a:lstStyle/>
          <a:p>
            <a:pPr algn="ctr"/>
            <a:r>
              <a:rPr lang="it-IT" sz="2800" b="1" dirty="0"/>
              <a:t>Riferimenti Normativi</a:t>
            </a:r>
          </a:p>
          <a:p>
            <a:pPr algn="ctr"/>
            <a:endParaRPr lang="it-IT" sz="2400" b="1" dirty="0"/>
          </a:p>
          <a:p>
            <a:pPr algn="just"/>
            <a:r>
              <a:rPr lang="it-IT" sz="2000" b="1" u="sng" dirty="0">
                <a:solidFill>
                  <a:schemeClr val="accent1">
                    <a:lumMod val="75000"/>
                  </a:schemeClr>
                </a:solidFill>
              </a:rPr>
              <a:t>D.M. 9/5/2007</a:t>
            </a:r>
            <a:r>
              <a:rPr lang="it-IT" sz="2000" dirty="0"/>
              <a:t>: </a:t>
            </a:r>
            <a:r>
              <a:rPr lang="it-IT" sz="2000" b="1" dirty="0">
                <a:solidFill>
                  <a:srgbClr val="AB201D"/>
                </a:solidFill>
              </a:rPr>
              <a:t>Direttive per l’attuazione </a:t>
            </a:r>
            <a:r>
              <a:rPr lang="it-IT" sz="2000" dirty="0"/>
              <a:t>dell’approccio ingegneristico alla sicurezza antincendio.</a:t>
            </a:r>
          </a:p>
          <a:p>
            <a:pPr algn="just"/>
            <a:endParaRPr lang="it-IT" sz="2000" dirty="0"/>
          </a:p>
          <a:p>
            <a:pPr algn="just"/>
            <a:r>
              <a:rPr lang="it-IT" sz="2000" b="1" u="sng" dirty="0" err="1">
                <a:solidFill>
                  <a:schemeClr val="accent1">
                    <a:lumMod val="75000"/>
                  </a:schemeClr>
                </a:solidFill>
              </a:rPr>
              <a:t>Lett</a:t>
            </a:r>
            <a:r>
              <a:rPr lang="it-IT" sz="2000" b="1" u="sng" dirty="0">
                <a:solidFill>
                  <a:schemeClr val="accent1">
                    <a:lumMod val="75000"/>
                  </a:schemeClr>
                </a:solidFill>
              </a:rPr>
              <a:t>. Circ. </a:t>
            </a:r>
            <a:r>
              <a:rPr lang="it-IT" sz="2000" b="1" u="sng" dirty="0" err="1">
                <a:solidFill>
                  <a:schemeClr val="accent1">
                    <a:lumMod val="75000"/>
                  </a:schemeClr>
                </a:solidFill>
              </a:rPr>
              <a:t>prot</a:t>
            </a:r>
            <a:r>
              <a:rPr lang="it-IT" sz="2000" b="1" u="sng" dirty="0">
                <a:solidFill>
                  <a:schemeClr val="accent1">
                    <a:lumMod val="75000"/>
                  </a:schemeClr>
                </a:solidFill>
              </a:rPr>
              <a:t>. n. 4921 del 17/7/2007</a:t>
            </a:r>
            <a:r>
              <a:rPr lang="it-IT" sz="2000" dirty="0"/>
              <a:t>: Direttive per l’attuazione dell’approccio ingegneristico … - </a:t>
            </a:r>
            <a:r>
              <a:rPr lang="it-IT" sz="2000" b="1" dirty="0">
                <a:solidFill>
                  <a:srgbClr val="AB201D"/>
                </a:solidFill>
              </a:rPr>
              <a:t>Primi indirizzi applicativi</a:t>
            </a:r>
            <a:r>
              <a:rPr lang="it-IT" sz="2000" dirty="0"/>
              <a:t>.</a:t>
            </a:r>
          </a:p>
          <a:p>
            <a:pPr algn="just"/>
            <a:endParaRPr lang="it-IT" sz="2000" dirty="0"/>
          </a:p>
          <a:p>
            <a:pPr algn="just"/>
            <a:r>
              <a:rPr lang="it-IT" sz="2000" b="1" u="sng" dirty="0" err="1">
                <a:solidFill>
                  <a:schemeClr val="accent1">
                    <a:lumMod val="75000"/>
                  </a:schemeClr>
                </a:solidFill>
              </a:rPr>
              <a:t>Lett</a:t>
            </a:r>
            <a:r>
              <a:rPr lang="it-IT" sz="2000" b="1" u="sng" dirty="0">
                <a:solidFill>
                  <a:schemeClr val="accent1">
                    <a:lumMod val="75000"/>
                  </a:schemeClr>
                </a:solidFill>
              </a:rPr>
              <a:t>. Circ. </a:t>
            </a:r>
            <a:r>
              <a:rPr lang="it-IT" sz="2000" b="1" u="sng" dirty="0" err="1">
                <a:solidFill>
                  <a:schemeClr val="accent1">
                    <a:lumMod val="75000"/>
                  </a:schemeClr>
                </a:solidFill>
              </a:rPr>
              <a:t>prot</a:t>
            </a:r>
            <a:r>
              <a:rPr lang="it-IT" sz="2000" b="1" u="sng" dirty="0">
                <a:solidFill>
                  <a:schemeClr val="accent1">
                    <a:lumMod val="75000"/>
                  </a:schemeClr>
                </a:solidFill>
              </a:rPr>
              <a:t>. n. DCPST/427 del 31/3/2008</a:t>
            </a:r>
            <a:r>
              <a:rPr lang="it-IT" sz="2000" dirty="0"/>
              <a:t>: Approccio ingegneristico … - Trasmissione </a:t>
            </a:r>
            <a:r>
              <a:rPr lang="it-IT" sz="2000" b="1" dirty="0">
                <a:solidFill>
                  <a:srgbClr val="AB201D"/>
                </a:solidFill>
              </a:rPr>
              <a:t>linee guida </a:t>
            </a:r>
            <a:r>
              <a:rPr lang="it-IT" sz="2000" dirty="0"/>
              <a:t>per </a:t>
            </a:r>
            <a:r>
              <a:rPr lang="it-IT" sz="2000" b="1" dirty="0">
                <a:solidFill>
                  <a:srgbClr val="AB201D"/>
                </a:solidFill>
              </a:rPr>
              <a:t>l’approvazione dei progetti  </a:t>
            </a:r>
            <a:r>
              <a:rPr lang="it-IT" sz="2000" dirty="0"/>
              <a:t>e della scheda rilevamento dati …</a:t>
            </a:r>
          </a:p>
          <a:p>
            <a:pPr algn="just"/>
            <a:endParaRPr lang="it-IT" sz="2000" dirty="0"/>
          </a:p>
          <a:p>
            <a:pPr algn="just"/>
            <a:r>
              <a:rPr lang="it-IT" sz="2000" b="1" u="sng" dirty="0">
                <a:solidFill>
                  <a:schemeClr val="accent1">
                    <a:lumMod val="75000"/>
                  </a:schemeClr>
                </a:solidFill>
              </a:rPr>
              <a:t>D.M. 3/8/2015 </a:t>
            </a:r>
            <a:r>
              <a:rPr lang="it-IT" sz="2000" dirty="0"/>
              <a:t>(Codice di prevenzione incendi): Norme tecniche  di prevenzione incendi, ai sensi dell'art. 15 del </a:t>
            </a:r>
            <a:r>
              <a:rPr lang="it-IT" sz="2000" dirty="0" err="1"/>
              <a:t>D.Lgs</a:t>
            </a:r>
            <a:r>
              <a:rPr lang="it-IT" sz="2000" dirty="0"/>
              <a:t> 8/3/2006, n. 139.  </a:t>
            </a:r>
            <a:r>
              <a:rPr lang="it-IT" sz="2000" b="1" dirty="0">
                <a:solidFill>
                  <a:srgbClr val="AB201D"/>
                </a:solidFill>
              </a:rPr>
              <a:t>Sezione M – Metodi </a:t>
            </a:r>
            <a:r>
              <a:rPr lang="it-IT" sz="2000" dirty="0"/>
              <a:t>(M1: Metodologia; M2: Scenari di incendio;  M3: Salvaguardia della vita).</a:t>
            </a:r>
          </a:p>
          <a:p>
            <a:pPr algn="just"/>
            <a:endParaRPr lang="it-IT" sz="2000" dirty="0"/>
          </a:p>
          <a:p>
            <a:pPr algn="just"/>
            <a:r>
              <a:rPr lang="it-IT" sz="2000" b="1" u="sng" dirty="0">
                <a:solidFill>
                  <a:schemeClr val="accent1">
                    <a:lumMod val="75000"/>
                  </a:schemeClr>
                </a:solidFill>
              </a:rPr>
              <a:t>D.M. 7/8/2012</a:t>
            </a:r>
            <a:r>
              <a:rPr lang="it-IT" sz="2000" dirty="0"/>
              <a:t> Disposizioni relative alle </a:t>
            </a:r>
            <a:r>
              <a:rPr lang="it-IT" sz="2000" b="1" dirty="0">
                <a:solidFill>
                  <a:srgbClr val="AB201D"/>
                </a:solidFill>
              </a:rPr>
              <a:t>modalità di presentazione delle istanze </a:t>
            </a:r>
            <a:r>
              <a:rPr lang="it-IT" sz="2000" dirty="0"/>
              <a:t>concernenti i procedimenti di prevenzione incendi e alla documentazione da allegare, ai sensi dell’articolo 2, comma 7 del decreto del Presidente della Repubblica 1° agosto 2011, n. 151</a:t>
            </a:r>
            <a:endParaRPr lang="it-IT" sz="2400" b="1" dirty="0"/>
          </a:p>
        </p:txBody>
      </p:sp>
      <p:sp>
        <p:nvSpPr>
          <p:cNvPr id="34" name="CasellaDiTesto 33"/>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Applicazione dell’Approccio Prestazionale in Italia </a:t>
            </a:r>
          </a:p>
        </p:txBody>
      </p:sp>
    </p:spTree>
    <p:extLst>
      <p:ext uri="{BB962C8B-B14F-4D97-AF65-F5344CB8AC3E}">
        <p14:creationId xmlns:p14="http://schemas.microsoft.com/office/powerpoint/2010/main" val="20183926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22</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605294"/>
          </a:xfrm>
          <a:prstGeom prst="rect">
            <a:avLst/>
          </a:prstGeom>
        </p:spPr>
        <p:txBody>
          <a:bodyPr vert="horz" wrap="square" lIns="0" tIns="172720" rIns="0" bIns="0" rtlCol="0">
            <a:spAutoFit/>
          </a:bodyPr>
          <a:lstStyle/>
          <a:p>
            <a:pPr algn="ctr"/>
            <a:r>
              <a:rPr lang="it-IT" sz="2800" b="1" dirty="0"/>
              <a:t>Campo di applicazione</a:t>
            </a:r>
          </a:p>
        </p:txBody>
      </p:sp>
      <p:sp>
        <p:nvSpPr>
          <p:cNvPr id="34" name="CasellaDiTesto 33"/>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Applicazione dell’Approccio Prestazionale in Italia </a:t>
            </a:r>
          </a:p>
        </p:txBody>
      </p:sp>
      <p:sp>
        <p:nvSpPr>
          <p:cNvPr id="14" name="object 6"/>
          <p:cNvSpPr txBox="1">
            <a:spLocks/>
          </p:cNvSpPr>
          <p:nvPr/>
        </p:nvSpPr>
        <p:spPr>
          <a:xfrm>
            <a:off x="451833" y="1588604"/>
            <a:ext cx="11264393" cy="673069"/>
          </a:xfrm>
          <a:prstGeom prst="rect">
            <a:avLst/>
          </a:prstGeom>
        </p:spPr>
        <p:txBody>
          <a:bodyPr vert="horz" wrap="square" lIns="0" tIns="4445"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marR="5080" algn="just">
              <a:lnSpc>
                <a:spcPct val="101800"/>
              </a:lnSpc>
              <a:spcBef>
                <a:spcPts val="35"/>
              </a:spcBef>
            </a:pPr>
            <a:r>
              <a:rPr lang="it-IT" sz="2200" spc="-30" dirty="0">
                <a:solidFill>
                  <a:srgbClr val="000000"/>
                </a:solidFill>
                <a:latin typeface="Calibri (Corpo)"/>
                <a:cs typeface="Calibri"/>
              </a:rPr>
              <a:t>Nel </a:t>
            </a:r>
            <a:r>
              <a:rPr lang="it-IT" sz="2200" spc="-35" dirty="0">
                <a:solidFill>
                  <a:srgbClr val="000000"/>
                </a:solidFill>
                <a:latin typeface="Calibri (Corpo)"/>
                <a:cs typeface="Calibri"/>
              </a:rPr>
              <a:t>D.M. </a:t>
            </a:r>
            <a:r>
              <a:rPr lang="it-IT" sz="2200" spc="-5" dirty="0">
                <a:solidFill>
                  <a:srgbClr val="000000"/>
                </a:solidFill>
                <a:latin typeface="Calibri (Corpo)"/>
                <a:cs typeface="Calibri"/>
              </a:rPr>
              <a:t>9 </a:t>
            </a:r>
            <a:r>
              <a:rPr lang="it-IT" sz="2200" spc="-40" dirty="0">
                <a:solidFill>
                  <a:srgbClr val="000000"/>
                </a:solidFill>
                <a:latin typeface="Calibri (Corpo)"/>
                <a:cs typeface="Calibri"/>
              </a:rPr>
              <a:t>maggio </a:t>
            </a:r>
            <a:r>
              <a:rPr lang="it-IT" sz="2200" spc="-35" dirty="0">
                <a:solidFill>
                  <a:srgbClr val="000000"/>
                </a:solidFill>
                <a:latin typeface="Calibri (Corpo)"/>
                <a:cs typeface="Calibri"/>
              </a:rPr>
              <a:t>2007 art. 2 </a:t>
            </a:r>
            <a:r>
              <a:rPr lang="it-IT" sz="2200" spc="-5" dirty="0">
                <a:solidFill>
                  <a:srgbClr val="000000"/>
                </a:solidFill>
                <a:latin typeface="Calibri (Corpo)"/>
                <a:cs typeface="Calibri"/>
              </a:rPr>
              <a:t>è </a:t>
            </a:r>
            <a:r>
              <a:rPr lang="it-IT" sz="2200" spc="-40" dirty="0">
                <a:solidFill>
                  <a:srgbClr val="000000"/>
                </a:solidFill>
                <a:latin typeface="Calibri (Corpo)"/>
                <a:cs typeface="Calibri"/>
              </a:rPr>
              <a:t>specificato </a:t>
            </a:r>
            <a:r>
              <a:rPr lang="it-IT" sz="2200" spc="-30" dirty="0">
                <a:solidFill>
                  <a:srgbClr val="000000"/>
                </a:solidFill>
                <a:latin typeface="Calibri (Corpo)"/>
                <a:cs typeface="Calibri"/>
              </a:rPr>
              <a:t>che </a:t>
            </a:r>
            <a:r>
              <a:rPr lang="it-IT" sz="2200" spc="-25" dirty="0">
                <a:solidFill>
                  <a:srgbClr val="000000"/>
                </a:solidFill>
                <a:latin typeface="Calibri (Corpo)"/>
                <a:cs typeface="Calibri"/>
              </a:rPr>
              <a:t>si </a:t>
            </a:r>
            <a:r>
              <a:rPr lang="it-IT" sz="2200" spc="-40" dirty="0">
                <a:solidFill>
                  <a:srgbClr val="000000"/>
                </a:solidFill>
                <a:latin typeface="Calibri (Corpo)"/>
                <a:cs typeface="Calibri"/>
              </a:rPr>
              <a:t>applica </a:t>
            </a:r>
            <a:r>
              <a:rPr lang="it-IT" sz="2200" spc="-5" dirty="0">
                <a:solidFill>
                  <a:srgbClr val="000000"/>
                </a:solidFill>
                <a:latin typeface="Calibri (Corpo)"/>
                <a:cs typeface="Calibri"/>
              </a:rPr>
              <a:t>a </a:t>
            </a:r>
            <a:r>
              <a:rPr lang="it-IT" sz="2200" spc="-45" dirty="0">
                <a:solidFill>
                  <a:srgbClr val="000000"/>
                </a:solidFill>
                <a:latin typeface="Calibri (Corpo)"/>
                <a:cs typeface="Calibri"/>
              </a:rPr>
              <a:t>insediamenti  </a:t>
            </a:r>
            <a:r>
              <a:rPr lang="it-IT" sz="2200" spc="-25" dirty="0">
                <a:solidFill>
                  <a:srgbClr val="000000"/>
                </a:solidFill>
                <a:latin typeface="Calibri (Corpo)"/>
                <a:cs typeface="Calibri"/>
              </a:rPr>
              <a:t>di</a:t>
            </a:r>
            <a:r>
              <a:rPr lang="it-IT" sz="2200" spc="-140" dirty="0">
                <a:solidFill>
                  <a:srgbClr val="000000"/>
                </a:solidFill>
                <a:latin typeface="Calibri (Corpo)"/>
                <a:cs typeface="Calibri"/>
              </a:rPr>
              <a:t> </a:t>
            </a:r>
            <a:r>
              <a:rPr lang="it-IT" sz="2200" b="1" spc="-35" dirty="0">
                <a:solidFill>
                  <a:srgbClr val="C00000"/>
                </a:solidFill>
                <a:latin typeface="Calibri (Corpo)"/>
              </a:rPr>
              <a:t>tipo</a:t>
            </a:r>
            <a:r>
              <a:rPr lang="it-IT" sz="2200" b="1" spc="-160" dirty="0">
                <a:solidFill>
                  <a:srgbClr val="C00000"/>
                </a:solidFill>
                <a:latin typeface="Calibri (Corpo)"/>
              </a:rPr>
              <a:t> </a:t>
            </a:r>
            <a:r>
              <a:rPr lang="it-IT" sz="2200" b="1" spc="-40" dirty="0">
                <a:solidFill>
                  <a:srgbClr val="C00000"/>
                </a:solidFill>
                <a:latin typeface="Calibri (Corpo)"/>
              </a:rPr>
              <a:t>complesso</a:t>
            </a:r>
            <a:r>
              <a:rPr lang="it-IT" sz="2200" b="1" spc="-150" dirty="0">
                <a:solidFill>
                  <a:srgbClr val="C00000"/>
                </a:solidFill>
                <a:latin typeface="Calibri (Corpo)"/>
              </a:rPr>
              <a:t> </a:t>
            </a:r>
            <a:r>
              <a:rPr lang="it-IT" sz="2200" spc="-5" dirty="0">
                <a:solidFill>
                  <a:srgbClr val="000000"/>
                </a:solidFill>
                <a:latin typeface="Calibri (Corpo)"/>
                <a:cs typeface="Calibri"/>
              </a:rPr>
              <a:t>o</a:t>
            </a:r>
            <a:r>
              <a:rPr lang="it-IT" sz="2200" spc="-150" dirty="0">
                <a:solidFill>
                  <a:srgbClr val="000000"/>
                </a:solidFill>
                <a:latin typeface="Calibri (Corpo)"/>
                <a:cs typeface="Calibri"/>
              </a:rPr>
              <a:t> </a:t>
            </a:r>
            <a:r>
              <a:rPr lang="it-IT" sz="2200" spc="-5" dirty="0">
                <a:solidFill>
                  <a:srgbClr val="000000"/>
                </a:solidFill>
                <a:latin typeface="Calibri (Corpo)"/>
                <a:cs typeface="Calibri"/>
              </a:rPr>
              <a:t>a</a:t>
            </a:r>
            <a:r>
              <a:rPr lang="it-IT" sz="2200" spc="-140" dirty="0">
                <a:solidFill>
                  <a:srgbClr val="000000"/>
                </a:solidFill>
                <a:latin typeface="Calibri (Corpo)"/>
                <a:cs typeface="Calibri"/>
              </a:rPr>
              <a:t> </a:t>
            </a:r>
            <a:r>
              <a:rPr lang="it-IT" sz="2200" b="1" spc="-35" dirty="0">
                <a:solidFill>
                  <a:srgbClr val="C00000"/>
                </a:solidFill>
                <a:latin typeface="Calibri (Corpo)"/>
              </a:rPr>
              <a:t>tecnologia avanzata </a:t>
            </a:r>
            <a:r>
              <a:rPr lang="it-IT" sz="2200" spc="-5" dirty="0">
                <a:solidFill>
                  <a:srgbClr val="000000"/>
                </a:solidFill>
                <a:latin typeface="Calibri (Corpo)"/>
                <a:cs typeface="Calibri"/>
              </a:rPr>
              <a:t>e</a:t>
            </a:r>
            <a:r>
              <a:rPr lang="it-IT" sz="2200" spc="-140" dirty="0">
                <a:solidFill>
                  <a:srgbClr val="000000"/>
                </a:solidFill>
                <a:latin typeface="Calibri (Corpo)"/>
                <a:cs typeface="Calibri"/>
              </a:rPr>
              <a:t> </a:t>
            </a:r>
            <a:r>
              <a:rPr lang="it-IT" sz="2200" spc="-25" dirty="0">
                <a:solidFill>
                  <a:srgbClr val="000000"/>
                </a:solidFill>
                <a:latin typeface="Calibri (Corpo)"/>
                <a:cs typeface="Calibri"/>
              </a:rPr>
              <a:t>in</a:t>
            </a:r>
            <a:r>
              <a:rPr lang="it-IT" sz="2200" spc="-150" dirty="0">
                <a:solidFill>
                  <a:srgbClr val="000000"/>
                </a:solidFill>
                <a:latin typeface="Calibri (Corpo)"/>
                <a:cs typeface="Calibri"/>
              </a:rPr>
              <a:t> </a:t>
            </a:r>
            <a:r>
              <a:rPr lang="it-IT" sz="2200" spc="-40" dirty="0">
                <a:solidFill>
                  <a:srgbClr val="000000"/>
                </a:solidFill>
                <a:latin typeface="Calibri (Corpo)"/>
                <a:cs typeface="Calibri"/>
              </a:rPr>
              <a:t>edifici</a:t>
            </a:r>
            <a:r>
              <a:rPr lang="it-IT" sz="2200" spc="-160" dirty="0">
                <a:solidFill>
                  <a:srgbClr val="000000"/>
                </a:solidFill>
                <a:latin typeface="Calibri (Corpo)"/>
                <a:cs typeface="Calibri"/>
              </a:rPr>
              <a:t> </a:t>
            </a:r>
            <a:r>
              <a:rPr lang="it-IT" sz="2200" spc="-25" dirty="0">
                <a:solidFill>
                  <a:srgbClr val="000000"/>
                </a:solidFill>
                <a:latin typeface="Calibri (Corpo)"/>
                <a:cs typeface="Calibri"/>
              </a:rPr>
              <a:t>di</a:t>
            </a:r>
            <a:r>
              <a:rPr lang="it-IT" sz="2200" spc="-135" dirty="0">
                <a:solidFill>
                  <a:srgbClr val="000000"/>
                </a:solidFill>
                <a:latin typeface="Calibri (Corpo)"/>
                <a:cs typeface="Calibri"/>
              </a:rPr>
              <a:t> </a:t>
            </a:r>
            <a:r>
              <a:rPr lang="it-IT" sz="2200" b="1" spc="-35" dirty="0">
                <a:solidFill>
                  <a:srgbClr val="AB201D"/>
                </a:solidFill>
                <a:latin typeface="Calibri (Corpo)"/>
              </a:rPr>
              <a:t>particolare rilevanza </a:t>
            </a:r>
            <a:r>
              <a:rPr lang="it-IT" sz="2200" spc="-45" dirty="0">
                <a:solidFill>
                  <a:srgbClr val="000000"/>
                </a:solidFill>
                <a:latin typeface="Calibri (Corpo)"/>
                <a:cs typeface="Calibri"/>
              </a:rPr>
              <a:t>architettonica </a:t>
            </a:r>
            <a:r>
              <a:rPr lang="it-IT" sz="2200" spc="-35" dirty="0">
                <a:solidFill>
                  <a:srgbClr val="000000"/>
                </a:solidFill>
                <a:latin typeface="Calibri (Corpo)"/>
                <a:cs typeface="Calibri"/>
              </a:rPr>
              <a:t>e/o</a:t>
            </a:r>
            <a:r>
              <a:rPr lang="it-IT" sz="2200" spc="-355" dirty="0">
                <a:solidFill>
                  <a:srgbClr val="000000"/>
                </a:solidFill>
                <a:latin typeface="Calibri (Corpo)"/>
                <a:cs typeface="Calibri"/>
              </a:rPr>
              <a:t> </a:t>
            </a:r>
            <a:r>
              <a:rPr lang="it-IT" sz="2200" spc="-40" dirty="0">
                <a:solidFill>
                  <a:srgbClr val="000000"/>
                </a:solidFill>
                <a:latin typeface="Calibri (Corpo)"/>
                <a:cs typeface="Calibri"/>
              </a:rPr>
              <a:t>costruttiva.</a:t>
            </a:r>
          </a:p>
        </p:txBody>
      </p:sp>
      <p:sp>
        <p:nvSpPr>
          <p:cNvPr id="15" name="object 7"/>
          <p:cNvSpPr txBox="1"/>
          <p:nvPr/>
        </p:nvSpPr>
        <p:spPr>
          <a:xfrm>
            <a:off x="466874" y="2659910"/>
            <a:ext cx="11258251" cy="3682162"/>
          </a:xfrm>
          <a:prstGeom prst="rect">
            <a:avLst/>
          </a:prstGeom>
        </p:spPr>
        <p:txBody>
          <a:bodyPr vert="horz" wrap="square" lIns="0" tIns="12065" rIns="0" bIns="0" rtlCol="0">
            <a:spAutoFit/>
          </a:bodyPr>
          <a:lstStyle/>
          <a:p>
            <a:pPr marL="387350" indent="-360045">
              <a:lnSpc>
                <a:spcPct val="100000"/>
              </a:lnSpc>
              <a:spcBef>
                <a:spcPts val="95"/>
              </a:spcBef>
              <a:buFont typeface="Symbol"/>
              <a:buChar char=""/>
              <a:tabLst>
                <a:tab pos="387350" algn="l"/>
                <a:tab pos="387985" algn="l"/>
              </a:tabLst>
            </a:pPr>
            <a:r>
              <a:rPr lang="it-IT" sz="2200" spc="-5" dirty="0">
                <a:latin typeface="Calibri (Corpo)"/>
                <a:cs typeface="Calibri"/>
              </a:rPr>
              <a:t>Edifici pregevoli per arte o</a:t>
            </a:r>
            <a:r>
              <a:rPr lang="it-IT" sz="2200" spc="5" dirty="0">
                <a:latin typeface="Calibri (Corpo)"/>
                <a:cs typeface="Calibri"/>
              </a:rPr>
              <a:t> </a:t>
            </a:r>
            <a:r>
              <a:rPr lang="it-IT" sz="2200" spc="-5" dirty="0">
                <a:latin typeface="Calibri (Corpo)"/>
                <a:cs typeface="Calibri"/>
              </a:rPr>
              <a:t>storia.</a:t>
            </a:r>
            <a:endParaRPr lang="it-IT" sz="2200" dirty="0">
              <a:latin typeface="Calibri (Corpo)"/>
              <a:cs typeface="Calibri"/>
            </a:endParaRPr>
          </a:p>
          <a:p>
            <a:pPr marL="387350" marR="3781425" indent="-360045">
              <a:lnSpc>
                <a:spcPct val="101800"/>
              </a:lnSpc>
              <a:spcBef>
                <a:spcPts val="1930"/>
              </a:spcBef>
              <a:buFont typeface="Symbol"/>
              <a:buChar char=""/>
              <a:tabLst>
                <a:tab pos="387350" algn="l"/>
                <a:tab pos="387985" algn="l"/>
              </a:tabLst>
            </a:pPr>
            <a:r>
              <a:rPr lang="it-IT" sz="2200" spc="-5" dirty="0">
                <a:latin typeface="Calibri (Corpo)"/>
                <a:cs typeface="Calibri"/>
              </a:rPr>
              <a:t>Edifici</a:t>
            </a:r>
            <a:r>
              <a:rPr lang="it-IT" sz="2200" spc="-120" dirty="0">
                <a:latin typeface="Calibri (Corpo)"/>
                <a:cs typeface="Calibri"/>
              </a:rPr>
              <a:t> </a:t>
            </a:r>
            <a:r>
              <a:rPr lang="it-IT" sz="2200" spc="-5" dirty="0">
                <a:latin typeface="Calibri (Corpo)"/>
                <a:cs typeface="Calibri"/>
              </a:rPr>
              <a:t>ubicati</a:t>
            </a:r>
            <a:r>
              <a:rPr lang="it-IT" sz="2200" spc="-120" dirty="0">
                <a:latin typeface="Calibri (Corpo)"/>
                <a:cs typeface="Calibri"/>
              </a:rPr>
              <a:t> </a:t>
            </a:r>
            <a:r>
              <a:rPr lang="it-IT" sz="2200" spc="-10" dirty="0">
                <a:latin typeface="Calibri (Corpo)"/>
                <a:cs typeface="Calibri"/>
              </a:rPr>
              <a:t>in</a:t>
            </a:r>
            <a:r>
              <a:rPr lang="it-IT" sz="2200" spc="-114" dirty="0">
                <a:latin typeface="Calibri (Corpo)"/>
                <a:cs typeface="Calibri"/>
              </a:rPr>
              <a:t> </a:t>
            </a:r>
            <a:r>
              <a:rPr lang="it-IT" sz="2200" spc="-5" dirty="0">
                <a:latin typeface="Calibri (Corpo)"/>
                <a:cs typeface="Calibri"/>
              </a:rPr>
              <a:t>ambiti</a:t>
            </a:r>
            <a:r>
              <a:rPr lang="it-IT" sz="2200" spc="-114" dirty="0">
                <a:latin typeface="Calibri (Corpo)"/>
                <a:cs typeface="Calibri"/>
              </a:rPr>
              <a:t> </a:t>
            </a:r>
            <a:r>
              <a:rPr lang="it-IT" sz="2200" spc="-5" dirty="0">
                <a:latin typeface="Calibri (Corpo)"/>
                <a:cs typeface="Calibri"/>
              </a:rPr>
              <a:t>urbanistici</a:t>
            </a:r>
            <a:r>
              <a:rPr lang="it-IT" sz="2200" spc="-120" dirty="0">
                <a:latin typeface="Calibri (Corpo)"/>
                <a:cs typeface="Calibri"/>
              </a:rPr>
              <a:t> </a:t>
            </a:r>
            <a:r>
              <a:rPr lang="it-IT" sz="2200" spc="-5" dirty="0">
                <a:latin typeface="Calibri (Corpo)"/>
                <a:cs typeface="Calibri"/>
              </a:rPr>
              <a:t>di  particolare specificità.</a:t>
            </a:r>
            <a:endParaRPr lang="it-IT" sz="2200" dirty="0">
              <a:latin typeface="Calibri (Corpo)"/>
              <a:cs typeface="Calibri"/>
            </a:endParaRPr>
          </a:p>
          <a:p>
            <a:pPr>
              <a:lnSpc>
                <a:spcPct val="100000"/>
              </a:lnSpc>
              <a:spcBef>
                <a:spcPts val="10"/>
              </a:spcBef>
            </a:pPr>
            <a:endParaRPr lang="it-IT" sz="2200" dirty="0">
              <a:latin typeface="Calibri (Corpo)"/>
              <a:cs typeface="Times New Roman"/>
            </a:endParaRPr>
          </a:p>
          <a:p>
            <a:pPr>
              <a:lnSpc>
                <a:spcPct val="100000"/>
              </a:lnSpc>
              <a:spcBef>
                <a:spcPts val="10"/>
              </a:spcBef>
            </a:pPr>
            <a:r>
              <a:rPr lang="it-IT" sz="2200" b="1" dirty="0"/>
              <a:t>Lettera Circolare </a:t>
            </a:r>
            <a:r>
              <a:rPr lang="it-IT" sz="2200" b="1" dirty="0" err="1"/>
              <a:t>prot</a:t>
            </a:r>
            <a:r>
              <a:rPr lang="it-IT" sz="2200" b="1" dirty="0"/>
              <a:t>. n. 4921 del 17 luglio 2007 </a:t>
            </a:r>
            <a:r>
              <a:rPr lang="it-IT" sz="2200" b="1" i="1" dirty="0"/>
              <a:t>Direttive per l’attuazione dell’approccio ingegneristico alla sicurezza antincendio - D.M. 9 maggio 2007 - Primi indirizzi applicativi. </a:t>
            </a:r>
            <a:endParaRPr lang="it-IT" sz="2200" dirty="0">
              <a:latin typeface="Calibri (Corpo)"/>
              <a:cs typeface="Times New Roman"/>
            </a:endParaRPr>
          </a:p>
          <a:p>
            <a:pPr marL="12700" marR="5080" indent="-635" algn="just">
              <a:lnSpc>
                <a:spcPct val="101699"/>
              </a:lnSpc>
              <a:spcBef>
                <a:spcPts val="5"/>
              </a:spcBef>
            </a:pPr>
            <a:r>
              <a:rPr lang="it-IT" sz="2200" i="1" spc="-10" dirty="0">
                <a:latin typeface="Calibri (Corpo)"/>
                <a:cs typeface="Calibri"/>
              </a:rPr>
              <a:t>È stato chiarito che tale </a:t>
            </a:r>
            <a:r>
              <a:rPr lang="it-IT" sz="2200" i="1" spc="-15" dirty="0">
                <a:latin typeface="Calibri (Corpo)"/>
                <a:cs typeface="Calibri"/>
              </a:rPr>
              <a:t>indicazione </a:t>
            </a:r>
            <a:r>
              <a:rPr lang="it-IT" sz="2200" b="1" i="1" spc="-10" dirty="0">
                <a:solidFill>
                  <a:srgbClr val="AB201D"/>
                </a:solidFill>
                <a:latin typeface="Calibri (Corpo)"/>
                <a:cs typeface="Calibri"/>
              </a:rPr>
              <a:t>non deve </a:t>
            </a:r>
            <a:r>
              <a:rPr lang="it-IT" sz="2200" b="1" i="1" spc="-15" dirty="0">
                <a:solidFill>
                  <a:srgbClr val="AB201D"/>
                </a:solidFill>
                <a:latin typeface="Calibri (Corpo)"/>
                <a:cs typeface="Calibri"/>
              </a:rPr>
              <a:t>essere </a:t>
            </a:r>
            <a:r>
              <a:rPr lang="it-IT" sz="2200" b="1" i="1" spc="-10" dirty="0">
                <a:solidFill>
                  <a:srgbClr val="AB201D"/>
                </a:solidFill>
                <a:latin typeface="Calibri (Corpo)"/>
                <a:cs typeface="Calibri"/>
              </a:rPr>
              <a:t>intesa </a:t>
            </a:r>
            <a:r>
              <a:rPr lang="it-IT" sz="2200" b="1" i="1" spc="-15" dirty="0">
                <a:solidFill>
                  <a:srgbClr val="AB201D"/>
                </a:solidFill>
                <a:latin typeface="Calibri (Corpo)"/>
                <a:cs typeface="Calibri"/>
              </a:rPr>
              <a:t>in </a:t>
            </a:r>
            <a:r>
              <a:rPr lang="it-IT" sz="2200" b="1" i="1" spc="-10" dirty="0">
                <a:solidFill>
                  <a:srgbClr val="AB201D"/>
                </a:solidFill>
                <a:latin typeface="Calibri (Corpo)"/>
                <a:cs typeface="Calibri"/>
              </a:rPr>
              <a:t>senso </a:t>
            </a:r>
            <a:r>
              <a:rPr lang="it-IT" sz="2200" b="1" i="1" spc="-15" dirty="0">
                <a:solidFill>
                  <a:srgbClr val="AB201D"/>
                </a:solidFill>
                <a:latin typeface="Calibri (Corpo)"/>
                <a:cs typeface="Calibri"/>
              </a:rPr>
              <a:t>limitativo</a:t>
            </a:r>
            <a:r>
              <a:rPr lang="it-IT" sz="2200" i="1" spc="-15" dirty="0">
                <a:latin typeface="Calibri (Corpo)"/>
                <a:cs typeface="Calibri"/>
              </a:rPr>
              <a:t>, ma vuole </a:t>
            </a:r>
            <a:r>
              <a:rPr lang="it-IT" sz="2200" b="1" i="1" spc="-15" dirty="0">
                <a:solidFill>
                  <a:srgbClr val="AB201D"/>
                </a:solidFill>
                <a:latin typeface="Calibri (Corpo)"/>
                <a:cs typeface="Calibri"/>
              </a:rPr>
              <a:t>indirizzare l’uso </a:t>
            </a:r>
            <a:r>
              <a:rPr lang="it-IT" sz="2200" i="1" spc="-20" dirty="0">
                <a:latin typeface="Calibri (Corpo)"/>
                <a:cs typeface="Calibri"/>
              </a:rPr>
              <a:t>dello </a:t>
            </a:r>
            <a:r>
              <a:rPr lang="it-IT" sz="2200" i="1" spc="-15" dirty="0">
                <a:latin typeface="Calibri (Corpo)"/>
                <a:cs typeface="Calibri"/>
              </a:rPr>
              <a:t>strumento prestazionale, </a:t>
            </a:r>
            <a:r>
              <a:rPr lang="it-IT" sz="2200" i="1" spc="-10" dirty="0">
                <a:latin typeface="Calibri (Corpo)"/>
                <a:cs typeface="Calibri"/>
              </a:rPr>
              <a:t>più </a:t>
            </a:r>
            <a:r>
              <a:rPr lang="it-IT" sz="2200" i="1" spc="-15" dirty="0">
                <a:latin typeface="Calibri (Corpo)"/>
                <a:cs typeface="Calibri"/>
              </a:rPr>
              <a:t>sofisticato </a:t>
            </a:r>
            <a:r>
              <a:rPr lang="it-IT" sz="2200" i="1" spc="-5" dirty="0">
                <a:latin typeface="Calibri (Corpo)"/>
                <a:cs typeface="Calibri"/>
              </a:rPr>
              <a:t>e </a:t>
            </a:r>
            <a:r>
              <a:rPr lang="it-IT" sz="2200" i="1" spc="-15" dirty="0">
                <a:latin typeface="Calibri (Corpo)"/>
                <a:cs typeface="Calibri"/>
              </a:rPr>
              <a:t>raffinato </a:t>
            </a:r>
            <a:r>
              <a:rPr lang="it-IT" sz="2200" i="1" spc="-5" dirty="0">
                <a:latin typeface="Calibri (Corpo)"/>
                <a:cs typeface="Calibri"/>
              </a:rPr>
              <a:t>e </a:t>
            </a:r>
            <a:r>
              <a:rPr lang="it-IT" sz="2200" i="1" spc="-10" dirty="0">
                <a:latin typeface="Calibri (Corpo)"/>
                <a:cs typeface="Calibri"/>
              </a:rPr>
              <a:t>quindi </a:t>
            </a:r>
            <a:r>
              <a:rPr lang="it-IT" sz="2200" i="1" spc="-15" dirty="0">
                <a:latin typeface="Calibri (Corpo)"/>
                <a:cs typeface="Calibri"/>
              </a:rPr>
              <a:t>più  complesso </a:t>
            </a:r>
            <a:r>
              <a:rPr lang="it-IT" sz="2200" i="1" spc="-5" dirty="0">
                <a:latin typeface="Calibri (Corpo)"/>
                <a:cs typeface="Calibri"/>
              </a:rPr>
              <a:t>e </a:t>
            </a:r>
            <a:r>
              <a:rPr lang="it-IT" sz="2200" i="1" spc="-15" dirty="0">
                <a:latin typeface="Calibri (Corpo)"/>
                <a:cs typeface="Calibri"/>
              </a:rPr>
              <a:t>costoso, per </a:t>
            </a:r>
            <a:r>
              <a:rPr lang="it-IT" sz="2200" i="1" spc="-10" dirty="0">
                <a:latin typeface="Calibri (Corpo)"/>
                <a:cs typeface="Calibri"/>
              </a:rPr>
              <a:t>la </a:t>
            </a:r>
            <a:r>
              <a:rPr lang="it-IT" sz="2200" b="1" i="1" spc="-15" dirty="0">
                <a:solidFill>
                  <a:srgbClr val="C00000"/>
                </a:solidFill>
                <a:latin typeface="Calibri (Corpo)"/>
                <a:cs typeface="Calibri"/>
              </a:rPr>
              <a:t>progettazione </a:t>
            </a:r>
            <a:r>
              <a:rPr lang="it-IT" sz="2200" b="1" i="1" spc="-10" dirty="0">
                <a:solidFill>
                  <a:srgbClr val="C00000"/>
                </a:solidFill>
                <a:latin typeface="Calibri (Corpo)"/>
                <a:cs typeface="Calibri"/>
              </a:rPr>
              <a:t>di </a:t>
            </a:r>
            <a:r>
              <a:rPr lang="it-IT" sz="2200" b="1" i="1" spc="-15" dirty="0">
                <a:solidFill>
                  <a:srgbClr val="C00000"/>
                </a:solidFill>
                <a:latin typeface="Calibri (Corpo)"/>
                <a:cs typeface="Calibri"/>
              </a:rPr>
              <a:t>attività </a:t>
            </a:r>
            <a:r>
              <a:rPr lang="it-IT" sz="2200" i="1" spc="-15" dirty="0">
                <a:latin typeface="Calibri (Corpo)"/>
                <a:cs typeface="Calibri"/>
              </a:rPr>
              <a:t>per </a:t>
            </a:r>
            <a:r>
              <a:rPr lang="it-IT" sz="2200" i="1" spc="-10" dirty="0">
                <a:latin typeface="Calibri (Corpo)"/>
                <a:cs typeface="Calibri"/>
              </a:rPr>
              <a:t>le quali può </a:t>
            </a:r>
            <a:r>
              <a:rPr lang="it-IT" sz="2200" i="1" spc="-15" dirty="0">
                <a:latin typeface="Calibri (Corpo)"/>
                <a:cs typeface="Calibri"/>
              </a:rPr>
              <a:t>essere </a:t>
            </a:r>
            <a:r>
              <a:rPr lang="it-IT" sz="2200" b="1" i="1" spc="-15" dirty="0">
                <a:solidFill>
                  <a:srgbClr val="C00000"/>
                </a:solidFill>
                <a:latin typeface="Calibri (Corpo)"/>
                <a:cs typeface="Calibri"/>
              </a:rPr>
              <a:t>maggiormente</a:t>
            </a:r>
            <a:r>
              <a:rPr lang="it-IT" sz="2200" b="1" i="1" spc="-30" dirty="0">
                <a:solidFill>
                  <a:srgbClr val="C00000"/>
                </a:solidFill>
                <a:latin typeface="Calibri (Corpo)"/>
                <a:cs typeface="Calibri"/>
              </a:rPr>
              <a:t> </a:t>
            </a:r>
            <a:r>
              <a:rPr lang="it-IT" sz="2200" b="1" i="1" spc="-15" dirty="0">
                <a:solidFill>
                  <a:srgbClr val="C00000"/>
                </a:solidFill>
                <a:latin typeface="Calibri (Corpo)"/>
                <a:cs typeface="Calibri"/>
              </a:rPr>
              <a:t>valorizzato</a:t>
            </a:r>
            <a:r>
              <a:rPr lang="it-IT" sz="2200" i="1" spc="-15" dirty="0">
                <a:latin typeface="Calibri (Corpo)"/>
                <a:cs typeface="Calibri"/>
              </a:rPr>
              <a:t>.</a:t>
            </a:r>
            <a:endParaRPr lang="it-IT" sz="2200" dirty="0">
              <a:latin typeface="Calibri (Corpo)"/>
              <a:cs typeface="Calibri"/>
            </a:endParaRPr>
          </a:p>
        </p:txBody>
      </p:sp>
      <p:sp>
        <p:nvSpPr>
          <p:cNvPr id="16" name="object 8"/>
          <p:cNvSpPr/>
          <p:nvPr/>
        </p:nvSpPr>
        <p:spPr>
          <a:xfrm>
            <a:off x="7338820" y="2418338"/>
            <a:ext cx="4387377" cy="1781175"/>
          </a:xfrm>
          <a:prstGeom prst="rect">
            <a:avLst/>
          </a:prstGeom>
          <a:blipFill>
            <a:blip r:embed="rId4" cstate="print"/>
            <a:stretch>
              <a:fillRect/>
            </a:stretch>
          </a:blipFill>
        </p:spPr>
        <p:txBody>
          <a:bodyPr wrap="square" lIns="0" tIns="0" rIns="0" bIns="0" rtlCol="0"/>
          <a:lstStyle/>
          <a:p>
            <a:endParaRPr sz="2400"/>
          </a:p>
        </p:txBody>
      </p:sp>
    </p:spTree>
    <p:extLst>
      <p:ext uri="{BB962C8B-B14F-4D97-AF65-F5344CB8AC3E}">
        <p14:creationId xmlns:p14="http://schemas.microsoft.com/office/powerpoint/2010/main" val="1801350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23</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605294"/>
          </a:xfrm>
          <a:prstGeom prst="rect">
            <a:avLst/>
          </a:prstGeom>
        </p:spPr>
        <p:txBody>
          <a:bodyPr vert="horz" wrap="square" lIns="0" tIns="172720" rIns="0" bIns="0" rtlCol="0">
            <a:spAutoFit/>
          </a:bodyPr>
          <a:lstStyle/>
          <a:p>
            <a:pPr algn="ctr"/>
            <a:r>
              <a:rPr lang="it-IT" sz="2800" b="1" dirty="0"/>
              <a:t>Campo di applicazione</a:t>
            </a:r>
          </a:p>
        </p:txBody>
      </p:sp>
      <p:sp>
        <p:nvSpPr>
          <p:cNvPr id="34" name="CasellaDiTesto 33"/>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Applicazione dell’Approccio Prestazionale in Italia </a:t>
            </a:r>
          </a:p>
        </p:txBody>
      </p:sp>
      <p:sp>
        <p:nvSpPr>
          <p:cNvPr id="17" name="object 7"/>
          <p:cNvSpPr txBox="1"/>
          <p:nvPr/>
        </p:nvSpPr>
        <p:spPr>
          <a:xfrm>
            <a:off x="541020" y="1333753"/>
            <a:ext cx="11100373" cy="5008422"/>
          </a:xfrm>
          <a:prstGeom prst="rect">
            <a:avLst/>
          </a:prstGeom>
        </p:spPr>
        <p:txBody>
          <a:bodyPr vert="horz" wrap="square" lIns="0" tIns="189865" rIns="0" bIns="0" rtlCol="0">
            <a:spAutoFit/>
          </a:bodyPr>
          <a:lstStyle/>
          <a:p>
            <a:pPr marL="12065">
              <a:lnSpc>
                <a:spcPct val="100000"/>
              </a:lnSpc>
              <a:spcBef>
                <a:spcPts val="1495"/>
              </a:spcBef>
              <a:buClr>
                <a:srgbClr val="000000"/>
              </a:buClr>
              <a:tabLst>
                <a:tab pos="377825" algn="l"/>
                <a:tab pos="378460" algn="l"/>
              </a:tabLst>
            </a:pPr>
            <a:r>
              <a:rPr lang="it-IT" sz="2400" b="1" spc="-5" dirty="0">
                <a:solidFill>
                  <a:srgbClr val="C00000"/>
                </a:solidFill>
                <a:latin typeface="Calibri (Corpo)"/>
                <a:cs typeface="Calibri"/>
              </a:rPr>
              <a:t>Strumento alternativo </a:t>
            </a:r>
            <a:r>
              <a:rPr lang="it-IT" sz="2400" dirty="0">
                <a:latin typeface="Calibri (Corpo)"/>
                <a:cs typeface="Calibri"/>
              </a:rPr>
              <a:t>per la progettazione di:</a:t>
            </a:r>
          </a:p>
          <a:p>
            <a:pPr marL="377825" indent="-365760">
              <a:lnSpc>
                <a:spcPct val="100000"/>
              </a:lnSpc>
              <a:spcBef>
                <a:spcPts val="1495"/>
              </a:spcBef>
              <a:buClr>
                <a:srgbClr val="000000"/>
              </a:buClr>
              <a:buFont typeface="Symbol"/>
              <a:buChar char=""/>
              <a:tabLst>
                <a:tab pos="377825" algn="l"/>
                <a:tab pos="378460" algn="l"/>
              </a:tabLst>
            </a:pPr>
            <a:r>
              <a:rPr lang="it-IT" sz="2400" b="1" spc="-5" dirty="0">
                <a:solidFill>
                  <a:srgbClr val="C00000"/>
                </a:solidFill>
                <a:latin typeface="Calibri (Corpo)"/>
                <a:cs typeface="Calibri"/>
              </a:rPr>
              <a:t>attività </a:t>
            </a:r>
            <a:r>
              <a:rPr lang="it-IT" sz="2400" b="1" dirty="0">
                <a:solidFill>
                  <a:srgbClr val="C00000"/>
                </a:solidFill>
                <a:latin typeface="Calibri (Corpo)"/>
                <a:cs typeface="Calibri"/>
              </a:rPr>
              <a:t>non </a:t>
            </a:r>
            <a:r>
              <a:rPr lang="it-IT" sz="2400" b="1" spc="-5" dirty="0">
                <a:solidFill>
                  <a:srgbClr val="C00000"/>
                </a:solidFill>
                <a:latin typeface="Calibri (Corpo)"/>
                <a:cs typeface="Calibri"/>
              </a:rPr>
              <a:t>normate</a:t>
            </a:r>
            <a:r>
              <a:rPr lang="it-IT" sz="2400" spc="-5" dirty="0">
                <a:latin typeface="Calibri (Corpo)"/>
                <a:cs typeface="Calibri"/>
              </a:rPr>
              <a:t>;</a:t>
            </a:r>
            <a:endParaRPr lang="it-IT" sz="2400" dirty="0">
              <a:latin typeface="Calibri (Corpo)"/>
              <a:cs typeface="Calibri"/>
            </a:endParaRPr>
          </a:p>
          <a:p>
            <a:pPr marL="379095" marR="10160" indent="-366395">
              <a:lnSpc>
                <a:spcPct val="102099"/>
              </a:lnSpc>
              <a:spcBef>
                <a:spcPts val="1320"/>
              </a:spcBef>
              <a:buClr>
                <a:srgbClr val="000000"/>
              </a:buClr>
              <a:buFont typeface="Symbol"/>
              <a:buChar char=""/>
              <a:tabLst>
                <a:tab pos="378460" algn="l"/>
                <a:tab pos="379095" algn="l"/>
                <a:tab pos="1581150" algn="l"/>
                <a:tab pos="2996565" algn="l"/>
                <a:tab pos="3624579" algn="l"/>
                <a:tab pos="6029960" algn="l"/>
                <a:tab pos="6436360" algn="l"/>
                <a:tab pos="7570470" algn="l"/>
                <a:tab pos="7976870" algn="l"/>
              </a:tabLst>
            </a:pPr>
            <a:r>
              <a:rPr lang="it-IT" sz="2400" b="1" spc="-10" dirty="0">
                <a:solidFill>
                  <a:srgbClr val="C00000"/>
                </a:solidFill>
                <a:latin typeface="Calibri (Corpo)"/>
                <a:cs typeface="Calibri"/>
              </a:rPr>
              <a:t>a</a:t>
            </a:r>
            <a:r>
              <a:rPr lang="it-IT" sz="2400" b="1" spc="-5" dirty="0">
                <a:solidFill>
                  <a:srgbClr val="C00000"/>
                </a:solidFill>
                <a:latin typeface="Calibri (Corpo)"/>
                <a:cs typeface="Calibri"/>
              </a:rPr>
              <a:t>tt</a:t>
            </a:r>
            <a:r>
              <a:rPr lang="it-IT" sz="2400" b="1" spc="-10" dirty="0">
                <a:solidFill>
                  <a:srgbClr val="C00000"/>
                </a:solidFill>
                <a:latin typeface="Calibri (Corpo)"/>
                <a:cs typeface="Calibri"/>
              </a:rPr>
              <a:t>ivi</a:t>
            </a:r>
            <a:r>
              <a:rPr lang="it-IT" sz="2400" b="1" spc="-5" dirty="0">
                <a:solidFill>
                  <a:srgbClr val="C00000"/>
                </a:solidFill>
                <a:latin typeface="Calibri (Corpo)"/>
                <a:cs typeface="Calibri"/>
              </a:rPr>
              <a:t>tà</a:t>
            </a:r>
            <a:r>
              <a:rPr lang="it-IT" sz="2400" b="1" dirty="0">
                <a:solidFill>
                  <a:srgbClr val="C00000"/>
                </a:solidFill>
                <a:latin typeface="Calibri (Corpo)"/>
                <a:cs typeface="Calibri"/>
              </a:rPr>
              <a:t>	</a:t>
            </a:r>
            <a:r>
              <a:rPr lang="it-IT" sz="2400" b="1" spc="5" dirty="0">
                <a:solidFill>
                  <a:srgbClr val="C00000"/>
                </a:solidFill>
                <a:latin typeface="Calibri (Corpo)"/>
                <a:cs typeface="Calibri"/>
              </a:rPr>
              <a:t>n</a:t>
            </a:r>
            <a:r>
              <a:rPr lang="it-IT" sz="2400" b="1" spc="-10" dirty="0">
                <a:solidFill>
                  <a:srgbClr val="C00000"/>
                </a:solidFill>
                <a:latin typeface="Calibri (Corpo)"/>
                <a:cs typeface="Calibri"/>
              </a:rPr>
              <a:t>o</a:t>
            </a:r>
            <a:r>
              <a:rPr lang="it-IT" sz="2400" b="1" spc="-5" dirty="0">
                <a:solidFill>
                  <a:srgbClr val="C00000"/>
                </a:solidFill>
                <a:latin typeface="Calibri (Corpo)"/>
                <a:cs typeface="Calibri"/>
              </a:rPr>
              <a:t>r</a:t>
            </a:r>
            <a:r>
              <a:rPr lang="it-IT" sz="2400" b="1" dirty="0">
                <a:solidFill>
                  <a:srgbClr val="C00000"/>
                </a:solidFill>
                <a:latin typeface="Calibri (Corpo)"/>
                <a:cs typeface="Calibri"/>
              </a:rPr>
              <a:t>m</a:t>
            </a:r>
            <a:r>
              <a:rPr lang="it-IT" sz="2400" b="1" spc="-10" dirty="0">
                <a:solidFill>
                  <a:srgbClr val="C00000"/>
                </a:solidFill>
                <a:latin typeface="Calibri (Corpo)"/>
                <a:cs typeface="Calibri"/>
              </a:rPr>
              <a:t>a</a:t>
            </a:r>
            <a:r>
              <a:rPr lang="it-IT" sz="2400" b="1" spc="-5" dirty="0">
                <a:solidFill>
                  <a:srgbClr val="C00000"/>
                </a:solidFill>
                <a:latin typeface="Calibri (Corpo)"/>
                <a:cs typeface="Calibri"/>
              </a:rPr>
              <a:t>te</a:t>
            </a:r>
            <a:r>
              <a:rPr lang="it-IT" sz="2400" b="1" dirty="0">
                <a:solidFill>
                  <a:srgbClr val="C00000"/>
                </a:solidFill>
                <a:latin typeface="Calibri (Corpo)"/>
                <a:cs typeface="Calibri"/>
              </a:rPr>
              <a:t>	</a:t>
            </a:r>
            <a:r>
              <a:rPr lang="it-IT" sz="2400" dirty="0">
                <a:latin typeface="Calibri (Corpo)"/>
                <a:cs typeface="Calibri"/>
              </a:rPr>
              <a:t>p</a:t>
            </a:r>
            <a:r>
              <a:rPr lang="it-IT" sz="2400" spc="-5" dirty="0">
                <a:latin typeface="Calibri (Corpo)"/>
                <a:cs typeface="Calibri"/>
              </a:rPr>
              <a:t>er</a:t>
            </a:r>
            <a:r>
              <a:rPr lang="it-IT" sz="2400" dirty="0">
                <a:latin typeface="Calibri (Corpo)"/>
                <a:cs typeface="Calibri"/>
              </a:rPr>
              <a:t>	</a:t>
            </a:r>
            <a:r>
              <a:rPr lang="it-IT" sz="2400" spc="-15" dirty="0">
                <a:latin typeface="Calibri (Corpo)"/>
                <a:cs typeface="Calibri"/>
              </a:rPr>
              <a:t>l</a:t>
            </a:r>
            <a:r>
              <a:rPr lang="it-IT" sz="2400" spc="-10" dirty="0">
                <a:latin typeface="Calibri (Corpo)"/>
                <a:cs typeface="Calibri"/>
              </a:rPr>
              <a:t>’</a:t>
            </a:r>
            <a:r>
              <a:rPr lang="it-IT" sz="2400" dirty="0">
                <a:latin typeface="Calibri (Corpo)"/>
                <a:cs typeface="Calibri"/>
              </a:rPr>
              <a:t>in</a:t>
            </a:r>
            <a:r>
              <a:rPr lang="it-IT" sz="2400" spc="-10" dirty="0">
                <a:latin typeface="Calibri (Corpo)"/>
                <a:cs typeface="Calibri"/>
              </a:rPr>
              <a:t>d</a:t>
            </a:r>
            <a:r>
              <a:rPr lang="it-IT" sz="2400" spc="-15" dirty="0">
                <a:latin typeface="Calibri (Corpo)"/>
                <a:cs typeface="Calibri"/>
              </a:rPr>
              <a:t>i</a:t>
            </a:r>
            <a:r>
              <a:rPr lang="it-IT" sz="2400" dirty="0">
                <a:latin typeface="Calibri (Corpo)"/>
                <a:cs typeface="Calibri"/>
              </a:rPr>
              <a:t>vi</a:t>
            </a:r>
            <a:r>
              <a:rPr lang="it-IT" sz="2400" spc="-10" dirty="0">
                <a:latin typeface="Calibri (Corpo)"/>
                <a:cs typeface="Calibri"/>
              </a:rPr>
              <a:t>du</a:t>
            </a:r>
            <a:r>
              <a:rPr lang="it-IT" sz="2400" spc="-5" dirty="0">
                <a:latin typeface="Calibri (Corpo)"/>
                <a:cs typeface="Calibri"/>
              </a:rPr>
              <a:t>a</a:t>
            </a:r>
            <a:r>
              <a:rPr lang="it-IT" sz="2400" spc="5" dirty="0">
                <a:latin typeface="Calibri (Corpo)"/>
                <a:cs typeface="Calibri"/>
              </a:rPr>
              <a:t>z</a:t>
            </a:r>
            <a:r>
              <a:rPr lang="it-IT" sz="2400" spc="-15" dirty="0">
                <a:latin typeface="Calibri (Corpo)"/>
                <a:cs typeface="Calibri"/>
              </a:rPr>
              <a:t>i</a:t>
            </a:r>
            <a:r>
              <a:rPr lang="it-IT" sz="2400" spc="-5" dirty="0">
                <a:latin typeface="Calibri (Corpo)"/>
                <a:cs typeface="Calibri"/>
              </a:rPr>
              <a:t>o</a:t>
            </a:r>
            <a:r>
              <a:rPr lang="it-IT" sz="2400" spc="-10" dirty="0">
                <a:latin typeface="Calibri (Corpo)"/>
                <a:cs typeface="Calibri"/>
              </a:rPr>
              <a:t>n</a:t>
            </a:r>
            <a:r>
              <a:rPr lang="it-IT" sz="2400" spc="-5" dirty="0">
                <a:latin typeface="Calibri (Corpo)"/>
                <a:cs typeface="Calibri"/>
              </a:rPr>
              <a:t>e</a:t>
            </a:r>
            <a:r>
              <a:rPr lang="it-IT" sz="2400" dirty="0">
                <a:latin typeface="Calibri (Corpo)"/>
                <a:cs typeface="Calibri"/>
              </a:rPr>
              <a:t>	</a:t>
            </a:r>
            <a:r>
              <a:rPr lang="it-IT" sz="2400" spc="-10" dirty="0">
                <a:latin typeface="Calibri (Corpo)"/>
                <a:cs typeface="Calibri"/>
              </a:rPr>
              <a:t>d</a:t>
            </a:r>
            <a:r>
              <a:rPr lang="it-IT" sz="2400" spc="-5" dirty="0">
                <a:latin typeface="Calibri (Corpo)"/>
                <a:cs typeface="Calibri"/>
              </a:rPr>
              <a:t>i</a:t>
            </a:r>
            <a:r>
              <a:rPr lang="it-IT" sz="2400" dirty="0">
                <a:latin typeface="Calibri (Corpo)"/>
                <a:cs typeface="Calibri"/>
              </a:rPr>
              <a:t>	</a:t>
            </a:r>
            <a:r>
              <a:rPr lang="it-IT" sz="2400" spc="5" dirty="0">
                <a:latin typeface="Calibri (Corpo)"/>
                <a:cs typeface="Calibri"/>
              </a:rPr>
              <a:t>m</a:t>
            </a:r>
            <a:r>
              <a:rPr lang="it-IT" sz="2400" spc="-15" dirty="0">
                <a:latin typeface="Calibri (Corpo)"/>
                <a:cs typeface="Calibri"/>
              </a:rPr>
              <a:t>i</a:t>
            </a:r>
            <a:r>
              <a:rPr lang="it-IT" sz="2400" dirty="0">
                <a:latin typeface="Calibri (Corpo)"/>
                <a:cs typeface="Calibri"/>
              </a:rPr>
              <a:t>s</a:t>
            </a:r>
            <a:r>
              <a:rPr lang="it-IT" sz="2400" spc="-10" dirty="0">
                <a:latin typeface="Calibri (Corpo)"/>
                <a:cs typeface="Calibri"/>
              </a:rPr>
              <a:t>ur</a:t>
            </a:r>
            <a:r>
              <a:rPr lang="it-IT" sz="2400" spc="-5" dirty="0">
                <a:latin typeface="Calibri (Corpo)"/>
                <a:cs typeface="Calibri"/>
              </a:rPr>
              <a:t>e</a:t>
            </a:r>
            <a:r>
              <a:rPr lang="it-IT" sz="2400" dirty="0">
                <a:latin typeface="Calibri (Corpo)"/>
                <a:cs typeface="Calibri"/>
              </a:rPr>
              <a:t>	</a:t>
            </a:r>
            <a:r>
              <a:rPr lang="it-IT" sz="2400" spc="-10" dirty="0">
                <a:latin typeface="Calibri (Corpo)"/>
                <a:cs typeface="Calibri"/>
              </a:rPr>
              <a:t>d</a:t>
            </a:r>
            <a:r>
              <a:rPr lang="it-IT" sz="2400" spc="-5" dirty="0">
                <a:latin typeface="Calibri (Corpo)"/>
                <a:cs typeface="Calibri"/>
              </a:rPr>
              <a:t>i</a:t>
            </a:r>
            <a:r>
              <a:rPr lang="it-IT" sz="2400" dirty="0">
                <a:latin typeface="Calibri (Corpo)"/>
                <a:cs typeface="Calibri"/>
              </a:rPr>
              <a:t>	</a:t>
            </a:r>
            <a:r>
              <a:rPr lang="it-IT" sz="2400" spc="5" dirty="0">
                <a:latin typeface="Calibri (Corpo)"/>
                <a:cs typeface="Calibri"/>
              </a:rPr>
              <a:t>s</a:t>
            </a:r>
            <a:r>
              <a:rPr lang="it-IT" sz="2400" spc="-15" dirty="0">
                <a:latin typeface="Calibri (Corpo)"/>
                <a:cs typeface="Calibri"/>
              </a:rPr>
              <a:t>i</a:t>
            </a:r>
            <a:r>
              <a:rPr lang="it-IT" sz="2400" spc="-5" dirty="0">
                <a:latin typeface="Calibri (Corpo)"/>
                <a:cs typeface="Calibri"/>
              </a:rPr>
              <a:t>c</a:t>
            </a:r>
            <a:r>
              <a:rPr lang="it-IT" sz="2400" spc="-10" dirty="0">
                <a:latin typeface="Calibri (Corpo)"/>
                <a:cs typeface="Calibri"/>
              </a:rPr>
              <a:t>ur</a:t>
            </a:r>
            <a:r>
              <a:rPr lang="it-IT" sz="2400" spc="-5" dirty="0">
                <a:latin typeface="Calibri (Corpo)"/>
                <a:cs typeface="Calibri"/>
              </a:rPr>
              <a:t>e</a:t>
            </a:r>
            <a:r>
              <a:rPr lang="it-IT" sz="2400" spc="5" dirty="0">
                <a:latin typeface="Calibri (Corpo)"/>
                <a:cs typeface="Calibri"/>
              </a:rPr>
              <a:t>z</a:t>
            </a:r>
            <a:r>
              <a:rPr lang="it-IT" sz="2400" spc="-10" dirty="0">
                <a:latin typeface="Calibri (Corpo)"/>
                <a:cs typeface="Calibri"/>
              </a:rPr>
              <a:t>z</a:t>
            </a:r>
            <a:r>
              <a:rPr lang="it-IT" sz="2400" spc="-5" dirty="0">
                <a:latin typeface="Calibri (Corpo)"/>
                <a:cs typeface="Calibri"/>
              </a:rPr>
              <a:t>a  equivalenti </a:t>
            </a:r>
            <a:r>
              <a:rPr lang="it-IT" sz="2400" dirty="0">
                <a:latin typeface="Calibri (Corpo)"/>
                <a:cs typeface="Calibri"/>
              </a:rPr>
              <a:t>nel </a:t>
            </a:r>
            <a:r>
              <a:rPr lang="it-IT" sz="2400" spc="-5" dirty="0">
                <a:latin typeface="Calibri (Corpo)"/>
                <a:cs typeface="Calibri"/>
              </a:rPr>
              <a:t>procedimento </a:t>
            </a:r>
            <a:r>
              <a:rPr lang="it-IT" sz="2400" dirty="0">
                <a:latin typeface="Calibri (Corpo)"/>
                <a:cs typeface="Calibri"/>
              </a:rPr>
              <a:t>di</a:t>
            </a:r>
            <a:r>
              <a:rPr lang="it-IT" sz="2400" spc="-10" dirty="0">
                <a:latin typeface="Calibri (Corpo)"/>
                <a:cs typeface="Calibri"/>
              </a:rPr>
              <a:t> </a:t>
            </a:r>
            <a:r>
              <a:rPr lang="it-IT" sz="2400" b="1" spc="-5" dirty="0">
                <a:solidFill>
                  <a:srgbClr val="AB201D"/>
                </a:solidFill>
                <a:latin typeface="Calibri (Corpo)"/>
                <a:cs typeface="Calibri"/>
              </a:rPr>
              <a:t>deroga</a:t>
            </a:r>
            <a:r>
              <a:rPr lang="it-IT" sz="2400" spc="-5" dirty="0">
                <a:latin typeface="Calibri (Corpo)"/>
                <a:cs typeface="Calibri"/>
              </a:rPr>
              <a:t>.</a:t>
            </a:r>
          </a:p>
          <a:p>
            <a:pPr marL="379095" marR="10160" indent="-366395">
              <a:lnSpc>
                <a:spcPct val="102099"/>
              </a:lnSpc>
              <a:spcBef>
                <a:spcPts val="1320"/>
              </a:spcBef>
              <a:buClr>
                <a:srgbClr val="000000"/>
              </a:buClr>
              <a:buFont typeface="Symbol"/>
              <a:buChar char=""/>
              <a:tabLst>
                <a:tab pos="378460" algn="l"/>
                <a:tab pos="379095" algn="l"/>
                <a:tab pos="1581150" algn="l"/>
                <a:tab pos="2996565" algn="l"/>
                <a:tab pos="3624579" algn="l"/>
                <a:tab pos="6029960" algn="l"/>
                <a:tab pos="6436360" algn="l"/>
                <a:tab pos="7570470" algn="l"/>
                <a:tab pos="7976870" algn="l"/>
              </a:tabLst>
            </a:pPr>
            <a:r>
              <a:rPr lang="it-IT" sz="2400" b="1" spc="-5" dirty="0">
                <a:solidFill>
                  <a:srgbClr val="C00000"/>
                </a:solidFill>
                <a:latin typeface="Calibri (Corpo)"/>
                <a:cs typeface="Calibri"/>
              </a:rPr>
              <a:t>attività rientranti nel campo di applicazione del codice </a:t>
            </a:r>
            <a:r>
              <a:rPr lang="it-IT" sz="2400" spc="-5" dirty="0">
                <a:latin typeface="Calibri (Corpo)"/>
                <a:cs typeface="Calibri"/>
              </a:rPr>
              <a:t>per le quali non è possibile adottare le soluzioni conformi (</a:t>
            </a:r>
            <a:r>
              <a:rPr lang="it-IT" sz="2400" b="1" spc="-5" dirty="0">
                <a:solidFill>
                  <a:srgbClr val="AB201D"/>
                </a:solidFill>
                <a:latin typeface="Calibri (Corpo)"/>
                <a:cs typeface="Calibri"/>
              </a:rPr>
              <a:t>soluzione alternativa</a:t>
            </a:r>
            <a:r>
              <a:rPr lang="it-IT" sz="2400" spc="-5" dirty="0">
                <a:latin typeface="Calibri (Corpo)"/>
                <a:cs typeface="Calibri"/>
              </a:rPr>
              <a:t>)</a:t>
            </a:r>
            <a:endParaRPr lang="it-IT" sz="2400" b="1" spc="-5" dirty="0">
              <a:solidFill>
                <a:srgbClr val="AB201D"/>
              </a:solidFill>
              <a:latin typeface="Calibri (Corpo)"/>
              <a:cs typeface="Calibri"/>
            </a:endParaRPr>
          </a:p>
          <a:p>
            <a:pPr marL="19050" marR="6350" algn="just">
              <a:lnSpc>
                <a:spcPct val="101800"/>
              </a:lnSpc>
              <a:spcBef>
                <a:spcPts val="1789"/>
              </a:spcBef>
            </a:pPr>
            <a:r>
              <a:rPr lang="it-IT" sz="2400" b="1" spc="-10" dirty="0">
                <a:solidFill>
                  <a:srgbClr val="C00000"/>
                </a:solidFill>
                <a:latin typeface="Calibri (Corpo)"/>
                <a:cs typeface="Calibri"/>
              </a:rPr>
              <a:t>Non </a:t>
            </a:r>
            <a:r>
              <a:rPr lang="it-IT" sz="2400" b="1" spc="-5" dirty="0">
                <a:solidFill>
                  <a:srgbClr val="C00000"/>
                </a:solidFill>
                <a:latin typeface="Calibri (Corpo)"/>
                <a:cs typeface="Calibri"/>
              </a:rPr>
              <a:t>può essere imposto </a:t>
            </a:r>
            <a:r>
              <a:rPr lang="it-IT" sz="2400" spc="-10" dirty="0">
                <a:latin typeface="Calibri (Corpo)"/>
                <a:cs typeface="Calibri"/>
              </a:rPr>
              <a:t>dai Vigili del Fuoco ma </a:t>
            </a:r>
            <a:r>
              <a:rPr lang="it-IT" sz="2400" spc="-5" dirty="0">
                <a:latin typeface="Calibri (Corpo)"/>
                <a:cs typeface="Calibri"/>
              </a:rPr>
              <a:t>è </a:t>
            </a:r>
            <a:r>
              <a:rPr lang="it-IT" sz="2400" b="1" spc="-5" dirty="0">
                <a:solidFill>
                  <a:srgbClr val="C00000"/>
                </a:solidFill>
                <a:latin typeface="Calibri (Corpo)"/>
                <a:cs typeface="Calibri"/>
              </a:rPr>
              <a:t>liberamente  adottato </a:t>
            </a:r>
            <a:r>
              <a:rPr lang="it-IT" sz="2400" spc="-5" dirty="0">
                <a:latin typeface="Calibri (Corpo)"/>
                <a:cs typeface="Calibri"/>
              </a:rPr>
              <a:t>dal richiedente e </a:t>
            </a:r>
            <a:r>
              <a:rPr lang="it-IT" sz="2400" dirty="0">
                <a:latin typeface="Calibri (Corpo)"/>
                <a:cs typeface="Calibri"/>
              </a:rPr>
              <a:t>dal </a:t>
            </a:r>
            <a:r>
              <a:rPr lang="it-IT" sz="2400" spc="-5" dirty="0">
                <a:latin typeface="Calibri (Corpo)"/>
                <a:cs typeface="Calibri"/>
              </a:rPr>
              <a:t>progettista.</a:t>
            </a:r>
          </a:p>
          <a:p>
            <a:pPr marL="19050" marR="7620" algn="just">
              <a:lnSpc>
                <a:spcPct val="101600"/>
              </a:lnSpc>
              <a:spcBef>
                <a:spcPts val="2405"/>
              </a:spcBef>
            </a:pPr>
            <a:r>
              <a:rPr lang="it-IT" sz="2400" spc="-5" dirty="0">
                <a:latin typeface="Calibri (Corpo)"/>
                <a:cs typeface="Calibri"/>
              </a:rPr>
              <a:t>È</a:t>
            </a:r>
            <a:r>
              <a:rPr lang="it-IT" sz="2400" spc="-130" dirty="0">
                <a:latin typeface="Calibri (Corpo)"/>
                <a:cs typeface="Calibri"/>
              </a:rPr>
              <a:t> </a:t>
            </a:r>
            <a:r>
              <a:rPr lang="it-IT" sz="2400" spc="-5" dirty="0">
                <a:latin typeface="Calibri (Corpo)"/>
                <a:cs typeface="Calibri"/>
              </a:rPr>
              <a:t>stato</a:t>
            </a:r>
            <a:r>
              <a:rPr lang="it-IT" sz="2400" spc="-130" dirty="0">
                <a:latin typeface="Calibri (Corpo)"/>
                <a:cs typeface="Calibri"/>
              </a:rPr>
              <a:t> </a:t>
            </a:r>
            <a:r>
              <a:rPr lang="it-IT" sz="2400" spc="-5" dirty="0">
                <a:latin typeface="Calibri (Corpo)"/>
                <a:cs typeface="Calibri"/>
              </a:rPr>
              <a:t>introdotto</a:t>
            </a:r>
            <a:r>
              <a:rPr lang="it-IT" sz="2400" spc="-130" dirty="0">
                <a:latin typeface="Calibri (Corpo)"/>
                <a:cs typeface="Calibri"/>
              </a:rPr>
              <a:t> </a:t>
            </a:r>
            <a:r>
              <a:rPr lang="it-IT" sz="2400" spc="-5" dirty="0">
                <a:latin typeface="Calibri (Corpo)"/>
                <a:cs typeface="Calibri"/>
              </a:rPr>
              <a:t>l’</a:t>
            </a:r>
            <a:r>
              <a:rPr lang="it-IT" sz="2400" b="1" spc="-5" dirty="0">
                <a:solidFill>
                  <a:srgbClr val="C00000"/>
                </a:solidFill>
                <a:latin typeface="Calibri (Corpo)"/>
                <a:cs typeface="Calibri"/>
              </a:rPr>
              <a:t>obbligo</a:t>
            </a:r>
            <a:r>
              <a:rPr lang="it-IT" sz="2400" b="1" spc="-135" dirty="0">
                <a:solidFill>
                  <a:srgbClr val="C00000"/>
                </a:solidFill>
                <a:latin typeface="Calibri (Corpo)"/>
                <a:cs typeface="Calibri"/>
              </a:rPr>
              <a:t> </a:t>
            </a:r>
            <a:r>
              <a:rPr lang="it-IT" sz="2400" b="1" spc="-5" dirty="0">
                <a:solidFill>
                  <a:srgbClr val="C00000"/>
                </a:solidFill>
                <a:latin typeface="Calibri (Corpo)"/>
                <a:cs typeface="Calibri"/>
              </a:rPr>
              <a:t>aggiuntivo</a:t>
            </a:r>
            <a:r>
              <a:rPr lang="it-IT" sz="2400" b="1" spc="-140" dirty="0">
                <a:solidFill>
                  <a:srgbClr val="C00000"/>
                </a:solidFill>
                <a:latin typeface="Calibri (Corpo)"/>
                <a:cs typeface="Calibri"/>
              </a:rPr>
              <a:t> </a:t>
            </a:r>
            <a:r>
              <a:rPr lang="it-IT" sz="2400" spc="-5" dirty="0">
                <a:latin typeface="Calibri (Corpo)"/>
                <a:cs typeface="Calibri"/>
              </a:rPr>
              <a:t>di</a:t>
            </a:r>
            <a:r>
              <a:rPr lang="it-IT" sz="2400" spc="-130" dirty="0">
                <a:latin typeface="Calibri (Corpo)"/>
                <a:cs typeface="Calibri"/>
              </a:rPr>
              <a:t> </a:t>
            </a:r>
            <a:r>
              <a:rPr lang="it-IT" sz="2400" spc="-5" dirty="0">
                <a:latin typeface="Calibri (Corpo)"/>
                <a:cs typeface="Calibri"/>
              </a:rPr>
              <a:t>elaborare</a:t>
            </a:r>
            <a:r>
              <a:rPr lang="it-IT" sz="2400" spc="-125" dirty="0">
                <a:latin typeface="Calibri (Corpo)"/>
                <a:cs typeface="Calibri"/>
              </a:rPr>
              <a:t> </a:t>
            </a:r>
            <a:r>
              <a:rPr lang="it-IT" sz="2400" dirty="0">
                <a:latin typeface="Calibri (Corpo)"/>
                <a:cs typeface="Calibri"/>
              </a:rPr>
              <a:t>il</a:t>
            </a:r>
            <a:r>
              <a:rPr lang="it-IT" sz="2400" spc="-140" dirty="0">
                <a:latin typeface="Calibri (Corpo)"/>
                <a:cs typeface="Calibri"/>
              </a:rPr>
              <a:t> </a:t>
            </a:r>
            <a:r>
              <a:rPr lang="it-IT" sz="2400" spc="-5" dirty="0">
                <a:latin typeface="Calibri (Corpo)"/>
                <a:cs typeface="Calibri"/>
              </a:rPr>
              <a:t>programma per</a:t>
            </a:r>
            <a:r>
              <a:rPr lang="it-IT" sz="2400" spc="-135" dirty="0">
                <a:latin typeface="Calibri (Corpo)"/>
                <a:cs typeface="Calibri"/>
              </a:rPr>
              <a:t> </a:t>
            </a:r>
            <a:r>
              <a:rPr lang="it-IT" sz="2400" spc="-5" dirty="0">
                <a:latin typeface="Calibri (Corpo)"/>
                <a:cs typeface="Calibri"/>
              </a:rPr>
              <a:t>l’attuazione</a:t>
            </a:r>
            <a:r>
              <a:rPr lang="it-IT" sz="2400" spc="-130" dirty="0">
                <a:latin typeface="Calibri (Corpo)"/>
                <a:cs typeface="Calibri"/>
              </a:rPr>
              <a:t> </a:t>
            </a:r>
            <a:r>
              <a:rPr lang="it-IT" sz="2400" dirty="0">
                <a:latin typeface="Calibri (Corpo)"/>
                <a:cs typeface="Calibri"/>
              </a:rPr>
              <a:t>del</a:t>
            </a:r>
            <a:r>
              <a:rPr lang="it-IT" sz="2400" spc="-140" dirty="0">
                <a:latin typeface="Calibri (Corpo)"/>
                <a:cs typeface="Calibri"/>
              </a:rPr>
              <a:t> </a:t>
            </a:r>
            <a:r>
              <a:rPr lang="it-IT" sz="2400" b="1" spc="-5" dirty="0">
                <a:solidFill>
                  <a:srgbClr val="C00000"/>
                </a:solidFill>
                <a:latin typeface="Calibri (Corpo)"/>
                <a:cs typeface="Calibri"/>
              </a:rPr>
              <a:t>sistema</a:t>
            </a:r>
            <a:r>
              <a:rPr lang="it-IT" sz="2400" b="1" spc="-125" dirty="0">
                <a:solidFill>
                  <a:srgbClr val="C00000"/>
                </a:solidFill>
                <a:latin typeface="Calibri (Corpo)"/>
                <a:cs typeface="Calibri"/>
              </a:rPr>
              <a:t> </a:t>
            </a:r>
            <a:r>
              <a:rPr lang="it-IT" sz="2400" b="1" spc="-5" dirty="0">
                <a:solidFill>
                  <a:srgbClr val="C00000"/>
                </a:solidFill>
                <a:latin typeface="Calibri (Corpo)"/>
                <a:cs typeface="Calibri"/>
              </a:rPr>
              <a:t>di</a:t>
            </a:r>
            <a:r>
              <a:rPr lang="it-IT" sz="2400" b="1" spc="-130" dirty="0">
                <a:solidFill>
                  <a:srgbClr val="C00000"/>
                </a:solidFill>
                <a:latin typeface="Calibri (Corpo)"/>
                <a:cs typeface="Calibri"/>
              </a:rPr>
              <a:t> </a:t>
            </a:r>
            <a:r>
              <a:rPr lang="it-IT" sz="2400" b="1" spc="-5" dirty="0">
                <a:solidFill>
                  <a:srgbClr val="C00000"/>
                </a:solidFill>
                <a:latin typeface="Calibri (Corpo)"/>
                <a:cs typeface="Calibri"/>
              </a:rPr>
              <a:t>gestione</a:t>
            </a:r>
            <a:r>
              <a:rPr lang="it-IT" sz="2400" b="1" spc="-135" dirty="0">
                <a:solidFill>
                  <a:srgbClr val="C00000"/>
                </a:solidFill>
                <a:latin typeface="Calibri (Corpo)"/>
                <a:cs typeface="Calibri"/>
              </a:rPr>
              <a:t> </a:t>
            </a:r>
            <a:r>
              <a:rPr lang="it-IT" sz="2400" b="1" spc="-10" dirty="0">
                <a:solidFill>
                  <a:srgbClr val="C00000"/>
                </a:solidFill>
                <a:latin typeface="Calibri (Corpo)"/>
                <a:cs typeface="Calibri"/>
              </a:rPr>
              <a:t>della</a:t>
            </a:r>
            <a:r>
              <a:rPr lang="it-IT" sz="2400" b="1" spc="-125" dirty="0">
                <a:solidFill>
                  <a:srgbClr val="C00000"/>
                </a:solidFill>
                <a:latin typeface="Calibri (Corpo)"/>
                <a:cs typeface="Calibri"/>
              </a:rPr>
              <a:t> </a:t>
            </a:r>
            <a:r>
              <a:rPr lang="it-IT" sz="2400" b="1" spc="-5" dirty="0">
                <a:solidFill>
                  <a:srgbClr val="C00000"/>
                </a:solidFill>
                <a:latin typeface="Calibri (Corpo)"/>
                <a:cs typeface="Calibri"/>
              </a:rPr>
              <a:t>sicurezza</a:t>
            </a:r>
            <a:r>
              <a:rPr lang="it-IT" sz="2400" b="1" spc="-125" dirty="0">
                <a:solidFill>
                  <a:srgbClr val="C00000"/>
                </a:solidFill>
                <a:latin typeface="Calibri (Corpo)"/>
                <a:cs typeface="Calibri"/>
              </a:rPr>
              <a:t> </a:t>
            </a:r>
            <a:r>
              <a:rPr lang="it-IT" sz="2400" b="1" spc="-5" dirty="0">
                <a:solidFill>
                  <a:srgbClr val="C00000"/>
                </a:solidFill>
                <a:latin typeface="Calibri (Corpo)"/>
                <a:cs typeface="Calibri"/>
              </a:rPr>
              <a:t>antincen</a:t>
            </a:r>
            <a:r>
              <a:rPr lang="it-IT" sz="2400" b="1" spc="-10" dirty="0">
                <a:solidFill>
                  <a:srgbClr val="C00000"/>
                </a:solidFill>
                <a:latin typeface="Calibri (Corpo)"/>
                <a:cs typeface="Calibri"/>
              </a:rPr>
              <a:t>dio</a:t>
            </a:r>
            <a:r>
              <a:rPr lang="it-IT" sz="2400" b="1" spc="-5" dirty="0">
                <a:solidFill>
                  <a:srgbClr val="C00000"/>
                </a:solidFill>
                <a:latin typeface="Calibri (Corpo)"/>
                <a:cs typeface="Calibri"/>
              </a:rPr>
              <a:t> </a:t>
            </a:r>
            <a:r>
              <a:rPr lang="it-IT" sz="2400" dirty="0">
                <a:latin typeface="Calibri (Corpo)"/>
                <a:cs typeface="Calibri"/>
              </a:rPr>
              <a:t>(</a:t>
            </a:r>
            <a:r>
              <a:rPr lang="it-IT" sz="2400" b="1" dirty="0">
                <a:solidFill>
                  <a:srgbClr val="C00000"/>
                </a:solidFill>
                <a:latin typeface="Calibri (Corpo)"/>
                <a:cs typeface="Calibri"/>
              </a:rPr>
              <a:t>SGSA</a:t>
            </a:r>
            <a:r>
              <a:rPr lang="it-IT" sz="2400" dirty="0">
                <a:latin typeface="Calibri (Corpo)"/>
                <a:cs typeface="Calibri"/>
              </a:rPr>
              <a:t>).</a:t>
            </a:r>
          </a:p>
        </p:txBody>
      </p:sp>
    </p:spTree>
    <p:extLst>
      <p:ext uri="{BB962C8B-B14F-4D97-AF65-F5344CB8AC3E}">
        <p14:creationId xmlns:p14="http://schemas.microsoft.com/office/powerpoint/2010/main" val="25650908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24</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605294"/>
          </a:xfrm>
          <a:prstGeom prst="rect">
            <a:avLst/>
          </a:prstGeom>
        </p:spPr>
        <p:txBody>
          <a:bodyPr vert="horz" wrap="square" lIns="0" tIns="172720" rIns="0" bIns="0" rtlCol="0">
            <a:spAutoFit/>
          </a:bodyPr>
          <a:lstStyle/>
          <a:p>
            <a:pPr algn="ctr"/>
            <a:r>
              <a:rPr lang="it-IT" sz="2800" b="1" dirty="0"/>
              <a:t>S.G.S.A.</a:t>
            </a:r>
          </a:p>
        </p:txBody>
      </p:sp>
      <p:sp>
        <p:nvSpPr>
          <p:cNvPr id="34" name="CasellaDiTesto 33"/>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Applicazione dell’Approccio Prestazionale in Italia </a:t>
            </a:r>
          </a:p>
        </p:txBody>
      </p:sp>
      <p:sp>
        <p:nvSpPr>
          <p:cNvPr id="17" name="object 7"/>
          <p:cNvSpPr txBox="1"/>
          <p:nvPr/>
        </p:nvSpPr>
        <p:spPr>
          <a:xfrm>
            <a:off x="541020" y="1333753"/>
            <a:ext cx="11100373" cy="2730876"/>
          </a:xfrm>
          <a:prstGeom prst="rect">
            <a:avLst/>
          </a:prstGeom>
        </p:spPr>
        <p:txBody>
          <a:bodyPr vert="horz" wrap="square" lIns="0" tIns="189865" rIns="0" bIns="0" rtlCol="0">
            <a:spAutoFit/>
          </a:bodyPr>
          <a:lstStyle/>
          <a:p>
            <a:pPr marL="12065" algn="just">
              <a:lnSpc>
                <a:spcPct val="100000"/>
              </a:lnSpc>
              <a:spcBef>
                <a:spcPts val="1495"/>
              </a:spcBef>
              <a:buClr>
                <a:srgbClr val="000000"/>
              </a:buClr>
              <a:tabLst>
                <a:tab pos="377825" algn="l"/>
                <a:tab pos="378460" algn="l"/>
              </a:tabLst>
            </a:pPr>
            <a:r>
              <a:rPr lang="it-IT" sz="2000" spc="-5" dirty="0">
                <a:latin typeface="Calibri (Corpo)"/>
                <a:cs typeface="Calibri"/>
              </a:rPr>
              <a:t>Con l'applicazione della metodologia prestazionale il professionista antincendio basa l'individuazione delle misure antincendio di prevenzione e protezione di progetto su specifiche ipotesi e limitazioni d'esercizio:</a:t>
            </a:r>
          </a:p>
          <a:p>
            <a:pPr marL="12065" algn="just">
              <a:lnSpc>
                <a:spcPct val="100000"/>
              </a:lnSpc>
              <a:spcBef>
                <a:spcPts val="1495"/>
              </a:spcBef>
              <a:buClr>
                <a:srgbClr val="000000"/>
              </a:buClr>
              <a:tabLst>
                <a:tab pos="377825" algn="l"/>
                <a:tab pos="378460" algn="l"/>
              </a:tabLst>
            </a:pPr>
            <a:r>
              <a:rPr lang="it-IT" sz="2000" spc="-5" dirty="0">
                <a:latin typeface="Calibri (Corpo)"/>
                <a:cs typeface="Calibri"/>
              </a:rPr>
              <a:t>devono pertanto essere previste </a:t>
            </a:r>
            <a:r>
              <a:rPr lang="it-IT" sz="2000" b="1" spc="-5" dirty="0">
                <a:solidFill>
                  <a:srgbClr val="AB201D"/>
                </a:solidFill>
                <a:latin typeface="Calibri (Corpo)"/>
                <a:cs typeface="Calibri"/>
              </a:rPr>
              <a:t>specifiche misure di gestione della sicurezza antincendio</a:t>
            </a:r>
            <a:r>
              <a:rPr lang="it-IT" sz="2000" spc="-5" dirty="0">
                <a:latin typeface="Calibri (Corpo)"/>
                <a:cs typeface="Calibri"/>
              </a:rPr>
              <a:t> affinché non possa verificarsi la </a:t>
            </a:r>
            <a:r>
              <a:rPr lang="it-IT" sz="2000" b="1" spc="-5" dirty="0">
                <a:solidFill>
                  <a:srgbClr val="AB201D"/>
                </a:solidFill>
                <a:latin typeface="Calibri (Corpo)"/>
                <a:cs typeface="Calibri"/>
              </a:rPr>
              <a:t>riduzione del livello di sicurezza assicurato inizialmente.</a:t>
            </a:r>
          </a:p>
          <a:p>
            <a:pPr marL="12065" algn="just">
              <a:lnSpc>
                <a:spcPct val="100000"/>
              </a:lnSpc>
              <a:spcBef>
                <a:spcPts val="1495"/>
              </a:spcBef>
              <a:buClr>
                <a:srgbClr val="000000"/>
              </a:buClr>
              <a:tabLst>
                <a:tab pos="377825" algn="l"/>
                <a:tab pos="378460" algn="l"/>
              </a:tabLst>
            </a:pPr>
            <a:r>
              <a:rPr lang="it-IT" sz="2000" spc="-5" dirty="0">
                <a:latin typeface="Calibri (Corpo)"/>
                <a:cs typeface="Calibri"/>
              </a:rPr>
              <a:t>Le </a:t>
            </a:r>
            <a:r>
              <a:rPr lang="it-IT" sz="2000" b="1" spc="-5" dirty="0">
                <a:solidFill>
                  <a:srgbClr val="AB201D"/>
                </a:solidFill>
                <a:latin typeface="Calibri (Corpo)"/>
                <a:cs typeface="Calibri"/>
              </a:rPr>
              <a:t>scelte</a:t>
            </a:r>
            <a:r>
              <a:rPr lang="it-IT" sz="2000" spc="-5" dirty="0">
                <a:latin typeface="Calibri (Corpo)"/>
                <a:cs typeface="Calibri"/>
              </a:rPr>
              <a:t> e le </a:t>
            </a:r>
            <a:r>
              <a:rPr lang="it-IT" sz="2000" b="1" spc="-5" dirty="0">
                <a:solidFill>
                  <a:srgbClr val="AB201D"/>
                </a:solidFill>
                <a:latin typeface="Calibri (Corpo)"/>
                <a:cs typeface="Calibri"/>
              </a:rPr>
              <a:t>ipotesi</a:t>
            </a:r>
            <a:r>
              <a:rPr lang="it-IT" sz="2000" spc="-5" dirty="0">
                <a:latin typeface="Calibri (Corpo)"/>
                <a:cs typeface="Calibri"/>
              </a:rPr>
              <a:t> poste a base del progetto costituiscono </a:t>
            </a:r>
            <a:r>
              <a:rPr lang="it-IT" sz="2000" b="1" spc="-5" dirty="0">
                <a:solidFill>
                  <a:srgbClr val="AB201D"/>
                </a:solidFill>
                <a:latin typeface="Calibri (Corpo)"/>
                <a:cs typeface="Calibri"/>
              </a:rPr>
              <a:t>vincoli e limitazioni </a:t>
            </a:r>
            <a:r>
              <a:rPr lang="it-IT" sz="2000" spc="-5" dirty="0">
                <a:latin typeface="Calibri (Corpo)"/>
                <a:cs typeface="Calibri"/>
              </a:rPr>
              <a:t>imprescindibili per l’esercizio dell’attività.</a:t>
            </a:r>
          </a:p>
        </p:txBody>
      </p:sp>
      <p:sp>
        <p:nvSpPr>
          <p:cNvPr id="13" name="CasellaDiTesto 12"/>
          <p:cNvSpPr txBox="1"/>
          <p:nvPr/>
        </p:nvSpPr>
        <p:spPr>
          <a:xfrm>
            <a:off x="342616" y="4388208"/>
            <a:ext cx="12003742" cy="1754326"/>
          </a:xfrm>
          <a:prstGeom prst="rect">
            <a:avLst/>
          </a:prstGeom>
          <a:noFill/>
        </p:spPr>
        <p:txBody>
          <a:bodyPr wrap="square" numCol="2" rtlCol="0">
            <a:spAutoFit/>
          </a:bodyPr>
          <a:lstStyle/>
          <a:p>
            <a:r>
              <a:rPr lang="it-IT" dirty="0"/>
              <a:t>- organizzazione del personale;</a:t>
            </a:r>
          </a:p>
          <a:p>
            <a:r>
              <a:rPr lang="it-IT" dirty="0"/>
              <a:t>- identificazione e valutazione dei pericoli derivanti dall'attività;</a:t>
            </a:r>
          </a:p>
          <a:p>
            <a:r>
              <a:rPr lang="it-IT" dirty="0"/>
              <a:t>- controllo operativo;</a:t>
            </a:r>
          </a:p>
          <a:p>
            <a:r>
              <a:rPr lang="it-IT" dirty="0"/>
              <a:t>- gestione delle modifiche;</a:t>
            </a:r>
          </a:p>
          <a:p>
            <a:r>
              <a:rPr lang="it-IT" dirty="0"/>
              <a:t>- pianificazione di emergenza;</a:t>
            </a:r>
          </a:p>
          <a:p>
            <a:pPr marL="285750" indent="-285750">
              <a:buFontTx/>
              <a:buChar char="-"/>
            </a:pPr>
            <a:endParaRPr lang="it-IT" dirty="0"/>
          </a:p>
          <a:p>
            <a:pPr marL="985838"/>
            <a:r>
              <a:rPr lang="it-IT" dirty="0"/>
              <a:t>- sicurezza delle squadre di soccorso;</a:t>
            </a:r>
          </a:p>
          <a:p>
            <a:pPr marL="985838"/>
            <a:r>
              <a:rPr lang="it-IT" dirty="0"/>
              <a:t>- controllo delle prestazioni;</a:t>
            </a:r>
          </a:p>
          <a:p>
            <a:pPr marL="985838"/>
            <a:r>
              <a:rPr lang="it-IT" dirty="0"/>
              <a:t>- manutenzione dei sistemi di protezione;</a:t>
            </a:r>
          </a:p>
          <a:p>
            <a:pPr marL="985838"/>
            <a:r>
              <a:rPr lang="it-IT" dirty="0"/>
              <a:t>- controllo e revisione.</a:t>
            </a:r>
          </a:p>
        </p:txBody>
      </p:sp>
    </p:spTree>
    <p:extLst>
      <p:ext uri="{BB962C8B-B14F-4D97-AF65-F5344CB8AC3E}">
        <p14:creationId xmlns:p14="http://schemas.microsoft.com/office/powerpoint/2010/main" val="42349435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25</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1036181"/>
          </a:xfrm>
          <a:prstGeom prst="rect">
            <a:avLst/>
          </a:prstGeom>
        </p:spPr>
        <p:txBody>
          <a:bodyPr vert="horz" wrap="square" lIns="0" tIns="172720" rIns="0" bIns="0" rtlCol="0">
            <a:spAutoFit/>
          </a:bodyPr>
          <a:lstStyle/>
          <a:p>
            <a:pPr algn="ctr"/>
            <a:r>
              <a:rPr lang="it-IT" sz="2800" b="1" dirty="0"/>
              <a:t>L’approccio Ingegneristico</a:t>
            </a:r>
          </a:p>
          <a:p>
            <a:pPr algn="ctr"/>
            <a:r>
              <a:rPr lang="it-IT" sz="2800" b="1" dirty="0"/>
              <a:t>e il Regolamento di Prevenzione Incendi</a:t>
            </a:r>
          </a:p>
        </p:txBody>
      </p:sp>
      <p:sp>
        <p:nvSpPr>
          <p:cNvPr id="34" name="CasellaDiTesto 33"/>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Applicazione dell’Approccio Prestazionale in Italia </a:t>
            </a:r>
          </a:p>
        </p:txBody>
      </p:sp>
      <p:sp>
        <p:nvSpPr>
          <p:cNvPr id="13" name="object 7"/>
          <p:cNvSpPr txBox="1"/>
          <p:nvPr/>
        </p:nvSpPr>
        <p:spPr>
          <a:xfrm>
            <a:off x="706626" y="2373883"/>
            <a:ext cx="10934767" cy="2052998"/>
          </a:xfrm>
          <a:prstGeom prst="rect">
            <a:avLst/>
          </a:prstGeom>
        </p:spPr>
        <p:txBody>
          <a:bodyPr vert="horz" wrap="square" lIns="0" tIns="4445" rIns="0" bIns="0" rtlCol="0">
            <a:spAutoFit/>
          </a:bodyPr>
          <a:lstStyle/>
          <a:p>
            <a:pPr marL="12700" marR="1704975">
              <a:lnSpc>
                <a:spcPct val="101800"/>
              </a:lnSpc>
              <a:spcBef>
                <a:spcPts val="35"/>
              </a:spcBef>
              <a:tabLst>
                <a:tab pos="2082800" algn="l"/>
                <a:tab pos="2660015" algn="l"/>
                <a:tab pos="3388360" algn="l"/>
                <a:tab pos="3700779" algn="l"/>
                <a:tab pos="4804410" algn="l"/>
                <a:tab pos="5746115" algn="l"/>
                <a:tab pos="6155690" algn="l"/>
                <a:tab pos="6828790" algn="l"/>
                <a:tab pos="7138034" algn="l"/>
              </a:tabLst>
            </a:pPr>
            <a:r>
              <a:rPr lang="it-IT" sz="2800" spc="-10" dirty="0">
                <a:latin typeface="Calibri"/>
                <a:cs typeface="Calibri"/>
              </a:rPr>
              <a:t>Pr</a:t>
            </a:r>
            <a:r>
              <a:rPr lang="it-IT" sz="2800" spc="-5" dirty="0">
                <a:latin typeface="Calibri"/>
                <a:cs typeface="Calibri"/>
              </a:rPr>
              <a:t>o</a:t>
            </a:r>
            <a:r>
              <a:rPr lang="it-IT" sz="2800" dirty="0">
                <a:latin typeface="Calibri"/>
                <a:cs typeface="Calibri"/>
              </a:rPr>
              <a:t>c</a:t>
            </a:r>
            <a:r>
              <a:rPr lang="it-IT" sz="2800" spc="-5" dirty="0">
                <a:latin typeface="Calibri"/>
                <a:cs typeface="Calibri"/>
              </a:rPr>
              <a:t>e</a:t>
            </a:r>
            <a:r>
              <a:rPr lang="it-IT" sz="2800" dirty="0">
                <a:latin typeface="Calibri"/>
                <a:cs typeface="Calibri"/>
              </a:rPr>
              <a:t>d</a:t>
            </a:r>
            <a:r>
              <a:rPr lang="it-IT" sz="2800" spc="-15" dirty="0">
                <a:latin typeface="Calibri"/>
                <a:cs typeface="Calibri"/>
              </a:rPr>
              <a:t>i</a:t>
            </a:r>
            <a:r>
              <a:rPr lang="it-IT" sz="2800" spc="-10" dirty="0">
                <a:latin typeface="Calibri"/>
                <a:cs typeface="Calibri"/>
              </a:rPr>
              <a:t>m</a:t>
            </a:r>
            <a:r>
              <a:rPr lang="it-IT" sz="2800" spc="5" dirty="0">
                <a:latin typeface="Calibri"/>
                <a:cs typeface="Calibri"/>
              </a:rPr>
              <a:t>e</a:t>
            </a:r>
            <a:r>
              <a:rPr lang="it-IT" sz="2800" spc="-10" dirty="0">
                <a:latin typeface="Calibri"/>
                <a:cs typeface="Calibri"/>
              </a:rPr>
              <a:t>nt</a:t>
            </a:r>
            <a:r>
              <a:rPr lang="it-IT" sz="2800" spc="-5" dirty="0">
                <a:latin typeface="Calibri"/>
                <a:cs typeface="Calibri"/>
              </a:rPr>
              <a:t>i</a:t>
            </a:r>
            <a:r>
              <a:rPr lang="it-IT" sz="2800" dirty="0">
                <a:latin typeface="Calibri"/>
                <a:cs typeface="Calibri"/>
              </a:rPr>
              <a:t>	</a:t>
            </a:r>
            <a:r>
              <a:rPr lang="it-IT" sz="2800" spc="-10" dirty="0">
                <a:latin typeface="Calibri"/>
                <a:cs typeface="Calibri"/>
              </a:rPr>
              <a:t>d</a:t>
            </a:r>
            <a:r>
              <a:rPr lang="it-IT" sz="2800" spc="-5" dirty="0">
                <a:latin typeface="Calibri"/>
                <a:cs typeface="Calibri"/>
              </a:rPr>
              <a:t>el</a:t>
            </a:r>
            <a:r>
              <a:rPr lang="it-IT" sz="2800" dirty="0">
                <a:latin typeface="Calibri"/>
                <a:cs typeface="Calibri"/>
              </a:rPr>
              <a:t>	</a:t>
            </a:r>
            <a:r>
              <a:rPr lang="it-IT" sz="2800" u="heavy" spc="-10" dirty="0">
                <a:solidFill>
                  <a:srgbClr val="0000FF"/>
                </a:solidFill>
                <a:uFill>
                  <a:solidFill>
                    <a:srgbClr val="0000FF"/>
                  </a:solidFill>
                </a:uFill>
                <a:latin typeface="Calibri"/>
                <a:cs typeface="Calibri"/>
                <a:hlinkClick r:id="rId4"/>
              </a:rPr>
              <a:t>D</a:t>
            </a:r>
            <a:r>
              <a:rPr lang="it-IT" sz="2800" u="heavy" dirty="0">
                <a:solidFill>
                  <a:srgbClr val="0000FF"/>
                </a:solidFill>
                <a:uFill>
                  <a:solidFill>
                    <a:srgbClr val="0000FF"/>
                  </a:solidFill>
                </a:uFill>
                <a:latin typeface="Calibri"/>
                <a:cs typeface="Calibri"/>
                <a:hlinkClick r:id="rId4"/>
              </a:rPr>
              <a:t>P</a:t>
            </a:r>
            <a:r>
              <a:rPr lang="it-IT" sz="2800" u="heavy" spc="-5" dirty="0">
                <a:solidFill>
                  <a:srgbClr val="0000FF"/>
                </a:solidFill>
                <a:uFill>
                  <a:solidFill>
                    <a:srgbClr val="0000FF"/>
                  </a:solidFill>
                </a:uFill>
                <a:latin typeface="Calibri"/>
                <a:cs typeface="Calibri"/>
                <a:hlinkClick r:id="rId4"/>
              </a:rPr>
              <a:t>R</a:t>
            </a:r>
            <a:r>
              <a:rPr lang="it-IT" sz="2800" u="heavy" dirty="0">
                <a:solidFill>
                  <a:srgbClr val="0000FF"/>
                </a:solidFill>
                <a:uFill>
                  <a:solidFill>
                    <a:srgbClr val="0000FF"/>
                  </a:solidFill>
                </a:uFill>
                <a:latin typeface="Calibri"/>
                <a:cs typeface="Calibri"/>
                <a:hlinkClick r:id="rId4"/>
              </a:rPr>
              <a:t>	</a:t>
            </a:r>
            <a:r>
              <a:rPr lang="it-IT" sz="2800" u="heavy" spc="-5" dirty="0">
                <a:solidFill>
                  <a:srgbClr val="0000FF"/>
                </a:solidFill>
                <a:uFill>
                  <a:solidFill>
                    <a:srgbClr val="0000FF"/>
                  </a:solidFill>
                </a:uFill>
                <a:latin typeface="Calibri"/>
                <a:cs typeface="Calibri"/>
                <a:hlinkClick r:id="rId4"/>
              </a:rPr>
              <a:t>1</a:t>
            </a:r>
            <a:r>
              <a:rPr lang="it-IT" sz="2800" u="heavy" dirty="0">
                <a:solidFill>
                  <a:srgbClr val="0000FF"/>
                </a:solidFill>
                <a:uFill>
                  <a:solidFill>
                    <a:srgbClr val="0000FF"/>
                  </a:solidFill>
                </a:uFill>
                <a:latin typeface="Calibri"/>
                <a:cs typeface="Calibri"/>
                <a:hlinkClick r:id="rId4"/>
              </a:rPr>
              <a:t>	</a:t>
            </a:r>
            <a:r>
              <a:rPr lang="it-IT" sz="2800" u="heavy" spc="-5" dirty="0">
                <a:solidFill>
                  <a:srgbClr val="0000FF"/>
                </a:solidFill>
                <a:uFill>
                  <a:solidFill>
                    <a:srgbClr val="0000FF"/>
                  </a:solidFill>
                </a:uFill>
                <a:latin typeface="Calibri"/>
                <a:cs typeface="Calibri"/>
                <a:hlinkClick r:id="rId4"/>
              </a:rPr>
              <a:t>ago</a:t>
            </a:r>
            <a:r>
              <a:rPr lang="it-IT" sz="2800" u="heavy" spc="-10" dirty="0">
                <a:solidFill>
                  <a:srgbClr val="0000FF"/>
                </a:solidFill>
                <a:uFill>
                  <a:solidFill>
                    <a:srgbClr val="0000FF"/>
                  </a:solidFill>
                </a:uFill>
                <a:latin typeface="Calibri"/>
                <a:cs typeface="Calibri"/>
                <a:hlinkClick r:id="rId4"/>
              </a:rPr>
              <a:t>st</a:t>
            </a:r>
            <a:r>
              <a:rPr lang="it-IT" sz="2800" u="heavy" spc="-5" dirty="0">
                <a:solidFill>
                  <a:srgbClr val="0000FF"/>
                </a:solidFill>
                <a:uFill>
                  <a:solidFill>
                    <a:srgbClr val="0000FF"/>
                  </a:solidFill>
                </a:uFill>
                <a:latin typeface="Calibri"/>
                <a:cs typeface="Calibri"/>
                <a:hlinkClick r:id="rId4"/>
              </a:rPr>
              <a:t>o</a:t>
            </a:r>
            <a:r>
              <a:rPr lang="it-IT" sz="2800" u="heavy" dirty="0">
                <a:solidFill>
                  <a:srgbClr val="0000FF"/>
                </a:solidFill>
                <a:uFill>
                  <a:solidFill>
                    <a:srgbClr val="0000FF"/>
                  </a:solidFill>
                </a:uFill>
                <a:latin typeface="Calibri"/>
                <a:cs typeface="Calibri"/>
                <a:hlinkClick r:id="rId4"/>
              </a:rPr>
              <a:t>	</a:t>
            </a:r>
            <a:r>
              <a:rPr lang="it-IT" sz="2800" u="heavy" spc="-10" dirty="0">
                <a:solidFill>
                  <a:srgbClr val="0000FF"/>
                </a:solidFill>
                <a:uFill>
                  <a:solidFill>
                    <a:srgbClr val="0000FF"/>
                  </a:solidFill>
                </a:uFill>
                <a:latin typeface="Calibri"/>
                <a:cs typeface="Calibri"/>
                <a:hlinkClick r:id="rId4"/>
              </a:rPr>
              <a:t>2011</a:t>
            </a:r>
            <a:r>
              <a:rPr lang="it-IT" sz="2800" u="heavy" spc="-5" dirty="0">
                <a:solidFill>
                  <a:srgbClr val="0000FF"/>
                </a:solidFill>
                <a:uFill>
                  <a:solidFill>
                    <a:srgbClr val="0000FF"/>
                  </a:solidFill>
                </a:uFill>
                <a:latin typeface="Calibri"/>
                <a:cs typeface="Calibri"/>
                <a:hlinkClick r:id="rId4"/>
              </a:rPr>
              <a:t>,</a:t>
            </a:r>
            <a:r>
              <a:rPr lang="it-IT" sz="2800" u="heavy" dirty="0">
                <a:solidFill>
                  <a:srgbClr val="0000FF"/>
                </a:solidFill>
                <a:uFill>
                  <a:solidFill>
                    <a:srgbClr val="0000FF"/>
                  </a:solidFill>
                </a:uFill>
                <a:latin typeface="Calibri"/>
                <a:cs typeface="Calibri"/>
                <a:hlinkClick r:id="rId4"/>
              </a:rPr>
              <a:t>	</a:t>
            </a:r>
            <a:r>
              <a:rPr lang="it-IT" sz="2800" u="heavy" spc="-10" dirty="0">
                <a:solidFill>
                  <a:srgbClr val="0000FF"/>
                </a:solidFill>
                <a:uFill>
                  <a:solidFill>
                    <a:srgbClr val="0000FF"/>
                  </a:solidFill>
                </a:uFill>
                <a:latin typeface="Calibri"/>
                <a:cs typeface="Calibri"/>
                <a:hlinkClick r:id="rId4"/>
              </a:rPr>
              <a:t>n</a:t>
            </a:r>
            <a:r>
              <a:rPr lang="it-IT" sz="2800" u="heavy" spc="-5" dirty="0">
                <a:solidFill>
                  <a:srgbClr val="0000FF"/>
                </a:solidFill>
                <a:uFill>
                  <a:solidFill>
                    <a:srgbClr val="0000FF"/>
                  </a:solidFill>
                </a:uFill>
                <a:latin typeface="Calibri"/>
                <a:cs typeface="Calibri"/>
                <a:hlinkClick r:id="rId4"/>
              </a:rPr>
              <a:t>.</a:t>
            </a:r>
            <a:r>
              <a:rPr lang="it-IT" sz="2800" u="heavy" dirty="0">
                <a:solidFill>
                  <a:srgbClr val="0000FF"/>
                </a:solidFill>
                <a:uFill>
                  <a:solidFill>
                    <a:srgbClr val="0000FF"/>
                  </a:solidFill>
                </a:uFill>
                <a:latin typeface="Calibri"/>
                <a:cs typeface="Calibri"/>
                <a:hlinkClick r:id="rId4"/>
              </a:rPr>
              <a:t>	</a:t>
            </a:r>
            <a:r>
              <a:rPr lang="it-IT" sz="2800" u="heavy" spc="-10" dirty="0">
                <a:solidFill>
                  <a:srgbClr val="0000FF"/>
                </a:solidFill>
                <a:uFill>
                  <a:solidFill>
                    <a:srgbClr val="0000FF"/>
                  </a:solidFill>
                </a:uFill>
                <a:latin typeface="Calibri"/>
                <a:cs typeface="Calibri"/>
                <a:hlinkClick r:id="rId4"/>
              </a:rPr>
              <a:t>15</a:t>
            </a:r>
            <a:r>
              <a:rPr lang="it-IT" sz="2800" u="heavy" spc="-5" dirty="0">
                <a:solidFill>
                  <a:srgbClr val="0000FF"/>
                </a:solidFill>
                <a:uFill>
                  <a:solidFill>
                    <a:srgbClr val="0000FF"/>
                  </a:solidFill>
                </a:uFill>
                <a:latin typeface="Calibri"/>
                <a:cs typeface="Calibri"/>
                <a:hlinkClick r:id="rId4"/>
              </a:rPr>
              <a:t>1</a:t>
            </a:r>
            <a:r>
              <a:rPr lang="it-IT" sz="2800" dirty="0">
                <a:solidFill>
                  <a:srgbClr val="0000FF"/>
                </a:solidFill>
                <a:latin typeface="Calibri"/>
                <a:cs typeface="Calibri"/>
              </a:rPr>
              <a:t>	</a:t>
            </a:r>
            <a:r>
              <a:rPr lang="it-IT" sz="2800" spc="-5" dirty="0">
                <a:latin typeface="Calibri"/>
                <a:cs typeface="Calibri"/>
              </a:rPr>
              <a:t>e</a:t>
            </a:r>
            <a:r>
              <a:rPr lang="it-IT" sz="2800" dirty="0">
                <a:latin typeface="Calibri"/>
                <a:cs typeface="Calibri"/>
              </a:rPr>
              <a:t>	</a:t>
            </a:r>
            <a:r>
              <a:rPr lang="it-IT" sz="2800" spc="-10" dirty="0">
                <a:latin typeface="Calibri"/>
                <a:cs typeface="Calibri"/>
              </a:rPr>
              <a:t>d</a:t>
            </a:r>
            <a:r>
              <a:rPr lang="it-IT" sz="2800" spc="5" dirty="0">
                <a:latin typeface="Calibri"/>
                <a:cs typeface="Calibri"/>
              </a:rPr>
              <a:t>e</a:t>
            </a:r>
            <a:r>
              <a:rPr lang="it-IT" sz="2800" spc="-5" dirty="0">
                <a:latin typeface="Calibri"/>
                <a:cs typeface="Calibri"/>
              </a:rPr>
              <a:t>l  </a:t>
            </a:r>
            <a:r>
              <a:rPr lang="it-IT" sz="2800" u="heavy" spc="-5" dirty="0">
                <a:solidFill>
                  <a:srgbClr val="0000FF"/>
                </a:solidFill>
                <a:uFill>
                  <a:solidFill>
                    <a:srgbClr val="0000FF"/>
                  </a:solidFill>
                </a:uFill>
                <a:latin typeface="Calibri"/>
                <a:cs typeface="Calibri"/>
                <a:hlinkClick r:id="rId4"/>
              </a:rPr>
              <a:t>D.M. 7 agosto</a:t>
            </a:r>
            <a:r>
              <a:rPr lang="it-IT" sz="2800" u="heavy" spc="5" dirty="0">
                <a:solidFill>
                  <a:srgbClr val="0000FF"/>
                </a:solidFill>
                <a:uFill>
                  <a:solidFill>
                    <a:srgbClr val="0000FF"/>
                  </a:solidFill>
                </a:uFill>
                <a:latin typeface="Calibri"/>
                <a:cs typeface="Calibri"/>
                <a:hlinkClick r:id="rId4"/>
              </a:rPr>
              <a:t> </a:t>
            </a:r>
            <a:r>
              <a:rPr lang="it-IT" sz="2800" u="heavy" spc="-10" dirty="0">
                <a:solidFill>
                  <a:srgbClr val="0000FF"/>
                </a:solidFill>
                <a:uFill>
                  <a:solidFill>
                    <a:srgbClr val="0000FF"/>
                  </a:solidFill>
                </a:uFill>
                <a:latin typeface="Calibri"/>
                <a:cs typeface="Calibri"/>
                <a:hlinkClick r:id="rId4"/>
              </a:rPr>
              <a:t>2012</a:t>
            </a:r>
            <a:endParaRPr lang="it-IT" sz="2800" dirty="0">
              <a:latin typeface="Calibri"/>
              <a:cs typeface="Calibri"/>
            </a:endParaRPr>
          </a:p>
          <a:p>
            <a:pPr>
              <a:lnSpc>
                <a:spcPct val="100000"/>
              </a:lnSpc>
            </a:pPr>
            <a:endParaRPr lang="it-IT" sz="2800" dirty="0">
              <a:latin typeface="Times New Roman"/>
              <a:cs typeface="Times New Roman"/>
            </a:endParaRPr>
          </a:p>
          <a:p>
            <a:pPr marL="731520" indent="-490855">
              <a:lnSpc>
                <a:spcPct val="100000"/>
              </a:lnSpc>
              <a:spcBef>
                <a:spcPts val="2420"/>
              </a:spcBef>
              <a:buSzPct val="85714"/>
              <a:buFont typeface="Wingdings"/>
              <a:buChar char=""/>
              <a:tabLst>
                <a:tab pos="731520" algn="l"/>
                <a:tab pos="732155" algn="l"/>
              </a:tabLst>
            </a:pPr>
            <a:r>
              <a:rPr lang="it-IT" sz="2800" b="1" spc="-5" dirty="0">
                <a:solidFill>
                  <a:srgbClr val="C00000"/>
                </a:solidFill>
                <a:latin typeface="Calibri"/>
                <a:cs typeface="Calibri"/>
              </a:rPr>
              <a:t>Valutazione</a:t>
            </a:r>
            <a:r>
              <a:rPr lang="it-IT" sz="2800" b="1" spc="5" dirty="0">
                <a:solidFill>
                  <a:srgbClr val="C00000"/>
                </a:solidFill>
                <a:latin typeface="Calibri"/>
                <a:cs typeface="Calibri"/>
              </a:rPr>
              <a:t> </a:t>
            </a:r>
            <a:r>
              <a:rPr lang="it-IT" sz="2800" b="1" spc="-5" dirty="0">
                <a:solidFill>
                  <a:srgbClr val="C00000"/>
                </a:solidFill>
                <a:latin typeface="Calibri"/>
                <a:cs typeface="Calibri"/>
              </a:rPr>
              <a:t>del</a:t>
            </a:r>
            <a:r>
              <a:rPr lang="it-IT" sz="2800" b="1" spc="5" dirty="0">
                <a:solidFill>
                  <a:srgbClr val="C00000"/>
                </a:solidFill>
                <a:latin typeface="Calibri"/>
                <a:cs typeface="Calibri"/>
              </a:rPr>
              <a:t> </a:t>
            </a:r>
            <a:r>
              <a:rPr lang="it-IT" sz="2800" b="1" spc="-5" dirty="0">
                <a:solidFill>
                  <a:srgbClr val="C00000"/>
                </a:solidFill>
                <a:latin typeface="Calibri"/>
                <a:cs typeface="Calibri"/>
              </a:rPr>
              <a:t>Progetto</a:t>
            </a:r>
            <a:r>
              <a:rPr lang="it-IT" sz="2800" b="1" spc="320" dirty="0">
                <a:solidFill>
                  <a:srgbClr val="C00000"/>
                </a:solidFill>
                <a:latin typeface="Calibri"/>
                <a:cs typeface="Calibri"/>
              </a:rPr>
              <a:t>      </a:t>
            </a:r>
            <a:r>
              <a:rPr lang="it-IT" sz="2200" i="1" spc="-10" dirty="0">
                <a:latin typeface="Calibri"/>
                <a:cs typeface="Calibri"/>
              </a:rPr>
              <a:t>(art.</a:t>
            </a:r>
            <a:r>
              <a:rPr lang="it-IT" sz="2200" i="1" spc="-120" dirty="0">
                <a:latin typeface="Calibri"/>
                <a:cs typeface="Calibri"/>
              </a:rPr>
              <a:t> </a:t>
            </a:r>
            <a:r>
              <a:rPr lang="it-IT" sz="2200" i="1" spc="-5" dirty="0">
                <a:latin typeface="Calibri"/>
                <a:cs typeface="Calibri"/>
              </a:rPr>
              <a:t>3</a:t>
            </a:r>
            <a:r>
              <a:rPr lang="it-IT" sz="2200" i="1" spc="-120" dirty="0">
                <a:latin typeface="Calibri"/>
                <a:cs typeface="Calibri"/>
              </a:rPr>
              <a:t> </a:t>
            </a:r>
            <a:r>
              <a:rPr lang="it-IT" sz="2200" i="1" dirty="0">
                <a:latin typeface="Calibri"/>
                <a:cs typeface="Calibri"/>
              </a:rPr>
              <a:t>DPR</a:t>
            </a:r>
            <a:r>
              <a:rPr lang="it-IT" sz="2200" i="1" spc="-130" dirty="0">
                <a:latin typeface="Calibri"/>
                <a:cs typeface="Calibri"/>
              </a:rPr>
              <a:t> </a:t>
            </a:r>
            <a:r>
              <a:rPr lang="it-IT" sz="2200" i="1" spc="-5" dirty="0">
                <a:latin typeface="Calibri"/>
                <a:cs typeface="Calibri"/>
              </a:rPr>
              <a:t>151/2011</a:t>
            </a:r>
            <a:r>
              <a:rPr lang="it-IT" sz="2200" i="1" spc="-120" dirty="0">
                <a:latin typeface="Calibri"/>
                <a:cs typeface="Calibri"/>
              </a:rPr>
              <a:t> </a:t>
            </a:r>
            <a:r>
              <a:rPr lang="it-IT" sz="2200" i="1" spc="-5" dirty="0">
                <a:latin typeface="Calibri"/>
                <a:cs typeface="Calibri"/>
              </a:rPr>
              <a:t>-</a:t>
            </a:r>
            <a:r>
              <a:rPr lang="it-IT" sz="2200" i="1" spc="-120" dirty="0">
                <a:latin typeface="Calibri"/>
                <a:cs typeface="Calibri"/>
              </a:rPr>
              <a:t> </a:t>
            </a:r>
            <a:r>
              <a:rPr lang="it-IT" sz="2200" i="1" spc="-5" dirty="0">
                <a:latin typeface="Calibri"/>
                <a:cs typeface="Calibri"/>
              </a:rPr>
              <a:t>art.</a:t>
            </a:r>
            <a:r>
              <a:rPr lang="it-IT" sz="2200" i="1" spc="-114" dirty="0">
                <a:latin typeface="Calibri"/>
                <a:cs typeface="Calibri"/>
              </a:rPr>
              <a:t> </a:t>
            </a:r>
            <a:r>
              <a:rPr lang="it-IT" sz="2200" i="1" spc="-5" dirty="0">
                <a:latin typeface="Calibri"/>
                <a:cs typeface="Calibri"/>
              </a:rPr>
              <a:t>3</a:t>
            </a:r>
            <a:r>
              <a:rPr lang="it-IT" sz="2200" i="1" spc="-120" dirty="0">
                <a:latin typeface="Calibri"/>
                <a:cs typeface="Calibri"/>
              </a:rPr>
              <a:t> </a:t>
            </a:r>
            <a:r>
              <a:rPr lang="it-IT" sz="2200" i="1" spc="-5" dirty="0">
                <a:latin typeface="Calibri"/>
                <a:cs typeface="Calibri"/>
              </a:rPr>
              <a:t>DM</a:t>
            </a:r>
            <a:r>
              <a:rPr lang="it-IT" sz="2200" i="1" spc="-135" dirty="0">
                <a:latin typeface="Calibri"/>
                <a:cs typeface="Calibri"/>
              </a:rPr>
              <a:t> </a:t>
            </a:r>
            <a:r>
              <a:rPr lang="it-IT" sz="2200" i="1" spc="-5" dirty="0">
                <a:latin typeface="Calibri"/>
                <a:cs typeface="Calibri"/>
              </a:rPr>
              <a:t>7/8/2012)</a:t>
            </a:r>
            <a:endParaRPr lang="it-IT" sz="2200" dirty="0">
              <a:latin typeface="Calibri"/>
              <a:cs typeface="Calibri"/>
            </a:endParaRPr>
          </a:p>
        </p:txBody>
      </p:sp>
      <p:sp>
        <p:nvSpPr>
          <p:cNvPr id="14" name="object 8"/>
          <p:cNvSpPr txBox="1"/>
          <p:nvPr/>
        </p:nvSpPr>
        <p:spPr>
          <a:xfrm>
            <a:off x="935226" y="4688840"/>
            <a:ext cx="1861313" cy="443070"/>
          </a:xfrm>
          <a:prstGeom prst="rect">
            <a:avLst/>
          </a:prstGeom>
        </p:spPr>
        <p:txBody>
          <a:bodyPr vert="horz" wrap="square" lIns="0" tIns="12065" rIns="0" bIns="0" rtlCol="0">
            <a:spAutoFit/>
          </a:bodyPr>
          <a:lstStyle/>
          <a:p>
            <a:pPr marL="502920" indent="-490855">
              <a:lnSpc>
                <a:spcPct val="100000"/>
              </a:lnSpc>
              <a:spcBef>
                <a:spcPts val="95"/>
              </a:spcBef>
              <a:buSzPct val="85714"/>
              <a:buFont typeface="Wingdings"/>
              <a:buChar char=""/>
              <a:tabLst>
                <a:tab pos="502920" algn="l"/>
                <a:tab pos="503555" algn="l"/>
              </a:tabLst>
            </a:pPr>
            <a:r>
              <a:rPr sz="2800" b="1" spc="-10" dirty="0">
                <a:solidFill>
                  <a:srgbClr val="C00000"/>
                </a:solidFill>
                <a:latin typeface="Calibri"/>
                <a:cs typeface="Calibri"/>
              </a:rPr>
              <a:t>S</a:t>
            </a:r>
            <a:r>
              <a:rPr lang="it-IT" sz="2800" b="1" spc="-10" dirty="0">
                <a:solidFill>
                  <a:srgbClr val="C00000"/>
                </a:solidFill>
                <a:latin typeface="Calibri"/>
                <a:cs typeface="Calibri"/>
              </a:rPr>
              <a:t>.</a:t>
            </a:r>
            <a:r>
              <a:rPr sz="2800" b="1" spc="-10" dirty="0">
                <a:solidFill>
                  <a:srgbClr val="C00000"/>
                </a:solidFill>
                <a:latin typeface="Calibri"/>
                <a:cs typeface="Calibri"/>
              </a:rPr>
              <a:t>C</a:t>
            </a:r>
            <a:r>
              <a:rPr lang="it-IT" sz="2800" b="1" spc="-10" dirty="0">
                <a:solidFill>
                  <a:srgbClr val="C00000"/>
                </a:solidFill>
                <a:latin typeface="Calibri"/>
                <a:cs typeface="Calibri"/>
              </a:rPr>
              <a:t>.</a:t>
            </a:r>
            <a:r>
              <a:rPr sz="2800" b="1" spc="-10" dirty="0">
                <a:solidFill>
                  <a:srgbClr val="C00000"/>
                </a:solidFill>
                <a:latin typeface="Calibri"/>
                <a:cs typeface="Calibri"/>
              </a:rPr>
              <a:t>I</a:t>
            </a:r>
            <a:r>
              <a:rPr lang="it-IT" sz="2800" b="1" spc="-10" dirty="0">
                <a:solidFill>
                  <a:srgbClr val="C00000"/>
                </a:solidFill>
                <a:latin typeface="Calibri"/>
                <a:cs typeface="Calibri"/>
              </a:rPr>
              <a:t>.</a:t>
            </a:r>
            <a:r>
              <a:rPr sz="2800" b="1" spc="-10" dirty="0">
                <a:solidFill>
                  <a:srgbClr val="C00000"/>
                </a:solidFill>
                <a:latin typeface="Calibri"/>
                <a:cs typeface="Calibri"/>
              </a:rPr>
              <a:t>A</a:t>
            </a:r>
            <a:r>
              <a:rPr lang="it-IT" sz="2800" b="1" spc="-10" dirty="0">
                <a:solidFill>
                  <a:srgbClr val="C00000"/>
                </a:solidFill>
                <a:latin typeface="Calibri"/>
                <a:cs typeface="Calibri"/>
              </a:rPr>
              <a:t>.</a:t>
            </a:r>
            <a:endParaRPr sz="2800" dirty="0">
              <a:latin typeface="Calibri"/>
              <a:cs typeface="Calibri"/>
            </a:endParaRPr>
          </a:p>
        </p:txBody>
      </p:sp>
      <p:sp>
        <p:nvSpPr>
          <p:cNvPr id="15" name="object 9"/>
          <p:cNvSpPr txBox="1"/>
          <p:nvPr/>
        </p:nvSpPr>
        <p:spPr>
          <a:xfrm>
            <a:off x="5757163" y="4681651"/>
            <a:ext cx="4796155" cy="360680"/>
          </a:xfrm>
          <a:prstGeom prst="rect">
            <a:avLst/>
          </a:prstGeom>
        </p:spPr>
        <p:txBody>
          <a:bodyPr vert="horz" wrap="square" lIns="0" tIns="12065" rIns="0" bIns="0" rtlCol="0">
            <a:spAutoFit/>
          </a:bodyPr>
          <a:lstStyle/>
          <a:p>
            <a:pPr marL="12700">
              <a:lnSpc>
                <a:spcPct val="100000"/>
              </a:lnSpc>
              <a:spcBef>
                <a:spcPts val="95"/>
              </a:spcBef>
            </a:pPr>
            <a:r>
              <a:rPr sz="2200" i="1" spc="-10" dirty="0">
                <a:latin typeface="Calibri"/>
                <a:cs typeface="Calibri"/>
              </a:rPr>
              <a:t>(art.</a:t>
            </a:r>
            <a:r>
              <a:rPr sz="2200" i="1" spc="-120" dirty="0">
                <a:latin typeface="Calibri"/>
                <a:cs typeface="Calibri"/>
              </a:rPr>
              <a:t> </a:t>
            </a:r>
            <a:r>
              <a:rPr sz="2200" i="1" spc="-5" dirty="0">
                <a:latin typeface="Calibri"/>
                <a:cs typeface="Calibri"/>
              </a:rPr>
              <a:t>4</a:t>
            </a:r>
            <a:r>
              <a:rPr sz="2200" i="1" spc="-120" dirty="0">
                <a:latin typeface="Calibri"/>
                <a:cs typeface="Calibri"/>
              </a:rPr>
              <a:t> </a:t>
            </a:r>
            <a:r>
              <a:rPr sz="2200" i="1" dirty="0">
                <a:latin typeface="Calibri"/>
                <a:cs typeface="Calibri"/>
              </a:rPr>
              <a:t>DPR</a:t>
            </a:r>
            <a:r>
              <a:rPr sz="2200" i="1" spc="-135" dirty="0">
                <a:latin typeface="Calibri"/>
                <a:cs typeface="Calibri"/>
              </a:rPr>
              <a:t> </a:t>
            </a:r>
            <a:r>
              <a:rPr sz="2200" i="1" spc="-5" dirty="0">
                <a:latin typeface="Calibri"/>
                <a:cs typeface="Calibri"/>
              </a:rPr>
              <a:t>151/2011</a:t>
            </a:r>
            <a:r>
              <a:rPr sz="2200" i="1" spc="-114" dirty="0">
                <a:latin typeface="Calibri"/>
                <a:cs typeface="Calibri"/>
              </a:rPr>
              <a:t> </a:t>
            </a:r>
            <a:r>
              <a:rPr sz="2200" i="1" spc="-5" dirty="0">
                <a:latin typeface="Calibri"/>
                <a:cs typeface="Calibri"/>
              </a:rPr>
              <a:t>-</a:t>
            </a:r>
            <a:r>
              <a:rPr sz="2200" i="1" spc="-130" dirty="0">
                <a:latin typeface="Calibri"/>
                <a:cs typeface="Calibri"/>
              </a:rPr>
              <a:t> </a:t>
            </a:r>
            <a:r>
              <a:rPr sz="2200" i="1" spc="-5" dirty="0">
                <a:latin typeface="Calibri"/>
                <a:cs typeface="Calibri"/>
              </a:rPr>
              <a:t>art.</a:t>
            </a:r>
            <a:r>
              <a:rPr sz="2200" i="1" spc="-114" dirty="0">
                <a:latin typeface="Calibri"/>
                <a:cs typeface="Calibri"/>
              </a:rPr>
              <a:t> </a:t>
            </a:r>
            <a:r>
              <a:rPr sz="2200" i="1" spc="-5" dirty="0">
                <a:latin typeface="Calibri"/>
                <a:cs typeface="Calibri"/>
              </a:rPr>
              <a:t>4</a:t>
            </a:r>
            <a:r>
              <a:rPr sz="2200" i="1" spc="-125" dirty="0">
                <a:latin typeface="Calibri"/>
                <a:cs typeface="Calibri"/>
              </a:rPr>
              <a:t> </a:t>
            </a:r>
            <a:r>
              <a:rPr sz="2200" i="1" spc="-5" dirty="0">
                <a:latin typeface="Calibri"/>
                <a:cs typeface="Calibri"/>
              </a:rPr>
              <a:t>DM</a:t>
            </a:r>
            <a:r>
              <a:rPr sz="2200" i="1" spc="-130" dirty="0">
                <a:latin typeface="Calibri"/>
                <a:cs typeface="Calibri"/>
              </a:rPr>
              <a:t> </a:t>
            </a:r>
            <a:r>
              <a:rPr sz="2200" i="1" spc="-5" dirty="0">
                <a:latin typeface="Calibri"/>
                <a:cs typeface="Calibri"/>
              </a:rPr>
              <a:t>7/8/2012)</a:t>
            </a:r>
            <a:endParaRPr sz="2200" dirty="0">
              <a:latin typeface="Calibri"/>
              <a:cs typeface="Calibri"/>
            </a:endParaRPr>
          </a:p>
        </p:txBody>
      </p:sp>
      <p:sp>
        <p:nvSpPr>
          <p:cNvPr id="16" name="object 10"/>
          <p:cNvSpPr txBox="1"/>
          <p:nvPr/>
        </p:nvSpPr>
        <p:spPr>
          <a:xfrm>
            <a:off x="935227" y="5427979"/>
            <a:ext cx="1579880" cy="452120"/>
          </a:xfrm>
          <a:prstGeom prst="rect">
            <a:avLst/>
          </a:prstGeom>
        </p:spPr>
        <p:txBody>
          <a:bodyPr vert="horz" wrap="square" lIns="0" tIns="12065" rIns="0" bIns="0" rtlCol="0">
            <a:spAutoFit/>
          </a:bodyPr>
          <a:lstStyle/>
          <a:p>
            <a:pPr marL="502920" indent="-490855">
              <a:lnSpc>
                <a:spcPct val="100000"/>
              </a:lnSpc>
              <a:spcBef>
                <a:spcPts val="95"/>
              </a:spcBef>
              <a:buSzPct val="85714"/>
              <a:buFont typeface="Wingdings"/>
              <a:buChar char=""/>
              <a:tabLst>
                <a:tab pos="502920" algn="l"/>
                <a:tab pos="503555" algn="l"/>
              </a:tabLst>
            </a:pPr>
            <a:r>
              <a:rPr sz="2800" b="1" spc="-5" dirty="0">
                <a:solidFill>
                  <a:srgbClr val="C00000"/>
                </a:solidFill>
                <a:latin typeface="Calibri"/>
                <a:cs typeface="Calibri"/>
              </a:rPr>
              <a:t>D</a:t>
            </a:r>
            <a:r>
              <a:rPr sz="2800" b="1" spc="-10" dirty="0">
                <a:solidFill>
                  <a:srgbClr val="C00000"/>
                </a:solidFill>
                <a:latin typeface="Calibri"/>
                <a:cs typeface="Calibri"/>
              </a:rPr>
              <a:t>e</a:t>
            </a:r>
            <a:r>
              <a:rPr sz="2800" b="1" spc="-5" dirty="0">
                <a:solidFill>
                  <a:srgbClr val="C00000"/>
                </a:solidFill>
                <a:latin typeface="Calibri"/>
                <a:cs typeface="Calibri"/>
              </a:rPr>
              <a:t>r</a:t>
            </a:r>
            <a:r>
              <a:rPr sz="2800" b="1" dirty="0">
                <a:solidFill>
                  <a:srgbClr val="C00000"/>
                </a:solidFill>
                <a:latin typeface="Calibri"/>
                <a:cs typeface="Calibri"/>
              </a:rPr>
              <a:t>o</a:t>
            </a:r>
            <a:r>
              <a:rPr sz="2800" b="1" spc="-15" dirty="0">
                <a:solidFill>
                  <a:srgbClr val="C00000"/>
                </a:solidFill>
                <a:latin typeface="Calibri"/>
                <a:cs typeface="Calibri"/>
              </a:rPr>
              <a:t>g</a:t>
            </a:r>
            <a:r>
              <a:rPr sz="2800" b="1" spc="-5" dirty="0">
                <a:solidFill>
                  <a:srgbClr val="C00000"/>
                </a:solidFill>
                <a:latin typeface="Calibri"/>
                <a:cs typeface="Calibri"/>
              </a:rPr>
              <a:t>a</a:t>
            </a:r>
            <a:endParaRPr sz="2800">
              <a:latin typeface="Calibri"/>
              <a:cs typeface="Calibri"/>
            </a:endParaRPr>
          </a:p>
        </p:txBody>
      </p:sp>
      <p:sp>
        <p:nvSpPr>
          <p:cNvPr id="18" name="object 11"/>
          <p:cNvSpPr txBox="1"/>
          <p:nvPr/>
        </p:nvSpPr>
        <p:spPr>
          <a:xfrm>
            <a:off x="5757163" y="5420790"/>
            <a:ext cx="4796155" cy="360680"/>
          </a:xfrm>
          <a:prstGeom prst="rect">
            <a:avLst/>
          </a:prstGeom>
        </p:spPr>
        <p:txBody>
          <a:bodyPr vert="horz" wrap="square" lIns="0" tIns="12065" rIns="0" bIns="0" rtlCol="0">
            <a:spAutoFit/>
          </a:bodyPr>
          <a:lstStyle/>
          <a:p>
            <a:pPr marL="12700">
              <a:lnSpc>
                <a:spcPct val="100000"/>
              </a:lnSpc>
              <a:spcBef>
                <a:spcPts val="95"/>
              </a:spcBef>
            </a:pPr>
            <a:r>
              <a:rPr sz="2200" i="1" spc="-10" dirty="0">
                <a:latin typeface="Calibri"/>
                <a:cs typeface="Calibri"/>
              </a:rPr>
              <a:t>(art.</a:t>
            </a:r>
            <a:r>
              <a:rPr sz="2200" i="1" spc="-120" dirty="0">
                <a:latin typeface="Calibri"/>
                <a:cs typeface="Calibri"/>
              </a:rPr>
              <a:t> </a:t>
            </a:r>
            <a:r>
              <a:rPr sz="2200" i="1" spc="-5" dirty="0">
                <a:latin typeface="Calibri"/>
                <a:cs typeface="Calibri"/>
              </a:rPr>
              <a:t>7</a:t>
            </a:r>
            <a:r>
              <a:rPr sz="2200" i="1" spc="-120" dirty="0">
                <a:latin typeface="Calibri"/>
                <a:cs typeface="Calibri"/>
              </a:rPr>
              <a:t> </a:t>
            </a:r>
            <a:r>
              <a:rPr sz="2200" i="1" dirty="0">
                <a:latin typeface="Calibri"/>
                <a:cs typeface="Calibri"/>
              </a:rPr>
              <a:t>DPR</a:t>
            </a:r>
            <a:r>
              <a:rPr sz="2200" i="1" spc="-135" dirty="0">
                <a:latin typeface="Calibri"/>
                <a:cs typeface="Calibri"/>
              </a:rPr>
              <a:t> </a:t>
            </a:r>
            <a:r>
              <a:rPr sz="2200" i="1" spc="-5" dirty="0">
                <a:latin typeface="Calibri"/>
                <a:cs typeface="Calibri"/>
              </a:rPr>
              <a:t>151/2011</a:t>
            </a:r>
            <a:r>
              <a:rPr sz="2200" i="1" spc="-120" dirty="0">
                <a:latin typeface="Calibri"/>
                <a:cs typeface="Calibri"/>
              </a:rPr>
              <a:t> </a:t>
            </a:r>
            <a:r>
              <a:rPr sz="2200" i="1" spc="-5" dirty="0">
                <a:latin typeface="Calibri"/>
                <a:cs typeface="Calibri"/>
              </a:rPr>
              <a:t>-</a:t>
            </a:r>
            <a:r>
              <a:rPr sz="2200" i="1" spc="-120" dirty="0">
                <a:latin typeface="Calibri"/>
                <a:cs typeface="Calibri"/>
              </a:rPr>
              <a:t> </a:t>
            </a:r>
            <a:r>
              <a:rPr sz="2200" i="1" spc="-5" dirty="0">
                <a:latin typeface="Calibri"/>
                <a:cs typeface="Calibri"/>
              </a:rPr>
              <a:t>art.</a:t>
            </a:r>
            <a:r>
              <a:rPr sz="2200" i="1" spc="-120" dirty="0">
                <a:latin typeface="Calibri"/>
                <a:cs typeface="Calibri"/>
              </a:rPr>
              <a:t> </a:t>
            </a:r>
            <a:r>
              <a:rPr sz="2200" i="1" spc="-5" dirty="0">
                <a:latin typeface="Calibri"/>
                <a:cs typeface="Calibri"/>
              </a:rPr>
              <a:t>6</a:t>
            </a:r>
            <a:r>
              <a:rPr sz="2200" i="1" spc="-120" dirty="0">
                <a:latin typeface="Calibri"/>
                <a:cs typeface="Calibri"/>
              </a:rPr>
              <a:t> </a:t>
            </a:r>
            <a:r>
              <a:rPr sz="2200" i="1" spc="-5" dirty="0">
                <a:latin typeface="Calibri"/>
                <a:cs typeface="Calibri"/>
              </a:rPr>
              <a:t>DM</a:t>
            </a:r>
            <a:r>
              <a:rPr sz="2200" i="1" spc="-130" dirty="0">
                <a:latin typeface="Calibri"/>
                <a:cs typeface="Calibri"/>
              </a:rPr>
              <a:t> </a:t>
            </a:r>
            <a:r>
              <a:rPr sz="2200" i="1" spc="-5" dirty="0">
                <a:latin typeface="Calibri"/>
                <a:cs typeface="Calibri"/>
              </a:rPr>
              <a:t>7/8/2012)</a:t>
            </a:r>
            <a:endParaRPr sz="2200">
              <a:latin typeface="Calibri"/>
              <a:cs typeface="Calibri"/>
            </a:endParaRPr>
          </a:p>
        </p:txBody>
      </p:sp>
      <p:sp>
        <p:nvSpPr>
          <p:cNvPr id="19" name="object 12"/>
          <p:cNvSpPr/>
          <p:nvPr/>
        </p:nvSpPr>
        <p:spPr>
          <a:xfrm>
            <a:off x="9815830" y="2294373"/>
            <a:ext cx="1572203" cy="1532352"/>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6330911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26</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5199565"/>
          </a:xfrm>
          <a:prstGeom prst="rect">
            <a:avLst/>
          </a:prstGeom>
        </p:spPr>
        <p:txBody>
          <a:bodyPr vert="horz" wrap="square" lIns="0" tIns="172720" rIns="0" bIns="0" rtlCol="0">
            <a:spAutoFit/>
          </a:bodyPr>
          <a:lstStyle/>
          <a:p>
            <a:pPr algn="ctr"/>
            <a:r>
              <a:rPr lang="it-IT" sz="2800" b="1" dirty="0"/>
              <a:t>Domanda di Valutazione del Progetto</a:t>
            </a:r>
          </a:p>
          <a:p>
            <a:pPr algn="ctr"/>
            <a:endParaRPr lang="it-IT" b="1" dirty="0"/>
          </a:p>
          <a:p>
            <a:pPr marL="26034" marR="5715" indent="-635" algn="just">
              <a:lnSpc>
                <a:spcPct val="101699"/>
              </a:lnSpc>
              <a:spcBef>
                <a:spcPts val="35"/>
              </a:spcBef>
            </a:pPr>
            <a:r>
              <a:rPr lang="it-IT" sz="2400" spc="-35" dirty="0">
                <a:cs typeface="Calibri"/>
              </a:rPr>
              <a:t>Oltre </a:t>
            </a:r>
            <a:r>
              <a:rPr lang="it-IT" sz="2400" spc="-5" dirty="0">
                <a:cs typeface="Calibri"/>
              </a:rPr>
              <a:t>a </a:t>
            </a:r>
            <a:r>
              <a:rPr lang="it-IT" sz="2400" spc="-40" dirty="0">
                <a:cs typeface="Calibri"/>
              </a:rPr>
              <a:t>quanto previsto </a:t>
            </a:r>
            <a:r>
              <a:rPr lang="it-IT" sz="2400" i="1" spc="-35" dirty="0">
                <a:cs typeface="Calibri"/>
              </a:rPr>
              <a:t>(</a:t>
            </a:r>
            <a:r>
              <a:rPr lang="it-IT" sz="2400" b="1" i="1" spc="-35" dirty="0">
                <a:solidFill>
                  <a:srgbClr val="C00000"/>
                </a:solidFill>
                <a:cs typeface="Calibri"/>
              </a:rPr>
              <a:t>art. </a:t>
            </a:r>
            <a:r>
              <a:rPr lang="it-IT" sz="2400" b="1" i="1" spc="-5" dirty="0">
                <a:solidFill>
                  <a:srgbClr val="C00000"/>
                </a:solidFill>
                <a:cs typeface="Calibri"/>
              </a:rPr>
              <a:t>3 comma 4 </a:t>
            </a:r>
            <a:r>
              <a:rPr lang="it-IT" sz="2400" i="1" spc="-30" dirty="0">
                <a:cs typeface="Calibri"/>
              </a:rPr>
              <a:t>del </a:t>
            </a:r>
            <a:r>
              <a:rPr lang="it-IT" sz="2400" i="1" u="heavy" spc="-35" dirty="0">
                <a:solidFill>
                  <a:srgbClr val="0000FF"/>
                </a:solidFill>
                <a:uFill>
                  <a:solidFill>
                    <a:srgbClr val="0000FF"/>
                  </a:solidFill>
                </a:uFill>
                <a:cs typeface="Calibri"/>
                <a:hlinkClick r:id="rId4"/>
              </a:rPr>
              <a:t>D.M. </a:t>
            </a:r>
            <a:r>
              <a:rPr lang="it-IT" sz="2400" i="1" u="heavy" spc="-40" dirty="0">
                <a:solidFill>
                  <a:srgbClr val="0000FF"/>
                </a:solidFill>
                <a:uFill>
                  <a:solidFill>
                    <a:srgbClr val="0000FF"/>
                  </a:solidFill>
                </a:uFill>
                <a:cs typeface="Calibri"/>
                <a:hlinkClick r:id="rId4"/>
              </a:rPr>
              <a:t>7/8/2012</a:t>
            </a:r>
            <a:r>
              <a:rPr lang="it-IT" sz="2400" i="1" spc="-40" dirty="0">
                <a:cs typeface="Calibri"/>
              </a:rPr>
              <a:t>)</a:t>
            </a:r>
            <a:r>
              <a:rPr lang="it-IT" sz="2400" spc="-40" dirty="0">
                <a:cs typeface="Calibri"/>
              </a:rPr>
              <a:t>, </a:t>
            </a:r>
            <a:r>
              <a:rPr lang="it-IT" sz="2400" spc="-30" dirty="0">
                <a:cs typeface="Calibri"/>
              </a:rPr>
              <a:t>la </a:t>
            </a:r>
            <a:r>
              <a:rPr lang="it-IT" sz="2400" spc="-40" dirty="0">
                <a:cs typeface="Calibri"/>
              </a:rPr>
              <a:t>documenta</a:t>
            </a:r>
            <a:r>
              <a:rPr lang="it-IT" sz="2400" spc="-35" dirty="0">
                <a:cs typeface="Calibri"/>
              </a:rPr>
              <a:t>zione</a:t>
            </a:r>
            <a:r>
              <a:rPr lang="it-IT" sz="2400" spc="-195" dirty="0">
                <a:cs typeface="Calibri"/>
              </a:rPr>
              <a:t> </a:t>
            </a:r>
            <a:r>
              <a:rPr lang="it-IT" sz="2400" spc="-40" dirty="0">
                <a:cs typeface="Calibri"/>
              </a:rPr>
              <a:t>tecnica</a:t>
            </a:r>
            <a:r>
              <a:rPr lang="it-IT" sz="2400" spc="-204" dirty="0">
                <a:cs typeface="Calibri"/>
              </a:rPr>
              <a:t> </a:t>
            </a:r>
            <a:r>
              <a:rPr lang="it-IT" sz="2400" b="1" spc="-5" dirty="0">
                <a:solidFill>
                  <a:srgbClr val="C00000"/>
                </a:solidFill>
                <a:cs typeface="Calibri"/>
              </a:rPr>
              <a:t>a</a:t>
            </a:r>
            <a:r>
              <a:rPr lang="it-IT" sz="2400" b="1" spc="-215" dirty="0">
                <a:solidFill>
                  <a:srgbClr val="C00000"/>
                </a:solidFill>
                <a:cs typeface="Calibri"/>
              </a:rPr>
              <a:t> </a:t>
            </a:r>
            <a:r>
              <a:rPr lang="it-IT" sz="2400" b="1" spc="-35" dirty="0">
                <a:solidFill>
                  <a:srgbClr val="C00000"/>
                </a:solidFill>
                <a:cs typeface="Calibri"/>
              </a:rPr>
              <a:t>firma</a:t>
            </a:r>
            <a:r>
              <a:rPr lang="it-IT" sz="2400" b="1" spc="-220" dirty="0">
                <a:solidFill>
                  <a:srgbClr val="C00000"/>
                </a:solidFill>
                <a:cs typeface="Calibri"/>
              </a:rPr>
              <a:t> </a:t>
            </a:r>
            <a:r>
              <a:rPr lang="it-IT" sz="2400" b="1" spc="-25" dirty="0">
                <a:solidFill>
                  <a:srgbClr val="C00000"/>
                </a:solidFill>
                <a:cs typeface="Calibri"/>
              </a:rPr>
              <a:t>di</a:t>
            </a:r>
            <a:r>
              <a:rPr lang="it-IT" sz="2400" b="1" spc="-195" dirty="0">
                <a:solidFill>
                  <a:srgbClr val="C00000"/>
                </a:solidFill>
                <a:cs typeface="Calibri"/>
              </a:rPr>
              <a:t> </a:t>
            </a:r>
            <a:r>
              <a:rPr lang="it-IT" sz="2400" b="1" spc="-40" dirty="0">
                <a:solidFill>
                  <a:srgbClr val="C00000"/>
                </a:solidFill>
                <a:cs typeface="Calibri"/>
              </a:rPr>
              <a:t>professionista</a:t>
            </a:r>
            <a:r>
              <a:rPr lang="it-IT" sz="2400" b="1" spc="-210" dirty="0">
                <a:solidFill>
                  <a:srgbClr val="C00000"/>
                </a:solidFill>
                <a:cs typeface="Calibri"/>
              </a:rPr>
              <a:t> </a:t>
            </a:r>
            <a:r>
              <a:rPr lang="it-IT" sz="2400" b="1" spc="-40" dirty="0">
                <a:solidFill>
                  <a:srgbClr val="C00000"/>
                </a:solidFill>
                <a:cs typeface="Calibri"/>
              </a:rPr>
              <a:t>antincendio</a:t>
            </a:r>
            <a:r>
              <a:rPr lang="it-IT" sz="2400" b="1" spc="-210" dirty="0">
                <a:solidFill>
                  <a:srgbClr val="C00000"/>
                </a:solidFill>
                <a:cs typeface="Calibri"/>
              </a:rPr>
              <a:t> </a:t>
            </a:r>
            <a:r>
              <a:rPr lang="it-IT" sz="2400" spc="-5" dirty="0">
                <a:cs typeface="Calibri"/>
              </a:rPr>
              <a:t>è</a:t>
            </a:r>
            <a:r>
              <a:rPr lang="it-IT" sz="2400" spc="-210" dirty="0">
                <a:cs typeface="Calibri"/>
              </a:rPr>
              <a:t> </a:t>
            </a:r>
            <a:r>
              <a:rPr lang="it-IT" sz="2400" b="1" spc="-40" dirty="0">
                <a:solidFill>
                  <a:srgbClr val="C00000"/>
                </a:solidFill>
                <a:cs typeface="Calibri"/>
              </a:rPr>
              <a:t>integrata</a:t>
            </a:r>
            <a:r>
              <a:rPr lang="it-IT" sz="2400" b="1" spc="-220" dirty="0">
                <a:solidFill>
                  <a:srgbClr val="C00000"/>
                </a:solidFill>
                <a:cs typeface="Calibri"/>
              </a:rPr>
              <a:t> </a:t>
            </a:r>
            <a:r>
              <a:rPr lang="it-IT" sz="2400" spc="-35" dirty="0">
                <a:cs typeface="Calibri"/>
              </a:rPr>
              <a:t>con</a:t>
            </a:r>
            <a:r>
              <a:rPr lang="it-IT" sz="2400" spc="-40" dirty="0">
                <a:cs typeface="Calibri"/>
              </a:rPr>
              <a:t> quanto stabilito nell’Allegato al </a:t>
            </a:r>
            <a:r>
              <a:rPr lang="it-IT" sz="2400" i="1" u="sng" spc="-35" dirty="0">
                <a:solidFill>
                  <a:schemeClr val="accent1">
                    <a:lumMod val="75000"/>
                  </a:schemeClr>
                </a:solidFill>
                <a:uFill>
                  <a:solidFill>
                    <a:srgbClr val="0000FF"/>
                  </a:solidFill>
                </a:uFill>
                <a:cs typeface="Calibri"/>
              </a:rPr>
              <a:t>D.M. 9/5/2007</a:t>
            </a:r>
            <a:r>
              <a:rPr lang="it-IT" sz="2400" spc="-40" dirty="0">
                <a:cs typeface="Calibri"/>
              </a:rPr>
              <a:t>:</a:t>
            </a:r>
          </a:p>
          <a:p>
            <a:pPr marL="475615" marR="12065" indent="-463550" algn="just">
              <a:lnSpc>
                <a:spcPct val="101800"/>
              </a:lnSpc>
              <a:spcBef>
                <a:spcPts val="1200"/>
              </a:spcBef>
              <a:buClr>
                <a:srgbClr val="000000"/>
              </a:buClr>
              <a:buSzPct val="85714"/>
              <a:buFont typeface="Wingdings"/>
              <a:buChar char=""/>
              <a:tabLst>
                <a:tab pos="475615" algn="l"/>
                <a:tab pos="476250" algn="l"/>
              </a:tabLst>
            </a:pPr>
            <a:r>
              <a:rPr lang="it-IT" sz="2400" b="1" spc="-5" dirty="0">
                <a:solidFill>
                  <a:srgbClr val="C00000"/>
                </a:solidFill>
                <a:cs typeface="Calibri"/>
              </a:rPr>
              <a:t>Sommario tecnico</a:t>
            </a:r>
            <a:r>
              <a:rPr lang="it-IT" sz="2400" spc="-5" dirty="0">
                <a:cs typeface="Calibri"/>
              </a:rPr>
              <a:t>, firmato congiuntamente da progettista e  titolare dell’attività.</a:t>
            </a:r>
            <a:endParaRPr lang="it-IT" sz="2400" dirty="0">
              <a:cs typeface="Calibri"/>
            </a:endParaRPr>
          </a:p>
          <a:p>
            <a:pPr marL="475615" indent="-463550" algn="just">
              <a:lnSpc>
                <a:spcPct val="100000"/>
              </a:lnSpc>
              <a:spcBef>
                <a:spcPts val="1250"/>
              </a:spcBef>
              <a:buClr>
                <a:srgbClr val="000000"/>
              </a:buClr>
              <a:buSzPct val="85714"/>
              <a:buFont typeface="Wingdings"/>
              <a:buChar char=""/>
              <a:tabLst>
                <a:tab pos="475615" algn="l"/>
                <a:tab pos="476250" algn="l"/>
              </a:tabLst>
            </a:pPr>
            <a:r>
              <a:rPr lang="it-IT" sz="2400" b="1" spc="-20" dirty="0">
                <a:solidFill>
                  <a:srgbClr val="C00000"/>
                </a:solidFill>
                <a:cs typeface="Calibri"/>
              </a:rPr>
              <a:t>Risultati dell’analisi</a:t>
            </a:r>
            <a:r>
              <a:rPr lang="it-IT" sz="2400" b="1" spc="-75" dirty="0">
                <a:solidFill>
                  <a:srgbClr val="C00000"/>
                </a:solidFill>
                <a:cs typeface="Calibri"/>
              </a:rPr>
              <a:t> </a:t>
            </a:r>
            <a:r>
              <a:rPr lang="it-IT" sz="2400" b="1" spc="-20" dirty="0">
                <a:solidFill>
                  <a:srgbClr val="C00000"/>
                </a:solidFill>
                <a:cs typeface="Calibri"/>
              </a:rPr>
              <a:t>quantitativa</a:t>
            </a:r>
            <a:r>
              <a:rPr lang="it-IT" sz="2400" spc="-20" dirty="0">
                <a:cs typeface="Calibri"/>
              </a:rPr>
              <a:t>.</a:t>
            </a:r>
            <a:endParaRPr lang="it-IT" sz="2400" dirty="0">
              <a:cs typeface="Calibri"/>
            </a:endParaRPr>
          </a:p>
          <a:p>
            <a:pPr marL="475615" marR="13970" indent="-463550" algn="just">
              <a:lnSpc>
                <a:spcPct val="101800"/>
              </a:lnSpc>
              <a:spcBef>
                <a:spcPts val="1200"/>
              </a:spcBef>
              <a:buSzPct val="85714"/>
              <a:buFont typeface="Wingdings"/>
              <a:buChar char=""/>
              <a:tabLst>
                <a:tab pos="475615" algn="l"/>
                <a:tab pos="476250" algn="l"/>
              </a:tabLst>
            </a:pPr>
            <a:r>
              <a:rPr lang="it-IT" sz="2400" spc="-5" dirty="0">
                <a:cs typeface="Calibri"/>
              </a:rPr>
              <a:t>Documento contenente </a:t>
            </a:r>
            <a:r>
              <a:rPr lang="it-IT" sz="2400" dirty="0">
                <a:cs typeface="Calibri"/>
              </a:rPr>
              <a:t>il </a:t>
            </a:r>
            <a:r>
              <a:rPr lang="it-IT" sz="2400" spc="-5" dirty="0">
                <a:cs typeface="Calibri"/>
              </a:rPr>
              <a:t>programma per l’attuazione </a:t>
            </a:r>
            <a:r>
              <a:rPr lang="it-IT" sz="2400" dirty="0">
                <a:cs typeface="Calibri"/>
              </a:rPr>
              <a:t>del </a:t>
            </a:r>
            <a:r>
              <a:rPr lang="it-IT" sz="2400" b="1" spc="-5" dirty="0">
                <a:solidFill>
                  <a:srgbClr val="C00000"/>
                </a:solidFill>
                <a:cs typeface="Calibri"/>
              </a:rPr>
              <a:t>sistema di gestione della sicurezza antincendio</a:t>
            </a:r>
            <a:r>
              <a:rPr lang="it-IT" sz="2400" b="1" spc="20" dirty="0">
                <a:solidFill>
                  <a:srgbClr val="C00000"/>
                </a:solidFill>
                <a:cs typeface="Calibri"/>
              </a:rPr>
              <a:t> </a:t>
            </a:r>
            <a:r>
              <a:rPr lang="it-IT" sz="2400" b="1" spc="-5" dirty="0">
                <a:solidFill>
                  <a:srgbClr val="C00000"/>
                </a:solidFill>
                <a:cs typeface="Calibri"/>
              </a:rPr>
              <a:t>(SGSA).</a:t>
            </a:r>
            <a:endParaRPr lang="it-IT" sz="2400" dirty="0">
              <a:cs typeface="Calibri"/>
            </a:endParaRPr>
          </a:p>
          <a:p>
            <a:pPr marL="26034" algn="just">
              <a:lnSpc>
                <a:spcPct val="100000"/>
              </a:lnSpc>
              <a:spcBef>
                <a:spcPts val="1860"/>
              </a:spcBef>
            </a:pPr>
            <a:r>
              <a:rPr lang="it-IT" sz="2400" spc="-20" dirty="0">
                <a:cs typeface="Calibri"/>
              </a:rPr>
              <a:t>Il</a:t>
            </a:r>
            <a:r>
              <a:rPr lang="it-IT" sz="2400" spc="-220" dirty="0">
                <a:cs typeface="Calibri"/>
              </a:rPr>
              <a:t> </a:t>
            </a:r>
            <a:r>
              <a:rPr lang="it-IT" sz="2400" spc="-40" dirty="0">
                <a:cs typeface="Calibri"/>
              </a:rPr>
              <a:t>Comando</a:t>
            </a:r>
            <a:r>
              <a:rPr lang="it-IT" sz="2400" spc="-210" dirty="0">
                <a:cs typeface="Calibri"/>
              </a:rPr>
              <a:t> </a:t>
            </a:r>
            <a:r>
              <a:rPr lang="it-IT" sz="2400" spc="-35" dirty="0">
                <a:cs typeface="Calibri"/>
              </a:rPr>
              <a:t>può</a:t>
            </a:r>
            <a:r>
              <a:rPr lang="it-IT" sz="2400" spc="-225" dirty="0">
                <a:cs typeface="Calibri"/>
              </a:rPr>
              <a:t> </a:t>
            </a:r>
            <a:r>
              <a:rPr lang="it-IT" sz="2400" spc="-40" dirty="0">
                <a:cs typeface="Calibri"/>
              </a:rPr>
              <a:t>acquisire</a:t>
            </a:r>
            <a:r>
              <a:rPr lang="it-IT" sz="2400" spc="-210" dirty="0">
                <a:cs typeface="Calibri"/>
              </a:rPr>
              <a:t> </a:t>
            </a:r>
            <a:r>
              <a:rPr lang="it-IT" sz="2400" spc="-25" dirty="0">
                <a:cs typeface="Calibri"/>
              </a:rPr>
              <a:t>il</a:t>
            </a:r>
            <a:r>
              <a:rPr lang="it-IT" sz="2400" spc="-220" dirty="0">
                <a:cs typeface="Calibri"/>
              </a:rPr>
              <a:t> </a:t>
            </a:r>
            <a:r>
              <a:rPr lang="it-IT" sz="2400" b="1" spc="-40" dirty="0">
                <a:solidFill>
                  <a:srgbClr val="C00000"/>
                </a:solidFill>
                <a:cs typeface="Calibri"/>
              </a:rPr>
              <a:t>parere</a:t>
            </a:r>
            <a:r>
              <a:rPr lang="it-IT" sz="2400" b="1" spc="-220" dirty="0">
                <a:solidFill>
                  <a:srgbClr val="C00000"/>
                </a:solidFill>
                <a:cs typeface="Calibri"/>
              </a:rPr>
              <a:t> </a:t>
            </a:r>
            <a:r>
              <a:rPr lang="it-IT" sz="2400" spc="-30" dirty="0">
                <a:cs typeface="Calibri"/>
              </a:rPr>
              <a:t>del</a:t>
            </a:r>
            <a:r>
              <a:rPr lang="it-IT" sz="2400" spc="-215" dirty="0">
                <a:cs typeface="Calibri"/>
              </a:rPr>
              <a:t> </a:t>
            </a:r>
            <a:r>
              <a:rPr lang="it-IT" sz="2400" b="1" spc="-40" dirty="0">
                <a:solidFill>
                  <a:srgbClr val="C00000"/>
                </a:solidFill>
                <a:cs typeface="Calibri"/>
              </a:rPr>
              <a:t>Comitato</a:t>
            </a:r>
            <a:r>
              <a:rPr lang="it-IT" sz="2400" b="1" spc="-229" dirty="0">
                <a:solidFill>
                  <a:srgbClr val="C00000"/>
                </a:solidFill>
                <a:cs typeface="Calibri"/>
              </a:rPr>
              <a:t> </a:t>
            </a:r>
            <a:r>
              <a:rPr lang="it-IT" sz="2400" b="1" spc="-40" dirty="0">
                <a:solidFill>
                  <a:srgbClr val="C00000"/>
                </a:solidFill>
                <a:cs typeface="Calibri"/>
              </a:rPr>
              <a:t>Tecnico</a:t>
            </a:r>
            <a:r>
              <a:rPr lang="it-IT" sz="2400" b="1" spc="-210" dirty="0">
                <a:solidFill>
                  <a:srgbClr val="C00000"/>
                </a:solidFill>
                <a:cs typeface="Calibri"/>
              </a:rPr>
              <a:t> </a:t>
            </a:r>
            <a:r>
              <a:rPr lang="it-IT" sz="2400" b="1" spc="-40" dirty="0">
                <a:solidFill>
                  <a:srgbClr val="C00000"/>
                </a:solidFill>
                <a:cs typeface="Calibri"/>
              </a:rPr>
              <a:t>Regionale</a:t>
            </a:r>
            <a:r>
              <a:rPr lang="it-IT" sz="2400" spc="-40" dirty="0">
                <a:cs typeface="Calibri"/>
              </a:rPr>
              <a:t>.</a:t>
            </a:r>
            <a:endParaRPr lang="it-IT" sz="2400" dirty="0">
              <a:cs typeface="Calibri"/>
            </a:endParaRPr>
          </a:p>
          <a:p>
            <a:pPr marL="26034" marR="11430" algn="just">
              <a:lnSpc>
                <a:spcPct val="101400"/>
              </a:lnSpc>
              <a:spcBef>
                <a:spcPts val="1815"/>
              </a:spcBef>
            </a:pPr>
            <a:r>
              <a:rPr lang="it-IT" sz="2400" i="1" spc="-35" dirty="0">
                <a:cs typeface="Calibri"/>
              </a:rPr>
              <a:t>(</a:t>
            </a:r>
            <a:r>
              <a:rPr lang="it-IT" sz="2400" b="1" i="1" spc="-35" dirty="0">
                <a:solidFill>
                  <a:srgbClr val="C00000"/>
                </a:solidFill>
                <a:cs typeface="Calibri"/>
              </a:rPr>
              <a:t>art. </a:t>
            </a:r>
            <a:r>
              <a:rPr lang="it-IT" sz="2400" b="1" i="1" spc="-5" dirty="0">
                <a:solidFill>
                  <a:srgbClr val="C00000"/>
                </a:solidFill>
                <a:cs typeface="Calibri"/>
              </a:rPr>
              <a:t>3 comma 3 </a:t>
            </a:r>
            <a:r>
              <a:rPr lang="it-IT" sz="2400" i="1" spc="-30" dirty="0">
                <a:cs typeface="Calibri"/>
              </a:rPr>
              <a:t>del </a:t>
            </a:r>
            <a:r>
              <a:rPr lang="it-IT" sz="2400" i="1" u="heavy" spc="-35" dirty="0">
                <a:solidFill>
                  <a:srgbClr val="0000FF"/>
                </a:solidFill>
                <a:uFill>
                  <a:solidFill>
                    <a:srgbClr val="0000FF"/>
                  </a:solidFill>
                </a:uFill>
                <a:cs typeface="Calibri"/>
                <a:hlinkClick r:id="rId4"/>
              </a:rPr>
              <a:t>D.M. </a:t>
            </a:r>
            <a:r>
              <a:rPr lang="it-IT" sz="2400" i="1" u="heavy" spc="-40" dirty="0">
                <a:solidFill>
                  <a:srgbClr val="0000FF"/>
                </a:solidFill>
                <a:uFill>
                  <a:solidFill>
                    <a:srgbClr val="0000FF"/>
                  </a:solidFill>
                </a:uFill>
                <a:cs typeface="Calibri"/>
                <a:hlinkClick r:id="rId4"/>
              </a:rPr>
              <a:t>9/5/20</a:t>
            </a:r>
            <a:r>
              <a:rPr lang="it-IT" sz="2400" i="1" u="sng" spc="-40" dirty="0">
                <a:solidFill>
                  <a:schemeClr val="accent1">
                    <a:lumMod val="75000"/>
                  </a:schemeClr>
                </a:solidFill>
                <a:uFill>
                  <a:solidFill>
                    <a:srgbClr val="0000FF"/>
                  </a:solidFill>
                </a:uFill>
                <a:cs typeface="Calibri"/>
              </a:rPr>
              <a:t>07</a:t>
            </a:r>
            <a:r>
              <a:rPr lang="it-IT" sz="2400" i="1" spc="-40" dirty="0">
                <a:cs typeface="Calibri"/>
              </a:rPr>
              <a:t>) </a:t>
            </a:r>
            <a:r>
              <a:rPr lang="it-IT" sz="2400" spc="-5" dirty="0">
                <a:cs typeface="Calibri"/>
              </a:rPr>
              <a:t>L’importo del </a:t>
            </a:r>
            <a:r>
              <a:rPr lang="it-IT" sz="2400" b="1" spc="-5" dirty="0">
                <a:solidFill>
                  <a:srgbClr val="C00000"/>
                </a:solidFill>
                <a:cs typeface="Calibri"/>
              </a:rPr>
              <a:t>versamento </a:t>
            </a:r>
            <a:r>
              <a:rPr lang="it-IT" sz="2400" spc="-5" dirty="0">
                <a:cs typeface="Calibri"/>
              </a:rPr>
              <a:t>da corrispondere per l’esame progetto</a:t>
            </a:r>
            <a:r>
              <a:rPr lang="it-IT" sz="2400" b="1" spc="-5" dirty="0">
                <a:solidFill>
                  <a:srgbClr val="C00000"/>
                </a:solidFill>
                <a:cs typeface="Calibri"/>
              </a:rPr>
              <a:t> </a:t>
            </a:r>
            <a:r>
              <a:rPr lang="it-IT" sz="2400" spc="-5" dirty="0">
                <a:cs typeface="Calibri"/>
              </a:rPr>
              <a:t>è </a:t>
            </a:r>
            <a:r>
              <a:rPr lang="it-IT" sz="2400" b="1" spc="-5" dirty="0">
                <a:solidFill>
                  <a:srgbClr val="C00000"/>
                </a:solidFill>
                <a:cs typeface="Calibri"/>
              </a:rPr>
              <a:t>doppio</a:t>
            </a:r>
            <a:r>
              <a:rPr lang="it-IT" sz="2400" spc="-5" dirty="0">
                <a:cs typeface="Calibri"/>
              </a:rPr>
              <a:t>, tenuto conto del </a:t>
            </a:r>
            <a:r>
              <a:rPr lang="it-IT" sz="2400" b="1" spc="-5" dirty="0">
                <a:solidFill>
                  <a:srgbClr val="C00000"/>
                </a:solidFill>
                <a:cs typeface="Calibri"/>
              </a:rPr>
              <a:t>maggiore impegno </a:t>
            </a:r>
            <a:r>
              <a:rPr lang="it-IT" sz="2400" spc="-5" dirty="0">
                <a:cs typeface="Calibri"/>
              </a:rPr>
              <a:t>e </a:t>
            </a:r>
            <a:r>
              <a:rPr lang="it-IT" sz="2400" b="1" spc="-5" dirty="0">
                <a:solidFill>
                  <a:srgbClr val="C00000"/>
                </a:solidFill>
                <a:cs typeface="Calibri"/>
              </a:rPr>
              <a:t>complessità </a:t>
            </a:r>
            <a:r>
              <a:rPr lang="it-IT" sz="2400" spc="-5" dirty="0">
                <a:cs typeface="Calibri"/>
              </a:rPr>
              <a:t>correlati</a:t>
            </a:r>
            <a:r>
              <a:rPr lang="it-IT" sz="2400" spc="20" dirty="0">
                <a:cs typeface="Calibri"/>
              </a:rPr>
              <a:t> </a:t>
            </a:r>
            <a:r>
              <a:rPr lang="it-IT" sz="2400" spc="-5" dirty="0">
                <a:cs typeface="Calibri"/>
              </a:rPr>
              <a:t>all’esame.</a:t>
            </a:r>
            <a:endParaRPr lang="it-IT" sz="2400" dirty="0">
              <a:cs typeface="Calibri"/>
            </a:endParaRPr>
          </a:p>
        </p:txBody>
      </p:sp>
      <p:sp>
        <p:nvSpPr>
          <p:cNvPr id="34" name="CasellaDiTesto 33"/>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Applicazione dell’Approccio Prestazionale in Italia </a:t>
            </a:r>
          </a:p>
        </p:txBody>
      </p:sp>
    </p:spTree>
    <p:extLst>
      <p:ext uri="{BB962C8B-B14F-4D97-AF65-F5344CB8AC3E}">
        <p14:creationId xmlns:p14="http://schemas.microsoft.com/office/powerpoint/2010/main" val="21767274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27</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5125762"/>
          </a:xfrm>
          <a:prstGeom prst="rect">
            <a:avLst/>
          </a:prstGeom>
        </p:spPr>
        <p:txBody>
          <a:bodyPr vert="horz" wrap="square" lIns="0" tIns="172720" rIns="0" bIns="0" rtlCol="0">
            <a:spAutoFit/>
          </a:bodyPr>
          <a:lstStyle/>
          <a:p>
            <a:pPr algn="ctr"/>
            <a:r>
              <a:rPr lang="it-IT" sz="2800" b="1" dirty="0"/>
              <a:t>S.C.I.A.</a:t>
            </a:r>
          </a:p>
          <a:p>
            <a:pPr marL="12700" marR="5080" indent="-635" algn="just">
              <a:lnSpc>
                <a:spcPct val="101699"/>
              </a:lnSpc>
              <a:spcBef>
                <a:spcPts val="35"/>
              </a:spcBef>
            </a:pPr>
            <a:endParaRPr lang="it-IT" sz="2400" spc="-5" dirty="0">
              <a:cs typeface="Calibri"/>
            </a:endParaRPr>
          </a:p>
          <a:p>
            <a:pPr marL="12700" marR="5080" indent="-635" algn="just">
              <a:lnSpc>
                <a:spcPct val="101699"/>
              </a:lnSpc>
              <a:spcBef>
                <a:spcPts val="35"/>
              </a:spcBef>
            </a:pPr>
            <a:r>
              <a:rPr lang="it-IT" sz="2400" i="1" spc="-35" dirty="0">
                <a:cs typeface="Calibri"/>
              </a:rPr>
              <a:t>(</a:t>
            </a:r>
            <a:r>
              <a:rPr lang="it-IT" sz="2400" b="1" i="1" spc="-35" dirty="0">
                <a:solidFill>
                  <a:srgbClr val="C00000"/>
                </a:solidFill>
                <a:cs typeface="Calibri"/>
              </a:rPr>
              <a:t>art. </a:t>
            </a:r>
            <a:r>
              <a:rPr lang="it-IT" sz="2400" b="1" i="1" spc="-5" dirty="0">
                <a:solidFill>
                  <a:srgbClr val="C00000"/>
                </a:solidFill>
                <a:cs typeface="Calibri"/>
              </a:rPr>
              <a:t>4 comma 2 </a:t>
            </a:r>
            <a:r>
              <a:rPr lang="it-IT" sz="2400" i="1" spc="-30" dirty="0">
                <a:cs typeface="Calibri"/>
              </a:rPr>
              <a:t>del </a:t>
            </a:r>
            <a:r>
              <a:rPr lang="it-IT" sz="2400" i="1" u="sng" spc="-35" dirty="0">
                <a:solidFill>
                  <a:schemeClr val="accent1">
                    <a:lumMod val="75000"/>
                  </a:schemeClr>
                </a:solidFill>
                <a:uFill>
                  <a:solidFill>
                    <a:srgbClr val="0000FF"/>
                  </a:solidFill>
                </a:uFill>
                <a:cs typeface="Calibri"/>
              </a:rPr>
              <a:t>D.M. 7</a:t>
            </a:r>
            <a:r>
              <a:rPr lang="it-IT" sz="2400" i="1" u="sng" spc="-40" dirty="0">
                <a:solidFill>
                  <a:schemeClr val="accent1">
                    <a:lumMod val="75000"/>
                  </a:schemeClr>
                </a:solidFill>
                <a:uFill>
                  <a:solidFill>
                    <a:srgbClr val="0000FF"/>
                  </a:solidFill>
                </a:uFill>
                <a:cs typeface="Calibri"/>
              </a:rPr>
              <a:t>/8/2012</a:t>
            </a:r>
            <a:r>
              <a:rPr lang="it-IT" sz="2400" i="1" spc="-40" dirty="0">
                <a:cs typeface="Calibri"/>
              </a:rPr>
              <a:t>)</a:t>
            </a:r>
          </a:p>
          <a:p>
            <a:pPr marL="12700" marR="5080" indent="-635" algn="just">
              <a:lnSpc>
                <a:spcPct val="101699"/>
              </a:lnSpc>
              <a:spcBef>
                <a:spcPts val="35"/>
              </a:spcBef>
            </a:pPr>
            <a:r>
              <a:rPr lang="it-IT" sz="2400" dirty="0">
                <a:cs typeface="Calibri"/>
              </a:rPr>
              <a:t>Nel caso di utilizzo dell’approccio ingegneristico alla sicurezza antincendio, la SCIA è integrata da una </a:t>
            </a:r>
            <a:r>
              <a:rPr lang="it-IT" sz="2400" b="1" spc="-5" dirty="0">
                <a:solidFill>
                  <a:srgbClr val="C00000"/>
                </a:solidFill>
                <a:cs typeface="Calibri"/>
              </a:rPr>
              <a:t>dichiarazione</a:t>
            </a:r>
            <a:r>
              <a:rPr lang="it-IT" sz="2400" dirty="0">
                <a:cs typeface="Calibri"/>
              </a:rPr>
              <a:t>, a firma del responsabile dell’attività, in merito all’attuazione del </a:t>
            </a:r>
            <a:r>
              <a:rPr lang="it-IT" sz="2400" b="1" spc="-5" dirty="0">
                <a:solidFill>
                  <a:srgbClr val="C00000"/>
                </a:solidFill>
                <a:cs typeface="Calibri"/>
              </a:rPr>
              <a:t>sistema di gestione  della sicurezza antincendio</a:t>
            </a:r>
            <a:r>
              <a:rPr lang="it-IT" sz="2400" dirty="0">
                <a:cs typeface="Calibri"/>
              </a:rPr>
              <a:t> </a:t>
            </a:r>
            <a:r>
              <a:rPr lang="it-IT" sz="2400" b="1" spc="-5" dirty="0">
                <a:solidFill>
                  <a:srgbClr val="C00000"/>
                </a:solidFill>
                <a:cs typeface="Calibri"/>
              </a:rPr>
              <a:t>(SGSA).</a:t>
            </a:r>
          </a:p>
          <a:p>
            <a:pPr marL="12700" marR="5080" indent="-635" algn="just">
              <a:lnSpc>
                <a:spcPct val="101699"/>
              </a:lnSpc>
              <a:spcBef>
                <a:spcPts val="35"/>
              </a:spcBef>
            </a:pPr>
            <a:endParaRPr lang="it-IT" sz="2400" b="1" spc="-5" dirty="0">
              <a:solidFill>
                <a:srgbClr val="C00000"/>
              </a:solidFill>
              <a:cs typeface="Calibri"/>
            </a:endParaRPr>
          </a:p>
          <a:p>
            <a:pPr marL="12700" marR="5080" indent="-635" algn="just">
              <a:lnSpc>
                <a:spcPct val="101699"/>
              </a:lnSpc>
              <a:spcBef>
                <a:spcPts val="35"/>
              </a:spcBef>
            </a:pPr>
            <a:r>
              <a:rPr lang="it-IT" sz="2400" i="1" spc="-35" dirty="0">
                <a:cs typeface="Calibri"/>
              </a:rPr>
              <a:t>(</a:t>
            </a:r>
            <a:r>
              <a:rPr lang="it-IT" sz="2400" b="1" i="1" spc="-35" dirty="0">
                <a:solidFill>
                  <a:srgbClr val="C00000"/>
                </a:solidFill>
                <a:cs typeface="Calibri"/>
              </a:rPr>
              <a:t>art. </a:t>
            </a:r>
            <a:r>
              <a:rPr lang="it-IT" sz="2400" b="1" i="1" spc="-5" dirty="0">
                <a:solidFill>
                  <a:srgbClr val="C00000"/>
                </a:solidFill>
                <a:cs typeface="Calibri"/>
              </a:rPr>
              <a:t>6 comma 4 </a:t>
            </a:r>
            <a:r>
              <a:rPr lang="it-IT" sz="2400" i="1" spc="-30" dirty="0">
                <a:cs typeface="Calibri"/>
              </a:rPr>
              <a:t>del </a:t>
            </a:r>
            <a:r>
              <a:rPr lang="it-IT" sz="2400" i="1" u="sng" spc="-35" dirty="0">
                <a:solidFill>
                  <a:schemeClr val="accent1">
                    <a:lumMod val="75000"/>
                  </a:schemeClr>
                </a:solidFill>
                <a:uFill>
                  <a:solidFill>
                    <a:srgbClr val="0000FF"/>
                  </a:solidFill>
                </a:uFill>
                <a:cs typeface="Calibri"/>
              </a:rPr>
              <a:t>D.M. 9</a:t>
            </a:r>
            <a:r>
              <a:rPr lang="it-IT" sz="2400" i="1" u="sng" spc="-40" dirty="0">
                <a:solidFill>
                  <a:schemeClr val="accent1">
                    <a:lumMod val="75000"/>
                  </a:schemeClr>
                </a:solidFill>
                <a:uFill>
                  <a:solidFill>
                    <a:srgbClr val="0000FF"/>
                  </a:solidFill>
                </a:uFill>
                <a:cs typeface="Calibri"/>
              </a:rPr>
              <a:t>/5/2007</a:t>
            </a:r>
            <a:r>
              <a:rPr lang="it-IT" sz="2400" i="1" spc="-40" dirty="0">
                <a:cs typeface="Calibri"/>
              </a:rPr>
              <a:t>)</a:t>
            </a:r>
          </a:p>
          <a:p>
            <a:pPr marL="12700" marR="5080" indent="-635" algn="just">
              <a:lnSpc>
                <a:spcPct val="101699"/>
              </a:lnSpc>
              <a:spcBef>
                <a:spcPts val="35"/>
              </a:spcBef>
            </a:pPr>
            <a:r>
              <a:rPr lang="it-IT" sz="2400" dirty="0">
                <a:cs typeface="Calibri"/>
              </a:rPr>
              <a:t>La </a:t>
            </a:r>
            <a:r>
              <a:rPr lang="it-IT" sz="2400" b="1" spc="-5" dirty="0">
                <a:solidFill>
                  <a:srgbClr val="C00000"/>
                </a:solidFill>
                <a:cs typeface="Calibri"/>
              </a:rPr>
              <a:t>verifica del SGSA </a:t>
            </a:r>
            <a:r>
              <a:rPr lang="it-IT" sz="2400" dirty="0">
                <a:cs typeface="Calibri"/>
              </a:rPr>
              <a:t>rientra tra i </a:t>
            </a:r>
            <a:r>
              <a:rPr lang="it-IT" sz="2400" b="1" spc="-5" dirty="0">
                <a:solidFill>
                  <a:srgbClr val="C00000"/>
                </a:solidFill>
                <a:cs typeface="Calibri"/>
              </a:rPr>
              <a:t>servizi a pagamento </a:t>
            </a:r>
            <a:r>
              <a:rPr lang="it-IT" sz="2400" dirty="0">
                <a:cs typeface="Calibri"/>
              </a:rPr>
              <a:t>di cui all’art. 23 del decreto legislativo 8 marzo 2006, n. 139. </a:t>
            </a:r>
            <a:r>
              <a:rPr lang="it-IT" sz="2400" b="1" spc="-5" dirty="0">
                <a:solidFill>
                  <a:srgbClr val="C00000"/>
                </a:solidFill>
                <a:cs typeface="Calibri"/>
              </a:rPr>
              <a:t>L’importo</a:t>
            </a:r>
            <a:r>
              <a:rPr lang="it-IT" sz="2400" dirty="0">
                <a:cs typeface="Calibri"/>
              </a:rPr>
              <a:t> da corrispondere per la verifica del SGSA </a:t>
            </a:r>
            <a:r>
              <a:rPr lang="it-IT" sz="2400" b="1" spc="-5" dirty="0">
                <a:solidFill>
                  <a:srgbClr val="C00000"/>
                </a:solidFill>
                <a:cs typeface="Calibri"/>
              </a:rPr>
              <a:t>è uguale a quello dovuto per il sopralluogo</a:t>
            </a:r>
            <a:r>
              <a:rPr lang="it-IT" sz="2400" dirty="0">
                <a:cs typeface="Calibri"/>
              </a:rPr>
              <a:t>; tale importo va pertanto </a:t>
            </a:r>
            <a:r>
              <a:rPr lang="it-IT" sz="2400" b="1" spc="-5" dirty="0">
                <a:solidFill>
                  <a:srgbClr val="C00000"/>
                </a:solidFill>
                <a:cs typeface="Calibri"/>
              </a:rPr>
              <a:t>sommato</a:t>
            </a:r>
            <a:r>
              <a:rPr lang="it-IT" sz="2400" dirty="0">
                <a:cs typeface="Calibri"/>
              </a:rPr>
              <a:t> a quello previsto per il </a:t>
            </a:r>
            <a:r>
              <a:rPr lang="it-IT" sz="2400" b="1" spc="-5" dirty="0">
                <a:solidFill>
                  <a:srgbClr val="C00000"/>
                </a:solidFill>
                <a:cs typeface="Calibri"/>
              </a:rPr>
              <a:t>sopralluogo</a:t>
            </a:r>
            <a:r>
              <a:rPr lang="it-IT" sz="2400" dirty="0">
                <a:cs typeface="Calibri"/>
              </a:rPr>
              <a:t> finalizzato al rilascio del certificato di prevenzione incendi o a quello previsto per il </a:t>
            </a:r>
            <a:r>
              <a:rPr lang="it-IT" sz="2400" b="1" spc="-5" dirty="0">
                <a:solidFill>
                  <a:srgbClr val="C00000"/>
                </a:solidFill>
                <a:cs typeface="Calibri"/>
              </a:rPr>
              <a:t>rinnovo</a:t>
            </a:r>
            <a:r>
              <a:rPr lang="it-IT" sz="2400" dirty="0">
                <a:cs typeface="Calibri"/>
              </a:rPr>
              <a:t> del certificato medesimo.</a:t>
            </a:r>
          </a:p>
        </p:txBody>
      </p:sp>
      <p:sp>
        <p:nvSpPr>
          <p:cNvPr id="34" name="CasellaDiTesto 33"/>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Applicazione dell’Approccio Prestazionale in Italia </a:t>
            </a:r>
          </a:p>
        </p:txBody>
      </p:sp>
    </p:spTree>
    <p:extLst>
      <p:ext uri="{BB962C8B-B14F-4D97-AF65-F5344CB8AC3E}">
        <p14:creationId xmlns:p14="http://schemas.microsoft.com/office/powerpoint/2010/main" val="22165034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28</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5467202"/>
          </a:xfrm>
          <a:prstGeom prst="rect">
            <a:avLst/>
          </a:prstGeom>
        </p:spPr>
        <p:txBody>
          <a:bodyPr vert="horz" wrap="square" lIns="0" tIns="172720" rIns="0" bIns="0" rtlCol="0">
            <a:spAutoFit/>
          </a:bodyPr>
          <a:lstStyle/>
          <a:p>
            <a:pPr algn="ctr"/>
            <a:r>
              <a:rPr lang="it-IT" sz="2800" b="1" dirty="0"/>
              <a:t>Domanda di Deroga</a:t>
            </a:r>
          </a:p>
          <a:p>
            <a:pPr marL="12700" marR="5080" indent="-635" algn="just">
              <a:lnSpc>
                <a:spcPct val="101699"/>
              </a:lnSpc>
              <a:spcBef>
                <a:spcPts val="35"/>
              </a:spcBef>
            </a:pPr>
            <a:endParaRPr lang="it-IT" sz="2400" spc="-5" dirty="0">
              <a:cs typeface="Calibri"/>
            </a:endParaRPr>
          </a:p>
          <a:p>
            <a:pPr marL="19050" marR="5080" algn="just">
              <a:lnSpc>
                <a:spcPct val="101800"/>
              </a:lnSpc>
              <a:spcBef>
                <a:spcPts val="35"/>
              </a:spcBef>
            </a:pPr>
            <a:r>
              <a:rPr lang="it-IT" sz="2400" i="1" spc="-35" dirty="0">
                <a:cs typeface="Calibri"/>
              </a:rPr>
              <a:t>(</a:t>
            </a:r>
            <a:r>
              <a:rPr lang="it-IT" sz="2400" b="1" i="1" spc="-35" dirty="0">
                <a:solidFill>
                  <a:srgbClr val="C00000"/>
                </a:solidFill>
                <a:cs typeface="Calibri"/>
              </a:rPr>
              <a:t>art. </a:t>
            </a:r>
            <a:r>
              <a:rPr lang="it-IT" sz="2400" b="1" i="1" spc="-5" dirty="0">
                <a:solidFill>
                  <a:srgbClr val="C00000"/>
                </a:solidFill>
                <a:cs typeface="Calibri"/>
              </a:rPr>
              <a:t>6 comma 3 </a:t>
            </a:r>
            <a:r>
              <a:rPr lang="it-IT" sz="2400" i="1" spc="-30" dirty="0">
                <a:cs typeface="Calibri"/>
              </a:rPr>
              <a:t>del </a:t>
            </a:r>
            <a:r>
              <a:rPr lang="it-IT" sz="2400" i="1" u="heavy" spc="-35" dirty="0">
                <a:solidFill>
                  <a:srgbClr val="0000FF"/>
                </a:solidFill>
                <a:uFill>
                  <a:solidFill>
                    <a:srgbClr val="0000FF"/>
                  </a:solidFill>
                </a:uFill>
                <a:cs typeface="Calibri"/>
                <a:hlinkClick r:id="rId4"/>
              </a:rPr>
              <a:t>D.M. </a:t>
            </a:r>
            <a:r>
              <a:rPr lang="it-IT" sz="2400" i="1" u="heavy" spc="-40" dirty="0">
                <a:solidFill>
                  <a:srgbClr val="0000FF"/>
                </a:solidFill>
                <a:uFill>
                  <a:solidFill>
                    <a:srgbClr val="0000FF"/>
                  </a:solidFill>
                </a:uFill>
                <a:cs typeface="Calibri"/>
                <a:hlinkClick r:id="rId4"/>
              </a:rPr>
              <a:t>7/8/2012</a:t>
            </a:r>
            <a:r>
              <a:rPr lang="it-IT" sz="2400" i="1" spc="-40" dirty="0">
                <a:cs typeface="Calibri"/>
              </a:rPr>
              <a:t>)</a:t>
            </a:r>
            <a:r>
              <a:rPr lang="it-IT" sz="2400" spc="-40" dirty="0">
                <a:cs typeface="Calibri"/>
              </a:rPr>
              <a:t> </a:t>
            </a:r>
            <a:r>
              <a:rPr lang="it-IT" sz="2400" spc="-35" dirty="0">
                <a:cs typeface="Calibri"/>
              </a:rPr>
              <a:t>Oltre </a:t>
            </a:r>
            <a:r>
              <a:rPr lang="it-IT" sz="2400" spc="-5" dirty="0">
                <a:cs typeface="Calibri"/>
              </a:rPr>
              <a:t>a </a:t>
            </a:r>
            <a:r>
              <a:rPr lang="it-IT" sz="2400" spc="-40" dirty="0">
                <a:cs typeface="Calibri"/>
              </a:rPr>
              <a:t>quanto previsto per la valutazione progetto, </a:t>
            </a:r>
            <a:r>
              <a:rPr lang="it-IT" sz="2400" spc="-30" dirty="0">
                <a:cs typeface="Calibri"/>
              </a:rPr>
              <a:t>la </a:t>
            </a:r>
            <a:r>
              <a:rPr lang="it-IT" sz="2400" spc="-45" dirty="0">
                <a:cs typeface="Calibri"/>
              </a:rPr>
              <a:t>documenta</a:t>
            </a:r>
            <a:r>
              <a:rPr lang="it-IT" sz="2400" spc="-35" dirty="0">
                <a:cs typeface="Calibri"/>
              </a:rPr>
              <a:t>zione</a:t>
            </a:r>
            <a:r>
              <a:rPr lang="it-IT" sz="2400" spc="-185" dirty="0">
                <a:cs typeface="Calibri"/>
              </a:rPr>
              <a:t> </a:t>
            </a:r>
            <a:r>
              <a:rPr lang="it-IT" sz="2400" spc="-40" dirty="0">
                <a:cs typeface="Calibri"/>
              </a:rPr>
              <a:t>tecnica,</a:t>
            </a:r>
            <a:r>
              <a:rPr lang="it-IT" sz="2400" spc="-210" dirty="0">
                <a:cs typeface="Calibri"/>
              </a:rPr>
              <a:t> </a:t>
            </a:r>
            <a:r>
              <a:rPr lang="it-IT" sz="2400" b="1" spc="-5" dirty="0">
                <a:solidFill>
                  <a:srgbClr val="C00000"/>
                </a:solidFill>
                <a:cs typeface="Calibri"/>
              </a:rPr>
              <a:t>a</a:t>
            </a:r>
            <a:r>
              <a:rPr lang="it-IT" sz="2400" b="1" spc="-185" dirty="0">
                <a:solidFill>
                  <a:srgbClr val="C00000"/>
                </a:solidFill>
                <a:cs typeface="Calibri"/>
              </a:rPr>
              <a:t> </a:t>
            </a:r>
            <a:r>
              <a:rPr lang="it-IT" sz="2400" b="1" spc="-35" dirty="0">
                <a:solidFill>
                  <a:srgbClr val="C00000"/>
                </a:solidFill>
                <a:cs typeface="Calibri"/>
              </a:rPr>
              <a:t>firma</a:t>
            </a:r>
            <a:r>
              <a:rPr lang="it-IT" sz="2400" b="1" spc="-195" dirty="0">
                <a:solidFill>
                  <a:srgbClr val="C00000"/>
                </a:solidFill>
                <a:cs typeface="Calibri"/>
              </a:rPr>
              <a:t> </a:t>
            </a:r>
            <a:r>
              <a:rPr lang="it-IT" sz="2400" b="1" spc="-25" dirty="0">
                <a:solidFill>
                  <a:srgbClr val="C00000"/>
                </a:solidFill>
                <a:cs typeface="Calibri"/>
              </a:rPr>
              <a:t>di</a:t>
            </a:r>
            <a:r>
              <a:rPr lang="it-IT" sz="2400" b="1" spc="-190" dirty="0">
                <a:solidFill>
                  <a:srgbClr val="C00000"/>
                </a:solidFill>
                <a:cs typeface="Calibri"/>
              </a:rPr>
              <a:t> </a:t>
            </a:r>
            <a:r>
              <a:rPr lang="it-IT" sz="2400" b="1" spc="-40" dirty="0">
                <a:solidFill>
                  <a:srgbClr val="C00000"/>
                </a:solidFill>
                <a:cs typeface="Calibri"/>
              </a:rPr>
              <a:t>professionista</a:t>
            </a:r>
            <a:r>
              <a:rPr lang="it-IT" sz="2400" b="1" spc="-185" dirty="0">
                <a:solidFill>
                  <a:srgbClr val="C00000"/>
                </a:solidFill>
                <a:cs typeface="Calibri"/>
              </a:rPr>
              <a:t> </a:t>
            </a:r>
            <a:r>
              <a:rPr lang="it-IT" sz="2400" b="1" spc="-45" dirty="0">
                <a:solidFill>
                  <a:srgbClr val="C00000"/>
                </a:solidFill>
                <a:cs typeface="Calibri"/>
              </a:rPr>
              <a:t>antincendio</a:t>
            </a:r>
            <a:r>
              <a:rPr lang="it-IT" sz="2400" spc="-45" dirty="0">
                <a:solidFill>
                  <a:srgbClr val="C00000"/>
                </a:solidFill>
                <a:cs typeface="Calibri"/>
              </a:rPr>
              <a:t>,</a:t>
            </a:r>
            <a:r>
              <a:rPr lang="it-IT" sz="2400" spc="-185" dirty="0">
                <a:solidFill>
                  <a:srgbClr val="C00000"/>
                </a:solidFill>
                <a:cs typeface="Calibri"/>
              </a:rPr>
              <a:t> </a:t>
            </a:r>
            <a:r>
              <a:rPr lang="it-IT" sz="2400" spc="-5" dirty="0">
                <a:cs typeface="Calibri"/>
              </a:rPr>
              <a:t>è</a:t>
            </a:r>
            <a:r>
              <a:rPr lang="it-IT" sz="2400" spc="-200" dirty="0">
                <a:cs typeface="Calibri"/>
              </a:rPr>
              <a:t> </a:t>
            </a:r>
            <a:r>
              <a:rPr lang="it-IT" sz="2400" b="1" spc="-40" dirty="0">
                <a:solidFill>
                  <a:srgbClr val="C00000"/>
                </a:solidFill>
                <a:cs typeface="Calibri"/>
              </a:rPr>
              <a:t>integrata</a:t>
            </a:r>
            <a:r>
              <a:rPr lang="it-IT" sz="2400" b="1" spc="-200" dirty="0">
                <a:solidFill>
                  <a:srgbClr val="C00000"/>
                </a:solidFill>
                <a:cs typeface="Calibri"/>
              </a:rPr>
              <a:t> </a:t>
            </a:r>
            <a:r>
              <a:rPr lang="it-IT" sz="2400" spc="-35" dirty="0">
                <a:cs typeface="Calibri"/>
              </a:rPr>
              <a:t>con:</a:t>
            </a:r>
            <a:endParaRPr lang="it-IT" sz="2400" dirty="0">
              <a:cs typeface="Calibri"/>
            </a:endParaRPr>
          </a:p>
          <a:p>
            <a:pPr marL="377825" marR="191770" indent="-365760" algn="just">
              <a:lnSpc>
                <a:spcPct val="101800"/>
              </a:lnSpc>
              <a:spcBef>
                <a:spcPts val="1645"/>
              </a:spcBef>
              <a:buClr>
                <a:srgbClr val="000000"/>
              </a:buClr>
              <a:buFont typeface="Symbol"/>
              <a:buChar char=""/>
              <a:tabLst>
                <a:tab pos="379095" algn="l"/>
              </a:tabLst>
            </a:pPr>
            <a:r>
              <a:rPr lang="it-IT" sz="2400" b="1" spc="-5" dirty="0">
                <a:solidFill>
                  <a:srgbClr val="C00000"/>
                </a:solidFill>
                <a:cs typeface="Calibri"/>
              </a:rPr>
              <a:t>Valutazione sul rischio aggiuntivo </a:t>
            </a:r>
            <a:r>
              <a:rPr lang="it-IT" sz="2400" spc="-5" dirty="0">
                <a:cs typeface="Calibri"/>
              </a:rPr>
              <a:t>conseguente </a:t>
            </a:r>
            <a:r>
              <a:rPr lang="it-IT" sz="2400" dirty="0">
                <a:cs typeface="Calibri"/>
              </a:rPr>
              <a:t>alla </a:t>
            </a:r>
            <a:r>
              <a:rPr lang="it-IT" sz="2400" spc="-5" dirty="0">
                <a:cs typeface="Calibri"/>
              </a:rPr>
              <a:t>mancata osservanza </a:t>
            </a:r>
            <a:r>
              <a:rPr lang="it-IT" sz="2400" spc="-10" dirty="0">
                <a:cs typeface="Calibri"/>
              </a:rPr>
              <a:t>delle </a:t>
            </a:r>
            <a:r>
              <a:rPr lang="it-IT" sz="2400" spc="-5" dirty="0">
                <a:cs typeface="Calibri"/>
              </a:rPr>
              <a:t>norme da derogare e indicazione delle </a:t>
            </a:r>
            <a:r>
              <a:rPr lang="it-IT" sz="2400" b="1" spc="-5" dirty="0">
                <a:solidFill>
                  <a:srgbClr val="C00000"/>
                </a:solidFill>
                <a:cs typeface="Calibri"/>
              </a:rPr>
              <a:t>misure </a:t>
            </a:r>
            <a:r>
              <a:rPr lang="it-IT" sz="2400" spc="-5" dirty="0">
                <a:cs typeface="Calibri"/>
              </a:rPr>
              <a:t>ritenute idonee a </a:t>
            </a:r>
            <a:r>
              <a:rPr lang="it-IT" sz="2400" b="1" spc="-5" dirty="0">
                <a:solidFill>
                  <a:srgbClr val="C00000"/>
                </a:solidFill>
                <a:cs typeface="Calibri"/>
              </a:rPr>
              <a:t>compensare </a:t>
            </a:r>
            <a:r>
              <a:rPr lang="it-IT" sz="2400" dirty="0">
                <a:cs typeface="Calibri"/>
              </a:rPr>
              <a:t>il </a:t>
            </a:r>
            <a:r>
              <a:rPr lang="it-IT" sz="2400" b="1" spc="-5" dirty="0">
                <a:solidFill>
                  <a:srgbClr val="C00000"/>
                </a:solidFill>
                <a:cs typeface="Calibri"/>
              </a:rPr>
              <a:t>rischio aggiuntivo</a:t>
            </a:r>
            <a:r>
              <a:rPr lang="it-IT" sz="2400" spc="-5" dirty="0">
                <a:cs typeface="Calibri"/>
              </a:rPr>
              <a:t>, determinate con </a:t>
            </a:r>
            <a:r>
              <a:rPr lang="it-IT" sz="2400" spc="-10" dirty="0">
                <a:cs typeface="Calibri"/>
              </a:rPr>
              <a:t>le </a:t>
            </a:r>
            <a:r>
              <a:rPr lang="it-IT" sz="2400" spc="-5" dirty="0">
                <a:cs typeface="Calibri"/>
              </a:rPr>
              <a:t>metodologie</a:t>
            </a:r>
            <a:r>
              <a:rPr lang="it-IT" sz="2400" spc="25" dirty="0">
                <a:cs typeface="Calibri"/>
              </a:rPr>
              <a:t> </a:t>
            </a:r>
            <a:r>
              <a:rPr lang="it-IT" sz="2400" spc="-5" dirty="0">
                <a:cs typeface="Calibri"/>
              </a:rPr>
              <a:t>FSE.</a:t>
            </a:r>
            <a:endParaRPr lang="it-IT" sz="2400" dirty="0">
              <a:cs typeface="Calibri"/>
            </a:endParaRPr>
          </a:p>
          <a:p>
            <a:pPr marL="377825" marR="198120" indent="-365760" algn="just">
              <a:lnSpc>
                <a:spcPct val="101800"/>
              </a:lnSpc>
              <a:spcBef>
                <a:spcPts val="1639"/>
              </a:spcBef>
              <a:buFont typeface="Symbol"/>
              <a:buChar char=""/>
              <a:tabLst>
                <a:tab pos="378460" algn="l"/>
              </a:tabLst>
            </a:pPr>
            <a:r>
              <a:rPr lang="it-IT" sz="2400" spc="-5" dirty="0">
                <a:cs typeface="Calibri"/>
              </a:rPr>
              <a:t>Documento contenente </a:t>
            </a:r>
            <a:r>
              <a:rPr lang="it-IT" sz="2400" dirty="0">
                <a:cs typeface="Calibri"/>
              </a:rPr>
              <a:t>il </a:t>
            </a:r>
            <a:r>
              <a:rPr lang="it-IT" sz="2400" spc="-5" dirty="0">
                <a:cs typeface="Calibri"/>
              </a:rPr>
              <a:t>programma per l’attuazione </a:t>
            </a:r>
            <a:r>
              <a:rPr lang="it-IT" sz="2400" dirty="0">
                <a:cs typeface="Calibri"/>
              </a:rPr>
              <a:t>del </a:t>
            </a:r>
            <a:r>
              <a:rPr lang="it-IT" sz="2400" b="1" spc="-5" dirty="0">
                <a:solidFill>
                  <a:srgbClr val="C00000"/>
                </a:solidFill>
                <a:cs typeface="Calibri"/>
              </a:rPr>
              <a:t>sistema di gestione della sicurezza antincendio</a:t>
            </a:r>
            <a:r>
              <a:rPr lang="it-IT" sz="2400" b="1" spc="15" dirty="0">
                <a:solidFill>
                  <a:srgbClr val="C00000"/>
                </a:solidFill>
                <a:cs typeface="Calibri"/>
              </a:rPr>
              <a:t> </a:t>
            </a:r>
            <a:r>
              <a:rPr lang="it-IT" sz="2400" b="1" dirty="0">
                <a:solidFill>
                  <a:srgbClr val="C00000"/>
                </a:solidFill>
                <a:cs typeface="Calibri"/>
              </a:rPr>
              <a:t>(SGSA)</a:t>
            </a:r>
            <a:r>
              <a:rPr lang="it-IT" sz="2400" dirty="0">
                <a:cs typeface="Calibri"/>
              </a:rPr>
              <a:t>.</a:t>
            </a:r>
          </a:p>
          <a:p>
            <a:pPr marL="18415" marR="193675" algn="just">
              <a:lnSpc>
                <a:spcPct val="101800"/>
              </a:lnSpc>
              <a:spcBef>
                <a:spcPts val="2385"/>
              </a:spcBef>
            </a:pPr>
            <a:r>
              <a:rPr lang="it-IT" sz="2400" spc="-5" dirty="0">
                <a:cs typeface="Calibri"/>
              </a:rPr>
              <a:t>Il </a:t>
            </a:r>
            <a:r>
              <a:rPr lang="it-IT" sz="2400" b="1" spc="-5" dirty="0">
                <a:solidFill>
                  <a:srgbClr val="C00000"/>
                </a:solidFill>
                <a:cs typeface="Calibri"/>
              </a:rPr>
              <a:t>versamento </a:t>
            </a:r>
            <a:r>
              <a:rPr lang="it-IT" sz="2400" spc="-5" dirty="0">
                <a:cs typeface="Calibri"/>
              </a:rPr>
              <a:t>è calcolato </a:t>
            </a:r>
            <a:r>
              <a:rPr lang="it-IT" sz="2400" spc="-10" dirty="0">
                <a:cs typeface="Calibri"/>
              </a:rPr>
              <a:t>sulla </a:t>
            </a:r>
            <a:r>
              <a:rPr lang="it-IT" sz="2400" spc="-5" dirty="0">
                <a:cs typeface="Calibri"/>
              </a:rPr>
              <a:t>base di quanto previsto per </a:t>
            </a:r>
            <a:r>
              <a:rPr lang="it-IT" sz="2400" spc="-10" dirty="0">
                <a:cs typeface="Calibri"/>
              </a:rPr>
              <a:t>la </a:t>
            </a:r>
            <a:r>
              <a:rPr lang="it-IT" sz="2400" spc="-5" dirty="0">
                <a:cs typeface="Calibri"/>
              </a:rPr>
              <a:t>valutazione del progetto che risulta già </a:t>
            </a:r>
            <a:r>
              <a:rPr lang="it-IT" sz="2400" b="1" spc="-5" dirty="0">
                <a:solidFill>
                  <a:srgbClr val="C00000"/>
                </a:solidFill>
                <a:cs typeface="Calibri"/>
              </a:rPr>
              <a:t>maggiorato del </a:t>
            </a:r>
            <a:r>
              <a:rPr lang="it-IT" sz="2400" b="1" dirty="0">
                <a:solidFill>
                  <a:srgbClr val="C00000"/>
                </a:solidFill>
                <a:cs typeface="Calibri"/>
              </a:rPr>
              <a:t>50</a:t>
            </a:r>
            <a:r>
              <a:rPr lang="it-IT" sz="2400" b="1" spc="-5" dirty="0">
                <a:solidFill>
                  <a:srgbClr val="C00000"/>
                </a:solidFill>
                <a:cs typeface="Calibri"/>
              </a:rPr>
              <a:t>%. </a:t>
            </a:r>
            <a:r>
              <a:rPr lang="it-IT" sz="2400" spc="-10" dirty="0">
                <a:cs typeface="Calibri"/>
              </a:rPr>
              <a:t>Perciò l’importo per la deroga con F.S.E. risulta pari a </a:t>
            </a:r>
            <a:r>
              <a:rPr lang="it-IT" sz="2400" b="1" spc="-5" dirty="0">
                <a:solidFill>
                  <a:srgbClr val="C00000"/>
                </a:solidFill>
                <a:cs typeface="Calibri"/>
              </a:rPr>
              <a:t>tre volte </a:t>
            </a:r>
            <a:r>
              <a:rPr lang="it-IT" sz="2400" spc="-10" dirty="0">
                <a:cs typeface="Calibri"/>
              </a:rPr>
              <a:t>quello di </a:t>
            </a:r>
            <a:r>
              <a:rPr lang="it-IT" sz="2400" b="1" spc="-5" dirty="0">
                <a:solidFill>
                  <a:srgbClr val="C00000"/>
                </a:solidFill>
                <a:cs typeface="Calibri"/>
              </a:rPr>
              <a:t>un «tradizionale» esame progetto</a:t>
            </a:r>
            <a:r>
              <a:rPr lang="it-IT" sz="2400" spc="-10" dirty="0">
                <a:cs typeface="Calibri"/>
              </a:rPr>
              <a:t>.</a:t>
            </a:r>
          </a:p>
        </p:txBody>
      </p:sp>
      <p:sp>
        <p:nvSpPr>
          <p:cNvPr id="34" name="CasellaDiTesto 33"/>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Applicazione dell’Approccio Prestazionale in Italia </a:t>
            </a:r>
          </a:p>
        </p:txBody>
      </p:sp>
    </p:spTree>
    <p:extLst>
      <p:ext uri="{BB962C8B-B14F-4D97-AF65-F5344CB8AC3E}">
        <p14:creationId xmlns:p14="http://schemas.microsoft.com/office/powerpoint/2010/main" val="8626442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29</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5437386"/>
          </a:xfrm>
          <a:prstGeom prst="rect">
            <a:avLst/>
          </a:prstGeom>
        </p:spPr>
        <p:txBody>
          <a:bodyPr vert="horz" wrap="square" lIns="0" tIns="172720" rIns="0" bIns="0" rtlCol="0">
            <a:spAutoFit/>
          </a:bodyPr>
          <a:lstStyle/>
          <a:p>
            <a:pPr algn="ctr"/>
            <a:r>
              <a:rPr lang="it-IT" sz="2800" b="1" dirty="0">
                <a:latin typeface="Calibri (Corpo)"/>
              </a:rPr>
              <a:t>Riferimenti Normativi</a:t>
            </a:r>
          </a:p>
          <a:p>
            <a:pPr algn="ctr"/>
            <a:endParaRPr lang="it-IT" sz="2400" b="1" dirty="0"/>
          </a:p>
          <a:p>
            <a:pPr algn="just"/>
            <a:r>
              <a:rPr lang="it-IT" b="1" u="sng" dirty="0">
                <a:solidFill>
                  <a:schemeClr val="accent1">
                    <a:lumMod val="75000"/>
                  </a:schemeClr>
                </a:solidFill>
              </a:rPr>
              <a:t>D.M. 9/5/2007</a:t>
            </a:r>
            <a:r>
              <a:rPr lang="it-IT" dirty="0"/>
              <a:t>: Direttive per l’attuazione dell’approccio ingegneristico alla sicurezza antincendio.</a:t>
            </a:r>
          </a:p>
          <a:p>
            <a:pPr algn="just"/>
            <a:endParaRPr lang="it-IT" dirty="0"/>
          </a:p>
          <a:p>
            <a:pPr algn="just"/>
            <a:r>
              <a:rPr lang="it-IT" b="1" u="sng" dirty="0" err="1">
                <a:solidFill>
                  <a:schemeClr val="accent1">
                    <a:lumMod val="75000"/>
                  </a:schemeClr>
                </a:solidFill>
              </a:rPr>
              <a:t>Lett</a:t>
            </a:r>
            <a:r>
              <a:rPr lang="it-IT" b="1" u="sng" dirty="0">
                <a:solidFill>
                  <a:schemeClr val="accent1">
                    <a:lumMod val="75000"/>
                  </a:schemeClr>
                </a:solidFill>
              </a:rPr>
              <a:t>. Circ. </a:t>
            </a:r>
            <a:r>
              <a:rPr lang="it-IT" b="1" u="sng" dirty="0" err="1">
                <a:solidFill>
                  <a:schemeClr val="accent1">
                    <a:lumMod val="75000"/>
                  </a:schemeClr>
                </a:solidFill>
              </a:rPr>
              <a:t>prot</a:t>
            </a:r>
            <a:r>
              <a:rPr lang="it-IT" b="1" u="sng" dirty="0">
                <a:solidFill>
                  <a:schemeClr val="accent1">
                    <a:lumMod val="75000"/>
                  </a:schemeClr>
                </a:solidFill>
              </a:rPr>
              <a:t>. n. 4921 del 17/7/2007</a:t>
            </a:r>
            <a:r>
              <a:rPr lang="it-IT" dirty="0"/>
              <a:t>: Direttive per l’attuazione dell’approccio ingegneristico … - </a:t>
            </a:r>
            <a:r>
              <a:rPr lang="it-IT" b="1" dirty="0">
                <a:solidFill>
                  <a:srgbClr val="AB201D"/>
                </a:solidFill>
              </a:rPr>
              <a:t>Primi indirizzi applicativi</a:t>
            </a:r>
            <a:r>
              <a:rPr lang="it-IT" dirty="0"/>
              <a:t>.</a:t>
            </a:r>
          </a:p>
          <a:p>
            <a:pPr algn="just"/>
            <a:endParaRPr lang="it-IT" dirty="0"/>
          </a:p>
          <a:p>
            <a:pPr algn="just"/>
            <a:r>
              <a:rPr lang="it-IT" b="1" u="sng" dirty="0" err="1">
                <a:solidFill>
                  <a:schemeClr val="accent1">
                    <a:lumMod val="75000"/>
                  </a:schemeClr>
                </a:solidFill>
              </a:rPr>
              <a:t>Lett</a:t>
            </a:r>
            <a:r>
              <a:rPr lang="it-IT" b="1" u="sng" dirty="0">
                <a:solidFill>
                  <a:schemeClr val="accent1">
                    <a:lumMod val="75000"/>
                  </a:schemeClr>
                </a:solidFill>
              </a:rPr>
              <a:t>. Circ. </a:t>
            </a:r>
            <a:r>
              <a:rPr lang="it-IT" b="1" u="sng" dirty="0" err="1">
                <a:solidFill>
                  <a:schemeClr val="accent1">
                    <a:lumMod val="75000"/>
                  </a:schemeClr>
                </a:solidFill>
              </a:rPr>
              <a:t>prot</a:t>
            </a:r>
            <a:r>
              <a:rPr lang="it-IT" b="1" u="sng" dirty="0">
                <a:solidFill>
                  <a:schemeClr val="accent1">
                    <a:lumMod val="75000"/>
                  </a:schemeClr>
                </a:solidFill>
              </a:rPr>
              <a:t>. n. DCPST/427 del 31/3/2008</a:t>
            </a:r>
            <a:r>
              <a:rPr lang="it-IT" dirty="0"/>
              <a:t>: Approccio ingegneristico … - Trasmissione </a:t>
            </a:r>
            <a:r>
              <a:rPr lang="it-IT" b="1" dirty="0">
                <a:solidFill>
                  <a:srgbClr val="AB201D"/>
                </a:solidFill>
              </a:rPr>
              <a:t>linee guida </a:t>
            </a:r>
            <a:r>
              <a:rPr lang="it-IT" dirty="0"/>
              <a:t>per </a:t>
            </a:r>
            <a:r>
              <a:rPr lang="it-IT" b="1" dirty="0">
                <a:solidFill>
                  <a:srgbClr val="AB201D"/>
                </a:solidFill>
              </a:rPr>
              <a:t>l’approvazione dei progetti  </a:t>
            </a:r>
            <a:r>
              <a:rPr lang="it-IT" dirty="0"/>
              <a:t>e della scheda rilevamento dati …</a:t>
            </a:r>
          </a:p>
          <a:p>
            <a:pPr algn="just"/>
            <a:endParaRPr lang="it-IT" dirty="0"/>
          </a:p>
          <a:p>
            <a:pPr algn="just"/>
            <a:r>
              <a:rPr lang="it-IT" b="1" u="sng" dirty="0">
                <a:solidFill>
                  <a:schemeClr val="accent1">
                    <a:lumMod val="75000"/>
                  </a:schemeClr>
                </a:solidFill>
              </a:rPr>
              <a:t>D.M. 3/8/2015</a:t>
            </a:r>
            <a:r>
              <a:rPr lang="it-IT" dirty="0"/>
              <a:t>:</a:t>
            </a:r>
            <a:r>
              <a:rPr lang="it-IT" dirty="0">
                <a:solidFill>
                  <a:schemeClr val="accent1">
                    <a:lumMod val="75000"/>
                  </a:schemeClr>
                </a:solidFill>
              </a:rPr>
              <a:t> </a:t>
            </a:r>
            <a:r>
              <a:rPr lang="it-IT" dirty="0"/>
              <a:t>(Codice di prevenzione incendi): Norme tecniche  di prevenzione incendi, ai sensi dell'art. 15 del </a:t>
            </a:r>
            <a:r>
              <a:rPr lang="it-IT" dirty="0" err="1"/>
              <a:t>D.Lgs</a:t>
            </a:r>
            <a:r>
              <a:rPr lang="it-IT" dirty="0"/>
              <a:t> 8/3/2006, n. 139.  </a:t>
            </a:r>
            <a:r>
              <a:rPr lang="it-IT" b="1" dirty="0">
                <a:solidFill>
                  <a:srgbClr val="AB201D"/>
                </a:solidFill>
              </a:rPr>
              <a:t>Sezione M – Metodi </a:t>
            </a:r>
            <a:r>
              <a:rPr lang="it-IT" dirty="0"/>
              <a:t>(M1: Metodologia; M2: Scenari di incendio;  M3: Salvaguardia della vita).</a:t>
            </a:r>
          </a:p>
          <a:p>
            <a:pPr algn="just"/>
            <a:endParaRPr lang="it-IT" dirty="0"/>
          </a:p>
          <a:p>
            <a:pPr algn="just"/>
            <a:r>
              <a:rPr lang="it-IT" b="1" u="sng" dirty="0">
                <a:solidFill>
                  <a:schemeClr val="accent1">
                    <a:lumMod val="75000"/>
                  </a:schemeClr>
                </a:solidFill>
              </a:rPr>
              <a:t>D.M. 7/8/2012</a:t>
            </a:r>
            <a:r>
              <a:rPr lang="it-IT" dirty="0"/>
              <a:t>: Disposizioni relative alle modalità di presentazione delle istanze concernenti i procedimenti di prevenzione incendi e alla documentazione da allegare, ai sensi dell’articolo 2, comma 7 del decreto del Presidente della Repubblica 1° agosto 2011, n. 151</a:t>
            </a:r>
          </a:p>
          <a:p>
            <a:pPr algn="just"/>
            <a:endParaRPr lang="it-IT" sz="2000" b="1" dirty="0"/>
          </a:p>
          <a:p>
            <a:pPr algn="just"/>
            <a:r>
              <a:rPr lang="it-IT" b="1" u="sng" dirty="0">
                <a:solidFill>
                  <a:schemeClr val="accent1">
                    <a:lumMod val="75000"/>
                  </a:schemeClr>
                </a:solidFill>
              </a:rPr>
              <a:t>Legge n. 241 del 1990</a:t>
            </a:r>
            <a:r>
              <a:rPr lang="it-IT" dirty="0"/>
              <a:t>: Nuove norme in materia di procedimento amministrativo e di diritto di accesso ai documenti amministrativi.</a:t>
            </a:r>
            <a:endParaRPr lang="it-IT" b="1" u="sng" dirty="0">
              <a:solidFill>
                <a:schemeClr val="accent1">
                  <a:lumMod val="75000"/>
                </a:schemeClr>
              </a:solidFill>
            </a:endParaRPr>
          </a:p>
        </p:txBody>
      </p:sp>
      <p:sp>
        <p:nvSpPr>
          <p:cNvPr id="11" name="CasellaDiTesto 10"/>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Tree>
    <p:extLst>
      <p:ext uri="{BB962C8B-B14F-4D97-AF65-F5344CB8AC3E}">
        <p14:creationId xmlns:p14="http://schemas.microsoft.com/office/powerpoint/2010/main" val="1777804421"/>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727180" y="6478270"/>
            <a:ext cx="281940" cy="365125"/>
          </a:xfrm>
        </p:spPr>
        <p:txBody>
          <a:bodyPr/>
          <a:lstStyle/>
          <a:p>
            <a:fld id="{E995EE40-9E1A-47E3-9D37-0CE2CB3BAD22}" type="slidenum">
              <a:rPr lang="it-IT" smtClean="0">
                <a:solidFill>
                  <a:schemeClr val="bg1"/>
                </a:solidFill>
              </a:rPr>
              <a:t>3</a:t>
            </a:fld>
            <a:endParaRPr lang="it-IT" dirty="0">
              <a:solidFill>
                <a:schemeClr val="bg1"/>
              </a:solidFill>
            </a:endParaRPr>
          </a:p>
        </p:txBody>
      </p:sp>
      <p:sp>
        <p:nvSpPr>
          <p:cNvPr id="5" name="CasellaDiTesto 4"/>
          <p:cNvSpPr txBox="1"/>
          <p:nvPr/>
        </p:nvSpPr>
        <p:spPr>
          <a:xfrm>
            <a:off x="339634" y="844522"/>
            <a:ext cx="11512732" cy="4837863"/>
          </a:xfrm>
          <a:prstGeom prst="rect">
            <a:avLst/>
          </a:prstGeom>
          <a:noFill/>
        </p:spPr>
        <p:txBody>
          <a:bodyPr wrap="square" rtlCol="0">
            <a:spAutoFit/>
          </a:bodyPr>
          <a:lstStyle/>
          <a:p>
            <a:pPr algn="ctr"/>
            <a:r>
              <a:rPr lang="it-IT" sz="3000" b="1" dirty="0"/>
              <a:t>Definizione</a:t>
            </a:r>
          </a:p>
          <a:p>
            <a:endParaRPr lang="it-IT" dirty="0"/>
          </a:p>
          <a:p>
            <a:pPr marL="12700" algn="just">
              <a:lnSpc>
                <a:spcPct val="100000"/>
              </a:lnSpc>
              <a:spcBef>
                <a:spcPts val="1960"/>
              </a:spcBef>
            </a:pPr>
            <a:r>
              <a:rPr lang="it-IT" sz="2400" b="1" spc="-5" dirty="0">
                <a:cs typeface="Calibri"/>
              </a:rPr>
              <a:t>P.to G.1.21 </a:t>
            </a:r>
            <a:r>
              <a:rPr lang="it-IT" sz="2400" spc="-5" dirty="0">
                <a:cs typeface="Calibri"/>
              </a:rPr>
              <a:t>del</a:t>
            </a:r>
            <a:r>
              <a:rPr lang="it-IT" sz="2400" spc="-5" dirty="0">
                <a:solidFill>
                  <a:srgbClr val="0000FF"/>
                </a:solidFill>
                <a:cs typeface="Calibri"/>
              </a:rPr>
              <a:t> </a:t>
            </a:r>
            <a:r>
              <a:rPr lang="it-IT" sz="2400" u="heavy" dirty="0">
                <a:solidFill>
                  <a:srgbClr val="0000FF"/>
                </a:solidFill>
                <a:uFill>
                  <a:solidFill>
                    <a:srgbClr val="0000FF"/>
                  </a:solidFill>
                </a:uFill>
                <a:cs typeface="Calibri"/>
                <a:hlinkClick r:id="rId4"/>
              </a:rPr>
              <a:t>Codice</a:t>
            </a:r>
            <a:r>
              <a:rPr lang="it-IT" sz="2400" dirty="0">
                <a:solidFill>
                  <a:srgbClr val="0000FF"/>
                </a:solidFill>
                <a:cs typeface="Calibri"/>
                <a:hlinkClick r:id="rId4"/>
              </a:rPr>
              <a:t> </a:t>
            </a:r>
            <a:r>
              <a:rPr lang="it-IT" sz="2400" spc="-5" dirty="0">
                <a:cs typeface="Calibri"/>
              </a:rPr>
              <a:t>– </a:t>
            </a:r>
            <a:r>
              <a:rPr lang="it-IT" sz="2400" b="1" spc="-5" dirty="0">
                <a:cs typeface="Calibri"/>
              </a:rPr>
              <a:t>Art. 1 </a:t>
            </a:r>
            <a:r>
              <a:rPr lang="it-IT" sz="2400" b="1" spc="-5" dirty="0" err="1">
                <a:cs typeface="Calibri"/>
              </a:rPr>
              <a:t>lett</a:t>
            </a:r>
            <a:r>
              <a:rPr lang="it-IT" sz="2400" b="1" spc="-5" dirty="0">
                <a:cs typeface="Calibri"/>
              </a:rPr>
              <a:t>. d </a:t>
            </a:r>
            <a:r>
              <a:rPr lang="it-IT" sz="2400" dirty="0">
                <a:cs typeface="Calibri"/>
              </a:rPr>
              <a:t>del</a:t>
            </a:r>
            <a:r>
              <a:rPr lang="it-IT" sz="2400" dirty="0">
                <a:solidFill>
                  <a:srgbClr val="0000FF"/>
                </a:solidFill>
                <a:cs typeface="Calibri"/>
                <a:hlinkClick r:id="rId5"/>
              </a:rPr>
              <a:t> </a:t>
            </a:r>
            <a:r>
              <a:rPr lang="it-IT" sz="2400" u="heavy" spc="-5" dirty="0">
                <a:solidFill>
                  <a:srgbClr val="0000FF"/>
                </a:solidFill>
                <a:uFill>
                  <a:solidFill>
                    <a:srgbClr val="0000FF"/>
                  </a:solidFill>
                </a:uFill>
                <a:cs typeface="Calibri"/>
                <a:hlinkClick r:id="rId5"/>
              </a:rPr>
              <a:t>D.M. 7 agosto</a:t>
            </a:r>
            <a:r>
              <a:rPr lang="it-IT" sz="2400" u="heavy" spc="35" dirty="0">
                <a:solidFill>
                  <a:srgbClr val="0000FF"/>
                </a:solidFill>
                <a:uFill>
                  <a:solidFill>
                    <a:srgbClr val="0000FF"/>
                  </a:solidFill>
                </a:uFill>
                <a:cs typeface="Calibri"/>
                <a:hlinkClick r:id="rId5"/>
              </a:rPr>
              <a:t> </a:t>
            </a:r>
            <a:r>
              <a:rPr lang="it-IT" sz="2400" u="heavy" spc="-10" dirty="0">
                <a:solidFill>
                  <a:srgbClr val="0000FF"/>
                </a:solidFill>
                <a:uFill>
                  <a:solidFill>
                    <a:srgbClr val="0000FF"/>
                  </a:solidFill>
                </a:uFill>
                <a:cs typeface="Calibri"/>
                <a:hlinkClick r:id="rId5"/>
              </a:rPr>
              <a:t>2012</a:t>
            </a:r>
            <a:endParaRPr lang="it-IT" sz="2400" dirty="0">
              <a:cs typeface="Calibri"/>
            </a:endParaRPr>
          </a:p>
          <a:p>
            <a:pPr marL="12700" algn="just">
              <a:lnSpc>
                <a:spcPct val="100000"/>
              </a:lnSpc>
              <a:spcBef>
                <a:spcPts val="1860"/>
              </a:spcBef>
            </a:pPr>
            <a:r>
              <a:rPr lang="it-IT" sz="2400" b="1" spc="-5" dirty="0">
                <a:cs typeface="Calibri"/>
              </a:rPr>
              <a:t>Ingegneria </a:t>
            </a:r>
            <a:r>
              <a:rPr lang="it-IT" sz="2400" b="1" spc="-10" dirty="0">
                <a:cs typeface="Calibri"/>
              </a:rPr>
              <a:t>della </a:t>
            </a:r>
            <a:r>
              <a:rPr lang="it-IT" sz="2400" b="1" spc="-5" dirty="0">
                <a:cs typeface="Calibri"/>
              </a:rPr>
              <a:t>sicurezza antincendio</a:t>
            </a:r>
            <a:r>
              <a:rPr lang="it-IT" sz="2400" b="1" spc="-10" dirty="0">
                <a:cs typeface="Calibri"/>
              </a:rPr>
              <a:t>:</a:t>
            </a:r>
            <a:endParaRPr lang="it-IT" sz="2400" dirty="0">
              <a:cs typeface="Calibri"/>
            </a:endParaRPr>
          </a:p>
          <a:p>
            <a:pPr marL="12700" marR="5080" algn="just">
              <a:lnSpc>
                <a:spcPct val="101699"/>
              </a:lnSpc>
              <a:spcBef>
                <a:spcPts val="1805"/>
              </a:spcBef>
            </a:pPr>
            <a:r>
              <a:rPr lang="it-IT" sz="2400" b="1" i="1" spc="-5" dirty="0">
                <a:solidFill>
                  <a:srgbClr val="C00000"/>
                </a:solidFill>
                <a:cs typeface="Calibri"/>
              </a:rPr>
              <a:t>Applicazione di principi ingegneristici</a:t>
            </a:r>
            <a:r>
              <a:rPr lang="it-IT" sz="2400" i="1" spc="-5" dirty="0">
                <a:cs typeface="Calibri"/>
              </a:rPr>
              <a:t>, di regole e di giudizi esperti basati sulla </a:t>
            </a:r>
            <a:r>
              <a:rPr lang="it-IT" sz="2400" b="1" i="1" spc="-5" dirty="0">
                <a:solidFill>
                  <a:srgbClr val="C00000"/>
                </a:solidFill>
                <a:cs typeface="Calibri"/>
              </a:rPr>
              <a:t>valutazione scientifica </a:t>
            </a:r>
            <a:r>
              <a:rPr lang="it-IT" sz="2400" i="1" spc="-5" dirty="0">
                <a:cs typeface="Calibri"/>
              </a:rPr>
              <a:t>del fenomeno della  combustione, degli </a:t>
            </a:r>
            <a:r>
              <a:rPr lang="it-IT" sz="2400" b="1" i="1" spc="-5" dirty="0">
                <a:solidFill>
                  <a:srgbClr val="C00000"/>
                </a:solidFill>
                <a:cs typeface="Calibri"/>
              </a:rPr>
              <a:t>effetti dell'incendio </a:t>
            </a:r>
            <a:r>
              <a:rPr lang="it-IT" sz="2400" i="1" spc="-5" dirty="0">
                <a:cs typeface="Calibri"/>
              </a:rPr>
              <a:t>e del </a:t>
            </a:r>
            <a:r>
              <a:rPr lang="it-IT" sz="2400" b="1" i="1" spc="-5" dirty="0">
                <a:solidFill>
                  <a:srgbClr val="C00000"/>
                </a:solidFill>
                <a:cs typeface="Calibri"/>
              </a:rPr>
              <a:t>comportamento  umano</a:t>
            </a:r>
            <a:r>
              <a:rPr lang="it-IT" sz="2400" i="1" spc="-5" dirty="0">
                <a:cs typeface="Calibri"/>
              </a:rPr>
              <a:t>, finalizzati alla tutela della </a:t>
            </a:r>
            <a:r>
              <a:rPr lang="it-IT" sz="2400" i="1" spc="-10" dirty="0">
                <a:cs typeface="Calibri"/>
              </a:rPr>
              <a:t>vita </a:t>
            </a:r>
            <a:r>
              <a:rPr lang="it-IT" sz="2400" i="1" spc="-5" dirty="0">
                <a:cs typeface="Calibri"/>
              </a:rPr>
              <a:t>umana, alla protezione  dei</a:t>
            </a:r>
            <a:r>
              <a:rPr lang="it-IT" sz="2400" i="1" spc="-114" dirty="0">
                <a:cs typeface="Calibri"/>
              </a:rPr>
              <a:t> </a:t>
            </a:r>
            <a:r>
              <a:rPr lang="it-IT" sz="2400" i="1" spc="-5" dirty="0">
                <a:cs typeface="Calibri"/>
              </a:rPr>
              <a:t>beni</a:t>
            </a:r>
            <a:r>
              <a:rPr lang="it-IT" sz="2400" i="1" spc="-110" dirty="0">
                <a:cs typeface="Calibri"/>
              </a:rPr>
              <a:t> </a:t>
            </a:r>
            <a:r>
              <a:rPr lang="it-IT" sz="2400" i="1" spc="-5" dirty="0">
                <a:cs typeface="Calibri"/>
              </a:rPr>
              <a:t>e</a:t>
            </a:r>
            <a:r>
              <a:rPr lang="it-IT" sz="2400" i="1" spc="-105" dirty="0">
                <a:cs typeface="Calibri"/>
              </a:rPr>
              <a:t> </a:t>
            </a:r>
            <a:r>
              <a:rPr lang="it-IT" sz="2400" i="1" spc="-5" dirty="0">
                <a:cs typeface="Calibri"/>
              </a:rPr>
              <a:t>dell'ambiente,</a:t>
            </a:r>
            <a:r>
              <a:rPr lang="it-IT" sz="2400" i="1" spc="-100" dirty="0">
                <a:cs typeface="Calibri"/>
              </a:rPr>
              <a:t> </a:t>
            </a:r>
            <a:r>
              <a:rPr lang="it-IT" sz="2400" i="1" spc="-10" dirty="0">
                <a:cs typeface="Calibri"/>
              </a:rPr>
              <a:t>alla</a:t>
            </a:r>
            <a:r>
              <a:rPr lang="it-IT" sz="2400" i="1" spc="-105" dirty="0">
                <a:cs typeface="Calibri"/>
              </a:rPr>
              <a:t> </a:t>
            </a:r>
            <a:r>
              <a:rPr lang="it-IT" sz="2400" b="1" i="1" spc="-5" dirty="0">
                <a:solidFill>
                  <a:srgbClr val="C00000"/>
                </a:solidFill>
                <a:cs typeface="Calibri"/>
              </a:rPr>
              <a:t>quantificazione</a:t>
            </a:r>
            <a:r>
              <a:rPr lang="it-IT" sz="2400" i="1" spc="-105" dirty="0">
                <a:cs typeface="Calibri"/>
              </a:rPr>
              <a:t> </a:t>
            </a:r>
            <a:r>
              <a:rPr lang="it-IT" sz="2400" i="1" spc="-5" dirty="0">
                <a:cs typeface="Calibri"/>
              </a:rPr>
              <a:t>dei</a:t>
            </a:r>
            <a:r>
              <a:rPr lang="it-IT" sz="2400" i="1" spc="-110" dirty="0">
                <a:cs typeface="Calibri"/>
              </a:rPr>
              <a:t> </a:t>
            </a:r>
            <a:r>
              <a:rPr lang="it-IT" sz="2400" i="1" spc="-5" dirty="0">
                <a:cs typeface="Calibri"/>
              </a:rPr>
              <a:t>rischi</a:t>
            </a:r>
            <a:r>
              <a:rPr lang="it-IT" sz="2400" i="1" spc="-105" dirty="0">
                <a:cs typeface="Calibri"/>
              </a:rPr>
              <a:t> </a:t>
            </a:r>
            <a:r>
              <a:rPr lang="it-IT" sz="2400" i="1" spc="-5" dirty="0">
                <a:cs typeface="Calibri"/>
              </a:rPr>
              <a:t>di</a:t>
            </a:r>
            <a:r>
              <a:rPr lang="it-IT" sz="2400" i="1" spc="-105" dirty="0">
                <a:cs typeface="Calibri"/>
              </a:rPr>
              <a:t> </a:t>
            </a:r>
            <a:r>
              <a:rPr lang="it-IT" sz="2400" i="1" spc="-5" dirty="0">
                <a:cs typeface="Calibri"/>
              </a:rPr>
              <a:t>incendio  e dei </a:t>
            </a:r>
            <a:r>
              <a:rPr lang="it-IT" sz="2400" i="1" dirty="0">
                <a:cs typeface="Calibri"/>
              </a:rPr>
              <a:t>relativi effetti ed </a:t>
            </a:r>
            <a:r>
              <a:rPr lang="it-IT" sz="2400" i="1" spc="-10" dirty="0">
                <a:cs typeface="Calibri"/>
              </a:rPr>
              <a:t>alla </a:t>
            </a:r>
            <a:r>
              <a:rPr lang="it-IT" sz="2400" b="1" i="1" spc="-5" dirty="0">
                <a:solidFill>
                  <a:srgbClr val="C00000"/>
                </a:solidFill>
                <a:cs typeface="Calibri"/>
              </a:rPr>
              <a:t>valutazione analitica </a:t>
            </a:r>
            <a:r>
              <a:rPr lang="it-IT" sz="2400" i="1" dirty="0">
                <a:cs typeface="Calibri"/>
              </a:rPr>
              <a:t>delle </a:t>
            </a:r>
            <a:r>
              <a:rPr lang="it-IT" sz="2400" i="1" spc="-5" dirty="0">
                <a:cs typeface="Calibri"/>
              </a:rPr>
              <a:t>misure</a:t>
            </a:r>
            <a:r>
              <a:rPr lang="it-IT" sz="2400" i="1" spc="-200" dirty="0">
                <a:cs typeface="Calibri"/>
              </a:rPr>
              <a:t> </a:t>
            </a:r>
            <a:r>
              <a:rPr lang="it-IT" sz="2400" i="1" dirty="0">
                <a:cs typeface="Calibri"/>
              </a:rPr>
              <a:t>an</a:t>
            </a:r>
            <a:r>
              <a:rPr lang="it-IT" sz="2400" i="1" spc="-5" dirty="0">
                <a:cs typeface="Calibri"/>
              </a:rPr>
              <a:t>tincendio ottimali, necessarie a limitare, entro </a:t>
            </a:r>
            <a:r>
              <a:rPr lang="it-IT" sz="2400" b="1" i="1" spc="-5" dirty="0">
                <a:solidFill>
                  <a:srgbClr val="C00000"/>
                </a:solidFill>
                <a:cs typeface="Calibri"/>
              </a:rPr>
              <a:t>livelli prestabiliti</a:t>
            </a:r>
            <a:r>
              <a:rPr lang="it-IT" sz="2400" i="1" spc="-5" dirty="0">
                <a:cs typeface="Calibri"/>
              </a:rPr>
              <a:t>,  </a:t>
            </a:r>
            <a:r>
              <a:rPr lang="it-IT" sz="2400" i="1" spc="-10" dirty="0">
                <a:cs typeface="Calibri"/>
              </a:rPr>
              <a:t>le </a:t>
            </a:r>
            <a:r>
              <a:rPr lang="it-IT" sz="2400" i="1" spc="-5" dirty="0">
                <a:cs typeface="Calibri"/>
              </a:rPr>
              <a:t>conseguenze dell'incendio</a:t>
            </a:r>
            <a:r>
              <a:rPr lang="it-IT" sz="2400" spc="-5" dirty="0">
                <a:cs typeface="Calibri"/>
              </a:rPr>
              <a:t>.</a:t>
            </a:r>
            <a:endParaRPr lang="it-IT" sz="2400" dirty="0">
              <a:cs typeface="Calibri"/>
            </a:endParaRPr>
          </a:p>
          <a:p>
            <a:endParaRPr lang="it-IT" i="1" dirty="0"/>
          </a:p>
        </p:txBody>
      </p:sp>
      <p:sp>
        <p:nvSpPr>
          <p:cNvPr id="10" name="CasellaDiTesto 9"/>
          <p:cNvSpPr txBox="1"/>
          <p:nvPr/>
        </p:nvSpPr>
        <p:spPr>
          <a:xfrm>
            <a:off x="773435" y="128395"/>
            <a:ext cx="10621191" cy="461665"/>
          </a:xfrm>
          <a:prstGeom prst="rect">
            <a:avLst/>
          </a:prstGeom>
          <a:noFill/>
        </p:spPr>
        <p:txBody>
          <a:bodyPr wrap="square" rtlCol="0" anchor="ctr">
            <a:spAutoFit/>
          </a:bodyPr>
          <a:lstStyle/>
          <a:p>
            <a:r>
              <a:rPr lang="it-IT" sz="2400">
                <a:solidFill>
                  <a:schemeClr val="bg1"/>
                </a:solidFill>
              </a:rPr>
              <a:t>Origini dell’Ingegneria della Sicurezza Antincendio </a:t>
            </a:r>
            <a:endParaRPr lang="it-IT" sz="2400" dirty="0">
              <a:solidFill>
                <a:schemeClr val="bg1"/>
              </a:solidFill>
            </a:endParaRPr>
          </a:p>
        </p:txBody>
      </p:sp>
      <p:sp>
        <p:nvSpPr>
          <p:cNvPr id="12" name="CasellaDiTesto 11"/>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Tree>
    <p:extLst>
      <p:ext uri="{BB962C8B-B14F-4D97-AF65-F5344CB8AC3E}">
        <p14:creationId xmlns:p14="http://schemas.microsoft.com/office/powerpoint/2010/main" val="3881452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30</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5899051"/>
          </a:xfrm>
          <a:prstGeom prst="rect">
            <a:avLst/>
          </a:prstGeom>
        </p:spPr>
        <p:txBody>
          <a:bodyPr vert="horz" wrap="square" lIns="0" tIns="172720" rIns="0" bIns="0" rtlCol="0">
            <a:spAutoFit/>
          </a:bodyPr>
          <a:lstStyle/>
          <a:p>
            <a:pPr algn="ctr"/>
            <a:r>
              <a:rPr lang="it-IT" sz="2800" b="1" dirty="0">
                <a:latin typeface="Calibri (Corpo)"/>
              </a:rPr>
              <a:t>Legge n. 241 del 1990</a:t>
            </a:r>
          </a:p>
          <a:p>
            <a:pPr algn="ctr"/>
            <a:endParaRPr lang="it-IT" sz="2400" b="1" dirty="0">
              <a:latin typeface="Calibri (Corpo)"/>
            </a:endParaRPr>
          </a:p>
          <a:p>
            <a:r>
              <a:rPr lang="it-IT" sz="2400" spc="-5" dirty="0">
                <a:latin typeface="Calibri (Corpo)"/>
                <a:cs typeface="Arial"/>
              </a:rPr>
              <a:t>Il </a:t>
            </a:r>
            <a:r>
              <a:rPr lang="it-IT" sz="2400" spc="-10" dirty="0">
                <a:latin typeface="Calibri (Corpo)"/>
                <a:cs typeface="Arial"/>
              </a:rPr>
              <a:t>processo </a:t>
            </a:r>
            <a:r>
              <a:rPr lang="it-IT" sz="2400" dirty="0">
                <a:latin typeface="Calibri (Corpo)"/>
                <a:cs typeface="Arial"/>
              </a:rPr>
              <a:t>di </a:t>
            </a:r>
            <a:r>
              <a:rPr lang="it-IT" sz="2400" b="1" spc="-15" dirty="0">
                <a:solidFill>
                  <a:srgbClr val="AB201D"/>
                </a:solidFill>
                <a:latin typeface="Calibri (Corpo)"/>
                <a:cs typeface="Arial"/>
              </a:rPr>
              <a:t>controllo </a:t>
            </a:r>
            <a:r>
              <a:rPr lang="it-IT" sz="2400" b="1" spc="-5" dirty="0">
                <a:solidFill>
                  <a:srgbClr val="AB201D"/>
                </a:solidFill>
                <a:latin typeface="Calibri (Corpo)"/>
                <a:cs typeface="Arial"/>
              </a:rPr>
              <a:t>della </a:t>
            </a:r>
            <a:r>
              <a:rPr lang="it-IT" sz="2400" b="1" spc="-10" dirty="0">
                <a:solidFill>
                  <a:srgbClr val="AB201D"/>
                </a:solidFill>
                <a:latin typeface="Calibri (Corpo)"/>
                <a:cs typeface="Arial"/>
              </a:rPr>
              <a:t>sicurezza</a:t>
            </a:r>
            <a:r>
              <a:rPr lang="it-IT" sz="2400" spc="-10" dirty="0">
                <a:latin typeface="Calibri (Corpo)"/>
                <a:cs typeface="Arial"/>
              </a:rPr>
              <a:t>  </a:t>
            </a:r>
            <a:r>
              <a:rPr lang="it-IT" sz="2400" spc="-15" dirty="0">
                <a:latin typeface="Calibri (Corpo)"/>
                <a:cs typeface="Arial"/>
              </a:rPr>
              <a:t>antincendi </a:t>
            </a:r>
            <a:r>
              <a:rPr lang="it-IT" sz="2400" dirty="0">
                <a:latin typeface="Calibri (Corpo)"/>
                <a:cs typeface="Arial"/>
              </a:rPr>
              <a:t>è un </a:t>
            </a:r>
            <a:r>
              <a:rPr lang="it-IT" sz="2400" spc="-10" dirty="0">
                <a:latin typeface="Calibri (Corpo)"/>
                <a:cs typeface="Arial"/>
              </a:rPr>
              <a:t>processo </a:t>
            </a:r>
            <a:r>
              <a:rPr lang="it-IT" sz="2400" dirty="0">
                <a:latin typeface="Calibri (Corpo)"/>
                <a:cs typeface="Arial"/>
              </a:rPr>
              <a:t>che fa </a:t>
            </a:r>
            <a:r>
              <a:rPr lang="it-IT" sz="2400" spc="-5" dirty="0">
                <a:latin typeface="Calibri (Corpo)"/>
                <a:cs typeface="Arial"/>
              </a:rPr>
              <a:t>parte</a:t>
            </a:r>
            <a:r>
              <a:rPr lang="it-IT" sz="2400" spc="-285" dirty="0">
                <a:latin typeface="Calibri (Corpo)"/>
                <a:cs typeface="Arial"/>
              </a:rPr>
              <a:t> </a:t>
            </a:r>
            <a:r>
              <a:rPr lang="it-IT" sz="2400" spc="-10" dirty="0">
                <a:latin typeface="Calibri (Corpo)"/>
                <a:cs typeface="Arial"/>
              </a:rPr>
              <a:t>di </a:t>
            </a:r>
            <a:r>
              <a:rPr lang="it-IT" sz="2400" spc="-5" dirty="0">
                <a:latin typeface="Calibri (Corpo)"/>
                <a:cs typeface="Arial"/>
              </a:rPr>
              <a:t>un </a:t>
            </a:r>
            <a:r>
              <a:rPr lang="it-IT" sz="2400" b="1" spc="-15" dirty="0">
                <a:solidFill>
                  <a:srgbClr val="AB201D"/>
                </a:solidFill>
                <a:latin typeface="Calibri (Corpo)"/>
                <a:cs typeface="Arial"/>
              </a:rPr>
              <a:t>procedimento</a:t>
            </a:r>
            <a:r>
              <a:rPr lang="it-IT" sz="2400" b="1" spc="-50" dirty="0">
                <a:solidFill>
                  <a:srgbClr val="AB201D"/>
                </a:solidFill>
                <a:latin typeface="Calibri (Corpo)"/>
                <a:cs typeface="Arial"/>
              </a:rPr>
              <a:t> </a:t>
            </a:r>
            <a:r>
              <a:rPr lang="it-IT" sz="2400" b="1" spc="-15" dirty="0">
                <a:solidFill>
                  <a:srgbClr val="AB201D"/>
                </a:solidFill>
                <a:latin typeface="Calibri (Corpo)"/>
                <a:cs typeface="Arial"/>
              </a:rPr>
              <a:t>amministrativo.</a:t>
            </a:r>
          </a:p>
          <a:p>
            <a:endParaRPr lang="it-IT" sz="2400" b="1" spc="-15" dirty="0">
              <a:solidFill>
                <a:srgbClr val="AB201D"/>
              </a:solidFill>
              <a:latin typeface="Calibri (Corpo)"/>
              <a:cs typeface="Arial"/>
            </a:endParaRPr>
          </a:p>
          <a:p>
            <a:pPr algn="just"/>
            <a:r>
              <a:rPr lang="it-IT" sz="2400" b="1" u="sng" dirty="0">
                <a:solidFill>
                  <a:schemeClr val="accent1">
                    <a:lumMod val="75000"/>
                  </a:schemeClr>
                </a:solidFill>
                <a:latin typeface="Calibri (Corpo)"/>
              </a:rPr>
              <a:t>DPR 151/2011</a:t>
            </a:r>
            <a:r>
              <a:rPr lang="it-IT" sz="2400" dirty="0">
                <a:latin typeface="Calibri (Corpo)"/>
              </a:rPr>
              <a:t>: </a:t>
            </a:r>
            <a:r>
              <a:rPr lang="it-IT" sz="2400" spc="-15" dirty="0">
                <a:latin typeface="Calibri (Corpo)"/>
                <a:cs typeface="Arial"/>
              </a:rPr>
              <a:t>Regolamento recante semplificazione della disciplina dei procedimenti relativi alla prevenzione degli incendi…..</a:t>
            </a:r>
          </a:p>
          <a:p>
            <a:pPr algn="just"/>
            <a:endParaRPr lang="it-IT" sz="2400" spc="-15" dirty="0">
              <a:latin typeface="Calibri (Corpo)"/>
              <a:cs typeface="Arial"/>
            </a:endParaRPr>
          </a:p>
          <a:p>
            <a:r>
              <a:rPr lang="it-IT" sz="2400" b="1" spc="-35" dirty="0">
                <a:solidFill>
                  <a:srgbClr val="AB201D"/>
                </a:solidFill>
                <a:latin typeface="Calibri (Corpo)"/>
                <a:cs typeface="Arial"/>
              </a:rPr>
              <a:t>L’attività </a:t>
            </a:r>
            <a:r>
              <a:rPr lang="it-IT" sz="2400" b="1" dirty="0">
                <a:solidFill>
                  <a:srgbClr val="AB201D"/>
                </a:solidFill>
                <a:latin typeface="Calibri (Corpo)"/>
                <a:cs typeface="Arial"/>
              </a:rPr>
              <a:t>e la </a:t>
            </a:r>
            <a:r>
              <a:rPr lang="it-IT" sz="2400" b="1" spc="-15" dirty="0">
                <a:solidFill>
                  <a:srgbClr val="AB201D"/>
                </a:solidFill>
                <a:latin typeface="Calibri (Corpo)"/>
                <a:cs typeface="Arial"/>
              </a:rPr>
              <a:t>documentazione </a:t>
            </a:r>
            <a:r>
              <a:rPr lang="it-IT" sz="2400" dirty="0">
                <a:latin typeface="Calibri (Corpo)"/>
                <a:cs typeface="Arial"/>
              </a:rPr>
              <a:t>di </a:t>
            </a:r>
            <a:r>
              <a:rPr lang="it-IT" sz="2400" spc="-15" dirty="0">
                <a:latin typeface="Calibri (Corpo)"/>
                <a:cs typeface="Arial"/>
              </a:rPr>
              <a:t>questo  procedimento devono </a:t>
            </a:r>
            <a:r>
              <a:rPr lang="it-IT" sz="2400" spc="-5" dirty="0">
                <a:latin typeface="Calibri (Corpo)"/>
                <a:cs typeface="Arial"/>
              </a:rPr>
              <a:t>quindi </a:t>
            </a:r>
            <a:r>
              <a:rPr lang="it-IT" sz="2400" b="1" spc="-15" dirty="0">
                <a:solidFill>
                  <a:srgbClr val="AB201D"/>
                </a:solidFill>
                <a:latin typeface="Calibri (Corpo)"/>
                <a:cs typeface="Arial"/>
              </a:rPr>
              <a:t>rispettare</a:t>
            </a:r>
            <a:r>
              <a:rPr lang="it-IT" sz="2400" spc="-135" dirty="0">
                <a:latin typeface="Calibri (Corpo)"/>
                <a:cs typeface="Arial"/>
              </a:rPr>
              <a:t> </a:t>
            </a:r>
            <a:r>
              <a:rPr lang="it-IT" sz="2400" dirty="0">
                <a:latin typeface="Calibri (Corpo)"/>
                <a:cs typeface="Arial"/>
              </a:rPr>
              <a:t>i  </a:t>
            </a:r>
            <a:r>
              <a:rPr lang="it-IT" sz="2400" b="1" spc="-15" dirty="0">
                <a:solidFill>
                  <a:srgbClr val="AB201D"/>
                </a:solidFill>
                <a:latin typeface="Calibri (Corpo)"/>
                <a:cs typeface="Arial"/>
              </a:rPr>
              <a:t>presupposti e i principi</a:t>
            </a:r>
            <a:r>
              <a:rPr lang="it-IT" sz="2400" spc="-15" dirty="0">
                <a:latin typeface="Calibri (Corpo)"/>
                <a:cs typeface="Arial"/>
              </a:rPr>
              <a:t> </a:t>
            </a:r>
            <a:r>
              <a:rPr lang="it-IT" sz="2400" spc="-5" dirty="0">
                <a:latin typeface="Calibri (Corpo)"/>
                <a:cs typeface="Arial"/>
              </a:rPr>
              <a:t>dei </a:t>
            </a:r>
            <a:r>
              <a:rPr lang="it-IT" sz="2400" spc="-15" dirty="0">
                <a:latin typeface="Calibri (Corpo)"/>
                <a:cs typeface="Arial"/>
              </a:rPr>
              <a:t>procedimenti  amministrativi.</a:t>
            </a:r>
          </a:p>
          <a:p>
            <a:endParaRPr lang="it-IT" sz="2400" spc="-15" dirty="0">
              <a:latin typeface="Calibri (Corpo)"/>
              <a:cs typeface="Arial"/>
            </a:endParaRPr>
          </a:p>
          <a:p>
            <a:r>
              <a:rPr lang="it-IT" sz="2400" b="1" u="sng" dirty="0">
                <a:solidFill>
                  <a:schemeClr val="accent1">
                    <a:lumMod val="75000"/>
                  </a:schemeClr>
                </a:solidFill>
                <a:latin typeface="Calibri (Corpo)"/>
              </a:rPr>
              <a:t>Legge n. 241 del 1990</a:t>
            </a:r>
            <a:r>
              <a:rPr lang="it-IT" sz="2400" dirty="0">
                <a:latin typeface="Calibri (Corpo)"/>
              </a:rPr>
              <a:t>: Nuove norme in materia di procedimento amministrativo e di diritto di accesso ai documenti amministrativi.</a:t>
            </a:r>
            <a:endParaRPr lang="it-IT" sz="2400" b="1" u="sng" dirty="0">
              <a:solidFill>
                <a:schemeClr val="accent1">
                  <a:lumMod val="75000"/>
                </a:schemeClr>
              </a:solidFill>
              <a:latin typeface="Calibri (Corpo)"/>
            </a:endParaRPr>
          </a:p>
          <a:p>
            <a:endParaRPr lang="it-IT" sz="2400" dirty="0">
              <a:latin typeface="Arial"/>
              <a:cs typeface="Arial"/>
            </a:endParaRPr>
          </a:p>
          <a:p>
            <a:endParaRPr lang="it-IT" sz="2400" b="1" dirty="0"/>
          </a:p>
        </p:txBody>
      </p:sp>
      <p:sp>
        <p:nvSpPr>
          <p:cNvPr id="11" name="CasellaDiTesto 10"/>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Tree>
    <p:extLst>
      <p:ext uri="{BB962C8B-B14F-4D97-AF65-F5344CB8AC3E}">
        <p14:creationId xmlns:p14="http://schemas.microsoft.com/office/powerpoint/2010/main" val="3437162354"/>
      </p:ext>
    </p:extLst>
  </p:cSld>
  <p:clrMapOvr>
    <a:overrideClrMapping bg1="lt1" tx1="dk1" bg2="lt2" tx2="dk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31</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11" name="CasellaDiTesto 10"/>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graphicFrame>
        <p:nvGraphicFramePr>
          <p:cNvPr id="13" name="object 2"/>
          <p:cNvGraphicFramePr>
            <a:graphicFrameLocks noGrp="1"/>
          </p:cNvGraphicFramePr>
          <p:nvPr>
            <p:extLst>
              <p:ext uri="{D42A27DB-BD31-4B8C-83A1-F6EECF244321}">
                <p14:modId xmlns:p14="http://schemas.microsoft.com/office/powerpoint/2010/main" val="2067082939"/>
              </p:ext>
            </p:extLst>
          </p:nvPr>
        </p:nvGraphicFramePr>
        <p:xfrm>
          <a:off x="308610" y="792047"/>
          <a:ext cx="11574780" cy="5610009"/>
        </p:xfrm>
        <a:graphic>
          <a:graphicData uri="http://schemas.openxmlformats.org/drawingml/2006/table">
            <a:tbl>
              <a:tblPr firstRow="1" bandRow="1">
                <a:tableStyleId>{69C7853C-536D-4A76-A0AE-DD22124D55A5}</a:tableStyleId>
              </a:tblPr>
              <a:tblGrid>
                <a:gridCol w="1177290">
                  <a:extLst>
                    <a:ext uri="{9D8B030D-6E8A-4147-A177-3AD203B41FA5}">
                      <a16:colId xmlns:a16="http://schemas.microsoft.com/office/drawing/2014/main" val="20000"/>
                    </a:ext>
                  </a:extLst>
                </a:gridCol>
                <a:gridCol w="5467349">
                  <a:extLst>
                    <a:ext uri="{9D8B030D-6E8A-4147-A177-3AD203B41FA5}">
                      <a16:colId xmlns:a16="http://schemas.microsoft.com/office/drawing/2014/main" val="20001"/>
                    </a:ext>
                  </a:extLst>
                </a:gridCol>
                <a:gridCol w="4930141">
                  <a:extLst>
                    <a:ext uri="{9D8B030D-6E8A-4147-A177-3AD203B41FA5}">
                      <a16:colId xmlns:a16="http://schemas.microsoft.com/office/drawing/2014/main" val="20002"/>
                    </a:ext>
                  </a:extLst>
                </a:gridCol>
              </a:tblGrid>
              <a:tr h="389053">
                <a:tc>
                  <a:txBody>
                    <a:bodyPr/>
                    <a:lstStyle/>
                    <a:p>
                      <a:pPr algn="ctr">
                        <a:lnSpc>
                          <a:spcPts val="975"/>
                        </a:lnSpc>
                      </a:pPr>
                      <a:r>
                        <a:rPr lang="it-IT" sz="1200" spc="5" noProof="0" dirty="0"/>
                        <a:t>Principio</a:t>
                      </a:r>
                      <a:endParaRPr lang="it-IT" sz="1200" noProof="0" dirty="0">
                        <a:solidFill>
                          <a:schemeClr val="bg1"/>
                        </a:solidFill>
                        <a:latin typeface="Arial"/>
                        <a:cs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tc>
                  <a:txBody>
                    <a:bodyPr/>
                    <a:lstStyle/>
                    <a:p>
                      <a:pPr algn="ctr">
                        <a:lnSpc>
                          <a:spcPts val="975"/>
                        </a:lnSpc>
                      </a:pPr>
                      <a:r>
                        <a:rPr lang="it-IT" sz="1200" noProof="0" dirty="0"/>
                        <a:t>Contenuto</a:t>
                      </a:r>
                      <a:endParaRPr lang="it-IT" sz="1200" noProof="0" dirty="0">
                        <a:solidFill>
                          <a:schemeClr val="bg1"/>
                        </a:solidFill>
                        <a:latin typeface="Arial"/>
                        <a:cs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tc>
                  <a:txBody>
                    <a:bodyPr/>
                    <a:lstStyle/>
                    <a:p>
                      <a:pPr marL="5080" algn="ctr">
                        <a:lnSpc>
                          <a:spcPts val="955"/>
                        </a:lnSpc>
                      </a:pPr>
                      <a:r>
                        <a:rPr lang="it-IT" sz="1200" noProof="0" dirty="0"/>
                        <a:t>Applicazione nei</a:t>
                      </a:r>
                      <a:r>
                        <a:rPr lang="it-IT" sz="1200" baseline="0" noProof="0" dirty="0"/>
                        <a:t> </a:t>
                      </a:r>
                      <a:r>
                        <a:rPr lang="it-IT" sz="1200" spc="-5" noProof="0" dirty="0"/>
                        <a:t>Procedimenti</a:t>
                      </a:r>
                      <a:r>
                        <a:rPr lang="it-IT" sz="1200" spc="25" noProof="0" dirty="0"/>
                        <a:t> </a:t>
                      </a:r>
                      <a:r>
                        <a:rPr lang="it-IT" sz="1200" spc="-10" noProof="0" dirty="0"/>
                        <a:t>di</a:t>
                      </a:r>
                      <a:endParaRPr lang="it-IT" sz="1200" noProof="0" dirty="0"/>
                    </a:p>
                    <a:p>
                      <a:pPr marL="5080" algn="ctr">
                        <a:lnSpc>
                          <a:spcPts val="1120"/>
                        </a:lnSpc>
                      </a:pPr>
                      <a:r>
                        <a:rPr lang="it-IT" sz="1200" spc="5" noProof="0" dirty="0"/>
                        <a:t>Prevenzione</a:t>
                      </a:r>
                      <a:r>
                        <a:rPr lang="it-IT" sz="1200" spc="-80" noProof="0" dirty="0"/>
                        <a:t> </a:t>
                      </a:r>
                      <a:r>
                        <a:rPr lang="it-IT" sz="1200" spc="-5" noProof="0" dirty="0"/>
                        <a:t>Incendi</a:t>
                      </a:r>
                      <a:endParaRPr lang="it-IT" sz="1200" noProof="0" dirty="0">
                        <a:solidFill>
                          <a:schemeClr val="bg1"/>
                        </a:solidFill>
                        <a:latin typeface="Arial"/>
                        <a:cs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extLst>
                  <a:ext uri="{0D108BD9-81ED-4DB2-BD59-A6C34878D82A}">
                    <a16:rowId xmlns:a16="http://schemas.microsoft.com/office/drawing/2014/main" val="10000"/>
                  </a:ext>
                </a:extLst>
              </a:tr>
              <a:tr h="466123">
                <a:tc>
                  <a:txBody>
                    <a:bodyPr/>
                    <a:lstStyle/>
                    <a:p>
                      <a:pPr marL="635" algn="ctr">
                        <a:lnSpc>
                          <a:spcPts val="969"/>
                        </a:lnSpc>
                      </a:pPr>
                      <a:r>
                        <a:rPr lang="it-IT" sz="1200" spc="-5" noProof="0" dirty="0">
                          <a:solidFill>
                            <a:schemeClr val="bg1"/>
                          </a:solidFill>
                        </a:rPr>
                        <a:t>Legalità</a:t>
                      </a:r>
                      <a:endParaRPr lang="it-IT" sz="1200" noProof="0" dirty="0">
                        <a:solidFill>
                          <a:schemeClr val="bg1"/>
                        </a:solidFill>
                        <a:latin typeface="Arial"/>
                        <a:cs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tc>
                  <a:txBody>
                    <a:bodyPr/>
                    <a:lstStyle/>
                    <a:p>
                      <a:pPr marL="81280" algn="ctr">
                        <a:lnSpc>
                          <a:spcPts val="955"/>
                        </a:lnSpc>
                      </a:pPr>
                      <a:r>
                        <a:rPr lang="it-IT" sz="1200" spc="5" noProof="0" dirty="0"/>
                        <a:t>Afferma </a:t>
                      </a:r>
                      <a:r>
                        <a:rPr lang="it-IT" sz="1200" spc="-5" noProof="0" dirty="0"/>
                        <a:t>la </a:t>
                      </a:r>
                      <a:r>
                        <a:rPr lang="it-IT" sz="1200" b="1" spc="-5" noProof="0" dirty="0">
                          <a:solidFill>
                            <a:srgbClr val="C00000"/>
                          </a:solidFill>
                        </a:rPr>
                        <a:t>corrispondenza</a:t>
                      </a:r>
                      <a:r>
                        <a:rPr lang="it-IT" sz="1200" spc="15" noProof="0" dirty="0"/>
                        <a:t> </a:t>
                      </a:r>
                      <a:r>
                        <a:rPr lang="it-IT" sz="1200" spc="-5" noProof="0" dirty="0"/>
                        <a:t>dell’azione</a:t>
                      </a:r>
                      <a:endParaRPr lang="it-IT" sz="1200" noProof="0" dirty="0"/>
                    </a:p>
                    <a:p>
                      <a:pPr marL="81280" algn="ctr">
                        <a:lnSpc>
                          <a:spcPts val="1125"/>
                        </a:lnSpc>
                      </a:pPr>
                      <a:r>
                        <a:rPr lang="it-IT" sz="1200" spc="-5" noProof="0" dirty="0"/>
                        <a:t>amministrativa </a:t>
                      </a:r>
                      <a:r>
                        <a:rPr lang="it-IT" sz="1200" b="1" spc="-5" noProof="0" dirty="0">
                          <a:solidFill>
                            <a:srgbClr val="C00000"/>
                          </a:solidFill>
                        </a:rPr>
                        <a:t>alle prescrizioni di</a:t>
                      </a:r>
                      <a:r>
                        <a:rPr lang="it-IT" sz="1200" b="1" spc="114" noProof="0" dirty="0">
                          <a:solidFill>
                            <a:srgbClr val="C00000"/>
                          </a:solidFill>
                        </a:rPr>
                        <a:t> </a:t>
                      </a:r>
                      <a:r>
                        <a:rPr lang="it-IT" sz="1200" b="1" spc="-5" noProof="0" dirty="0">
                          <a:solidFill>
                            <a:srgbClr val="C00000"/>
                          </a:solidFill>
                        </a:rPr>
                        <a:t>legge</a:t>
                      </a:r>
                      <a:endParaRPr lang="it-IT" sz="1200" b="1" noProof="0" dirty="0">
                        <a:solidFill>
                          <a:srgbClr val="C00000"/>
                        </a:solidFill>
                        <a:latin typeface="Arial"/>
                        <a:cs typeface="Arial"/>
                      </a:endParaRP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81280" algn="ctr">
                        <a:lnSpc>
                          <a:spcPts val="955"/>
                        </a:lnSpc>
                      </a:pPr>
                      <a:r>
                        <a:rPr lang="it-IT" sz="1200" spc="-5" noProof="0" dirty="0"/>
                        <a:t>Il processo prestazionale </a:t>
                      </a:r>
                      <a:r>
                        <a:rPr lang="it-IT" sz="1200" spc="5" noProof="0" dirty="0"/>
                        <a:t>aumenta</a:t>
                      </a:r>
                      <a:r>
                        <a:rPr lang="it-IT" sz="1200" spc="80" baseline="0" noProof="0" dirty="0"/>
                        <a:t> </a:t>
                      </a:r>
                      <a:r>
                        <a:rPr lang="it-IT" sz="1200" spc="5" noProof="0" dirty="0"/>
                        <a:t>questa</a:t>
                      </a:r>
                      <a:endParaRPr lang="it-IT" sz="1200" noProof="0" dirty="0"/>
                    </a:p>
                    <a:p>
                      <a:pPr marL="81280" algn="ctr">
                        <a:lnSpc>
                          <a:spcPts val="1105"/>
                        </a:lnSpc>
                      </a:pPr>
                      <a:r>
                        <a:rPr lang="it-IT" sz="1200" spc="10" noProof="0" dirty="0"/>
                        <a:t>capacità </a:t>
                      </a:r>
                      <a:r>
                        <a:rPr lang="it-IT" sz="1200" spc="-5" noProof="0" dirty="0"/>
                        <a:t>in </a:t>
                      </a:r>
                      <a:r>
                        <a:rPr lang="it-IT" sz="1200" spc="5" noProof="0" dirty="0"/>
                        <a:t>quanto consente non solo di assicurare il </a:t>
                      </a:r>
                      <a:r>
                        <a:rPr lang="it-IT" sz="1200" b="1" spc="5" noProof="0" dirty="0">
                          <a:solidFill>
                            <a:srgbClr val="C00000"/>
                          </a:solidFill>
                        </a:rPr>
                        <a:t>rispetto dei requisiti di legge ma anche</a:t>
                      </a:r>
                      <a:r>
                        <a:rPr lang="it-IT" sz="1200" b="1" spc="-5" noProof="0" dirty="0">
                          <a:solidFill>
                            <a:srgbClr val="C00000"/>
                          </a:solidFill>
                        </a:rPr>
                        <a:t> di </a:t>
                      </a:r>
                      <a:r>
                        <a:rPr lang="it-IT" sz="1200" b="1" spc="5" noProof="0" dirty="0">
                          <a:solidFill>
                            <a:srgbClr val="C00000"/>
                          </a:solidFill>
                        </a:rPr>
                        <a:t>misurare </a:t>
                      </a:r>
                      <a:r>
                        <a:rPr lang="it-IT" sz="1200" b="1" noProof="0" dirty="0">
                          <a:solidFill>
                            <a:srgbClr val="C00000"/>
                          </a:solidFill>
                        </a:rPr>
                        <a:t>il </a:t>
                      </a:r>
                      <a:r>
                        <a:rPr lang="it-IT" sz="1200" b="1" spc="-5" noProof="0" dirty="0">
                          <a:solidFill>
                            <a:srgbClr val="C00000"/>
                          </a:solidFill>
                        </a:rPr>
                        <a:t>livello di sicurezza</a:t>
                      </a:r>
                      <a:r>
                        <a:rPr lang="it-IT" sz="1200" b="1" spc="5" noProof="0" dirty="0">
                          <a:solidFill>
                            <a:srgbClr val="C00000"/>
                          </a:solidFill>
                        </a:rPr>
                        <a:t> conseguito</a:t>
                      </a:r>
                      <a:endParaRPr lang="it-IT" sz="1200" b="1" noProof="0" dirty="0">
                        <a:solidFill>
                          <a:srgbClr val="C00000"/>
                        </a:solidFill>
                        <a:latin typeface="Arial"/>
                        <a:cs typeface="Arial"/>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10001"/>
                  </a:ext>
                </a:extLst>
              </a:tr>
              <a:tr h="522880">
                <a:tc>
                  <a:txBody>
                    <a:bodyPr/>
                    <a:lstStyle/>
                    <a:p>
                      <a:pPr algn="ctr">
                        <a:lnSpc>
                          <a:spcPts val="975"/>
                        </a:lnSpc>
                      </a:pPr>
                      <a:r>
                        <a:rPr lang="it-IT" sz="1200" noProof="0" dirty="0">
                          <a:solidFill>
                            <a:schemeClr val="bg1"/>
                          </a:solidFill>
                        </a:rPr>
                        <a:t>Oggettività</a:t>
                      </a:r>
                      <a:endParaRPr lang="it-IT" sz="1200" noProof="0" dirty="0">
                        <a:solidFill>
                          <a:schemeClr val="bg1"/>
                        </a:solidFill>
                        <a:latin typeface="Arial"/>
                        <a:cs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tc>
                  <a:txBody>
                    <a:bodyPr/>
                    <a:lstStyle/>
                    <a:p>
                      <a:pPr marL="81280" algn="ctr">
                        <a:lnSpc>
                          <a:spcPts val="955"/>
                        </a:lnSpc>
                      </a:pPr>
                      <a:r>
                        <a:rPr lang="it-IT" sz="1200" spc="5" noProof="0" dirty="0"/>
                        <a:t>Capacità </a:t>
                      </a:r>
                      <a:r>
                        <a:rPr lang="it-IT" sz="1200" spc="-5" noProof="0" dirty="0"/>
                        <a:t>di operare</a:t>
                      </a:r>
                      <a:r>
                        <a:rPr lang="it-IT" sz="1200" spc="-10" noProof="0" dirty="0"/>
                        <a:t> </a:t>
                      </a:r>
                      <a:r>
                        <a:rPr lang="it-IT" sz="1200" b="1" spc="-5" noProof="0" dirty="0">
                          <a:solidFill>
                            <a:srgbClr val="AB201D"/>
                          </a:solidFill>
                        </a:rPr>
                        <a:t>indipendentemente</a:t>
                      </a:r>
                      <a:endParaRPr lang="it-IT" sz="1200" b="1" noProof="0" dirty="0">
                        <a:solidFill>
                          <a:srgbClr val="AB201D"/>
                        </a:solidFill>
                      </a:endParaRPr>
                    </a:p>
                    <a:p>
                      <a:pPr marL="81280" algn="ctr">
                        <a:lnSpc>
                          <a:spcPts val="1120"/>
                        </a:lnSpc>
                      </a:pPr>
                      <a:r>
                        <a:rPr lang="it-IT" sz="1200" spc="-5" noProof="0" dirty="0"/>
                        <a:t>dall’interpretazione del</a:t>
                      </a:r>
                      <a:r>
                        <a:rPr lang="it-IT" sz="1200" spc="60" noProof="0" dirty="0"/>
                        <a:t> </a:t>
                      </a:r>
                      <a:r>
                        <a:rPr lang="it-IT" sz="1200" spc="-5" noProof="0" dirty="0"/>
                        <a:t>singolo</a:t>
                      </a:r>
                      <a:endParaRPr lang="it-IT" sz="1200" noProof="0" dirty="0">
                        <a:latin typeface="Arial"/>
                        <a:cs typeface="Arial"/>
                      </a:endParaRPr>
                    </a:p>
                  </a:txBody>
                  <a:tcPr marL="0" marR="0" marT="0" marB="0" anchor="ctr">
                    <a:lnL w="12700" cap="flat" cmpd="sng" algn="ctr">
                      <a:solidFill>
                        <a:schemeClr val="tx1"/>
                      </a:solidFill>
                      <a:prstDash val="solid"/>
                      <a:round/>
                      <a:headEnd type="none" w="med" len="med"/>
                      <a:tailEnd type="none" w="med" len="med"/>
                    </a:lnL>
                    <a:solidFill>
                      <a:schemeClr val="bg1">
                        <a:lumMod val="85000"/>
                      </a:schemeClr>
                    </a:solidFill>
                  </a:tcPr>
                </a:tc>
                <a:tc>
                  <a:txBody>
                    <a:bodyPr/>
                    <a:lstStyle/>
                    <a:p>
                      <a:pPr marL="0" indent="0" algn="ctr">
                        <a:lnSpc>
                          <a:spcPts val="950"/>
                        </a:lnSpc>
                      </a:pPr>
                      <a:r>
                        <a:rPr lang="it-IT" sz="1200" spc="-5" noProof="0" dirty="0"/>
                        <a:t>Il processo prestazionale </a:t>
                      </a:r>
                      <a:r>
                        <a:rPr lang="it-IT" sz="1200" spc="5" noProof="0" dirty="0"/>
                        <a:t>aumenta</a:t>
                      </a:r>
                      <a:r>
                        <a:rPr lang="it-IT" sz="1200" spc="80" noProof="0" dirty="0"/>
                        <a:t> </a:t>
                      </a:r>
                      <a:r>
                        <a:rPr lang="it-IT" sz="1200" spc="5" noProof="0" dirty="0"/>
                        <a:t>questa</a:t>
                      </a:r>
                      <a:endParaRPr lang="it-IT" sz="1200" noProof="0" dirty="0"/>
                    </a:p>
                    <a:p>
                      <a:pPr marL="536575" marR="594360" indent="-444500" algn="ctr">
                        <a:lnSpc>
                          <a:spcPts val="1080"/>
                        </a:lnSpc>
                        <a:spcBef>
                          <a:spcPts val="60"/>
                        </a:spcBef>
                      </a:pPr>
                      <a:r>
                        <a:rPr lang="it-IT" sz="1200" spc="5" noProof="0" dirty="0"/>
                        <a:t>capacità </a:t>
                      </a:r>
                      <a:r>
                        <a:rPr lang="it-IT" sz="1200" spc="-5" noProof="0" dirty="0"/>
                        <a:t>in </a:t>
                      </a:r>
                      <a:r>
                        <a:rPr lang="it-IT" sz="1200" spc="5" noProof="0" dirty="0"/>
                        <a:t>quanto le </a:t>
                      </a:r>
                      <a:r>
                        <a:rPr lang="it-IT" sz="1200" spc="-5" noProof="0" dirty="0"/>
                        <a:t>valutazioni sono </a:t>
                      </a:r>
                      <a:r>
                        <a:rPr lang="it-IT" sz="1200" spc="5" noProof="0" dirty="0"/>
                        <a:t>compiute </a:t>
                      </a:r>
                      <a:r>
                        <a:rPr lang="it-IT" sz="1200" spc="10" noProof="0" dirty="0"/>
                        <a:t>sulla </a:t>
                      </a:r>
                      <a:r>
                        <a:rPr lang="it-IT" sz="1200" noProof="0" dirty="0"/>
                        <a:t>base </a:t>
                      </a:r>
                      <a:r>
                        <a:rPr lang="it-IT" sz="1200" spc="-5" noProof="0" dirty="0"/>
                        <a:t>di </a:t>
                      </a:r>
                      <a:r>
                        <a:rPr lang="it-IT" sz="1200" b="1" spc="5" noProof="0" dirty="0">
                          <a:solidFill>
                            <a:srgbClr val="AB201D"/>
                          </a:solidFill>
                        </a:rPr>
                        <a:t>modelli</a:t>
                      </a:r>
                      <a:r>
                        <a:rPr lang="it-IT" sz="1200" b="1" spc="5" baseline="0" noProof="0" dirty="0">
                          <a:solidFill>
                            <a:srgbClr val="AB201D"/>
                          </a:solidFill>
                        </a:rPr>
                        <a:t> </a:t>
                      </a:r>
                      <a:r>
                        <a:rPr lang="it-IT" sz="1200" b="1" spc="-5" noProof="0" dirty="0">
                          <a:solidFill>
                            <a:srgbClr val="AB201D"/>
                          </a:solidFill>
                        </a:rPr>
                        <a:t>e di</a:t>
                      </a:r>
                      <a:r>
                        <a:rPr lang="it-IT" sz="1200" b="1" spc="-135" noProof="0" dirty="0">
                          <a:solidFill>
                            <a:srgbClr val="AB201D"/>
                          </a:solidFill>
                        </a:rPr>
                        <a:t> </a:t>
                      </a:r>
                      <a:r>
                        <a:rPr lang="it-IT" sz="1200" b="1" spc="5" noProof="0" dirty="0">
                          <a:solidFill>
                            <a:srgbClr val="AB201D"/>
                          </a:solidFill>
                        </a:rPr>
                        <a:t>dati </a:t>
                      </a:r>
                      <a:r>
                        <a:rPr lang="it-IT" sz="1200" b="1" noProof="0" dirty="0">
                          <a:solidFill>
                            <a:srgbClr val="AB201D"/>
                          </a:solidFill>
                        </a:rPr>
                        <a:t>consolidati</a:t>
                      </a:r>
                      <a:endParaRPr lang="it-IT" sz="1200" b="1" noProof="0" dirty="0">
                        <a:solidFill>
                          <a:srgbClr val="AB201D"/>
                        </a:solidFill>
                        <a:latin typeface="Arial"/>
                        <a:cs typeface="Arial"/>
                      </a:endParaRPr>
                    </a:p>
                  </a:txBody>
                  <a:tcPr marL="0" marR="0" marT="0" marB="0" anchor="ctr">
                    <a:lnR w="12700" cap="flat" cmpd="sng" algn="ctr">
                      <a:solidFill>
                        <a:schemeClr val="tx1"/>
                      </a:solidFill>
                      <a:prstDash val="solid"/>
                      <a:round/>
                      <a:headEnd type="none" w="med" len="med"/>
                      <a:tailEnd type="none" w="med" len="med"/>
                    </a:lnR>
                    <a:solidFill>
                      <a:schemeClr val="bg1">
                        <a:lumMod val="85000"/>
                      </a:schemeClr>
                    </a:solidFill>
                  </a:tcPr>
                </a:tc>
                <a:extLst>
                  <a:ext uri="{0D108BD9-81ED-4DB2-BD59-A6C34878D82A}">
                    <a16:rowId xmlns:a16="http://schemas.microsoft.com/office/drawing/2014/main" val="10002"/>
                  </a:ext>
                </a:extLst>
              </a:tr>
              <a:tr h="523346">
                <a:tc>
                  <a:txBody>
                    <a:bodyPr/>
                    <a:lstStyle/>
                    <a:p>
                      <a:pPr algn="ctr">
                        <a:lnSpc>
                          <a:spcPts val="975"/>
                        </a:lnSpc>
                      </a:pPr>
                      <a:r>
                        <a:rPr lang="it-IT" sz="1200" spc="5" noProof="0" dirty="0">
                          <a:solidFill>
                            <a:schemeClr val="bg1"/>
                          </a:solidFill>
                        </a:rPr>
                        <a:t>Trasparenza</a:t>
                      </a:r>
                      <a:endParaRPr lang="it-IT" sz="1200" noProof="0" dirty="0">
                        <a:solidFill>
                          <a:schemeClr val="bg1"/>
                        </a:solidFill>
                        <a:latin typeface="Arial"/>
                        <a:cs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tc>
                  <a:txBody>
                    <a:bodyPr/>
                    <a:lstStyle/>
                    <a:p>
                      <a:pPr marL="81280" algn="ctr">
                        <a:lnSpc>
                          <a:spcPts val="955"/>
                        </a:lnSpc>
                      </a:pPr>
                      <a:r>
                        <a:rPr lang="it-IT" sz="1200" spc="5" noProof="0" dirty="0"/>
                        <a:t>Capacità </a:t>
                      </a:r>
                      <a:r>
                        <a:rPr lang="it-IT" sz="1200" spc="-5" noProof="0" dirty="0"/>
                        <a:t>di </a:t>
                      </a:r>
                      <a:r>
                        <a:rPr lang="it-IT" sz="1200" b="1" spc="-5" noProof="0" dirty="0">
                          <a:solidFill>
                            <a:srgbClr val="AB201D"/>
                          </a:solidFill>
                        </a:rPr>
                        <a:t>dimostrare </a:t>
                      </a:r>
                      <a:r>
                        <a:rPr lang="it-IT" sz="1200" b="1" spc="5" noProof="0" dirty="0">
                          <a:solidFill>
                            <a:srgbClr val="AB201D"/>
                          </a:solidFill>
                        </a:rPr>
                        <a:t>la </a:t>
                      </a:r>
                      <a:r>
                        <a:rPr lang="it-IT" sz="1200" b="1" spc="-5" noProof="0" dirty="0">
                          <a:solidFill>
                            <a:srgbClr val="AB201D"/>
                          </a:solidFill>
                        </a:rPr>
                        <a:t>regolarità</a:t>
                      </a:r>
                      <a:r>
                        <a:rPr lang="it-IT" sz="1200" b="1" spc="10" noProof="0" dirty="0">
                          <a:solidFill>
                            <a:srgbClr val="AB201D"/>
                          </a:solidFill>
                        </a:rPr>
                        <a:t> </a:t>
                      </a:r>
                      <a:r>
                        <a:rPr lang="it-IT" sz="1200" spc="-5" noProof="0" dirty="0"/>
                        <a:t>di</a:t>
                      </a:r>
                      <a:endParaRPr lang="it-IT" sz="1200" noProof="0" dirty="0"/>
                    </a:p>
                    <a:p>
                      <a:pPr marL="81280" algn="ctr">
                        <a:lnSpc>
                          <a:spcPts val="1120"/>
                        </a:lnSpc>
                      </a:pPr>
                      <a:r>
                        <a:rPr lang="it-IT" sz="1200" spc="-5" noProof="0" dirty="0"/>
                        <a:t>tutte </a:t>
                      </a:r>
                      <a:r>
                        <a:rPr lang="it-IT" sz="1200" spc="5" noProof="0" dirty="0"/>
                        <a:t>le </a:t>
                      </a:r>
                      <a:r>
                        <a:rPr lang="it-IT" sz="1200" noProof="0" dirty="0"/>
                        <a:t>fasi </a:t>
                      </a:r>
                      <a:r>
                        <a:rPr lang="it-IT" sz="1200" spc="-5" noProof="0" dirty="0"/>
                        <a:t>del</a:t>
                      </a:r>
                      <a:r>
                        <a:rPr lang="it-IT" sz="1200" spc="-45" noProof="0" dirty="0"/>
                        <a:t> </a:t>
                      </a:r>
                      <a:r>
                        <a:rPr lang="it-IT" sz="1200" spc="5" noProof="0" dirty="0"/>
                        <a:t>procedimento</a:t>
                      </a:r>
                      <a:endParaRPr lang="it-IT" sz="1200" noProof="0" dirty="0">
                        <a:latin typeface="Arial"/>
                        <a:cs typeface="Arial"/>
                      </a:endParaRP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81280" algn="ctr">
                        <a:lnSpc>
                          <a:spcPts val="950"/>
                        </a:lnSpc>
                      </a:pPr>
                      <a:r>
                        <a:rPr lang="it-IT" sz="1200" spc="-5" noProof="0" dirty="0"/>
                        <a:t>Il processo prestazionale </a:t>
                      </a:r>
                      <a:r>
                        <a:rPr lang="it-IT" sz="1200" spc="5" noProof="0" dirty="0"/>
                        <a:t>aumenta</a:t>
                      </a:r>
                      <a:r>
                        <a:rPr lang="it-IT" sz="1200" spc="85" noProof="0" dirty="0"/>
                        <a:t> </a:t>
                      </a:r>
                      <a:r>
                        <a:rPr lang="it-IT" sz="1200" spc="5" noProof="0" dirty="0"/>
                        <a:t>questa</a:t>
                      </a:r>
                      <a:endParaRPr lang="it-IT" sz="1200" noProof="0" dirty="0"/>
                    </a:p>
                    <a:p>
                      <a:pPr marL="81280" marR="207010" algn="ctr">
                        <a:lnSpc>
                          <a:spcPts val="1080"/>
                        </a:lnSpc>
                        <a:spcBef>
                          <a:spcPts val="60"/>
                        </a:spcBef>
                      </a:pPr>
                      <a:r>
                        <a:rPr lang="it-IT" sz="1200" spc="5" noProof="0" dirty="0"/>
                        <a:t>capacità </a:t>
                      </a:r>
                      <a:r>
                        <a:rPr lang="it-IT" sz="1200" noProof="0" dirty="0"/>
                        <a:t>in quanto consente </a:t>
                      </a:r>
                      <a:r>
                        <a:rPr lang="it-IT" sz="1200" spc="-5" noProof="0" dirty="0"/>
                        <a:t>di legare </a:t>
                      </a:r>
                      <a:r>
                        <a:rPr lang="it-IT" sz="1200" noProof="0" dirty="0"/>
                        <a:t>ogni fase </a:t>
                      </a:r>
                      <a:r>
                        <a:rPr lang="it-IT" sz="1200" spc="-10" noProof="0" dirty="0"/>
                        <a:t>del </a:t>
                      </a:r>
                      <a:r>
                        <a:rPr lang="it-IT" sz="1200" spc="-5" noProof="0" dirty="0"/>
                        <a:t>processo a valutazioni </a:t>
                      </a:r>
                      <a:r>
                        <a:rPr lang="it-IT" sz="1200" b="1" noProof="0" dirty="0">
                          <a:solidFill>
                            <a:srgbClr val="AB201D"/>
                          </a:solidFill>
                        </a:rPr>
                        <a:t>fondate </a:t>
                      </a:r>
                      <a:r>
                        <a:rPr lang="it-IT" sz="1200" b="1" spc="25" noProof="0" dirty="0">
                          <a:solidFill>
                            <a:srgbClr val="AB201D"/>
                          </a:solidFill>
                        </a:rPr>
                        <a:t>su </a:t>
                      </a:r>
                      <a:r>
                        <a:rPr lang="it-IT" sz="1200" b="1" spc="-5" noProof="0" dirty="0">
                          <a:solidFill>
                            <a:srgbClr val="AB201D"/>
                          </a:solidFill>
                        </a:rPr>
                        <a:t>valori</a:t>
                      </a:r>
                      <a:r>
                        <a:rPr lang="it-IT" sz="1200" b="1" spc="-35" noProof="0" dirty="0">
                          <a:solidFill>
                            <a:srgbClr val="AB201D"/>
                          </a:solidFill>
                        </a:rPr>
                        <a:t> </a:t>
                      </a:r>
                      <a:r>
                        <a:rPr lang="it-IT" sz="1200" b="1" spc="-5" noProof="0" dirty="0">
                          <a:solidFill>
                            <a:srgbClr val="AB201D"/>
                          </a:solidFill>
                        </a:rPr>
                        <a:t>numerici opportunamente giustificati</a:t>
                      </a:r>
                      <a:endParaRPr lang="it-IT" sz="1200" b="1" noProof="0" dirty="0">
                        <a:solidFill>
                          <a:srgbClr val="AB201D"/>
                        </a:solidFill>
                        <a:latin typeface="Arial"/>
                        <a:cs typeface="Arial"/>
                      </a:endParaRP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0003"/>
                  </a:ext>
                </a:extLst>
              </a:tr>
              <a:tr h="653278">
                <a:tc>
                  <a:txBody>
                    <a:bodyPr/>
                    <a:lstStyle/>
                    <a:p>
                      <a:pPr algn="ctr">
                        <a:lnSpc>
                          <a:spcPts val="975"/>
                        </a:lnSpc>
                      </a:pPr>
                      <a:r>
                        <a:rPr lang="it-IT" sz="1200" spc="5" noProof="0" dirty="0">
                          <a:solidFill>
                            <a:schemeClr val="bg1"/>
                          </a:solidFill>
                        </a:rPr>
                        <a:t>Qualità</a:t>
                      </a:r>
                      <a:endParaRPr lang="it-IT" sz="1200" noProof="0" dirty="0">
                        <a:solidFill>
                          <a:schemeClr val="bg1"/>
                        </a:solidFill>
                        <a:latin typeface="Arial"/>
                        <a:cs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tc>
                  <a:txBody>
                    <a:bodyPr/>
                    <a:lstStyle/>
                    <a:p>
                      <a:pPr marL="81280" algn="ctr" defTabSz="914400" rtl="0" eaLnBrk="1" latinLnBrk="0" hangingPunct="1">
                        <a:lnSpc>
                          <a:spcPts val="955"/>
                        </a:lnSpc>
                      </a:pPr>
                      <a:r>
                        <a:rPr lang="it-IT" sz="1200" kern="1200" spc="-5" noProof="0" dirty="0">
                          <a:solidFill>
                            <a:schemeClr val="dk1"/>
                          </a:solidFill>
                          <a:latin typeface="+mn-lt"/>
                          <a:ea typeface="+mn-ea"/>
                          <a:cs typeface="+mn-cs"/>
                        </a:rPr>
                        <a:t>Capacità di </a:t>
                      </a:r>
                      <a:r>
                        <a:rPr lang="it-IT" sz="1200" b="1" kern="1200" spc="-5" noProof="0" dirty="0">
                          <a:solidFill>
                            <a:srgbClr val="AB201D"/>
                          </a:solidFill>
                          <a:latin typeface="+mn-lt"/>
                          <a:ea typeface="+mn-ea"/>
                          <a:cs typeface="+mn-cs"/>
                        </a:rPr>
                        <a:t>rispondere ai bisogni </a:t>
                      </a:r>
                      <a:r>
                        <a:rPr lang="it-IT" sz="1200" kern="1200" spc="-5" noProof="0" dirty="0">
                          <a:solidFill>
                            <a:schemeClr val="dk1"/>
                          </a:solidFill>
                          <a:latin typeface="+mn-lt"/>
                          <a:ea typeface="+mn-ea"/>
                          <a:cs typeface="+mn-cs"/>
                        </a:rPr>
                        <a:t>del</a:t>
                      </a:r>
                    </a:p>
                    <a:p>
                      <a:pPr marL="81280" algn="ctr" defTabSz="914400" rtl="0" eaLnBrk="1" latinLnBrk="0" hangingPunct="1">
                        <a:lnSpc>
                          <a:spcPts val="1120"/>
                        </a:lnSpc>
                      </a:pPr>
                      <a:r>
                        <a:rPr lang="it-IT" sz="1200" kern="1200" spc="-5" noProof="0" dirty="0">
                          <a:solidFill>
                            <a:schemeClr val="dk1"/>
                          </a:solidFill>
                          <a:latin typeface="+mn-lt"/>
                          <a:ea typeface="+mn-ea"/>
                          <a:cs typeface="+mn-cs"/>
                        </a:rPr>
                        <a:t>cittadino</a:t>
                      </a:r>
                    </a:p>
                  </a:txBody>
                  <a:tcPr marL="0" marR="0" marT="0" marB="0" anchor="ctr">
                    <a:lnL w="12700" cap="flat" cmpd="sng" algn="ctr">
                      <a:solidFill>
                        <a:schemeClr val="tx1"/>
                      </a:solidFill>
                      <a:prstDash val="solid"/>
                      <a:round/>
                      <a:headEnd type="none" w="med" len="med"/>
                      <a:tailEnd type="none" w="med" len="med"/>
                    </a:lnL>
                    <a:solidFill>
                      <a:schemeClr val="bg1">
                        <a:lumMod val="85000"/>
                      </a:schemeClr>
                    </a:solidFill>
                  </a:tcPr>
                </a:tc>
                <a:tc>
                  <a:txBody>
                    <a:bodyPr/>
                    <a:lstStyle/>
                    <a:p>
                      <a:pPr marL="81280" algn="ctr" defTabSz="914400" rtl="0" eaLnBrk="1" latinLnBrk="0" hangingPunct="1">
                        <a:lnSpc>
                          <a:spcPts val="950"/>
                        </a:lnSpc>
                      </a:pPr>
                      <a:r>
                        <a:rPr lang="it-IT" sz="1200" kern="1200" spc="-5" noProof="0" dirty="0">
                          <a:solidFill>
                            <a:schemeClr val="dk1"/>
                          </a:solidFill>
                          <a:latin typeface="+mn-lt"/>
                          <a:ea typeface="+mn-ea"/>
                          <a:cs typeface="+mn-cs"/>
                        </a:rPr>
                        <a:t>Il processo prestazionale aumenta questa</a:t>
                      </a:r>
                    </a:p>
                    <a:p>
                      <a:pPr marL="81280" marR="149860" algn="ctr" defTabSz="914400" rtl="0" eaLnBrk="1" latinLnBrk="0" hangingPunct="1">
                        <a:lnSpc>
                          <a:spcPts val="1080"/>
                        </a:lnSpc>
                        <a:spcBef>
                          <a:spcPts val="60"/>
                        </a:spcBef>
                      </a:pPr>
                      <a:r>
                        <a:rPr lang="it-IT" sz="1200" kern="1200" spc="-5" noProof="0" dirty="0">
                          <a:solidFill>
                            <a:schemeClr val="dk1"/>
                          </a:solidFill>
                          <a:latin typeface="+mn-lt"/>
                          <a:ea typeface="+mn-ea"/>
                          <a:cs typeface="+mn-cs"/>
                        </a:rPr>
                        <a:t>capacità in quanto si</a:t>
                      </a:r>
                      <a:r>
                        <a:rPr lang="it-IT" sz="1200" kern="1200" spc="-5" baseline="0" noProof="0" dirty="0">
                          <a:solidFill>
                            <a:schemeClr val="dk1"/>
                          </a:solidFill>
                          <a:latin typeface="+mn-lt"/>
                          <a:ea typeface="+mn-ea"/>
                          <a:cs typeface="+mn-cs"/>
                        </a:rPr>
                        <a:t> configura come utile strumento a servizio delle attività </a:t>
                      </a:r>
                      <a:r>
                        <a:rPr lang="it-IT" sz="1200" b="1" kern="1200" spc="-5" noProof="0" dirty="0">
                          <a:solidFill>
                            <a:srgbClr val="AB201D"/>
                          </a:solidFill>
                          <a:latin typeface="+mn-lt"/>
                          <a:ea typeface="+mn-ea"/>
                          <a:cs typeface="+mn-cs"/>
                        </a:rPr>
                        <a:t>fuori standard ma tecnicamente accettabili</a:t>
                      </a:r>
                    </a:p>
                  </a:txBody>
                  <a:tcPr marL="0" marR="0" marT="0" marB="0" anchor="ctr">
                    <a:lnR w="12700" cap="flat" cmpd="sng" algn="ctr">
                      <a:solidFill>
                        <a:schemeClr val="tx1"/>
                      </a:solidFill>
                      <a:prstDash val="solid"/>
                      <a:round/>
                      <a:headEnd type="none" w="med" len="med"/>
                      <a:tailEnd type="none" w="med" len="med"/>
                    </a:lnR>
                    <a:solidFill>
                      <a:schemeClr val="bg1">
                        <a:lumMod val="85000"/>
                      </a:schemeClr>
                    </a:solidFill>
                  </a:tcPr>
                </a:tc>
                <a:extLst>
                  <a:ext uri="{0D108BD9-81ED-4DB2-BD59-A6C34878D82A}">
                    <a16:rowId xmlns:a16="http://schemas.microsoft.com/office/drawing/2014/main" val="10004"/>
                  </a:ext>
                </a:extLst>
              </a:tr>
              <a:tr h="847321">
                <a:tc>
                  <a:txBody>
                    <a:bodyPr/>
                    <a:lstStyle/>
                    <a:p>
                      <a:pPr algn="ctr">
                        <a:lnSpc>
                          <a:spcPts val="975"/>
                        </a:lnSpc>
                      </a:pPr>
                      <a:r>
                        <a:rPr lang="it-IT" sz="1200" spc="5" noProof="0" dirty="0">
                          <a:solidFill>
                            <a:schemeClr val="bg1"/>
                          </a:solidFill>
                        </a:rPr>
                        <a:t>Imparzialità</a:t>
                      </a:r>
                      <a:endParaRPr lang="it-IT" sz="1200" noProof="0" dirty="0">
                        <a:solidFill>
                          <a:schemeClr val="bg1"/>
                        </a:solidFill>
                        <a:latin typeface="Arial"/>
                        <a:cs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tc>
                  <a:txBody>
                    <a:bodyPr/>
                    <a:lstStyle/>
                    <a:p>
                      <a:pPr marL="81280" marR="515620" algn="ctr">
                        <a:lnSpc>
                          <a:spcPts val="1090"/>
                        </a:lnSpc>
                        <a:spcBef>
                          <a:spcPts val="20"/>
                        </a:spcBef>
                      </a:pPr>
                      <a:r>
                        <a:rPr lang="it-IT" sz="1200" spc="-5" noProof="0" dirty="0"/>
                        <a:t>In </a:t>
                      </a:r>
                      <a:r>
                        <a:rPr lang="it-IT" sz="1200" spc="5" noProof="0" dirty="0"/>
                        <a:t>senso </a:t>
                      </a:r>
                      <a:r>
                        <a:rPr lang="it-IT" sz="1200" spc="-5" noProof="0" dirty="0"/>
                        <a:t>attivo </a:t>
                      </a:r>
                      <a:r>
                        <a:rPr lang="it-IT" sz="1200" spc="5" noProof="0" dirty="0"/>
                        <a:t>si </a:t>
                      </a:r>
                      <a:r>
                        <a:rPr lang="it-IT" sz="1200" noProof="0" dirty="0"/>
                        <a:t>configura </a:t>
                      </a:r>
                      <a:r>
                        <a:rPr lang="it-IT" sz="1200" spc="10" noProof="0" dirty="0"/>
                        <a:t>come </a:t>
                      </a:r>
                      <a:r>
                        <a:rPr lang="it-IT" sz="1200" spc="-5" noProof="0" dirty="0"/>
                        <a:t>l’obbligo di identificare e </a:t>
                      </a:r>
                      <a:r>
                        <a:rPr lang="it-IT" sz="1200" b="1" spc="-5" noProof="0" dirty="0">
                          <a:solidFill>
                            <a:srgbClr val="AB201D"/>
                          </a:solidFill>
                        </a:rPr>
                        <a:t>valutare</a:t>
                      </a:r>
                      <a:r>
                        <a:rPr lang="it-IT" sz="1200" spc="100" noProof="0" dirty="0"/>
                        <a:t> </a:t>
                      </a:r>
                      <a:r>
                        <a:rPr lang="it-IT" sz="1200" spc="-5" noProof="0" dirty="0"/>
                        <a:t>da</a:t>
                      </a:r>
                      <a:endParaRPr lang="it-IT" sz="1200" noProof="0" dirty="0"/>
                    </a:p>
                    <a:p>
                      <a:pPr marL="81280" algn="ctr">
                        <a:lnSpc>
                          <a:spcPts val="1060"/>
                        </a:lnSpc>
                      </a:pPr>
                      <a:r>
                        <a:rPr lang="it-IT" sz="1200" spc="-5" noProof="0" dirty="0"/>
                        <a:t>parte </a:t>
                      </a:r>
                      <a:r>
                        <a:rPr lang="it-IT" sz="1200" noProof="0" dirty="0"/>
                        <a:t>della </a:t>
                      </a:r>
                      <a:r>
                        <a:rPr lang="it-IT" sz="1200" spc="10" noProof="0" dirty="0"/>
                        <a:t>PA </a:t>
                      </a:r>
                      <a:r>
                        <a:rPr lang="it-IT" sz="1200" b="1" spc="-5" noProof="0" dirty="0">
                          <a:solidFill>
                            <a:srgbClr val="AB201D"/>
                          </a:solidFill>
                        </a:rPr>
                        <a:t>tutti </a:t>
                      </a:r>
                      <a:r>
                        <a:rPr lang="it-IT" sz="1200" b="1" noProof="0" dirty="0">
                          <a:solidFill>
                            <a:srgbClr val="AB201D"/>
                          </a:solidFill>
                        </a:rPr>
                        <a:t>gli </a:t>
                      </a:r>
                      <a:r>
                        <a:rPr lang="it-IT" sz="1200" b="1" spc="-5" noProof="0" dirty="0">
                          <a:solidFill>
                            <a:srgbClr val="AB201D"/>
                          </a:solidFill>
                        </a:rPr>
                        <a:t>interessi coinvolti</a:t>
                      </a:r>
                      <a:r>
                        <a:rPr lang="it-IT" sz="1200" spc="135" noProof="0" dirty="0"/>
                        <a:t> </a:t>
                      </a:r>
                      <a:r>
                        <a:rPr lang="it-IT" sz="1200" spc="-5" noProof="0" dirty="0"/>
                        <a:t>in </a:t>
                      </a:r>
                      <a:r>
                        <a:rPr lang="it-IT" sz="1200" noProof="0" dirty="0"/>
                        <a:t>modo </a:t>
                      </a:r>
                      <a:r>
                        <a:rPr lang="it-IT" sz="1200" spc="5" noProof="0" dirty="0"/>
                        <a:t>che </a:t>
                      </a:r>
                      <a:r>
                        <a:rPr lang="it-IT" sz="1200" spc="-5" noProof="0" dirty="0"/>
                        <a:t>la </a:t>
                      </a:r>
                      <a:r>
                        <a:rPr lang="it-IT" sz="1200" spc="5" noProof="0" dirty="0"/>
                        <a:t>scelta </a:t>
                      </a:r>
                      <a:r>
                        <a:rPr lang="it-IT" sz="1200" noProof="0" dirty="0"/>
                        <a:t>finale si </a:t>
                      </a:r>
                      <a:r>
                        <a:rPr lang="it-IT" sz="1200" spc="-5" noProof="0" dirty="0"/>
                        <a:t>atteggi a  risultato </a:t>
                      </a:r>
                      <a:r>
                        <a:rPr lang="it-IT" sz="1200" spc="5" noProof="0" dirty="0"/>
                        <a:t>coerente </a:t>
                      </a:r>
                      <a:r>
                        <a:rPr lang="it-IT" sz="1200" spc="-5" noProof="0" dirty="0"/>
                        <a:t>e consapevole di </a:t>
                      </a:r>
                      <a:r>
                        <a:rPr lang="it-IT" sz="1200" spc="5" noProof="0" dirty="0"/>
                        <a:t>una completa </a:t>
                      </a:r>
                      <a:r>
                        <a:rPr lang="it-IT" sz="1200" spc="-5" noProof="0" dirty="0"/>
                        <a:t>rappresentazione dei </a:t>
                      </a:r>
                      <a:r>
                        <a:rPr lang="it-IT" sz="1200" noProof="0" dirty="0"/>
                        <a:t>fatti </a:t>
                      </a:r>
                      <a:r>
                        <a:rPr lang="it-IT" sz="1200" spc="-5" noProof="0" dirty="0"/>
                        <a:t>e </a:t>
                      </a:r>
                      <a:r>
                        <a:rPr lang="it-IT" sz="1200" noProof="0" dirty="0"/>
                        <a:t>degli </a:t>
                      </a:r>
                      <a:r>
                        <a:rPr lang="it-IT" sz="1200" spc="-5" noProof="0" dirty="0"/>
                        <a:t>interessi </a:t>
                      </a:r>
                      <a:r>
                        <a:rPr lang="it-IT" sz="1200" spc="5" noProof="0" dirty="0"/>
                        <a:t>in</a:t>
                      </a:r>
                      <a:r>
                        <a:rPr lang="it-IT" sz="1200" spc="-35" noProof="0" dirty="0"/>
                        <a:t> </a:t>
                      </a:r>
                      <a:r>
                        <a:rPr lang="it-IT" sz="1200" noProof="0" dirty="0"/>
                        <a:t>gioco.</a:t>
                      </a:r>
                      <a:endParaRPr lang="it-IT" sz="1200" noProof="0" dirty="0">
                        <a:latin typeface="Arial"/>
                        <a:cs typeface="Arial"/>
                      </a:endParaRPr>
                    </a:p>
                  </a:txBody>
                  <a:tcPr marL="0" marR="0" marT="254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81280" algn="ctr">
                        <a:lnSpc>
                          <a:spcPts val="955"/>
                        </a:lnSpc>
                      </a:pPr>
                      <a:r>
                        <a:rPr lang="it-IT" sz="1200" spc="-5" noProof="0" dirty="0"/>
                        <a:t>Il processo prestazionale </a:t>
                      </a:r>
                      <a:r>
                        <a:rPr lang="it-IT" sz="1200" spc="5" noProof="0" dirty="0"/>
                        <a:t>aumenta</a:t>
                      </a:r>
                      <a:r>
                        <a:rPr lang="it-IT" sz="1200" spc="80" baseline="0" noProof="0" dirty="0"/>
                        <a:t> </a:t>
                      </a:r>
                      <a:r>
                        <a:rPr lang="it-IT" sz="1200" spc="5" noProof="0" dirty="0"/>
                        <a:t>questa</a:t>
                      </a:r>
                      <a:endParaRPr lang="it-IT" sz="1200" noProof="0" dirty="0"/>
                    </a:p>
                    <a:p>
                      <a:pPr marL="81280" algn="ctr">
                        <a:lnSpc>
                          <a:spcPts val="1105"/>
                        </a:lnSpc>
                      </a:pPr>
                      <a:r>
                        <a:rPr lang="it-IT" sz="1200" spc="10" noProof="0" dirty="0"/>
                        <a:t>capacità </a:t>
                      </a:r>
                      <a:r>
                        <a:rPr lang="it-IT" sz="1200" spc="-5" noProof="0" dirty="0"/>
                        <a:t>in </a:t>
                      </a:r>
                      <a:r>
                        <a:rPr lang="it-IT" sz="1200" spc="5" noProof="0" dirty="0"/>
                        <a:t>quanto </a:t>
                      </a:r>
                      <a:r>
                        <a:rPr lang="it-IT" sz="1200" b="1" spc="5" noProof="0" dirty="0">
                          <a:solidFill>
                            <a:srgbClr val="AB201D"/>
                          </a:solidFill>
                        </a:rPr>
                        <a:t>consente </a:t>
                      </a:r>
                      <a:r>
                        <a:rPr lang="it-IT" sz="1200" b="0" spc="5" noProof="0" dirty="0">
                          <a:solidFill>
                            <a:schemeClr val="tx1"/>
                          </a:solidFill>
                        </a:rPr>
                        <a:t>alle</a:t>
                      </a:r>
                      <a:r>
                        <a:rPr lang="it-IT" sz="1200" spc="5" noProof="0" dirty="0"/>
                        <a:t> attività che non rispettano gli standard prescrittivi </a:t>
                      </a:r>
                      <a:r>
                        <a:rPr lang="it-IT" sz="1200" b="1" spc="5" noProof="0" dirty="0">
                          <a:solidFill>
                            <a:srgbClr val="AB201D"/>
                          </a:solidFill>
                        </a:rPr>
                        <a:t>di dimostrare </a:t>
                      </a:r>
                      <a:r>
                        <a:rPr lang="it-IT" sz="1200" spc="5" noProof="0" dirty="0"/>
                        <a:t>di possedere i requisiti</a:t>
                      </a:r>
                      <a:r>
                        <a:rPr lang="it-IT" sz="1200" spc="5" baseline="0" noProof="0" dirty="0"/>
                        <a:t> per </a:t>
                      </a:r>
                      <a:r>
                        <a:rPr lang="it-IT" sz="1200" b="1" spc="5" baseline="0" noProof="0" dirty="0">
                          <a:solidFill>
                            <a:srgbClr val="AB201D"/>
                          </a:solidFill>
                        </a:rPr>
                        <a:t>esercire salvaguardando la vita, l’integrità dei beni e dell’ambiente.</a:t>
                      </a:r>
                      <a:endParaRPr lang="it-IT" sz="1200" b="1" noProof="0" dirty="0">
                        <a:solidFill>
                          <a:srgbClr val="AB201D"/>
                        </a:solidFill>
                        <a:latin typeface="Arial"/>
                        <a:cs typeface="Arial"/>
                      </a:endParaRPr>
                    </a:p>
                  </a:txBody>
                  <a:tcPr marL="0" marR="0" marT="254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0005"/>
                  </a:ext>
                </a:extLst>
              </a:tr>
              <a:tr h="881847">
                <a:tc>
                  <a:txBody>
                    <a:bodyPr/>
                    <a:lstStyle/>
                    <a:p>
                      <a:pPr algn="ctr">
                        <a:lnSpc>
                          <a:spcPts val="960"/>
                        </a:lnSpc>
                      </a:pPr>
                      <a:r>
                        <a:rPr lang="it-IT" sz="1200" spc="5" noProof="0" dirty="0">
                          <a:solidFill>
                            <a:schemeClr val="bg1"/>
                          </a:solidFill>
                        </a:rPr>
                        <a:t>Buona</a:t>
                      </a:r>
                      <a:endParaRPr lang="it-IT" sz="1200" noProof="0" dirty="0">
                        <a:solidFill>
                          <a:schemeClr val="bg1"/>
                        </a:solidFill>
                      </a:endParaRPr>
                    </a:p>
                    <a:p>
                      <a:pPr algn="ctr">
                        <a:lnSpc>
                          <a:spcPts val="1120"/>
                        </a:lnSpc>
                      </a:pPr>
                      <a:r>
                        <a:rPr lang="it-IT" sz="1200" spc="5" noProof="0" dirty="0">
                          <a:solidFill>
                            <a:schemeClr val="bg1"/>
                          </a:solidFill>
                        </a:rPr>
                        <a:t>Amministrazione</a:t>
                      </a:r>
                      <a:endParaRPr lang="it-IT" sz="1200" noProof="0" dirty="0">
                        <a:solidFill>
                          <a:schemeClr val="bg1"/>
                        </a:solidFill>
                        <a:latin typeface="Arial"/>
                        <a:cs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tc>
                  <a:txBody>
                    <a:bodyPr/>
                    <a:lstStyle/>
                    <a:p>
                      <a:pPr marL="81280" algn="ctr">
                        <a:lnSpc>
                          <a:spcPts val="955"/>
                        </a:lnSpc>
                      </a:pPr>
                      <a:r>
                        <a:rPr lang="it-IT" sz="1200" spc="-5" noProof="0" dirty="0"/>
                        <a:t>Indica l’obbligo per </a:t>
                      </a:r>
                      <a:r>
                        <a:rPr lang="it-IT" sz="1200" noProof="0" dirty="0"/>
                        <a:t>i </a:t>
                      </a:r>
                      <a:r>
                        <a:rPr lang="it-IT" sz="1200" spc="-5" noProof="0" dirty="0"/>
                        <a:t>funzionari</a:t>
                      </a:r>
                      <a:r>
                        <a:rPr lang="it-IT" sz="1200" spc="60" noProof="0" dirty="0"/>
                        <a:t> </a:t>
                      </a:r>
                      <a:r>
                        <a:rPr lang="it-IT" sz="1200" spc="-10" noProof="0" dirty="0"/>
                        <a:t>di</a:t>
                      </a:r>
                      <a:endParaRPr lang="it-IT" sz="1200" noProof="0" dirty="0"/>
                    </a:p>
                    <a:p>
                      <a:pPr marL="81280" marR="188595" algn="ctr">
                        <a:lnSpc>
                          <a:spcPct val="94900"/>
                        </a:lnSpc>
                        <a:spcBef>
                          <a:spcPts val="35"/>
                        </a:spcBef>
                      </a:pPr>
                      <a:r>
                        <a:rPr lang="it-IT" sz="1200" spc="-5" noProof="0" dirty="0"/>
                        <a:t>svolgere </a:t>
                      </a:r>
                      <a:r>
                        <a:rPr lang="it-IT" sz="1200" noProof="0" dirty="0"/>
                        <a:t>il </a:t>
                      </a:r>
                      <a:r>
                        <a:rPr lang="it-IT" sz="1200" spc="-5" noProof="0" dirty="0"/>
                        <a:t>lavoro </a:t>
                      </a:r>
                      <a:r>
                        <a:rPr lang="it-IT" sz="1200" spc="5" noProof="0" dirty="0"/>
                        <a:t>secondo le </a:t>
                      </a:r>
                      <a:r>
                        <a:rPr lang="it-IT" sz="1200" spc="-5" noProof="0" dirty="0"/>
                        <a:t>modalità </a:t>
                      </a:r>
                      <a:r>
                        <a:rPr lang="it-IT" sz="1200" noProof="0" dirty="0"/>
                        <a:t>più  </a:t>
                      </a:r>
                      <a:r>
                        <a:rPr lang="it-IT" sz="1200" spc="5" noProof="0" dirty="0"/>
                        <a:t>idonee </a:t>
                      </a:r>
                      <a:r>
                        <a:rPr lang="it-IT" sz="1200" noProof="0" dirty="0"/>
                        <a:t>ed </a:t>
                      </a:r>
                      <a:r>
                        <a:rPr lang="it-IT" sz="1200" spc="5" noProof="0" dirty="0"/>
                        <a:t>opportune </a:t>
                      </a:r>
                      <a:r>
                        <a:rPr lang="it-IT" sz="1200" spc="-5" noProof="0" dirty="0"/>
                        <a:t>al </a:t>
                      </a:r>
                      <a:r>
                        <a:rPr lang="it-IT" sz="1200" noProof="0" dirty="0"/>
                        <a:t>fine della  </a:t>
                      </a:r>
                      <a:r>
                        <a:rPr lang="it-IT" sz="1200" b="1" noProof="0" dirty="0">
                          <a:solidFill>
                            <a:srgbClr val="AB201D"/>
                          </a:solidFill>
                        </a:rPr>
                        <a:t>efficacia, efficienza, </a:t>
                      </a:r>
                      <a:r>
                        <a:rPr lang="it-IT" sz="1200" b="1" spc="-5" noProof="0" dirty="0">
                          <a:solidFill>
                            <a:srgbClr val="AB201D"/>
                          </a:solidFill>
                        </a:rPr>
                        <a:t>speditezza </a:t>
                      </a:r>
                      <a:r>
                        <a:rPr lang="it-IT" sz="1200" b="1" noProof="0" dirty="0">
                          <a:solidFill>
                            <a:srgbClr val="AB201D"/>
                          </a:solidFill>
                        </a:rPr>
                        <a:t>ed </a:t>
                      </a:r>
                      <a:r>
                        <a:rPr lang="it-IT" sz="1200" b="1" spc="5" noProof="0" dirty="0">
                          <a:solidFill>
                            <a:srgbClr val="AB201D"/>
                          </a:solidFill>
                        </a:rPr>
                        <a:t>economicità </a:t>
                      </a:r>
                      <a:r>
                        <a:rPr lang="it-IT" sz="1200" spc="-5" noProof="0" dirty="0"/>
                        <a:t>dell’azione amministrativa, </a:t>
                      </a:r>
                      <a:r>
                        <a:rPr lang="it-IT" sz="1200" spc="5" noProof="0" dirty="0"/>
                        <a:t>con </a:t>
                      </a:r>
                      <a:r>
                        <a:rPr lang="it-IT" sz="1200" noProof="0" dirty="0"/>
                        <a:t>il </a:t>
                      </a:r>
                      <a:r>
                        <a:rPr lang="it-IT" sz="1200" spc="5" noProof="0" dirty="0"/>
                        <a:t>minor </a:t>
                      </a:r>
                      <a:r>
                        <a:rPr lang="it-IT" sz="1200" noProof="0" dirty="0"/>
                        <a:t>sacrificio</a:t>
                      </a:r>
                      <a:r>
                        <a:rPr lang="it-IT" sz="1200" baseline="0" noProof="0" dirty="0"/>
                        <a:t> </a:t>
                      </a:r>
                      <a:r>
                        <a:rPr lang="it-IT" sz="1200" noProof="0" dirty="0"/>
                        <a:t>degli </a:t>
                      </a:r>
                      <a:r>
                        <a:rPr lang="it-IT" sz="1200" spc="-5" noProof="0" dirty="0"/>
                        <a:t>interessi particolari dei</a:t>
                      </a:r>
                      <a:r>
                        <a:rPr lang="it-IT" sz="1200" spc="-15" noProof="0" dirty="0"/>
                        <a:t> </a:t>
                      </a:r>
                      <a:r>
                        <a:rPr lang="it-IT" sz="1200" spc="-5" noProof="0" dirty="0"/>
                        <a:t>singoli</a:t>
                      </a:r>
                      <a:endParaRPr lang="it-IT" sz="1200" noProof="0" dirty="0">
                        <a:latin typeface="Arial"/>
                        <a:cs typeface="Arial"/>
                      </a:endParaRPr>
                    </a:p>
                  </a:txBody>
                  <a:tcPr marL="0" marR="0" marT="0" marB="0" anchor="ctr">
                    <a:lnL w="12700" cap="flat" cmpd="sng" algn="ctr">
                      <a:solidFill>
                        <a:schemeClr val="tx1"/>
                      </a:solidFill>
                      <a:prstDash val="solid"/>
                      <a:round/>
                      <a:headEnd type="none" w="med" len="med"/>
                      <a:tailEnd type="none" w="med" len="med"/>
                    </a:lnL>
                    <a:solidFill>
                      <a:schemeClr val="bg1">
                        <a:lumMod val="85000"/>
                      </a:schemeClr>
                    </a:solidFill>
                  </a:tcPr>
                </a:tc>
                <a:tc>
                  <a:txBody>
                    <a:bodyPr/>
                    <a:lstStyle/>
                    <a:p>
                      <a:pPr marL="81280" algn="ctr">
                        <a:lnSpc>
                          <a:spcPts val="955"/>
                        </a:lnSpc>
                      </a:pPr>
                      <a:r>
                        <a:rPr lang="it-IT" sz="1200" noProof="0" dirty="0"/>
                        <a:t>La </a:t>
                      </a:r>
                      <a:r>
                        <a:rPr lang="it-IT" sz="1200" spc="-5" noProof="0" dirty="0"/>
                        <a:t>possibilità di </a:t>
                      </a:r>
                      <a:r>
                        <a:rPr lang="it-IT" sz="1200" b="1" spc="-5" noProof="0" dirty="0">
                          <a:solidFill>
                            <a:srgbClr val="AB201D"/>
                          </a:solidFill>
                        </a:rPr>
                        <a:t>verificare la correttezza</a:t>
                      </a:r>
                      <a:r>
                        <a:rPr lang="it-IT" sz="1200" b="1" spc="175" noProof="0" dirty="0">
                          <a:solidFill>
                            <a:srgbClr val="AB201D"/>
                          </a:solidFill>
                        </a:rPr>
                        <a:t> </a:t>
                      </a:r>
                      <a:r>
                        <a:rPr lang="it-IT" sz="1200" b="1" spc="-5" noProof="0" dirty="0">
                          <a:solidFill>
                            <a:srgbClr val="AB201D"/>
                          </a:solidFill>
                        </a:rPr>
                        <a:t>delle</a:t>
                      </a:r>
                      <a:endParaRPr lang="it-IT" sz="1200" b="1" noProof="0" dirty="0">
                        <a:solidFill>
                          <a:srgbClr val="AB201D"/>
                        </a:solidFill>
                      </a:endParaRPr>
                    </a:p>
                    <a:p>
                      <a:pPr marL="81280" marR="215265" algn="ctr">
                        <a:lnSpc>
                          <a:spcPts val="1080"/>
                        </a:lnSpc>
                        <a:spcBef>
                          <a:spcPts val="60"/>
                        </a:spcBef>
                      </a:pPr>
                      <a:r>
                        <a:rPr lang="it-IT" sz="1200" b="1" spc="5" noProof="0" dirty="0">
                          <a:solidFill>
                            <a:srgbClr val="AB201D"/>
                          </a:solidFill>
                        </a:rPr>
                        <a:t>proposte </a:t>
                      </a:r>
                      <a:r>
                        <a:rPr lang="it-IT" sz="1200" b="1" spc="10" noProof="0" dirty="0">
                          <a:solidFill>
                            <a:srgbClr val="AB201D"/>
                          </a:solidFill>
                        </a:rPr>
                        <a:t>sulla </a:t>
                      </a:r>
                      <a:r>
                        <a:rPr lang="it-IT" sz="1200" b="1" noProof="0" dirty="0">
                          <a:solidFill>
                            <a:srgbClr val="AB201D"/>
                          </a:solidFill>
                        </a:rPr>
                        <a:t>base </a:t>
                      </a:r>
                      <a:r>
                        <a:rPr lang="it-IT" sz="1200" b="1" spc="-5" noProof="0" dirty="0">
                          <a:solidFill>
                            <a:srgbClr val="AB201D"/>
                          </a:solidFill>
                        </a:rPr>
                        <a:t>di criteri oggettivi</a:t>
                      </a:r>
                      <a:r>
                        <a:rPr lang="it-IT" sz="1200" spc="-5" noProof="0" dirty="0"/>
                        <a:t> </a:t>
                      </a:r>
                      <a:r>
                        <a:rPr lang="it-IT" sz="1200" spc="5" noProof="0" dirty="0"/>
                        <a:t>consente </a:t>
                      </a:r>
                      <a:r>
                        <a:rPr lang="it-IT" sz="1200" noProof="0" dirty="0"/>
                        <a:t>di </a:t>
                      </a:r>
                      <a:r>
                        <a:rPr lang="it-IT" sz="1200" spc="-5" noProof="0" dirty="0"/>
                        <a:t>svolgere l’azione amministrativa nel </a:t>
                      </a:r>
                      <a:r>
                        <a:rPr lang="it-IT" sz="1200" noProof="0" dirty="0"/>
                        <a:t>modo </a:t>
                      </a:r>
                      <a:r>
                        <a:rPr lang="it-IT" sz="1200" spc="5" noProof="0" dirty="0"/>
                        <a:t>più </a:t>
                      </a:r>
                      <a:r>
                        <a:rPr lang="it-IT" sz="1200" spc="-5" noProof="0" dirty="0"/>
                        <a:t>vicino </a:t>
                      </a:r>
                      <a:r>
                        <a:rPr lang="it-IT" sz="1200" noProof="0" dirty="0"/>
                        <a:t>alle </a:t>
                      </a:r>
                      <a:r>
                        <a:rPr lang="it-IT" sz="1200" spc="-5" noProof="0" dirty="0"/>
                        <a:t>esigenze dei</a:t>
                      </a:r>
                      <a:r>
                        <a:rPr lang="it-IT" sz="1200" spc="114" noProof="0" dirty="0"/>
                        <a:t> </a:t>
                      </a:r>
                      <a:r>
                        <a:rPr lang="it-IT" sz="1200" noProof="0" dirty="0"/>
                        <a:t>cittadini</a:t>
                      </a:r>
                      <a:endParaRPr lang="it-IT" sz="1200" noProof="0" dirty="0">
                        <a:latin typeface="Arial"/>
                        <a:cs typeface="Arial"/>
                      </a:endParaRPr>
                    </a:p>
                  </a:txBody>
                  <a:tcPr marL="0" marR="0" marT="0" marB="0" anchor="ctr">
                    <a:lnR w="12700" cap="flat" cmpd="sng" algn="ctr">
                      <a:solidFill>
                        <a:schemeClr val="tx1"/>
                      </a:solidFill>
                      <a:prstDash val="solid"/>
                      <a:round/>
                      <a:headEnd type="none" w="med" len="med"/>
                      <a:tailEnd type="none" w="med" len="med"/>
                    </a:lnR>
                    <a:solidFill>
                      <a:schemeClr val="bg1">
                        <a:lumMod val="85000"/>
                      </a:schemeClr>
                    </a:solidFill>
                  </a:tcPr>
                </a:tc>
                <a:extLst>
                  <a:ext uri="{0D108BD9-81ED-4DB2-BD59-A6C34878D82A}">
                    <a16:rowId xmlns:a16="http://schemas.microsoft.com/office/drawing/2014/main" val="10006"/>
                  </a:ext>
                </a:extLst>
              </a:tr>
              <a:tr h="593385">
                <a:tc>
                  <a:txBody>
                    <a:bodyPr/>
                    <a:lstStyle/>
                    <a:p>
                      <a:pPr algn="ctr">
                        <a:lnSpc>
                          <a:spcPts val="980"/>
                        </a:lnSpc>
                      </a:pPr>
                      <a:r>
                        <a:rPr lang="it-IT" sz="1200" noProof="0" dirty="0">
                          <a:solidFill>
                            <a:schemeClr val="bg1"/>
                          </a:solidFill>
                        </a:rPr>
                        <a:t>Buon</a:t>
                      </a:r>
                      <a:r>
                        <a:rPr lang="it-IT" sz="1200" spc="-95" noProof="0" dirty="0">
                          <a:solidFill>
                            <a:schemeClr val="bg1"/>
                          </a:solidFill>
                        </a:rPr>
                        <a:t> </a:t>
                      </a:r>
                      <a:r>
                        <a:rPr lang="it-IT" sz="1200" noProof="0" dirty="0">
                          <a:solidFill>
                            <a:schemeClr val="bg1"/>
                          </a:solidFill>
                        </a:rPr>
                        <a:t>Andamento</a:t>
                      </a:r>
                      <a:endParaRPr lang="it-IT" sz="1200" noProof="0" dirty="0">
                        <a:solidFill>
                          <a:schemeClr val="bg1"/>
                        </a:solidFill>
                        <a:latin typeface="Arial"/>
                        <a:cs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tc>
                  <a:txBody>
                    <a:bodyPr/>
                    <a:lstStyle/>
                    <a:p>
                      <a:pPr marL="81280" algn="ctr">
                        <a:lnSpc>
                          <a:spcPts val="1065"/>
                        </a:lnSpc>
                      </a:pPr>
                      <a:r>
                        <a:rPr lang="it-IT" sz="1200" spc="-5" noProof="0" dirty="0"/>
                        <a:t>Trovano attuazione attraverso</a:t>
                      </a:r>
                      <a:r>
                        <a:rPr lang="it-IT" sz="1200" spc="100" noProof="0" dirty="0"/>
                        <a:t> </a:t>
                      </a:r>
                      <a:r>
                        <a:rPr lang="it-IT" sz="1200" spc="-5" noProof="0" dirty="0"/>
                        <a:t>la</a:t>
                      </a:r>
                      <a:endParaRPr lang="it-IT" sz="1200" noProof="0" dirty="0"/>
                    </a:p>
                    <a:p>
                      <a:pPr marL="81280" algn="ctr">
                        <a:lnSpc>
                          <a:spcPts val="1115"/>
                        </a:lnSpc>
                      </a:pPr>
                      <a:r>
                        <a:rPr lang="it-IT" sz="1200" b="1" spc="-5" noProof="0" dirty="0">
                          <a:solidFill>
                            <a:srgbClr val="AB201D"/>
                          </a:solidFill>
                        </a:rPr>
                        <a:t>responsabilità</a:t>
                      </a:r>
                      <a:endParaRPr lang="it-IT" sz="1200" b="1" noProof="0" dirty="0">
                        <a:solidFill>
                          <a:srgbClr val="AB201D"/>
                        </a:solidFill>
                        <a:latin typeface="Arial"/>
                        <a:cs typeface="Arial"/>
                      </a:endParaRP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81280" algn="ctr">
                        <a:lnSpc>
                          <a:spcPts val="1065"/>
                        </a:lnSpc>
                      </a:pPr>
                      <a:r>
                        <a:rPr lang="it-IT" sz="1200" noProof="0" dirty="0"/>
                        <a:t>La </a:t>
                      </a:r>
                      <a:r>
                        <a:rPr lang="it-IT" sz="1200" spc="-5" noProof="0" dirty="0"/>
                        <a:t>responsabilità </a:t>
                      </a:r>
                      <a:r>
                        <a:rPr lang="it-IT" sz="1200" noProof="0" dirty="0"/>
                        <a:t>degli </a:t>
                      </a:r>
                      <a:r>
                        <a:rPr lang="it-IT" sz="1200" spc="-5" noProof="0" dirty="0"/>
                        <a:t>atti in questo </a:t>
                      </a:r>
                      <a:r>
                        <a:rPr lang="it-IT" sz="1200" spc="5" noProof="0" dirty="0"/>
                        <a:t>caso</a:t>
                      </a:r>
                      <a:r>
                        <a:rPr lang="it-IT" sz="1200" spc="120" noProof="0" dirty="0"/>
                        <a:t> </a:t>
                      </a:r>
                      <a:r>
                        <a:rPr lang="it-IT" sz="1200" spc="-5" noProof="0" dirty="0"/>
                        <a:t>è</a:t>
                      </a:r>
                      <a:endParaRPr lang="it-IT" sz="1200" noProof="0" dirty="0"/>
                    </a:p>
                    <a:p>
                      <a:pPr marL="81280" algn="ctr">
                        <a:lnSpc>
                          <a:spcPts val="1100"/>
                        </a:lnSpc>
                      </a:pPr>
                      <a:r>
                        <a:rPr lang="it-IT" sz="1200" spc="5" noProof="0" dirty="0"/>
                        <a:t>assunta </a:t>
                      </a:r>
                      <a:r>
                        <a:rPr lang="it-IT" sz="1200" spc="-5" noProof="0" dirty="0"/>
                        <a:t>nella </a:t>
                      </a:r>
                      <a:r>
                        <a:rPr lang="it-IT" sz="1200" b="1" spc="5" noProof="0" dirty="0">
                          <a:solidFill>
                            <a:srgbClr val="AB201D"/>
                          </a:solidFill>
                        </a:rPr>
                        <a:t>piena </a:t>
                      </a:r>
                      <a:r>
                        <a:rPr lang="it-IT" sz="1200" b="1" spc="-5" noProof="0" dirty="0">
                          <a:solidFill>
                            <a:srgbClr val="AB201D"/>
                          </a:solidFill>
                        </a:rPr>
                        <a:t>consapevolezza</a:t>
                      </a:r>
                      <a:r>
                        <a:rPr lang="it-IT" sz="1200" b="1" spc="15" noProof="0" dirty="0">
                          <a:solidFill>
                            <a:srgbClr val="AB201D"/>
                          </a:solidFill>
                        </a:rPr>
                        <a:t> </a:t>
                      </a:r>
                      <a:r>
                        <a:rPr lang="it-IT" sz="1200" b="1" spc="-5" noProof="0" dirty="0">
                          <a:solidFill>
                            <a:srgbClr val="AB201D"/>
                          </a:solidFill>
                        </a:rPr>
                        <a:t>delle </a:t>
                      </a:r>
                      <a:r>
                        <a:rPr lang="it-IT" sz="1200" b="1" spc="5" noProof="0" dirty="0">
                          <a:solidFill>
                            <a:srgbClr val="AB201D"/>
                          </a:solidFill>
                        </a:rPr>
                        <a:t>scelte</a:t>
                      </a:r>
                      <a:endParaRPr lang="it-IT" sz="1200" b="1" noProof="0" dirty="0">
                        <a:solidFill>
                          <a:srgbClr val="AB201D"/>
                        </a:solidFill>
                        <a:latin typeface="Arial"/>
                        <a:cs typeface="Arial"/>
                      </a:endParaRP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0007"/>
                  </a:ext>
                </a:extLst>
              </a:tr>
              <a:tr h="732776">
                <a:tc>
                  <a:txBody>
                    <a:bodyPr/>
                    <a:lstStyle/>
                    <a:p>
                      <a:pPr algn="ctr">
                        <a:lnSpc>
                          <a:spcPts val="965"/>
                        </a:lnSpc>
                      </a:pPr>
                      <a:r>
                        <a:rPr lang="it-IT" sz="1200" spc="-5" noProof="0" dirty="0">
                          <a:solidFill>
                            <a:schemeClr val="bg1"/>
                          </a:solidFill>
                        </a:rPr>
                        <a:t>Ragionevolezza</a:t>
                      </a:r>
                      <a:endParaRPr lang="it-IT" sz="1200" noProof="0" dirty="0">
                        <a:solidFill>
                          <a:schemeClr val="bg1"/>
                        </a:solidFill>
                        <a:latin typeface="Arial"/>
                        <a:cs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tc>
                  <a:txBody>
                    <a:bodyPr/>
                    <a:lstStyle/>
                    <a:p>
                      <a:pPr marL="81280" algn="ctr">
                        <a:lnSpc>
                          <a:spcPts val="955"/>
                        </a:lnSpc>
                      </a:pPr>
                      <a:r>
                        <a:rPr lang="it-IT" sz="1200" spc="-5" noProof="0" dirty="0"/>
                        <a:t>Nel quale </a:t>
                      </a:r>
                      <a:r>
                        <a:rPr lang="it-IT" sz="1200" noProof="0" dirty="0"/>
                        <a:t>confluiscono </a:t>
                      </a:r>
                      <a:r>
                        <a:rPr lang="it-IT" sz="1200" spc="-5" noProof="0" dirty="0"/>
                        <a:t>i principi</a:t>
                      </a:r>
                      <a:r>
                        <a:rPr lang="it-IT" sz="1200" spc="65" noProof="0" dirty="0"/>
                        <a:t> </a:t>
                      </a:r>
                      <a:r>
                        <a:rPr lang="it-IT" sz="1200" spc="-5" noProof="0" dirty="0"/>
                        <a:t>di</a:t>
                      </a:r>
                      <a:endParaRPr lang="it-IT" sz="1200" noProof="0" dirty="0"/>
                    </a:p>
                    <a:p>
                      <a:pPr marL="81280" marR="272415" algn="ctr">
                        <a:lnSpc>
                          <a:spcPct val="95000"/>
                        </a:lnSpc>
                        <a:spcBef>
                          <a:spcPts val="30"/>
                        </a:spcBef>
                      </a:pPr>
                      <a:r>
                        <a:rPr lang="it-IT" sz="1200" spc="-5" noProof="0" dirty="0"/>
                        <a:t>eguaglianza, imparzialità e </a:t>
                      </a:r>
                      <a:r>
                        <a:rPr lang="it-IT" sz="1200" spc="5" noProof="0" dirty="0"/>
                        <a:t>buon andamento, indica che </a:t>
                      </a:r>
                      <a:r>
                        <a:rPr lang="it-IT" sz="1200" spc="-5" noProof="0" dirty="0"/>
                        <a:t>l’azione amministrativa deve adeguarsi </a:t>
                      </a:r>
                      <a:r>
                        <a:rPr lang="it-IT" sz="1200" noProof="0" dirty="0"/>
                        <a:t>ad un </a:t>
                      </a:r>
                      <a:r>
                        <a:rPr lang="it-IT" sz="1200" spc="5" noProof="0" dirty="0"/>
                        <a:t>canone </a:t>
                      </a:r>
                      <a:r>
                        <a:rPr lang="it-IT" sz="1200" spc="-5" noProof="0" dirty="0"/>
                        <a:t>di </a:t>
                      </a:r>
                      <a:r>
                        <a:rPr lang="it-IT" sz="1200" b="1" spc="-5" noProof="0" dirty="0">
                          <a:solidFill>
                            <a:srgbClr val="AB201D"/>
                          </a:solidFill>
                        </a:rPr>
                        <a:t>razionalità operativa</a:t>
                      </a:r>
                      <a:r>
                        <a:rPr lang="it-IT" sz="1200" spc="-5" noProof="0" dirty="0"/>
                        <a:t>, al </a:t>
                      </a:r>
                      <a:r>
                        <a:rPr lang="it-IT" sz="1200" spc="10" noProof="0" dirty="0"/>
                        <a:t>fine </a:t>
                      </a:r>
                      <a:r>
                        <a:rPr lang="it-IT" sz="1200" spc="-5" noProof="0" dirty="0"/>
                        <a:t>di evitare decisioni arbitrarie </a:t>
                      </a:r>
                      <a:r>
                        <a:rPr lang="it-IT" sz="1200" noProof="0" dirty="0"/>
                        <a:t>ed</a:t>
                      </a:r>
                      <a:r>
                        <a:rPr lang="it-IT" sz="1200" spc="130" baseline="0" noProof="0" dirty="0"/>
                        <a:t> </a:t>
                      </a:r>
                      <a:r>
                        <a:rPr lang="it-IT" sz="1200" spc="-5" noProof="0" dirty="0"/>
                        <a:t>irrazionali.</a:t>
                      </a:r>
                      <a:endParaRPr lang="it-IT" sz="1200" noProof="0" dirty="0">
                        <a:latin typeface="Arial"/>
                        <a:cs typeface="Arial"/>
                      </a:endParaRPr>
                    </a:p>
                  </a:txBody>
                  <a:tcPr marL="0" marR="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81280" algn="ctr">
                        <a:lnSpc>
                          <a:spcPts val="965"/>
                        </a:lnSpc>
                      </a:pPr>
                      <a:r>
                        <a:rPr lang="it-IT" sz="1200" noProof="0" dirty="0"/>
                        <a:t>La </a:t>
                      </a:r>
                      <a:r>
                        <a:rPr lang="it-IT" sz="1200" b="1" noProof="0" dirty="0">
                          <a:solidFill>
                            <a:srgbClr val="AB201D"/>
                          </a:solidFill>
                        </a:rPr>
                        <a:t>giustificazione </a:t>
                      </a:r>
                      <a:r>
                        <a:rPr lang="it-IT" sz="1200" b="1" spc="-5" noProof="0" dirty="0">
                          <a:solidFill>
                            <a:srgbClr val="AB201D"/>
                          </a:solidFill>
                        </a:rPr>
                        <a:t>numerica </a:t>
                      </a:r>
                      <a:r>
                        <a:rPr lang="it-IT" sz="1200" noProof="0" dirty="0"/>
                        <a:t>delle </a:t>
                      </a:r>
                      <a:r>
                        <a:rPr lang="it-IT" sz="1200" spc="5" noProof="0" dirty="0"/>
                        <a:t>scelte</a:t>
                      </a:r>
                      <a:r>
                        <a:rPr lang="it-IT" sz="1200" spc="35" noProof="0" dirty="0"/>
                        <a:t> </a:t>
                      </a:r>
                      <a:r>
                        <a:rPr lang="it-IT" sz="1200" spc="-5" noProof="0" dirty="0"/>
                        <a:t>è</a:t>
                      </a:r>
                      <a:endParaRPr lang="it-IT" sz="1200" noProof="0" dirty="0"/>
                    </a:p>
                    <a:p>
                      <a:pPr marL="81280" algn="ctr">
                        <a:lnSpc>
                          <a:spcPts val="1120"/>
                        </a:lnSpc>
                      </a:pPr>
                      <a:r>
                        <a:rPr lang="it-IT" sz="1200" spc="5" noProof="0" dirty="0"/>
                        <a:t>essa stessa canone </a:t>
                      </a:r>
                      <a:r>
                        <a:rPr lang="it-IT" sz="1200" spc="-5" noProof="0" dirty="0"/>
                        <a:t>di</a:t>
                      </a:r>
                      <a:r>
                        <a:rPr lang="it-IT" sz="1200" spc="-114" noProof="0" dirty="0"/>
                        <a:t> </a:t>
                      </a:r>
                      <a:r>
                        <a:rPr lang="it-IT" sz="1200" spc="-5" noProof="0" dirty="0"/>
                        <a:t>razionalità</a:t>
                      </a:r>
                      <a:endParaRPr lang="it-IT" sz="1200" noProof="0" dirty="0">
                        <a:latin typeface="Arial"/>
                        <a:cs typeface="Arial"/>
                      </a:endParaRPr>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80650184"/>
      </p:ext>
    </p:extLst>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32</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5170646"/>
          </a:xfrm>
          <a:prstGeom prst="rect">
            <a:avLst/>
          </a:prstGeom>
        </p:spPr>
        <p:txBody>
          <a:bodyPr vert="horz" wrap="square" lIns="0" tIns="172720" rIns="0" bIns="0" rtlCol="0">
            <a:spAutoFit/>
          </a:bodyPr>
          <a:lstStyle/>
          <a:p>
            <a:pPr algn="ctr"/>
            <a:r>
              <a:rPr lang="it-IT" sz="2800" b="1" dirty="0"/>
              <a:t>Legalità, Oggettività e Trasparenza</a:t>
            </a:r>
          </a:p>
          <a:p>
            <a:pPr algn="ctr"/>
            <a:r>
              <a:rPr lang="it-IT" sz="2800" b="1" dirty="0"/>
              <a:t>Istanza di Valutazione dei Progetti</a:t>
            </a:r>
          </a:p>
          <a:p>
            <a:pPr algn="ctr"/>
            <a:endParaRPr lang="it-IT" b="1" dirty="0"/>
          </a:p>
          <a:p>
            <a:pPr marL="26034" marR="5715" indent="-635" algn="just">
              <a:lnSpc>
                <a:spcPct val="101699"/>
              </a:lnSpc>
              <a:spcBef>
                <a:spcPts val="35"/>
              </a:spcBef>
            </a:pPr>
            <a:r>
              <a:rPr lang="it-IT" sz="2400" i="1" spc="-35" dirty="0">
                <a:cs typeface="Calibri"/>
              </a:rPr>
              <a:t>(</a:t>
            </a:r>
            <a:r>
              <a:rPr lang="it-IT" sz="2400" b="1" i="1" spc="-35" dirty="0">
                <a:solidFill>
                  <a:srgbClr val="C00000"/>
                </a:solidFill>
                <a:cs typeface="Calibri"/>
              </a:rPr>
              <a:t>art. </a:t>
            </a:r>
            <a:r>
              <a:rPr lang="it-IT" sz="2400" b="1" i="1" spc="-5" dirty="0">
                <a:solidFill>
                  <a:srgbClr val="C00000"/>
                </a:solidFill>
                <a:cs typeface="Calibri"/>
              </a:rPr>
              <a:t>3 comma 4 </a:t>
            </a:r>
            <a:r>
              <a:rPr lang="it-IT" sz="2400" i="1" spc="-30" dirty="0">
                <a:cs typeface="Calibri"/>
              </a:rPr>
              <a:t>del </a:t>
            </a:r>
            <a:r>
              <a:rPr lang="it-IT" sz="2400" i="1" u="heavy" spc="-35" dirty="0">
                <a:solidFill>
                  <a:srgbClr val="0000FF"/>
                </a:solidFill>
                <a:uFill>
                  <a:solidFill>
                    <a:srgbClr val="0000FF"/>
                  </a:solidFill>
                </a:uFill>
                <a:cs typeface="Calibri"/>
                <a:hlinkClick r:id="rId5"/>
              </a:rPr>
              <a:t>D.M. </a:t>
            </a:r>
            <a:r>
              <a:rPr lang="it-IT" sz="2400" i="1" u="heavy" spc="-40" dirty="0">
                <a:solidFill>
                  <a:srgbClr val="0000FF"/>
                </a:solidFill>
                <a:uFill>
                  <a:solidFill>
                    <a:srgbClr val="0000FF"/>
                  </a:solidFill>
                </a:uFill>
                <a:cs typeface="Calibri"/>
                <a:hlinkClick r:id="rId5"/>
              </a:rPr>
              <a:t>7/8/2012</a:t>
            </a:r>
            <a:r>
              <a:rPr lang="it-IT" sz="2400" i="1" spc="-40" dirty="0">
                <a:cs typeface="Calibri"/>
              </a:rPr>
              <a:t>) </a:t>
            </a:r>
            <a:r>
              <a:rPr lang="it-IT" sz="2400" spc="-30" dirty="0">
                <a:cs typeface="Calibri"/>
              </a:rPr>
              <a:t>Nel caso di utilizzo dell’</a:t>
            </a:r>
            <a:r>
              <a:rPr lang="it-IT" sz="2400" b="1" spc="-30" dirty="0">
                <a:solidFill>
                  <a:srgbClr val="C00000"/>
                </a:solidFill>
                <a:cs typeface="Calibri"/>
              </a:rPr>
              <a:t>approccio</a:t>
            </a:r>
            <a:r>
              <a:rPr lang="it-IT" sz="2400" spc="-30" dirty="0">
                <a:cs typeface="Calibri"/>
              </a:rPr>
              <a:t> </a:t>
            </a:r>
            <a:r>
              <a:rPr lang="it-IT" sz="2400" b="1" spc="-30" dirty="0">
                <a:solidFill>
                  <a:srgbClr val="C00000"/>
                </a:solidFill>
                <a:cs typeface="Calibri"/>
              </a:rPr>
              <a:t>ingegneristico</a:t>
            </a:r>
            <a:r>
              <a:rPr lang="it-IT" sz="2400" spc="-30" dirty="0">
                <a:cs typeface="Calibri"/>
              </a:rPr>
              <a:t> alla sicurezza antincendio, la documentazione tecnica deve essere </a:t>
            </a:r>
            <a:r>
              <a:rPr lang="it-IT" sz="2400" b="1" spc="-30" dirty="0">
                <a:solidFill>
                  <a:srgbClr val="C00000"/>
                </a:solidFill>
                <a:cs typeface="Calibri"/>
              </a:rPr>
              <a:t>a firma di professionista antincendio</a:t>
            </a:r>
            <a:r>
              <a:rPr lang="it-IT" sz="2400" spc="-30" dirty="0">
                <a:cs typeface="Calibri"/>
              </a:rPr>
              <a:t> e conforme a quanto specificato nell’</a:t>
            </a:r>
            <a:r>
              <a:rPr lang="it-IT" sz="2400" b="1" spc="-30" dirty="0">
                <a:solidFill>
                  <a:srgbClr val="C00000"/>
                </a:solidFill>
                <a:cs typeface="Calibri"/>
              </a:rPr>
              <a:t>Allegato</a:t>
            </a:r>
            <a:r>
              <a:rPr lang="it-IT" sz="2400" spc="-30" dirty="0">
                <a:cs typeface="Calibri"/>
              </a:rPr>
              <a:t> </a:t>
            </a:r>
            <a:r>
              <a:rPr lang="it-IT" sz="2400" b="1" spc="-30" dirty="0">
                <a:solidFill>
                  <a:srgbClr val="C00000"/>
                </a:solidFill>
                <a:cs typeface="Calibri"/>
              </a:rPr>
              <a:t>I, lettera A</a:t>
            </a:r>
            <a:r>
              <a:rPr lang="it-IT" sz="2400" spc="-30" dirty="0">
                <a:cs typeface="Calibri"/>
              </a:rPr>
              <a:t>, al presente decreto, </a:t>
            </a:r>
            <a:r>
              <a:rPr lang="it-IT" sz="2400" b="1" spc="-40" dirty="0">
                <a:solidFill>
                  <a:srgbClr val="C00000"/>
                </a:solidFill>
                <a:cs typeface="Calibri"/>
              </a:rPr>
              <a:t>integrata</a:t>
            </a:r>
            <a:r>
              <a:rPr lang="it-IT" sz="2400" b="1" spc="-220" dirty="0">
                <a:solidFill>
                  <a:srgbClr val="C00000"/>
                </a:solidFill>
                <a:cs typeface="Calibri"/>
              </a:rPr>
              <a:t> </a:t>
            </a:r>
            <a:r>
              <a:rPr lang="it-IT" sz="2400" spc="-35" dirty="0">
                <a:cs typeface="Calibri"/>
              </a:rPr>
              <a:t>con</a:t>
            </a:r>
            <a:r>
              <a:rPr lang="it-IT" sz="2400" spc="-40" dirty="0">
                <a:cs typeface="Calibri"/>
              </a:rPr>
              <a:t> quanto stabilito nell’Allegato al </a:t>
            </a:r>
            <a:r>
              <a:rPr lang="it-IT" sz="2400" i="1" u="sng" spc="-35" dirty="0">
                <a:solidFill>
                  <a:schemeClr val="accent1">
                    <a:lumMod val="75000"/>
                  </a:schemeClr>
                </a:solidFill>
                <a:uFill>
                  <a:solidFill>
                    <a:srgbClr val="0000FF"/>
                  </a:solidFill>
                </a:uFill>
                <a:cs typeface="Calibri"/>
              </a:rPr>
              <a:t>D.M. 9/5/2007</a:t>
            </a:r>
            <a:r>
              <a:rPr lang="it-IT" sz="2400" spc="-40" dirty="0">
                <a:cs typeface="Calibri"/>
              </a:rPr>
              <a:t>:</a:t>
            </a:r>
          </a:p>
          <a:p>
            <a:pPr marL="26034" marR="5715" indent="-635" algn="just">
              <a:lnSpc>
                <a:spcPct val="101699"/>
              </a:lnSpc>
              <a:spcBef>
                <a:spcPts val="35"/>
              </a:spcBef>
            </a:pPr>
            <a:endParaRPr lang="it-IT" sz="2400" spc="-40" dirty="0">
              <a:cs typeface="Calibri"/>
            </a:endParaRPr>
          </a:p>
          <a:p>
            <a:pPr marL="475615" marR="12065" indent="-463550" algn="just">
              <a:lnSpc>
                <a:spcPct val="101800"/>
              </a:lnSpc>
              <a:spcBef>
                <a:spcPts val="1200"/>
              </a:spcBef>
              <a:buClr>
                <a:srgbClr val="000000"/>
              </a:buClr>
              <a:buSzPct val="85714"/>
              <a:buFont typeface="Wingdings"/>
              <a:buChar char=""/>
              <a:tabLst>
                <a:tab pos="475615" algn="l"/>
                <a:tab pos="476250" algn="l"/>
              </a:tabLst>
            </a:pPr>
            <a:r>
              <a:rPr lang="it-IT" sz="2400" b="1" spc="-5" dirty="0">
                <a:solidFill>
                  <a:srgbClr val="C00000"/>
                </a:solidFill>
                <a:cs typeface="Calibri"/>
              </a:rPr>
              <a:t>Sommario tecnico</a:t>
            </a:r>
            <a:r>
              <a:rPr lang="it-IT" sz="2400" spc="-5" dirty="0">
                <a:cs typeface="Calibri"/>
              </a:rPr>
              <a:t>, firmato congiuntamente da progettista e  titolare dell’attività.</a:t>
            </a:r>
            <a:endParaRPr lang="it-IT" sz="2400" dirty="0">
              <a:cs typeface="Calibri"/>
            </a:endParaRPr>
          </a:p>
          <a:p>
            <a:pPr marL="475615" indent="-463550" algn="just">
              <a:lnSpc>
                <a:spcPct val="100000"/>
              </a:lnSpc>
              <a:spcBef>
                <a:spcPts val="1250"/>
              </a:spcBef>
              <a:buClr>
                <a:srgbClr val="000000"/>
              </a:buClr>
              <a:buSzPct val="85714"/>
              <a:buFont typeface="Wingdings"/>
              <a:buChar char=""/>
              <a:tabLst>
                <a:tab pos="475615" algn="l"/>
                <a:tab pos="476250" algn="l"/>
              </a:tabLst>
            </a:pPr>
            <a:r>
              <a:rPr lang="it-IT" sz="2400" b="1" spc="-20" dirty="0">
                <a:solidFill>
                  <a:srgbClr val="C00000"/>
                </a:solidFill>
                <a:cs typeface="Calibri"/>
              </a:rPr>
              <a:t>Risultati dell’analisi</a:t>
            </a:r>
            <a:r>
              <a:rPr lang="it-IT" sz="2400" b="1" spc="-75" dirty="0">
                <a:solidFill>
                  <a:srgbClr val="C00000"/>
                </a:solidFill>
                <a:cs typeface="Calibri"/>
              </a:rPr>
              <a:t> </a:t>
            </a:r>
            <a:r>
              <a:rPr lang="it-IT" sz="2400" b="1" spc="-20" dirty="0">
                <a:solidFill>
                  <a:srgbClr val="C00000"/>
                </a:solidFill>
                <a:cs typeface="Calibri"/>
              </a:rPr>
              <a:t>quantitativa</a:t>
            </a:r>
            <a:r>
              <a:rPr lang="it-IT" sz="2400" spc="-20" dirty="0">
                <a:cs typeface="Calibri"/>
              </a:rPr>
              <a:t>.</a:t>
            </a:r>
            <a:endParaRPr lang="it-IT" sz="2400" dirty="0">
              <a:cs typeface="Calibri"/>
            </a:endParaRPr>
          </a:p>
          <a:p>
            <a:pPr marL="475615" marR="13970" indent="-463550" algn="just">
              <a:lnSpc>
                <a:spcPct val="101800"/>
              </a:lnSpc>
              <a:spcBef>
                <a:spcPts val="1200"/>
              </a:spcBef>
              <a:buSzPct val="85714"/>
              <a:buFont typeface="Wingdings"/>
              <a:buChar char=""/>
              <a:tabLst>
                <a:tab pos="475615" algn="l"/>
                <a:tab pos="476250" algn="l"/>
              </a:tabLst>
            </a:pPr>
            <a:r>
              <a:rPr lang="it-IT" sz="2400" spc="-5" dirty="0">
                <a:cs typeface="Calibri"/>
              </a:rPr>
              <a:t>Documento contenente </a:t>
            </a:r>
            <a:r>
              <a:rPr lang="it-IT" sz="2400" dirty="0">
                <a:cs typeface="Calibri"/>
              </a:rPr>
              <a:t>il </a:t>
            </a:r>
            <a:r>
              <a:rPr lang="it-IT" sz="2400" spc="-5" dirty="0">
                <a:cs typeface="Calibri"/>
              </a:rPr>
              <a:t>programma per l’attuazione </a:t>
            </a:r>
            <a:r>
              <a:rPr lang="it-IT" sz="2400" dirty="0">
                <a:cs typeface="Calibri"/>
              </a:rPr>
              <a:t>del </a:t>
            </a:r>
            <a:r>
              <a:rPr lang="it-IT" sz="2400" b="1" spc="-5" dirty="0">
                <a:solidFill>
                  <a:srgbClr val="C00000"/>
                </a:solidFill>
                <a:cs typeface="Calibri"/>
              </a:rPr>
              <a:t>sistema di gestione della sicurezza antincendio</a:t>
            </a:r>
            <a:r>
              <a:rPr lang="it-IT" sz="2400" b="1" spc="20" dirty="0">
                <a:solidFill>
                  <a:srgbClr val="C00000"/>
                </a:solidFill>
                <a:cs typeface="Calibri"/>
              </a:rPr>
              <a:t> </a:t>
            </a:r>
            <a:r>
              <a:rPr lang="it-IT" sz="2400" b="1" spc="-5" dirty="0">
                <a:solidFill>
                  <a:srgbClr val="C00000"/>
                </a:solidFill>
                <a:cs typeface="Calibri"/>
              </a:rPr>
              <a:t>(SGSA).</a:t>
            </a:r>
            <a:endParaRPr lang="it-IT" sz="2400" dirty="0">
              <a:cs typeface="Calibri"/>
            </a:endParaRPr>
          </a:p>
        </p:txBody>
      </p:sp>
      <p:sp>
        <p:nvSpPr>
          <p:cNvPr id="11" name="CasellaDiTesto 10"/>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Tree>
    <p:extLst>
      <p:ext uri="{BB962C8B-B14F-4D97-AF65-F5344CB8AC3E}">
        <p14:creationId xmlns:p14="http://schemas.microsoft.com/office/powerpoint/2010/main" val="3129233523"/>
      </p:ext>
    </p:extLst>
  </p:cSld>
  <p:clrMapOvr>
    <a:overrideClrMapping bg1="lt1" tx1="dk1" bg2="lt2" tx2="dk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33</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5213607"/>
          </a:xfrm>
          <a:prstGeom prst="rect">
            <a:avLst/>
          </a:prstGeom>
        </p:spPr>
        <p:txBody>
          <a:bodyPr vert="horz" wrap="square" lIns="0" tIns="172720" rIns="0" bIns="0" rtlCol="0">
            <a:spAutoFit/>
          </a:bodyPr>
          <a:lstStyle/>
          <a:p>
            <a:pPr algn="ctr"/>
            <a:r>
              <a:rPr lang="it-IT" sz="2800" b="1" dirty="0"/>
              <a:t>Legalità, Oggettività e Trasparenza</a:t>
            </a:r>
          </a:p>
          <a:p>
            <a:pPr algn="ctr"/>
            <a:r>
              <a:rPr lang="it-IT" sz="2800" b="1" dirty="0"/>
              <a:t>Istanza di Deroga</a:t>
            </a:r>
          </a:p>
          <a:p>
            <a:pPr marL="12700" marR="5080" indent="-635" algn="just">
              <a:lnSpc>
                <a:spcPct val="101699"/>
              </a:lnSpc>
              <a:spcBef>
                <a:spcPts val="35"/>
              </a:spcBef>
            </a:pPr>
            <a:endParaRPr lang="it-IT" sz="2400" spc="-5" dirty="0">
              <a:cs typeface="Calibri"/>
            </a:endParaRPr>
          </a:p>
          <a:p>
            <a:pPr marL="19050" marR="5080" algn="just">
              <a:lnSpc>
                <a:spcPct val="101800"/>
              </a:lnSpc>
              <a:spcBef>
                <a:spcPts val="35"/>
              </a:spcBef>
            </a:pPr>
            <a:r>
              <a:rPr lang="it-IT" sz="2400" i="1" spc="-35" dirty="0">
                <a:cs typeface="Calibri"/>
              </a:rPr>
              <a:t>(</a:t>
            </a:r>
            <a:r>
              <a:rPr lang="it-IT" sz="2400" b="1" i="1" spc="-35" dirty="0">
                <a:solidFill>
                  <a:srgbClr val="C00000"/>
                </a:solidFill>
                <a:cs typeface="Calibri"/>
              </a:rPr>
              <a:t>art. </a:t>
            </a:r>
            <a:r>
              <a:rPr lang="it-IT" sz="2400" b="1" i="1" spc="-5" dirty="0">
                <a:solidFill>
                  <a:srgbClr val="C00000"/>
                </a:solidFill>
                <a:cs typeface="Calibri"/>
              </a:rPr>
              <a:t>6 comma 3 </a:t>
            </a:r>
            <a:r>
              <a:rPr lang="it-IT" sz="2400" i="1" spc="-30" dirty="0">
                <a:cs typeface="Calibri"/>
              </a:rPr>
              <a:t>del </a:t>
            </a:r>
            <a:r>
              <a:rPr lang="it-IT" sz="2400" i="1" u="heavy" spc="-35" dirty="0">
                <a:solidFill>
                  <a:srgbClr val="0000FF"/>
                </a:solidFill>
                <a:uFill>
                  <a:solidFill>
                    <a:srgbClr val="0000FF"/>
                  </a:solidFill>
                </a:uFill>
                <a:cs typeface="Calibri"/>
                <a:hlinkClick r:id="rId5"/>
              </a:rPr>
              <a:t>D.M. </a:t>
            </a:r>
            <a:r>
              <a:rPr lang="it-IT" sz="2400" i="1" u="heavy" spc="-40" dirty="0">
                <a:solidFill>
                  <a:srgbClr val="0000FF"/>
                </a:solidFill>
                <a:uFill>
                  <a:solidFill>
                    <a:srgbClr val="0000FF"/>
                  </a:solidFill>
                </a:uFill>
                <a:cs typeface="Calibri"/>
                <a:hlinkClick r:id="rId5"/>
              </a:rPr>
              <a:t>7/8/2012</a:t>
            </a:r>
            <a:r>
              <a:rPr lang="it-IT" sz="2400" i="1" spc="-40" dirty="0">
                <a:cs typeface="Calibri"/>
              </a:rPr>
              <a:t>)</a:t>
            </a:r>
            <a:r>
              <a:rPr lang="it-IT" sz="2400" spc="-40" dirty="0">
                <a:cs typeface="Calibri"/>
              </a:rPr>
              <a:t> </a:t>
            </a:r>
            <a:r>
              <a:rPr lang="it-IT" sz="2400" spc="-35" dirty="0">
                <a:cs typeface="Calibri"/>
              </a:rPr>
              <a:t>In caso di utilizzo dell’</a:t>
            </a:r>
            <a:r>
              <a:rPr lang="it-IT" sz="2400" b="1" spc="-35" dirty="0">
                <a:solidFill>
                  <a:srgbClr val="C00000"/>
                </a:solidFill>
                <a:cs typeface="Calibri"/>
              </a:rPr>
              <a:t>approccio</a:t>
            </a:r>
            <a:r>
              <a:rPr lang="it-IT" sz="2400" spc="-35" dirty="0">
                <a:cs typeface="Calibri"/>
              </a:rPr>
              <a:t> </a:t>
            </a:r>
            <a:r>
              <a:rPr lang="it-IT" sz="2400" b="1" spc="-35" dirty="0">
                <a:solidFill>
                  <a:srgbClr val="C00000"/>
                </a:solidFill>
                <a:cs typeface="Calibri"/>
              </a:rPr>
              <a:t>ingegneristico</a:t>
            </a:r>
            <a:r>
              <a:rPr lang="it-IT" sz="2400" spc="-35" dirty="0">
                <a:cs typeface="Calibri"/>
              </a:rPr>
              <a:t> alla sicurezza antincendio, la documentazione tecnica di cui al comma 2, lettera a), a firma di professionista antincendio, deve essere conforme a quanto previsto </a:t>
            </a:r>
            <a:r>
              <a:rPr lang="it-IT" sz="2400" spc="-30" dirty="0">
                <a:cs typeface="Calibri"/>
              </a:rPr>
              <a:t>nell’</a:t>
            </a:r>
            <a:r>
              <a:rPr lang="it-IT" sz="2400" b="1" spc="-30" dirty="0">
                <a:solidFill>
                  <a:srgbClr val="C00000"/>
                </a:solidFill>
                <a:cs typeface="Calibri"/>
              </a:rPr>
              <a:t>Allegato</a:t>
            </a:r>
            <a:r>
              <a:rPr lang="it-IT" sz="2400" spc="-30" dirty="0">
                <a:cs typeface="Calibri"/>
              </a:rPr>
              <a:t> </a:t>
            </a:r>
            <a:r>
              <a:rPr lang="it-IT" sz="2400" b="1" spc="-30" dirty="0">
                <a:solidFill>
                  <a:srgbClr val="C00000"/>
                </a:solidFill>
                <a:cs typeface="Calibri"/>
              </a:rPr>
              <a:t>I, lettera A </a:t>
            </a:r>
            <a:r>
              <a:rPr lang="it-IT" sz="2400" spc="-35" dirty="0">
                <a:cs typeface="Calibri"/>
              </a:rPr>
              <a:t>al presente decreto, </a:t>
            </a:r>
            <a:r>
              <a:rPr lang="it-IT" sz="2400" spc="-5" dirty="0">
                <a:cs typeface="Calibri"/>
              </a:rPr>
              <a:t>e</a:t>
            </a:r>
            <a:r>
              <a:rPr lang="it-IT" sz="2400" spc="-200" dirty="0">
                <a:cs typeface="Calibri"/>
              </a:rPr>
              <a:t> </a:t>
            </a:r>
            <a:r>
              <a:rPr lang="it-IT" sz="2400" b="1" spc="-40" dirty="0">
                <a:solidFill>
                  <a:srgbClr val="C00000"/>
                </a:solidFill>
                <a:cs typeface="Calibri"/>
              </a:rPr>
              <a:t>integrata</a:t>
            </a:r>
            <a:r>
              <a:rPr lang="it-IT" sz="2400" b="1" spc="-200" dirty="0">
                <a:solidFill>
                  <a:srgbClr val="C00000"/>
                </a:solidFill>
                <a:cs typeface="Calibri"/>
              </a:rPr>
              <a:t> </a:t>
            </a:r>
            <a:r>
              <a:rPr lang="it-IT" sz="2400" spc="-35" dirty="0">
                <a:cs typeface="Calibri"/>
              </a:rPr>
              <a:t>con:</a:t>
            </a:r>
            <a:endParaRPr lang="it-IT" sz="2400" dirty="0">
              <a:cs typeface="Calibri"/>
            </a:endParaRPr>
          </a:p>
          <a:p>
            <a:pPr marL="377825" marR="191770" indent="-365760" algn="just">
              <a:lnSpc>
                <a:spcPct val="101800"/>
              </a:lnSpc>
              <a:spcBef>
                <a:spcPts val="1645"/>
              </a:spcBef>
              <a:buClr>
                <a:srgbClr val="000000"/>
              </a:buClr>
              <a:buFont typeface="Symbol"/>
              <a:buChar char=""/>
              <a:tabLst>
                <a:tab pos="379095" algn="l"/>
              </a:tabLst>
            </a:pPr>
            <a:r>
              <a:rPr lang="it-IT" sz="2400" b="1" spc="-5" dirty="0">
                <a:solidFill>
                  <a:srgbClr val="C00000"/>
                </a:solidFill>
                <a:cs typeface="Calibri"/>
              </a:rPr>
              <a:t>Valutazione sul rischio aggiuntivo </a:t>
            </a:r>
            <a:r>
              <a:rPr lang="it-IT" sz="2400" spc="-5" dirty="0">
                <a:cs typeface="Calibri"/>
              </a:rPr>
              <a:t>conseguente </a:t>
            </a:r>
            <a:r>
              <a:rPr lang="it-IT" sz="2400" dirty="0">
                <a:cs typeface="Calibri"/>
              </a:rPr>
              <a:t>alla </a:t>
            </a:r>
            <a:r>
              <a:rPr lang="it-IT" sz="2400" spc="-5" dirty="0">
                <a:cs typeface="Calibri"/>
              </a:rPr>
              <a:t>mancata osservanza </a:t>
            </a:r>
            <a:r>
              <a:rPr lang="it-IT" sz="2400" spc="-10" dirty="0">
                <a:cs typeface="Calibri"/>
              </a:rPr>
              <a:t>delle </a:t>
            </a:r>
            <a:r>
              <a:rPr lang="it-IT" sz="2400" spc="-5" dirty="0">
                <a:cs typeface="Calibri"/>
              </a:rPr>
              <a:t>norme da derogare e indicazione delle </a:t>
            </a:r>
            <a:r>
              <a:rPr lang="it-IT" sz="2400" b="1" spc="-5" dirty="0">
                <a:solidFill>
                  <a:srgbClr val="C00000"/>
                </a:solidFill>
                <a:cs typeface="Calibri"/>
              </a:rPr>
              <a:t>misure </a:t>
            </a:r>
            <a:r>
              <a:rPr lang="it-IT" sz="2400" spc="-5" dirty="0">
                <a:cs typeface="Calibri"/>
              </a:rPr>
              <a:t>ritenute idonee a </a:t>
            </a:r>
            <a:r>
              <a:rPr lang="it-IT" sz="2400" b="1" spc="-5" dirty="0">
                <a:solidFill>
                  <a:srgbClr val="C00000"/>
                </a:solidFill>
                <a:cs typeface="Calibri"/>
              </a:rPr>
              <a:t>compensare </a:t>
            </a:r>
            <a:r>
              <a:rPr lang="it-IT" sz="2400" dirty="0">
                <a:cs typeface="Calibri"/>
              </a:rPr>
              <a:t>il </a:t>
            </a:r>
            <a:r>
              <a:rPr lang="it-IT" sz="2400" b="1" spc="-5" dirty="0">
                <a:solidFill>
                  <a:srgbClr val="C00000"/>
                </a:solidFill>
                <a:cs typeface="Calibri"/>
              </a:rPr>
              <a:t>rischio aggiuntivo</a:t>
            </a:r>
            <a:r>
              <a:rPr lang="it-IT" sz="2400" spc="-5" dirty="0">
                <a:cs typeface="Calibri"/>
              </a:rPr>
              <a:t>, determinate con </a:t>
            </a:r>
            <a:r>
              <a:rPr lang="it-IT" sz="2400" spc="-10" dirty="0">
                <a:cs typeface="Calibri"/>
              </a:rPr>
              <a:t>le </a:t>
            </a:r>
            <a:r>
              <a:rPr lang="it-IT" sz="2400" spc="-5" dirty="0">
                <a:cs typeface="Calibri"/>
              </a:rPr>
              <a:t>metodologie</a:t>
            </a:r>
            <a:r>
              <a:rPr lang="it-IT" sz="2400" spc="25" dirty="0">
                <a:cs typeface="Calibri"/>
              </a:rPr>
              <a:t> </a:t>
            </a:r>
            <a:r>
              <a:rPr lang="it-IT" sz="2400" spc="-5" dirty="0">
                <a:cs typeface="Calibri"/>
              </a:rPr>
              <a:t>FSE.</a:t>
            </a:r>
            <a:endParaRPr lang="it-IT" sz="2400" dirty="0">
              <a:cs typeface="Calibri"/>
            </a:endParaRPr>
          </a:p>
          <a:p>
            <a:pPr marL="377825" marR="198120" indent="-365760" algn="just">
              <a:lnSpc>
                <a:spcPct val="101800"/>
              </a:lnSpc>
              <a:spcBef>
                <a:spcPts val="1639"/>
              </a:spcBef>
              <a:buFont typeface="Symbol"/>
              <a:buChar char=""/>
              <a:tabLst>
                <a:tab pos="378460" algn="l"/>
              </a:tabLst>
            </a:pPr>
            <a:r>
              <a:rPr lang="it-IT" sz="2400" spc="-5" dirty="0">
                <a:cs typeface="Calibri"/>
              </a:rPr>
              <a:t>Documento contenente </a:t>
            </a:r>
            <a:r>
              <a:rPr lang="it-IT" sz="2400" dirty="0">
                <a:cs typeface="Calibri"/>
              </a:rPr>
              <a:t>il </a:t>
            </a:r>
            <a:r>
              <a:rPr lang="it-IT" sz="2400" spc="-5" dirty="0">
                <a:cs typeface="Calibri"/>
              </a:rPr>
              <a:t>programma per l’attuazione </a:t>
            </a:r>
            <a:r>
              <a:rPr lang="it-IT" sz="2400" dirty="0">
                <a:cs typeface="Calibri"/>
              </a:rPr>
              <a:t>del </a:t>
            </a:r>
            <a:r>
              <a:rPr lang="it-IT" sz="2400" b="1" spc="-5" dirty="0">
                <a:solidFill>
                  <a:srgbClr val="C00000"/>
                </a:solidFill>
                <a:cs typeface="Calibri"/>
              </a:rPr>
              <a:t>sistema di gestione della sicurezza antincendio</a:t>
            </a:r>
            <a:r>
              <a:rPr lang="it-IT" sz="2400" b="1" spc="15" dirty="0">
                <a:solidFill>
                  <a:srgbClr val="C00000"/>
                </a:solidFill>
                <a:cs typeface="Calibri"/>
              </a:rPr>
              <a:t> </a:t>
            </a:r>
            <a:r>
              <a:rPr lang="it-IT" sz="2400" b="1" dirty="0">
                <a:solidFill>
                  <a:srgbClr val="C00000"/>
                </a:solidFill>
                <a:cs typeface="Calibri"/>
              </a:rPr>
              <a:t>(SGSA)</a:t>
            </a:r>
            <a:r>
              <a:rPr lang="it-IT" sz="2400" dirty="0">
                <a:cs typeface="Calibri"/>
              </a:rPr>
              <a:t>.</a:t>
            </a:r>
          </a:p>
        </p:txBody>
      </p:sp>
      <p:sp>
        <p:nvSpPr>
          <p:cNvPr id="11" name="CasellaDiTesto 10"/>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Tree>
    <p:extLst>
      <p:ext uri="{BB962C8B-B14F-4D97-AF65-F5344CB8AC3E}">
        <p14:creationId xmlns:p14="http://schemas.microsoft.com/office/powerpoint/2010/main" val="340952000"/>
      </p:ext>
    </p:extLst>
  </p:cSld>
  <p:clrMapOvr>
    <a:overrideClrMapping bg1="lt1" tx1="dk1" bg2="lt2" tx2="dk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34</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11" name="CasellaDiTesto 10"/>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
        <p:nvSpPr>
          <p:cNvPr id="12" name="object 6"/>
          <p:cNvSpPr txBox="1">
            <a:spLocks/>
          </p:cNvSpPr>
          <p:nvPr/>
        </p:nvSpPr>
        <p:spPr>
          <a:xfrm>
            <a:off x="4079240" y="951759"/>
            <a:ext cx="4033520" cy="443070"/>
          </a:xfrm>
          <a:prstGeom prst="rect">
            <a:avLst/>
          </a:prstGeom>
        </p:spPr>
        <p:txBody>
          <a:bodyPr vert="horz" wrap="square" lIns="0" tIns="12065"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gn="ctr">
              <a:lnSpc>
                <a:spcPct val="100000"/>
              </a:lnSpc>
              <a:spcBef>
                <a:spcPts val="95"/>
              </a:spcBef>
            </a:pPr>
            <a:r>
              <a:rPr lang="it-IT" sz="2800" b="1" dirty="0">
                <a:latin typeface="Calibri (Corpo)"/>
                <a:ea typeface="+mn-ea"/>
                <a:cs typeface="+mn-cs"/>
              </a:rPr>
              <a:t>Fasi della Metodologia</a:t>
            </a:r>
          </a:p>
        </p:txBody>
      </p:sp>
      <p:sp>
        <p:nvSpPr>
          <p:cNvPr id="13" name="object 7"/>
          <p:cNvSpPr txBox="1"/>
          <p:nvPr/>
        </p:nvSpPr>
        <p:spPr>
          <a:xfrm>
            <a:off x="706627" y="1620338"/>
            <a:ext cx="10934767" cy="3810017"/>
          </a:xfrm>
          <a:prstGeom prst="rect">
            <a:avLst/>
          </a:prstGeom>
        </p:spPr>
        <p:txBody>
          <a:bodyPr vert="horz" wrap="square" lIns="0" tIns="96520" rIns="0" bIns="0" rtlCol="0">
            <a:spAutoFit/>
          </a:bodyPr>
          <a:lstStyle/>
          <a:p>
            <a:pPr marL="12700" algn="just">
              <a:lnSpc>
                <a:spcPct val="100000"/>
              </a:lnSpc>
              <a:spcBef>
                <a:spcPts val="760"/>
              </a:spcBef>
              <a:buClr>
                <a:srgbClr val="000000"/>
              </a:buClr>
              <a:buSzPct val="85714"/>
              <a:tabLst>
                <a:tab pos="469900" algn="l"/>
              </a:tabLst>
            </a:pPr>
            <a:r>
              <a:rPr lang="it-IT" sz="2400" spc="-5" dirty="0">
                <a:latin typeface="Calibri"/>
                <a:cs typeface="Calibri"/>
              </a:rPr>
              <a:t>Sia che si faccia riferimento al DM 09/05/2007 che al DM 03/08/2015:</a:t>
            </a:r>
          </a:p>
          <a:p>
            <a:pPr marL="12700" algn="just">
              <a:lnSpc>
                <a:spcPct val="100000"/>
              </a:lnSpc>
              <a:spcBef>
                <a:spcPts val="760"/>
              </a:spcBef>
              <a:buClr>
                <a:srgbClr val="000000"/>
              </a:buClr>
              <a:buSzPct val="85714"/>
              <a:tabLst>
                <a:tab pos="469900" algn="l"/>
              </a:tabLst>
            </a:pPr>
            <a:endParaRPr lang="it-IT" sz="2400" spc="-5" dirty="0">
              <a:latin typeface="Calibri"/>
              <a:cs typeface="Calibri"/>
            </a:endParaRPr>
          </a:p>
          <a:p>
            <a:pPr marL="469900" indent="-457200" algn="just">
              <a:lnSpc>
                <a:spcPct val="100000"/>
              </a:lnSpc>
              <a:spcBef>
                <a:spcPts val="760"/>
              </a:spcBef>
              <a:buClr>
                <a:srgbClr val="000000"/>
              </a:buClr>
              <a:buSzPct val="85714"/>
              <a:buFont typeface="Wingdings"/>
              <a:buChar char=""/>
              <a:tabLst>
                <a:tab pos="469900" algn="l"/>
              </a:tabLst>
            </a:pPr>
            <a:r>
              <a:rPr sz="2400" b="1" spc="-5" dirty="0">
                <a:solidFill>
                  <a:srgbClr val="C00000"/>
                </a:solidFill>
                <a:latin typeface="Calibri"/>
                <a:cs typeface="Calibri"/>
              </a:rPr>
              <a:t>I FASE: Analisi</a:t>
            </a:r>
            <a:r>
              <a:rPr sz="2400" b="1" dirty="0">
                <a:solidFill>
                  <a:srgbClr val="C00000"/>
                </a:solidFill>
                <a:latin typeface="Calibri"/>
                <a:cs typeface="Calibri"/>
              </a:rPr>
              <a:t> </a:t>
            </a:r>
            <a:r>
              <a:rPr sz="2400" b="1" spc="-5" dirty="0">
                <a:solidFill>
                  <a:srgbClr val="C00000"/>
                </a:solidFill>
                <a:latin typeface="Calibri"/>
                <a:cs typeface="Calibri"/>
              </a:rPr>
              <a:t>preliminare</a:t>
            </a:r>
            <a:endParaRPr sz="2400" dirty="0">
              <a:latin typeface="Calibri"/>
              <a:cs typeface="Calibri"/>
            </a:endParaRPr>
          </a:p>
          <a:p>
            <a:pPr marL="461645" marR="5080" algn="just">
              <a:lnSpc>
                <a:spcPct val="101800"/>
              </a:lnSpc>
              <a:spcBef>
                <a:spcPts val="600"/>
              </a:spcBef>
            </a:pPr>
            <a:r>
              <a:rPr sz="2400" spc="-5" dirty="0">
                <a:latin typeface="Calibri"/>
                <a:cs typeface="Calibri"/>
              </a:rPr>
              <a:t>Individuazione delle </a:t>
            </a:r>
            <a:r>
              <a:rPr sz="2400" spc="-5" dirty="0">
                <a:solidFill>
                  <a:srgbClr val="C00000"/>
                </a:solidFill>
                <a:latin typeface="Calibri"/>
                <a:cs typeface="Calibri"/>
              </a:rPr>
              <a:t>condizioni più rappresentative di rischio  </a:t>
            </a:r>
            <a:r>
              <a:rPr sz="2400" spc="-5" dirty="0">
                <a:latin typeface="Calibri"/>
                <a:cs typeface="Calibri"/>
              </a:rPr>
              <a:t>dell’attività</a:t>
            </a:r>
            <a:r>
              <a:rPr sz="2400" spc="-110" dirty="0">
                <a:latin typeface="Calibri"/>
                <a:cs typeface="Calibri"/>
              </a:rPr>
              <a:t> </a:t>
            </a:r>
            <a:r>
              <a:rPr sz="2400" spc="-5" dirty="0">
                <a:latin typeface="Calibri"/>
                <a:cs typeface="Calibri"/>
              </a:rPr>
              <a:t>e</a:t>
            </a:r>
            <a:r>
              <a:rPr sz="2400" spc="-114" dirty="0">
                <a:latin typeface="Calibri"/>
                <a:cs typeface="Calibri"/>
              </a:rPr>
              <a:t> </a:t>
            </a:r>
            <a:r>
              <a:rPr sz="2400" spc="-5" dirty="0">
                <a:latin typeface="Calibri"/>
                <a:cs typeface="Calibri"/>
              </a:rPr>
              <a:t>i</a:t>
            </a:r>
            <a:r>
              <a:rPr sz="2400" spc="-120" dirty="0">
                <a:latin typeface="Calibri"/>
                <a:cs typeface="Calibri"/>
              </a:rPr>
              <a:t> </a:t>
            </a:r>
            <a:r>
              <a:rPr sz="2400" spc="-10" dirty="0">
                <a:solidFill>
                  <a:srgbClr val="C00000"/>
                </a:solidFill>
                <a:latin typeface="Calibri"/>
                <a:cs typeface="Calibri"/>
              </a:rPr>
              <a:t>livelli</a:t>
            </a:r>
            <a:r>
              <a:rPr sz="2400" spc="-114" dirty="0">
                <a:solidFill>
                  <a:srgbClr val="C00000"/>
                </a:solidFill>
                <a:latin typeface="Calibri"/>
                <a:cs typeface="Calibri"/>
              </a:rPr>
              <a:t> </a:t>
            </a:r>
            <a:r>
              <a:rPr sz="2400" spc="-5" dirty="0">
                <a:solidFill>
                  <a:srgbClr val="C00000"/>
                </a:solidFill>
                <a:latin typeface="Calibri"/>
                <a:cs typeface="Calibri"/>
              </a:rPr>
              <a:t>di</a:t>
            </a:r>
            <a:r>
              <a:rPr sz="2400" spc="-120" dirty="0">
                <a:solidFill>
                  <a:srgbClr val="C00000"/>
                </a:solidFill>
                <a:latin typeface="Calibri"/>
                <a:cs typeface="Calibri"/>
              </a:rPr>
              <a:t> </a:t>
            </a:r>
            <a:r>
              <a:rPr sz="2400" spc="-5" dirty="0">
                <a:solidFill>
                  <a:srgbClr val="C00000"/>
                </a:solidFill>
                <a:latin typeface="Calibri"/>
                <a:cs typeface="Calibri"/>
              </a:rPr>
              <a:t>prestazione</a:t>
            </a:r>
            <a:r>
              <a:rPr sz="2400" spc="-114" dirty="0">
                <a:solidFill>
                  <a:srgbClr val="C00000"/>
                </a:solidFill>
                <a:latin typeface="Calibri"/>
                <a:cs typeface="Calibri"/>
              </a:rPr>
              <a:t> </a:t>
            </a:r>
            <a:r>
              <a:rPr sz="2400" spc="-5" dirty="0">
                <a:latin typeface="Calibri"/>
                <a:cs typeface="Calibri"/>
              </a:rPr>
              <a:t>cui</a:t>
            </a:r>
            <a:r>
              <a:rPr sz="2400" spc="-114" dirty="0">
                <a:latin typeface="Calibri"/>
                <a:cs typeface="Calibri"/>
              </a:rPr>
              <a:t> </a:t>
            </a:r>
            <a:r>
              <a:rPr sz="2400" spc="-5" dirty="0">
                <a:latin typeface="Calibri"/>
                <a:cs typeface="Calibri"/>
              </a:rPr>
              <a:t>riferirsi</a:t>
            </a:r>
            <a:r>
              <a:rPr sz="2400" spc="-120" dirty="0">
                <a:latin typeface="Calibri"/>
                <a:cs typeface="Calibri"/>
              </a:rPr>
              <a:t> </a:t>
            </a:r>
            <a:r>
              <a:rPr sz="2400" dirty="0">
                <a:latin typeface="Calibri"/>
                <a:cs typeface="Calibri"/>
              </a:rPr>
              <a:t>in</a:t>
            </a:r>
            <a:r>
              <a:rPr sz="2400" spc="-120" dirty="0">
                <a:latin typeface="Calibri"/>
                <a:cs typeface="Calibri"/>
              </a:rPr>
              <a:t> </a:t>
            </a:r>
            <a:r>
              <a:rPr sz="2400" spc="-5" dirty="0">
                <a:latin typeface="Calibri"/>
                <a:cs typeface="Calibri"/>
              </a:rPr>
              <a:t>relazione</a:t>
            </a:r>
            <a:r>
              <a:rPr sz="2400" spc="-110" dirty="0">
                <a:latin typeface="Calibri"/>
                <a:cs typeface="Calibri"/>
              </a:rPr>
              <a:t> </a:t>
            </a:r>
            <a:r>
              <a:rPr sz="2400" spc="-10" dirty="0">
                <a:latin typeface="Calibri"/>
                <a:cs typeface="Calibri"/>
              </a:rPr>
              <a:t>agli  </a:t>
            </a:r>
            <a:r>
              <a:rPr sz="2400" spc="-5" dirty="0">
                <a:solidFill>
                  <a:srgbClr val="C00000"/>
                </a:solidFill>
                <a:latin typeface="Calibri"/>
                <a:cs typeface="Calibri"/>
              </a:rPr>
              <a:t>obiettivi </a:t>
            </a:r>
            <a:r>
              <a:rPr sz="2400" dirty="0">
                <a:latin typeface="Calibri"/>
                <a:cs typeface="Calibri"/>
              </a:rPr>
              <a:t>di </a:t>
            </a:r>
            <a:r>
              <a:rPr sz="2400" spc="-5" dirty="0">
                <a:latin typeface="Calibri"/>
                <a:cs typeface="Calibri"/>
              </a:rPr>
              <a:t>sicurezza da</a:t>
            </a:r>
            <a:r>
              <a:rPr sz="2400" spc="20" dirty="0">
                <a:latin typeface="Calibri"/>
                <a:cs typeface="Calibri"/>
              </a:rPr>
              <a:t> </a:t>
            </a:r>
            <a:r>
              <a:rPr sz="2400" spc="-5" dirty="0">
                <a:latin typeface="Calibri"/>
                <a:cs typeface="Calibri"/>
              </a:rPr>
              <a:t>perseguire.</a:t>
            </a:r>
            <a:endParaRPr sz="2400" dirty="0">
              <a:latin typeface="Calibri"/>
              <a:cs typeface="Calibri"/>
            </a:endParaRPr>
          </a:p>
          <a:p>
            <a:pPr>
              <a:lnSpc>
                <a:spcPct val="100000"/>
              </a:lnSpc>
            </a:pPr>
            <a:endParaRPr sz="2400" dirty="0">
              <a:latin typeface="Times New Roman"/>
              <a:cs typeface="Times New Roman"/>
            </a:endParaRPr>
          </a:p>
          <a:p>
            <a:pPr marL="469900" indent="-457200" algn="just">
              <a:lnSpc>
                <a:spcPct val="100000"/>
              </a:lnSpc>
              <a:buClr>
                <a:srgbClr val="000000"/>
              </a:buClr>
              <a:buSzPct val="85714"/>
              <a:buFont typeface="Wingdings"/>
              <a:buChar char=""/>
              <a:tabLst>
                <a:tab pos="469900" algn="l"/>
              </a:tabLst>
            </a:pPr>
            <a:r>
              <a:rPr sz="2400" b="1" spc="-5" dirty="0">
                <a:solidFill>
                  <a:srgbClr val="C00000"/>
                </a:solidFill>
                <a:latin typeface="Calibri"/>
                <a:cs typeface="Calibri"/>
              </a:rPr>
              <a:t>II FASE</a:t>
            </a:r>
            <a:r>
              <a:rPr sz="2400" spc="-5" dirty="0">
                <a:solidFill>
                  <a:srgbClr val="C00000"/>
                </a:solidFill>
                <a:latin typeface="Calibri"/>
                <a:cs typeface="Calibri"/>
              </a:rPr>
              <a:t>: </a:t>
            </a:r>
            <a:r>
              <a:rPr sz="2400" b="1" spc="-5" dirty="0">
                <a:solidFill>
                  <a:srgbClr val="C00000"/>
                </a:solidFill>
                <a:latin typeface="Calibri"/>
                <a:cs typeface="Calibri"/>
              </a:rPr>
              <a:t>Analisi</a:t>
            </a:r>
            <a:r>
              <a:rPr sz="2400" b="1" spc="5" dirty="0">
                <a:solidFill>
                  <a:srgbClr val="C00000"/>
                </a:solidFill>
                <a:latin typeface="Calibri"/>
                <a:cs typeface="Calibri"/>
              </a:rPr>
              <a:t> </a:t>
            </a:r>
            <a:r>
              <a:rPr sz="2400" b="1" spc="-5" dirty="0">
                <a:solidFill>
                  <a:srgbClr val="C00000"/>
                </a:solidFill>
                <a:latin typeface="Calibri"/>
                <a:cs typeface="Calibri"/>
              </a:rPr>
              <a:t>quantitativa</a:t>
            </a:r>
            <a:endParaRPr sz="2400" dirty="0">
              <a:latin typeface="Calibri"/>
              <a:cs typeface="Calibri"/>
            </a:endParaRPr>
          </a:p>
          <a:p>
            <a:pPr marL="462280" marR="5080" algn="just">
              <a:lnSpc>
                <a:spcPct val="101800"/>
              </a:lnSpc>
              <a:spcBef>
                <a:spcPts val="600"/>
              </a:spcBef>
            </a:pPr>
            <a:r>
              <a:rPr sz="2400" spc="-10" dirty="0">
                <a:solidFill>
                  <a:srgbClr val="C00000"/>
                </a:solidFill>
                <a:latin typeface="Calibri"/>
                <a:cs typeface="Calibri"/>
              </a:rPr>
              <a:t>Calcolo </a:t>
            </a:r>
            <a:r>
              <a:rPr sz="2400" spc="-5" dirty="0">
                <a:solidFill>
                  <a:srgbClr val="C00000"/>
                </a:solidFill>
                <a:latin typeface="Calibri"/>
                <a:cs typeface="Calibri"/>
              </a:rPr>
              <a:t>degli effetti dell’incendio </a:t>
            </a:r>
            <a:r>
              <a:rPr sz="2400" spc="-10" dirty="0">
                <a:latin typeface="Calibri"/>
                <a:cs typeface="Calibri"/>
              </a:rPr>
              <a:t>in </a:t>
            </a:r>
            <a:r>
              <a:rPr sz="2400" spc="-5" dirty="0">
                <a:latin typeface="Calibri"/>
                <a:cs typeface="Calibri"/>
              </a:rPr>
              <a:t>relazione agli </a:t>
            </a:r>
            <a:r>
              <a:rPr sz="2400" spc="-5" dirty="0" err="1">
                <a:latin typeface="Calibri"/>
                <a:cs typeface="Calibri"/>
              </a:rPr>
              <a:t>obiettivi</a:t>
            </a:r>
            <a:r>
              <a:rPr sz="2400" spc="-190" dirty="0">
                <a:latin typeface="Calibri"/>
                <a:cs typeface="Calibri"/>
              </a:rPr>
              <a:t> </a:t>
            </a:r>
            <a:r>
              <a:rPr sz="2400" spc="-5" dirty="0" err="1">
                <a:latin typeface="Calibri"/>
                <a:cs typeface="Calibri"/>
              </a:rPr>
              <a:t>assunti</a:t>
            </a:r>
            <a:r>
              <a:rPr sz="2400" spc="-5" dirty="0">
                <a:latin typeface="Calibri"/>
                <a:cs typeface="Calibri"/>
              </a:rPr>
              <a:t>, confrontando i risultati ottenuti </a:t>
            </a:r>
            <a:r>
              <a:rPr sz="2400" dirty="0">
                <a:latin typeface="Calibri"/>
                <a:cs typeface="Calibri"/>
              </a:rPr>
              <a:t>con </a:t>
            </a:r>
            <a:r>
              <a:rPr sz="2400" spc="-5" dirty="0">
                <a:latin typeface="Calibri"/>
                <a:cs typeface="Calibri"/>
              </a:rPr>
              <a:t>i livelli </a:t>
            </a:r>
            <a:r>
              <a:rPr sz="2400" dirty="0">
                <a:latin typeface="Calibri"/>
                <a:cs typeface="Calibri"/>
              </a:rPr>
              <a:t>di </a:t>
            </a:r>
            <a:r>
              <a:rPr sz="2400" spc="-5" dirty="0" err="1">
                <a:latin typeface="Calibri"/>
                <a:cs typeface="Calibri"/>
              </a:rPr>
              <a:t>presta</a:t>
            </a:r>
            <a:r>
              <a:rPr sz="2400" spc="-10" dirty="0" err="1">
                <a:latin typeface="Calibri"/>
                <a:cs typeface="Calibri"/>
              </a:rPr>
              <a:t>zione</a:t>
            </a:r>
            <a:r>
              <a:rPr sz="2400" spc="10" dirty="0">
                <a:latin typeface="Calibri"/>
                <a:cs typeface="Calibri"/>
              </a:rPr>
              <a:t> </a:t>
            </a:r>
            <a:r>
              <a:rPr sz="2400" spc="-5" dirty="0">
                <a:latin typeface="Calibri"/>
                <a:cs typeface="Calibri"/>
              </a:rPr>
              <a:t>individuati.</a:t>
            </a:r>
            <a:endParaRPr sz="2400" dirty="0">
              <a:latin typeface="Calibri"/>
              <a:cs typeface="Calibri"/>
            </a:endParaRPr>
          </a:p>
        </p:txBody>
      </p:sp>
    </p:spTree>
    <p:extLst>
      <p:ext uri="{BB962C8B-B14F-4D97-AF65-F5344CB8AC3E}">
        <p14:creationId xmlns:p14="http://schemas.microsoft.com/office/powerpoint/2010/main" val="3034096825"/>
      </p:ext>
    </p:extLst>
  </p:cSld>
  <p:clrMapOvr>
    <a:overrideClrMapping bg1="lt1" tx1="dk1" bg2="lt2" tx2="dk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35</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11" name="CasellaDiTesto 10"/>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
        <p:nvSpPr>
          <p:cNvPr id="13" name="object 7"/>
          <p:cNvSpPr txBox="1"/>
          <p:nvPr/>
        </p:nvSpPr>
        <p:spPr>
          <a:xfrm>
            <a:off x="706627" y="1528896"/>
            <a:ext cx="10934767" cy="2826415"/>
          </a:xfrm>
          <a:prstGeom prst="rect">
            <a:avLst/>
          </a:prstGeom>
        </p:spPr>
        <p:txBody>
          <a:bodyPr vert="horz" wrap="square" lIns="0" tIns="96520" rIns="0" bIns="0" rtlCol="0">
            <a:spAutoFit/>
          </a:bodyPr>
          <a:lstStyle/>
          <a:p>
            <a:pPr marL="12700" algn="just">
              <a:lnSpc>
                <a:spcPct val="100000"/>
              </a:lnSpc>
              <a:spcBef>
                <a:spcPts val="760"/>
              </a:spcBef>
              <a:buClr>
                <a:srgbClr val="000000"/>
              </a:buClr>
              <a:buSzPct val="85714"/>
              <a:tabLst>
                <a:tab pos="469900" algn="l"/>
              </a:tabLst>
            </a:pPr>
            <a:r>
              <a:rPr lang="it-IT" sz="2400" b="1" spc="-5" dirty="0">
                <a:solidFill>
                  <a:srgbClr val="C00000"/>
                </a:solidFill>
                <a:latin typeface="Calibri"/>
                <a:cs typeface="Calibri"/>
              </a:rPr>
              <a:t>I FASE: Analisi</a:t>
            </a:r>
            <a:r>
              <a:rPr lang="it-IT" sz="2400" b="1" dirty="0">
                <a:solidFill>
                  <a:srgbClr val="C00000"/>
                </a:solidFill>
                <a:latin typeface="Calibri"/>
                <a:cs typeface="Calibri"/>
              </a:rPr>
              <a:t> </a:t>
            </a:r>
            <a:r>
              <a:rPr lang="it-IT" sz="2400" b="1" spc="-5" dirty="0">
                <a:solidFill>
                  <a:srgbClr val="C00000"/>
                </a:solidFill>
                <a:latin typeface="Calibri"/>
                <a:cs typeface="Calibri"/>
              </a:rPr>
              <a:t>preliminare</a:t>
            </a:r>
          </a:p>
          <a:p>
            <a:pPr marL="355600" indent="-342900" algn="just">
              <a:lnSpc>
                <a:spcPct val="100000"/>
              </a:lnSpc>
              <a:spcBef>
                <a:spcPts val="760"/>
              </a:spcBef>
              <a:buClr>
                <a:srgbClr val="000000"/>
              </a:buClr>
              <a:buSzPct val="85714"/>
              <a:buFontTx/>
              <a:buChar char="-"/>
              <a:tabLst>
                <a:tab pos="469900" algn="l"/>
              </a:tabLst>
            </a:pPr>
            <a:r>
              <a:rPr lang="it-IT" sz="2400" spc="-5" dirty="0">
                <a:cs typeface="Calibri"/>
              </a:rPr>
              <a:t>Definizione del progetto</a:t>
            </a:r>
          </a:p>
          <a:p>
            <a:pPr marL="355600" indent="-342900" algn="just">
              <a:lnSpc>
                <a:spcPct val="100000"/>
              </a:lnSpc>
              <a:spcBef>
                <a:spcPts val="760"/>
              </a:spcBef>
              <a:buClr>
                <a:srgbClr val="000000"/>
              </a:buClr>
              <a:buSzPct val="85714"/>
              <a:buFontTx/>
              <a:buChar char="-"/>
              <a:tabLst>
                <a:tab pos="469900" algn="l"/>
              </a:tabLst>
            </a:pPr>
            <a:r>
              <a:rPr lang="it-IT" sz="2400" spc="-5" dirty="0">
                <a:cs typeface="Calibri"/>
              </a:rPr>
              <a:t>Identificazione degli obiettivi di sicurezza antincendio</a:t>
            </a:r>
          </a:p>
          <a:p>
            <a:pPr marL="355600" indent="-342900" algn="just">
              <a:lnSpc>
                <a:spcPct val="100000"/>
              </a:lnSpc>
              <a:spcBef>
                <a:spcPts val="760"/>
              </a:spcBef>
              <a:buClr>
                <a:srgbClr val="000000"/>
              </a:buClr>
              <a:buSzPct val="85714"/>
              <a:buFontTx/>
              <a:buChar char="-"/>
              <a:tabLst>
                <a:tab pos="469900" algn="l"/>
              </a:tabLst>
            </a:pPr>
            <a:r>
              <a:rPr lang="it-IT" sz="2400" spc="-5" dirty="0">
                <a:cs typeface="Calibri"/>
              </a:rPr>
              <a:t>Individuazione dei livelli di prestazione</a:t>
            </a:r>
          </a:p>
          <a:p>
            <a:pPr marL="355600" indent="-342900" algn="just">
              <a:lnSpc>
                <a:spcPct val="100000"/>
              </a:lnSpc>
              <a:spcBef>
                <a:spcPts val="760"/>
              </a:spcBef>
              <a:buClr>
                <a:srgbClr val="000000"/>
              </a:buClr>
              <a:buSzPct val="85714"/>
              <a:buFontTx/>
              <a:buChar char="-"/>
              <a:tabLst>
                <a:tab pos="469900" algn="l"/>
              </a:tabLst>
            </a:pPr>
            <a:r>
              <a:rPr lang="it-IT" sz="2400" spc="-5" dirty="0">
                <a:cs typeface="Calibri"/>
              </a:rPr>
              <a:t>Individuazione degli scenari di incendio di progetto</a:t>
            </a:r>
            <a:endParaRPr lang="it-IT" sz="2400" spc="-5" dirty="0">
              <a:latin typeface="Calibri"/>
              <a:cs typeface="Calibri"/>
            </a:endParaRPr>
          </a:p>
          <a:p>
            <a:pPr marL="12700" algn="just">
              <a:lnSpc>
                <a:spcPct val="100000"/>
              </a:lnSpc>
              <a:spcBef>
                <a:spcPts val="760"/>
              </a:spcBef>
              <a:buClr>
                <a:srgbClr val="000000"/>
              </a:buClr>
              <a:buSzPct val="85714"/>
              <a:tabLst>
                <a:tab pos="469900" algn="l"/>
              </a:tabLst>
            </a:pPr>
            <a:endParaRPr lang="it-IT" sz="2400" b="1" spc="-5" dirty="0">
              <a:solidFill>
                <a:srgbClr val="C00000"/>
              </a:solidFill>
              <a:latin typeface="Calibri"/>
              <a:cs typeface="Calibri"/>
            </a:endParaRPr>
          </a:p>
        </p:txBody>
      </p:sp>
      <p:sp>
        <p:nvSpPr>
          <p:cNvPr id="15" name="object 6"/>
          <p:cNvSpPr txBox="1">
            <a:spLocks/>
          </p:cNvSpPr>
          <p:nvPr/>
        </p:nvSpPr>
        <p:spPr>
          <a:xfrm>
            <a:off x="4067270" y="957429"/>
            <a:ext cx="4033520" cy="443070"/>
          </a:xfrm>
          <a:prstGeom prst="rect">
            <a:avLst/>
          </a:prstGeom>
        </p:spPr>
        <p:txBody>
          <a:bodyPr vert="horz" wrap="square" lIns="0" tIns="12065"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gn="ctr">
              <a:lnSpc>
                <a:spcPct val="100000"/>
              </a:lnSpc>
              <a:spcBef>
                <a:spcPts val="95"/>
              </a:spcBef>
            </a:pPr>
            <a:r>
              <a:rPr lang="it-IT" sz="2800" b="1" dirty="0">
                <a:latin typeface="Calibri (Corpo)"/>
                <a:ea typeface="+mn-ea"/>
                <a:cs typeface="+mn-cs"/>
              </a:rPr>
              <a:t>Fasi della Metodologia</a:t>
            </a:r>
          </a:p>
        </p:txBody>
      </p:sp>
    </p:spTree>
    <p:extLst>
      <p:ext uri="{BB962C8B-B14F-4D97-AF65-F5344CB8AC3E}">
        <p14:creationId xmlns:p14="http://schemas.microsoft.com/office/powerpoint/2010/main" val="3657861266"/>
      </p:ext>
    </p:extLst>
  </p:cSld>
  <p:clrMapOvr>
    <a:overrideClrMapping bg1="lt1" tx1="dk1" bg2="lt2" tx2="dk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36</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11" name="CasellaDiTesto 10"/>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
        <p:nvSpPr>
          <p:cNvPr id="12" name="object 6"/>
          <p:cNvSpPr txBox="1">
            <a:spLocks/>
          </p:cNvSpPr>
          <p:nvPr/>
        </p:nvSpPr>
        <p:spPr>
          <a:xfrm>
            <a:off x="4157250" y="873852"/>
            <a:ext cx="4033520" cy="443070"/>
          </a:xfrm>
          <a:prstGeom prst="rect">
            <a:avLst/>
          </a:prstGeom>
        </p:spPr>
        <p:txBody>
          <a:bodyPr vert="horz" wrap="square" lIns="0" tIns="12065"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gn="ctr">
              <a:lnSpc>
                <a:spcPct val="100000"/>
              </a:lnSpc>
              <a:spcBef>
                <a:spcPts val="95"/>
              </a:spcBef>
            </a:pPr>
            <a:r>
              <a:rPr lang="it-IT" sz="2800" b="1" dirty="0">
                <a:latin typeface="Calibri (Corpo)"/>
                <a:ea typeface="+mn-ea"/>
                <a:cs typeface="+mn-cs"/>
              </a:rPr>
              <a:t>Fasi della Metodologia</a:t>
            </a:r>
          </a:p>
        </p:txBody>
      </p:sp>
      <p:sp>
        <p:nvSpPr>
          <p:cNvPr id="13" name="object 7"/>
          <p:cNvSpPr txBox="1"/>
          <p:nvPr/>
        </p:nvSpPr>
        <p:spPr>
          <a:xfrm>
            <a:off x="706627" y="1528896"/>
            <a:ext cx="10934767" cy="466794"/>
          </a:xfrm>
          <a:prstGeom prst="rect">
            <a:avLst/>
          </a:prstGeom>
        </p:spPr>
        <p:txBody>
          <a:bodyPr vert="horz" wrap="square" lIns="0" tIns="96520" rIns="0" bIns="0" rtlCol="0">
            <a:spAutoFit/>
          </a:bodyPr>
          <a:lstStyle/>
          <a:p>
            <a:pPr marL="12700" algn="just">
              <a:lnSpc>
                <a:spcPct val="100000"/>
              </a:lnSpc>
              <a:buClr>
                <a:srgbClr val="000000"/>
              </a:buClr>
              <a:buSzPct val="85714"/>
              <a:tabLst>
                <a:tab pos="469900" algn="l"/>
              </a:tabLst>
            </a:pPr>
            <a:r>
              <a:rPr lang="it-IT" sz="2400" b="1" spc="-5" dirty="0">
                <a:solidFill>
                  <a:srgbClr val="C00000"/>
                </a:solidFill>
                <a:latin typeface="Calibri"/>
                <a:cs typeface="Calibri"/>
              </a:rPr>
              <a:t>II FASE</a:t>
            </a:r>
            <a:r>
              <a:rPr lang="it-IT" sz="2400" spc="-5" dirty="0">
                <a:solidFill>
                  <a:srgbClr val="C00000"/>
                </a:solidFill>
                <a:latin typeface="Calibri"/>
                <a:cs typeface="Calibri"/>
              </a:rPr>
              <a:t>: </a:t>
            </a:r>
            <a:r>
              <a:rPr lang="it-IT" sz="2400" b="1" spc="-5" dirty="0">
                <a:solidFill>
                  <a:srgbClr val="C00000"/>
                </a:solidFill>
                <a:latin typeface="Calibri"/>
                <a:cs typeface="Calibri"/>
              </a:rPr>
              <a:t>Analisi</a:t>
            </a:r>
            <a:r>
              <a:rPr lang="it-IT" sz="2400" b="1" spc="5" dirty="0">
                <a:solidFill>
                  <a:srgbClr val="C00000"/>
                </a:solidFill>
                <a:latin typeface="Calibri"/>
                <a:cs typeface="Calibri"/>
              </a:rPr>
              <a:t> </a:t>
            </a:r>
            <a:r>
              <a:rPr lang="it-IT" sz="2400" b="1" spc="-5" dirty="0">
                <a:solidFill>
                  <a:srgbClr val="C00000"/>
                </a:solidFill>
                <a:latin typeface="Calibri"/>
                <a:cs typeface="Calibri"/>
              </a:rPr>
              <a:t>quantitativa</a:t>
            </a:r>
          </a:p>
        </p:txBody>
      </p:sp>
      <p:graphicFrame>
        <p:nvGraphicFramePr>
          <p:cNvPr id="5" name="Tabella 4"/>
          <p:cNvGraphicFramePr>
            <a:graphicFrameLocks noGrp="1"/>
          </p:cNvGraphicFramePr>
          <p:nvPr>
            <p:extLst>
              <p:ext uri="{D42A27DB-BD31-4B8C-83A1-F6EECF244321}">
                <p14:modId xmlns:p14="http://schemas.microsoft.com/office/powerpoint/2010/main" val="1452595779"/>
              </p:ext>
            </p:extLst>
          </p:nvPr>
        </p:nvGraphicFramePr>
        <p:xfrm>
          <a:off x="1623661" y="2372620"/>
          <a:ext cx="9100698" cy="2382520"/>
        </p:xfrm>
        <a:graphic>
          <a:graphicData uri="http://schemas.openxmlformats.org/drawingml/2006/table">
            <a:tbl>
              <a:tblPr firstRow="1" bandRow="1">
                <a:tableStyleId>{5C22544A-7EE6-4342-B048-85BDC9FD1C3A}</a:tableStyleId>
              </a:tblPr>
              <a:tblGrid>
                <a:gridCol w="4550349">
                  <a:extLst>
                    <a:ext uri="{9D8B030D-6E8A-4147-A177-3AD203B41FA5}">
                      <a16:colId xmlns:a16="http://schemas.microsoft.com/office/drawing/2014/main" val="1488841511"/>
                    </a:ext>
                  </a:extLst>
                </a:gridCol>
                <a:gridCol w="4550349">
                  <a:extLst>
                    <a:ext uri="{9D8B030D-6E8A-4147-A177-3AD203B41FA5}">
                      <a16:colId xmlns:a16="http://schemas.microsoft.com/office/drawing/2014/main" val="1481772511"/>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b="1" spc="-5" dirty="0">
                          <a:solidFill>
                            <a:schemeClr val="bg1"/>
                          </a:solidFill>
                          <a:cs typeface="Calibri"/>
                        </a:rPr>
                        <a:t>DM 09/05/2007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tc>
                  <a:txBody>
                    <a:bodyPr/>
                    <a:lstStyle/>
                    <a:p>
                      <a:pPr algn="ctr"/>
                      <a:r>
                        <a:rPr lang="it-IT" dirty="0">
                          <a:solidFill>
                            <a:schemeClr val="bg1"/>
                          </a:solidFill>
                        </a:rPr>
                        <a:t>DM 03/08/2015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B201D"/>
                    </a:solidFill>
                  </a:tcPr>
                </a:tc>
                <a:extLst>
                  <a:ext uri="{0D108BD9-81ED-4DB2-BD59-A6C34878D82A}">
                    <a16:rowId xmlns:a16="http://schemas.microsoft.com/office/drawing/2014/main" val="2285182162"/>
                  </a:ext>
                </a:extLst>
              </a:tr>
              <a:tr h="370840">
                <a:tc>
                  <a:txBody>
                    <a:bodyPr/>
                    <a:lstStyle/>
                    <a:p>
                      <a:pPr marL="355600" indent="-342900" algn="just">
                        <a:lnSpc>
                          <a:spcPct val="100000"/>
                        </a:lnSpc>
                        <a:buClr>
                          <a:srgbClr val="000000"/>
                        </a:buClr>
                        <a:buSzPct val="85714"/>
                        <a:buFontTx/>
                        <a:buChar char="-"/>
                        <a:tabLst>
                          <a:tab pos="469900" algn="l"/>
                        </a:tabLst>
                      </a:pPr>
                      <a:r>
                        <a:rPr lang="it-IT" spc="-5" dirty="0">
                          <a:cs typeface="Calibri"/>
                        </a:rPr>
                        <a:t>Scelta dei modelli</a:t>
                      </a:r>
                    </a:p>
                    <a:p>
                      <a:pPr marL="355600" indent="-342900" algn="just">
                        <a:lnSpc>
                          <a:spcPct val="100000"/>
                        </a:lnSpc>
                        <a:buClr>
                          <a:srgbClr val="000000"/>
                        </a:buClr>
                        <a:buSzPct val="85714"/>
                        <a:buFontTx/>
                        <a:buChar char="-"/>
                        <a:tabLst>
                          <a:tab pos="469900" algn="l"/>
                        </a:tabLst>
                      </a:pPr>
                      <a:r>
                        <a:rPr lang="it-IT" dirty="0">
                          <a:cs typeface="Calibri"/>
                        </a:rPr>
                        <a:t>Risultati delle elaborazioni</a:t>
                      </a:r>
                    </a:p>
                    <a:p>
                      <a:pPr marL="355600" indent="-342900" algn="just">
                        <a:lnSpc>
                          <a:spcPct val="100000"/>
                        </a:lnSpc>
                        <a:buClr>
                          <a:srgbClr val="000000"/>
                        </a:buClr>
                        <a:buSzPct val="85714"/>
                        <a:buFontTx/>
                        <a:buChar char="-"/>
                        <a:tabLst>
                          <a:tab pos="469900" algn="l"/>
                        </a:tabLst>
                      </a:pPr>
                      <a:r>
                        <a:rPr lang="it-IT" dirty="0">
                          <a:cs typeface="Calibri"/>
                        </a:rPr>
                        <a:t>Individuazione del progetto finale</a:t>
                      </a:r>
                    </a:p>
                    <a:p>
                      <a:pPr marL="355600" indent="-342900" algn="just">
                        <a:lnSpc>
                          <a:spcPct val="100000"/>
                        </a:lnSpc>
                        <a:buClr>
                          <a:srgbClr val="000000"/>
                        </a:buClr>
                        <a:buSzPct val="85714"/>
                        <a:buFontTx/>
                        <a:buChar char="-"/>
                        <a:tabLst>
                          <a:tab pos="469900" algn="l"/>
                        </a:tabLst>
                      </a:pPr>
                      <a:r>
                        <a:rPr lang="it-IT" dirty="0">
                          <a:cs typeface="Calibri"/>
                        </a:rPr>
                        <a:t>Documentazione di progetto:</a:t>
                      </a:r>
                    </a:p>
                    <a:p>
                      <a:pPr marL="717550" indent="-342900" algn="just">
                        <a:lnSpc>
                          <a:spcPct val="100000"/>
                        </a:lnSpc>
                        <a:buClr>
                          <a:srgbClr val="000000"/>
                        </a:buClr>
                        <a:buSzPct val="85714"/>
                        <a:buFont typeface="+mj-lt"/>
                        <a:buAutoNum type="alphaLcParenR"/>
                        <a:tabLst>
                          <a:tab pos="469900" algn="l"/>
                        </a:tabLst>
                      </a:pPr>
                      <a:r>
                        <a:rPr lang="it-IT" dirty="0">
                          <a:cs typeface="Calibri"/>
                        </a:rPr>
                        <a:t>Sommario tecnico (I fase)</a:t>
                      </a:r>
                    </a:p>
                    <a:p>
                      <a:pPr marL="717550" indent="-342900" algn="just">
                        <a:lnSpc>
                          <a:spcPct val="100000"/>
                        </a:lnSpc>
                        <a:buClr>
                          <a:srgbClr val="000000"/>
                        </a:buClr>
                        <a:buSzPct val="85714"/>
                        <a:buFont typeface="+mj-lt"/>
                        <a:buAutoNum type="alphaLcParenR"/>
                        <a:tabLst>
                          <a:tab pos="469900" algn="l"/>
                        </a:tabLst>
                      </a:pPr>
                      <a:r>
                        <a:rPr lang="it-IT" dirty="0">
                          <a:cs typeface="Calibri"/>
                        </a:rPr>
                        <a:t>Relazione tecnica (II fase)</a:t>
                      </a:r>
                    </a:p>
                    <a:p>
                      <a:pPr marL="717550" indent="-342900" algn="just">
                        <a:lnSpc>
                          <a:spcPct val="100000"/>
                        </a:lnSpc>
                        <a:buClr>
                          <a:srgbClr val="000000"/>
                        </a:buClr>
                        <a:buSzPct val="85714"/>
                        <a:buFont typeface="+mj-lt"/>
                        <a:buAutoNum type="alphaLcParenR"/>
                        <a:tabLst>
                          <a:tab pos="469900" algn="l"/>
                        </a:tabLst>
                      </a:pPr>
                      <a:r>
                        <a:rPr lang="it-IT" dirty="0">
                          <a:cs typeface="Calibri"/>
                        </a:rPr>
                        <a:t>Programma</a:t>
                      </a:r>
                      <a:r>
                        <a:rPr lang="it-IT" baseline="0" dirty="0">
                          <a:cs typeface="Calibri"/>
                        </a:rPr>
                        <a:t> gestione SGSA (II fase)</a:t>
                      </a:r>
                      <a:endParaRPr lang="it-IT" dirty="0">
                        <a:cs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285750" indent="-285750">
                        <a:buFontTx/>
                        <a:buChar char="-"/>
                      </a:pPr>
                      <a:r>
                        <a:rPr lang="it-IT" dirty="0"/>
                        <a:t>Elaborazione delle soluzioni progettuali</a:t>
                      </a:r>
                    </a:p>
                    <a:p>
                      <a:pPr marL="285750" indent="-285750">
                        <a:buFontTx/>
                        <a:buChar char="-"/>
                      </a:pPr>
                      <a:r>
                        <a:rPr lang="it-IT" dirty="0"/>
                        <a:t>Valutazione delle soluzioni progettuali</a:t>
                      </a:r>
                    </a:p>
                    <a:p>
                      <a:pPr marL="285750" indent="-285750">
                        <a:buFontTx/>
                        <a:buChar char="-"/>
                      </a:pPr>
                      <a:r>
                        <a:rPr lang="it-IT" dirty="0"/>
                        <a:t>Selezione delle soluzioni</a:t>
                      </a:r>
                      <a:r>
                        <a:rPr lang="it-IT" baseline="0" dirty="0"/>
                        <a:t> progettuali idonee</a:t>
                      </a:r>
                    </a:p>
                    <a:p>
                      <a:pPr marL="355600" indent="-342900" algn="just">
                        <a:lnSpc>
                          <a:spcPct val="100000"/>
                        </a:lnSpc>
                        <a:buClr>
                          <a:srgbClr val="000000"/>
                        </a:buClr>
                        <a:buSzPct val="85714"/>
                        <a:buFontTx/>
                        <a:buChar char="-"/>
                        <a:tabLst>
                          <a:tab pos="469900" algn="l"/>
                        </a:tabLst>
                      </a:pPr>
                      <a:r>
                        <a:rPr lang="it-IT" dirty="0">
                          <a:cs typeface="Calibri"/>
                        </a:rPr>
                        <a:t>Documentazione di progetto:</a:t>
                      </a:r>
                    </a:p>
                    <a:p>
                      <a:pPr marL="717550" indent="-342900" algn="just">
                        <a:lnSpc>
                          <a:spcPct val="100000"/>
                        </a:lnSpc>
                        <a:buClr>
                          <a:srgbClr val="000000"/>
                        </a:buClr>
                        <a:buSzPct val="85714"/>
                        <a:buFont typeface="+mj-lt"/>
                        <a:buAutoNum type="alphaLcParenR"/>
                        <a:tabLst>
                          <a:tab pos="469900" algn="l"/>
                        </a:tabLst>
                      </a:pPr>
                      <a:r>
                        <a:rPr lang="it-IT" dirty="0">
                          <a:cs typeface="Calibri"/>
                        </a:rPr>
                        <a:t>Sommario tecnico (I fase)</a:t>
                      </a:r>
                    </a:p>
                    <a:p>
                      <a:pPr marL="717550" indent="-342900" algn="just">
                        <a:lnSpc>
                          <a:spcPct val="100000"/>
                        </a:lnSpc>
                        <a:buClr>
                          <a:srgbClr val="000000"/>
                        </a:buClr>
                        <a:buSzPct val="85714"/>
                        <a:buFont typeface="+mj-lt"/>
                        <a:buAutoNum type="alphaLcParenR"/>
                        <a:tabLst>
                          <a:tab pos="469900" algn="l"/>
                        </a:tabLst>
                      </a:pPr>
                      <a:r>
                        <a:rPr lang="it-IT" dirty="0">
                          <a:cs typeface="Calibri"/>
                        </a:rPr>
                        <a:t>Relazione tecnica (II fase)</a:t>
                      </a:r>
                    </a:p>
                    <a:p>
                      <a:pPr marL="717550" indent="-342900" algn="just">
                        <a:lnSpc>
                          <a:spcPct val="100000"/>
                        </a:lnSpc>
                        <a:buClr>
                          <a:srgbClr val="000000"/>
                        </a:buClr>
                        <a:buSzPct val="85714"/>
                        <a:buFont typeface="+mj-lt"/>
                        <a:buAutoNum type="alphaLcParenR"/>
                        <a:tabLst>
                          <a:tab pos="469900" algn="l"/>
                        </a:tabLst>
                      </a:pPr>
                      <a:r>
                        <a:rPr lang="it-IT" dirty="0">
                          <a:cs typeface="Calibri"/>
                        </a:rPr>
                        <a:t>Programma</a:t>
                      </a:r>
                      <a:r>
                        <a:rPr lang="it-IT" baseline="0" dirty="0">
                          <a:cs typeface="Calibri"/>
                        </a:rPr>
                        <a:t> gestione SGSA (II fase)</a:t>
                      </a:r>
                      <a:endParaRPr lang="it-IT" dirty="0">
                        <a:cs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796425224"/>
                  </a:ext>
                </a:extLst>
              </a:tr>
            </a:tbl>
          </a:graphicData>
        </a:graphic>
      </p:graphicFrame>
    </p:spTree>
    <p:extLst>
      <p:ext uri="{BB962C8B-B14F-4D97-AF65-F5344CB8AC3E}">
        <p14:creationId xmlns:p14="http://schemas.microsoft.com/office/powerpoint/2010/main" val="645020054"/>
      </p:ext>
    </p:extLst>
  </p:cSld>
  <p:clrMapOvr>
    <a:overrideClrMapping bg1="lt1" tx1="dk1" bg2="lt2" tx2="dk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37</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4314579"/>
          </a:xfrm>
          <a:prstGeom prst="rect">
            <a:avLst/>
          </a:prstGeom>
        </p:spPr>
        <p:txBody>
          <a:bodyPr vert="horz" wrap="square" lIns="0" tIns="172720" rIns="0" bIns="0" rtlCol="0">
            <a:spAutoFit/>
          </a:bodyPr>
          <a:lstStyle/>
          <a:p>
            <a:pPr marL="26034" marR="5715" indent="-635" algn="just">
              <a:lnSpc>
                <a:spcPct val="101699"/>
              </a:lnSpc>
              <a:spcBef>
                <a:spcPts val="35"/>
              </a:spcBef>
            </a:pPr>
            <a:r>
              <a:rPr lang="it-IT" u="sng" spc="-30" dirty="0">
                <a:solidFill>
                  <a:schemeClr val="accent1">
                    <a:lumMod val="75000"/>
                  </a:schemeClr>
                </a:solidFill>
                <a:cs typeface="Calibri"/>
              </a:rPr>
              <a:t>Lettera Circolare </a:t>
            </a:r>
            <a:r>
              <a:rPr lang="it-IT" u="sng" spc="-30" dirty="0" err="1">
                <a:solidFill>
                  <a:schemeClr val="accent1">
                    <a:lumMod val="75000"/>
                  </a:schemeClr>
                </a:solidFill>
                <a:cs typeface="Calibri"/>
              </a:rPr>
              <a:t>prot</a:t>
            </a:r>
            <a:r>
              <a:rPr lang="it-IT" u="sng" spc="-30" dirty="0">
                <a:solidFill>
                  <a:schemeClr val="accent1">
                    <a:lumMod val="75000"/>
                  </a:schemeClr>
                </a:solidFill>
                <a:cs typeface="Calibri"/>
              </a:rPr>
              <a:t>. n. DCPST/427 del 31 marzo 2008</a:t>
            </a:r>
            <a:r>
              <a:rPr lang="it-IT" spc="-30" dirty="0">
                <a:cs typeface="Calibri"/>
              </a:rPr>
              <a:t>: Approccio ingegneristico alla sicurezza antincendio – Trasmissione delle </a:t>
            </a:r>
            <a:r>
              <a:rPr lang="it-IT" b="1" spc="-30" dirty="0">
                <a:solidFill>
                  <a:srgbClr val="AB201D"/>
                </a:solidFill>
                <a:cs typeface="Calibri"/>
              </a:rPr>
              <a:t>linee guida per l’approvazione dei progetti </a:t>
            </a:r>
            <a:r>
              <a:rPr lang="it-IT" spc="-30" dirty="0">
                <a:cs typeface="Calibri"/>
              </a:rPr>
              <a:t>e della </a:t>
            </a:r>
            <a:r>
              <a:rPr lang="it-IT" b="1" spc="-30" dirty="0">
                <a:solidFill>
                  <a:srgbClr val="AB201D"/>
                </a:solidFill>
                <a:cs typeface="Calibri"/>
              </a:rPr>
              <a:t>scheda rilevamento </a:t>
            </a:r>
            <a:r>
              <a:rPr lang="it-IT" spc="-30" dirty="0">
                <a:cs typeface="Calibri"/>
              </a:rPr>
              <a:t>dati predisposte dall’Osservatorio.</a:t>
            </a:r>
          </a:p>
          <a:p>
            <a:pPr algn="just"/>
            <a:endParaRPr lang="it-IT" dirty="0"/>
          </a:p>
          <a:p>
            <a:pPr algn="just"/>
            <a:r>
              <a:rPr lang="it-IT" dirty="0"/>
              <a:t>È stato istituito </a:t>
            </a:r>
            <a:r>
              <a:rPr lang="it-IT" b="1" dirty="0">
                <a:solidFill>
                  <a:srgbClr val="AB201D"/>
                </a:solidFill>
              </a:rPr>
              <a:t>l'Osservatorio per l’approccio ingegneristico </a:t>
            </a:r>
            <a:r>
              <a:rPr lang="it-IT" dirty="0"/>
              <a:t>alla sicurezza antincendio (art 7 DM 9/5/2007) al fine di favorire la massima integrazione tra tutti i soggetti chiamali all'attuazione delle disposizioni inerenti il metodo prestazionale; rientrano tra l'altro tra i compiti dell'Osservatorio l'attività di monitoraggio e l'adozione di </a:t>
            </a:r>
            <a:r>
              <a:rPr lang="it-IT" b="1" dirty="0">
                <a:solidFill>
                  <a:srgbClr val="AB201D"/>
                </a:solidFill>
              </a:rPr>
              <a:t>misure tese ad uniformare le modalità applicative </a:t>
            </a:r>
            <a:r>
              <a:rPr lang="it-IT" dirty="0"/>
              <a:t>dell'approccio prestazionale al procedimento di prevenzione incendi. </a:t>
            </a:r>
          </a:p>
          <a:p>
            <a:pPr algn="just"/>
            <a:endParaRPr lang="it-IT" dirty="0"/>
          </a:p>
          <a:p>
            <a:pPr algn="just"/>
            <a:r>
              <a:rPr lang="it-IT" dirty="0"/>
              <a:t>Come</a:t>
            </a:r>
            <a:r>
              <a:rPr lang="it-IT" b="1" dirty="0">
                <a:solidFill>
                  <a:srgbClr val="AB201D"/>
                </a:solidFill>
              </a:rPr>
              <a:t> azione di coordinamento ed indirizzo </a:t>
            </a:r>
            <a:r>
              <a:rPr lang="it-IT" dirty="0"/>
              <a:t>dell'attività di valutazione, evitando tuttavia di fornire indicazioni di tipo prescrittivo che non sarebbero coerenti con lo spirito proprio dell'approccio ingegneristico, sono state elaborale le «</a:t>
            </a:r>
            <a:r>
              <a:rPr lang="it-IT" b="1" dirty="0">
                <a:solidFill>
                  <a:srgbClr val="AB201D"/>
                </a:solidFill>
              </a:rPr>
              <a:t>Linee guida per l'approvazione dei progetti»</a:t>
            </a:r>
            <a:r>
              <a:rPr lang="it-IT" dirty="0"/>
              <a:t>. </a:t>
            </a:r>
          </a:p>
          <a:p>
            <a:pPr algn="just"/>
            <a:endParaRPr lang="it-IT" dirty="0"/>
          </a:p>
          <a:p>
            <a:pPr algn="just"/>
            <a:r>
              <a:rPr lang="it-IT" dirty="0"/>
              <a:t>Un insieme di indicazioni che costituiscono </a:t>
            </a:r>
            <a:r>
              <a:rPr lang="it-IT" b="1" dirty="0">
                <a:solidFill>
                  <a:srgbClr val="AB201D"/>
                </a:solidFill>
              </a:rPr>
              <a:t>riferimento per il valutatore ma anche per il progettista</a:t>
            </a:r>
            <a:r>
              <a:rPr lang="it-IT" dirty="0"/>
              <a:t>.</a:t>
            </a:r>
          </a:p>
          <a:p>
            <a:pPr algn="just"/>
            <a:endParaRPr lang="it-IT" dirty="0"/>
          </a:p>
          <a:p>
            <a:pPr marL="26034" marR="5715" indent="-635" algn="just">
              <a:lnSpc>
                <a:spcPct val="101699"/>
              </a:lnSpc>
              <a:spcBef>
                <a:spcPts val="35"/>
              </a:spcBef>
            </a:pPr>
            <a:endParaRPr lang="it-IT" sz="1600" dirty="0"/>
          </a:p>
        </p:txBody>
      </p:sp>
      <p:sp>
        <p:nvSpPr>
          <p:cNvPr id="11" name="CasellaDiTesto 10"/>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Tree>
    <p:extLst>
      <p:ext uri="{BB962C8B-B14F-4D97-AF65-F5344CB8AC3E}">
        <p14:creationId xmlns:p14="http://schemas.microsoft.com/office/powerpoint/2010/main" val="1124217077"/>
      </p:ext>
    </p:extLst>
  </p:cSld>
  <p:clrMapOvr>
    <a:overrideClrMapping bg1="lt1" tx1="dk1" bg2="lt2" tx2="dk2" accent1="accent1" accent2="accent2" accent3="accent3" accent4="accent4" accent5="accent5" accent6="accent6" hlink="hlink" folHlink="folHlink"/>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38</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5268686"/>
          </a:xfrm>
          <a:prstGeom prst="rect">
            <a:avLst/>
          </a:prstGeom>
        </p:spPr>
        <p:txBody>
          <a:bodyPr vert="horz" wrap="square" lIns="0" tIns="172720" rIns="0" bIns="0" rtlCol="0">
            <a:spAutoFit/>
          </a:bodyPr>
          <a:lstStyle/>
          <a:p>
            <a:pPr marL="26034" marR="5715" indent="-635" algn="just">
              <a:lnSpc>
                <a:spcPct val="101699"/>
              </a:lnSpc>
              <a:spcBef>
                <a:spcPts val="35"/>
              </a:spcBef>
            </a:pPr>
            <a:r>
              <a:rPr lang="it-IT" u="sng" spc="-30" dirty="0">
                <a:solidFill>
                  <a:schemeClr val="accent1">
                    <a:lumMod val="75000"/>
                  </a:schemeClr>
                </a:solidFill>
                <a:cs typeface="Calibri"/>
              </a:rPr>
              <a:t>Lettera Circolare </a:t>
            </a:r>
            <a:r>
              <a:rPr lang="it-IT" u="sng" spc="-30" dirty="0" err="1">
                <a:solidFill>
                  <a:schemeClr val="accent1">
                    <a:lumMod val="75000"/>
                  </a:schemeClr>
                </a:solidFill>
                <a:cs typeface="Calibri"/>
              </a:rPr>
              <a:t>prot</a:t>
            </a:r>
            <a:r>
              <a:rPr lang="it-IT" u="sng" spc="-30" dirty="0">
                <a:solidFill>
                  <a:schemeClr val="accent1">
                    <a:lumMod val="75000"/>
                  </a:schemeClr>
                </a:solidFill>
                <a:cs typeface="Calibri"/>
              </a:rPr>
              <a:t>. n. DCPST/427 del 31 marzo 2008</a:t>
            </a:r>
            <a:r>
              <a:rPr lang="it-IT" spc="-30" dirty="0">
                <a:cs typeface="Calibri"/>
              </a:rPr>
              <a:t>: Approccio ingegneristico alla sicurezza antincendio – Trasmissione delle </a:t>
            </a:r>
            <a:r>
              <a:rPr lang="it-IT" b="1" spc="-30" dirty="0">
                <a:solidFill>
                  <a:srgbClr val="AB201D"/>
                </a:solidFill>
                <a:cs typeface="Calibri"/>
              </a:rPr>
              <a:t>linee guida per l’approvazione dei progetti </a:t>
            </a:r>
            <a:r>
              <a:rPr lang="it-IT" spc="-30" dirty="0">
                <a:cs typeface="Calibri"/>
              </a:rPr>
              <a:t>e della </a:t>
            </a:r>
            <a:r>
              <a:rPr lang="it-IT" b="1" spc="-30" dirty="0">
                <a:solidFill>
                  <a:srgbClr val="AB201D"/>
                </a:solidFill>
                <a:cs typeface="Calibri"/>
              </a:rPr>
              <a:t>scheda rilevamento </a:t>
            </a:r>
            <a:r>
              <a:rPr lang="it-IT" spc="-30" dirty="0">
                <a:cs typeface="Calibri"/>
              </a:rPr>
              <a:t>dati predisposte dall’Osservatorio.</a:t>
            </a:r>
          </a:p>
          <a:p>
            <a:pPr algn="just"/>
            <a:endParaRPr lang="it-IT" dirty="0"/>
          </a:p>
          <a:p>
            <a:pPr algn="just"/>
            <a:r>
              <a:rPr lang="it-IT" sz="1600" b="1" dirty="0"/>
              <a:t>Analisi Preliminare (I fase)</a:t>
            </a:r>
          </a:p>
          <a:p>
            <a:pPr algn="just"/>
            <a:endParaRPr lang="it-IT" sz="400" b="1" dirty="0"/>
          </a:p>
          <a:p>
            <a:pPr marL="285750" indent="-285750" algn="just">
              <a:buFontTx/>
              <a:buChar char="-"/>
            </a:pPr>
            <a:r>
              <a:rPr lang="it-IT" sz="1600" i="1" dirty="0"/>
              <a:t>Definizione del progetto</a:t>
            </a:r>
          </a:p>
          <a:p>
            <a:pPr marL="285750" indent="-285750" algn="just">
              <a:buFontTx/>
              <a:buChar char="-"/>
            </a:pPr>
            <a:r>
              <a:rPr lang="it-IT" sz="1600" i="1" dirty="0"/>
              <a:t>Identificazione degli Obiettivi di sicurezza antincendio</a:t>
            </a:r>
          </a:p>
          <a:p>
            <a:pPr marL="285750" indent="-285750" algn="just">
              <a:buFontTx/>
              <a:buChar char="-"/>
            </a:pPr>
            <a:r>
              <a:rPr lang="it-IT" sz="1600" i="1" dirty="0"/>
              <a:t>Identificazione dei Livelli di prestazione</a:t>
            </a:r>
          </a:p>
          <a:p>
            <a:pPr marL="285750" indent="-285750" algn="just">
              <a:buFontTx/>
              <a:buChar char="-"/>
            </a:pPr>
            <a:r>
              <a:rPr lang="it-IT" sz="1600" i="1" dirty="0"/>
              <a:t>Scenari di incendio</a:t>
            </a:r>
          </a:p>
          <a:p>
            <a:pPr marL="285750" indent="-285750" algn="just">
              <a:buFontTx/>
              <a:buChar char="-"/>
            </a:pPr>
            <a:endParaRPr lang="it-IT" sz="1600" i="1" dirty="0"/>
          </a:p>
          <a:p>
            <a:pPr algn="just"/>
            <a:r>
              <a:rPr lang="it-IT" sz="1600" b="1" dirty="0"/>
              <a:t>Analisi quantitativa (II fase)</a:t>
            </a:r>
          </a:p>
          <a:p>
            <a:pPr algn="just"/>
            <a:endParaRPr lang="it-IT" sz="400" b="1" dirty="0"/>
          </a:p>
          <a:p>
            <a:pPr marL="285750" indent="-285750" algn="just">
              <a:buFontTx/>
              <a:buChar char="-"/>
            </a:pPr>
            <a:r>
              <a:rPr lang="it-IT" sz="1600" i="1" dirty="0"/>
              <a:t>Generalità</a:t>
            </a:r>
          </a:p>
          <a:p>
            <a:pPr marL="285750" indent="-285750" algn="just">
              <a:buFontTx/>
              <a:buChar char="-"/>
            </a:pPr>
            <a:r>
              <a:rPr lang="it-IT" sz="1600" i="1" dirty="0"/>
              <a:t>Definizione della soluzione progettuale (Compensazione del rischio incendio)</a:t>
            </a:r>
          </a:p>
          <a:p>
            <a:pPr marL="285750" indent="-285750" algn="just">
              <a:buFontTx/>
              <a:buChar char="-"/>
            </a:pPr>
            <a:r>
              <a:rPr lang="it-IT" sz="1600" i="1" dirty="0"/>
              <a:t>Scelta dei modelli di calcolo</a:t>
            </a:r>
          </a:p>
          <a:p>
            <a:pPr marL="285750" indent="-285750" algn="just">
              <a:buFontTx/>
              <a:buChar char="-"/>
            </a:pPr>
            <a:r>
              <a:rPr lang="it-IT" sz="1600" i="1" dirty="0"/>
              <a:t>Origine e caratteristiche dei codici di calcolo</a:t>
            </a:r>
          </a:p>
          <a:p>
            <a:pPr marL="285750" indent="-285750" algn="just">
              <a:buFontTx/>
              <a:buChar char="-"/>
            </a:pPr>
            <a:r>
              <a:rPr lang="it-IT" sz="1600" i="1" dirty="0"/>
              <a:t>La documentazione a corredo dei modelli</a:t>
            </a:r>
          </a:p>
          <a:p>
            <a:pPr marL="285750" indent="-285750" algn="just">
              <a:buFontTx/>
              <a:buChar char="-"/>
            </a:pPr>
            <a:r>
              <a:rPr lang="it-IT" sz="1600" i="1" dirty="0"/>
              <a:t>Parametri e valori associati</a:t>
            </a:r>
          </a:p>
          <a:p>
            <a:pPr marL="285750" indent="-285750" algn="just">
              <a:buFontTx/>
              <a:buChar char="-"/>
            </a:pPr>
            <a:r>
              <a:rPr lang="it-IT" sz="1600" i="1" dirty="0"/>
              <a:t>Confronto fra risultati e livelli di prestazione</a:t>
            </a:r>
          </a:p>
          <a:p>
            <a:pPr marL="285750" indent="-285750" algn="just">
              <a:buFontTx/>
              <a:buChar char="-"/>
            </a:pPr>
            <a:endParaRPr lang="it-IT" sz="1600" dirty="0"/>
          </a:p>
          <a:p>
            <a:pPr marL="26034" marR="5715" indent="-635" algn="just">
              <a:lnSpc>
                <a:spcPct val="101699"/>
              </a:lnSpc>
              <a:spcBef>
                <a:spcPts val="35"/>
              </a:spcBef>
            </a:pPr>
            <a:endParaRPr lang="it-IT" sz="1600" dirty="0"/>
          </a:p>
        </p:txBody>
      </p:sp>
      <p:sp>
        <p:nvSpPr>
          <p:cNvPr id="11" name="CasellaDiTesto 10"/>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Tree>
    <p:extLst>
      <p:ext uri="{BB962C8B-B14F-4D97-AF65-F5344CB8AC3E}">
        <p14:creationId xmlns:p14="http://schemas.microsoft.com/office/powerpoint/2010/main" val="2468413584"/>
      </p:ext>
    </p:extLst>
  </p:cSld>
  <p:clrMapOvr>
    <a:overrideClrMapping bg1="lt1" tx1="dk1" bg2="lt2" tx2="dk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39</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5591274"/>
          </a:xfrm>
          <a:prstGeom prst="rect">
            <a:avLst/>
          </a:prstGeom>
        </p:spPr>
        <p:txBody>
          <a:bodyPr vert="horz" wrap="square" lIns="0" tIns="172720" rIns="0" bIns="0" rtlCol="0">
            <a:spAutoFit/>
          </a:bodyPr>
          <a:lstStyle/>
          <a:p>
            <a:pPr algn="ctr"/>
            <a:r>
              <a:rPr lang="it-IT" sz="2800" b="1" dirty="0"/>
              <a:t>Documentazione di Progetto – Esito dell’Elaborazione</a:t>
            </a:r>
          </a:p>
          <a:p>
            <a:endParaRPr lang="it-IT" sz="1200" dirty="0"/>
          </a:p>
          <a:p>
            <a:pPr algn="just"/>
            <a:r>
              <a:rPr lang="it-IT" dirty="0"/>
              <a:t>L’esito dell’elaborazione deve essere sintetizzato in </a:t>
            </a:r>
            <a:r>
              <a:rPr lang="it-IT" b="1" dirty="0">
                <a:solidFill>
                  <a:srgbClr val="AB201D"/>
                </a:solidFill>
              </a:rPr>
              <a:t>disegni e/o schemi grafici e/o immagini </a:t>
            </a:r>
            <a:r>
              <a:rPr lang="it-IT" dirty="0"/>
              <a:t>che presentino </a:t>
            </a:r>
            <a:r>
              <a:rPr lang="it-IT" b="1" dirty="0">
                <a:solidFill>
                  <a:srgbClr val="AB201D"/>
                </a:solidFill>
              </a:rPr>
              <a:t>in maniera chiara e inequivocabile </a:t>
            </a:r>
            <a:r>
              <a:rPr lang="it-IT" dirty="0"/>
              <a:t>i principali parametri di interesse per l’analisi svolta. Di tali grandezze, unitamente ai diagrammi e agli schemi grafici, devono essere </a:t>
            </a:r>
            <a:r>
              <a:rPr lang="it-IT" b="1" dirty="0">
                <a:solidFill>
                  <a:srgbClr val="AB201D"/>
                </a:solidFill>
              </a:rPr>
              <a:t>chiaramente evidenziati i valori numerici </a:t>
            </a:r>
            <a:r>
              <a:rPr lang="it-IT" dirty="0"/>
              <a:t>nei punti significativi in relazione alla verifica delle condizioni di sicurezza necessarie. Nello specifico si devono fornire le seguenti indicazioni: </a:t>
            </a:r>
          </a:p>
          <a:p>
            <a:pPr algn="just"/>
            <a:r>
              <a:rPr lang="it-IT" dirty="0"/>
              <a:t>- </a:t>
            </a:r>
            <a:r>
              <a:rPr lang="it-IT" b="1" i="1" dirty="0"/>
              <a:t>Modelli utilizzati</a:t>
            </a:r>
            <a:r>
              <a:rPr lang="it-IT" i="1" dirty="0"/>
              <a:t>: </a:t>
            </a:r>
            <a:r>
              <a:rPr lang="it-IT" dirty="0"/>
              <a:t>il progettista deve fornire </a:t>
            </a:r>
            <a:r>
              <a:rPr lang="it-IT" b="1" dirty="0">
                <a:solidFill>
                  <a:srgbClr val="AB201D"/>
                </a:solidFill>
              </a:rPr>
              <a:t>elementi a sostegno della scelta del modello </a:t>
            </a:r>
            <a:r>
              <a:rPr lang="it-IT" dirty="0"/>
              <a:t>utilizzato affinché sia dimostrata la </a:t>
            </a:r>
            <a:r>
              <a:rPr lang="it-IT" b="1" dirty="0">
                <a:solidFill>
                  <a:srgbClr val="AB201D"/>
                </a:solidFill>
              </a:rPr>
              <a:t>coerenza delle scelte </a:t>
            </a:r>
            <a:r>
              <a:rPr lang="it-IT" dirty="0"/>
              <a:t>operate con lo scenario di incendio di progetto adottato. </a:t>
            </a:r>
          </a:p>
          <a:p>
            <a:pPr algn="just"/>
            <a:r>
              <a:rPr lang="it-IT" dirty="0"/>
              <a:t>- </a:t>
            </a:r>
            <a:r>
              <a:rPr lang="it-IT" b="1" i="1" dirty="0"/>
              <a:t>Parametri e valori associati</a:t>
            </a:r>
            <a:r>
              <a:rPr lang="it-IT" i="1" dirty="0"/>
              <a:t>: </a:t>
            </a:r>
            <a:r>
              <a:rPr lang="it-IT" dirty="0"/>
              <a:t>la </a:t>
            </a:r>
            <a:r>
              <a:rPr lang="it-IT" b="1" dirty="0">
                <a:solidFill>
                  <a:srgbClr val="AB201D"/>
                </a:solidFill>
              </a:rPr>
              <a:t>scelta</a:t>
            </a:r>
            <a:r>
              <a:rPr lang="it-IT" dirty="0"/>
              <a:t> iniziale dei valori da assegnare ai </a:t>
            </a:r>
            <a:r>
              <a:rPr lang="it-IT" b="1" dirty="0">
                <a:solidFill>
                  <a:srgbClr val="AB201D"/>
                </a:solidFill>
              </a:rPr>
              <a:t>parametri</a:t>
            </a:r>
            <a:r>
              <a:rPr lang="it-IT" dirty="0"/>
              <a:t> alla base dei modelli di calcolo, deve essere </a:t>
            </a:r>
            <a:r>
              <a:rPr lang="it-IT" b="1" dirty="0">
                <a:solidFill>
                  <a:srgbClr val="AB201D"/>
                </a:solidFill>
              </a:rPr>
              <a:t>giustificata</a:t>
            </a:r>
            <a:r>
              <a:rPr lang="it-IT" dirty="0"/>
              <a:t> </a:t>
            </a:r>
            <a:r>
              <a:rPr lang="it-IT" b="1" dirty="0">
                <a:solidFill>
                  <a:srgbClr val="AB201D"/>
                </a:solidFill>
              </a:rPr>
              <a:t>in modo adeguato</a:t>
            </a:r>
            <a:r>
              <a:rPr lang="it-IT" dirty="0"/>
              <a:t>, facendo specifico riferimento alla letteratura tecnica condivisa o a prove sperimentali. </a:t>
            </a:r>
          </a:p>
          <a:p>
            <a:pPr algn="just"/>
            <a:r>
              <a:rPr lang="it-IT" dirty="0"/>
              <a:t>- </a:t>
            </a:r>
            <a:r>
              <a:rPr lang="it-IT" b="1" i="1" dirty="0"/>
              <a:t>Origine e caratteristiche dei codici di calcolo</a:t>
            </a:r>
            <a:r>
              <a:rPr lang="it-IT" i="1" dirty="0"/>
              <a:t>: </a:t>
            </a:r>
            <a:r>
              <a:rPr lang="it-IT" dirty="0"/>
              <a:t>devono essere fornite indicazioni in merito all’origine ed alle caratteristiche dei codici di calcolo utilizzati con riferimento alla denominazione, all’autore o distributore, alla </a:t>
            </a:r>
            <a:r>
              <a:rPr lang="it-IT" b="1" dirty="0">
                <a:solidFill>
                  <a:srgbClr val="AB201D"/>
                </a:solidFill>
              </a:rPr>
              <a:t>versione e alle validazioni sperimentali</a:t>
            </a:r>
            <a:r>
              <a:rPr lang="it-IT" dirty="0"/>
              <a:t>. Deve essere altresì fornita idonea documentazione sull’</a:t>
            </a:r>
            <a:r>
              <a:rPr lang="it-IT" b="1" dirty="0">
                <a:solidFill>
                  <a:srgbClr val="AB201D"/>
                </a:solidFill>
              </a:rPr>
              <a:t>inquadramento teorico della metodologia</a:t>
            </a:r>
            <a:r>
              <a:rPr lang="it-IT" dirty="0"/>
              <a:t> di calcolo e sulla sua traduzione numerica nonché indicazioni riguardanti la riconosciuta affidabilità dei codici. </a:t>
            </a:r>
          </a:p>
          <a:p>
            <a:pPr algn="just"/>
            <a:r>
              <a:rPr lang="it-IT" dirty="0"/>
              <a:t>- </a:t>
            </a:r>
            <a:r>
              <a:rPr lang="it-IT" b="1" i="1" dirty="0"/>
              <a:t>Confronto fra risultati e livelli di prestazione</a:t>
            </a:r>
            <a:r>
              <a:rPr lang="it-IT" i="1" dirty="0"/>
              <a:t>: </a:t>
            </a:r>
            <a:r>
              <a:rPr lang="it-IT" dirty="0"/>
              <a:t>in funzione della metodologia adottata per effettuare le valutazioni relative allo scenario di incendio considerato, devono essere </a:t>
            </a:r>
            <a:r>
              <a:rPr lang="it-IT" b="1" dirty="0">
                <a:solidFill>
                  <a:srgbClr val="AB201D"/>
                </a:solidFill>
              </a:rPr>
              <a:t>adeguatamente illustrati tutti gli elementi che consentono di verificare il rispetto dei livelli di prestazione</a:t>
            </a:r>
            <a:r>
              <a:rPr lang="it-IT" dirty="0"/>
              <a:t> indicati nell’analisi preliminare, al fine di </a:t>
            </a:r>
            <a:r>
              <a:rPr lang="it-IT" b="1" dirty="0">
                <a:solidFill>
                  <a:srgbClr val="AB201D"/>
                </a:solidFill>
              </a:rPr>
              <a:t>evidenziare l’adeguatezza delle misure </a:t>
            </a:r>
            <a:r>
              <a:rPr lang="it-IT" dirty="0"/>
              <a:t>di protezione che si intendono adottare. </a:t>
            </a:r>
          </a:p>
        </p:txBody>
      </p:sp>
      <p:sp>
        <p:nvSpPr>
          <p:cNvPr id="11" name="CasellaDiTesto 10"/>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Tree>
    <p:extLst>
      <p:ext uri="{BB962C8B-B14F-4D97-AF65-F5344CB8AC3E}">
        <p14:creationId xmlns:p14="http://schemas.microsoft.com/office/powerpoint/2010/main" val="510029743"/>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727180" y="6478270"/>
            <a:ext cx="281940" cy="365125"/>
          </a:xfrm>
        </p:spPr>
        <p:txBody>
          <a:bodyPr/>
          <a:lstStyle/>
          <a:p>
            <a:fld id="{E995EE40-9E1A-47E3-9D37-0CE2CB3BAD22}" type="slidenum">
              <a:rPr lang="it-IT" smtClean="0">
                <a:solidFill>
                  <a:schemeClr val="bg1"/>
                </a:solidFill>
              </a:rPr>
              <a:t>4</a:t>
            </a:fld>
            <a:endParaRPr lang="it-IT" dirty="0">
              <a:solidFill>
                <a:schemeClr val="bg1"/>
              </a:solidFill>
            </a:endParaRPr>
          </a:p>
        </p:txBody>
      </p:sp>
      <p:sp>
        <p:nvSpPr>
          <p:cNvPr id="5" name="CasellaDiTesto 4"/>
          <p:cNvSpPr txBox="1"/>
          <p:nvPr/>
        </p:nvSpPr>
        <p:spPr>
          <a:xfrm>
            <a:off x="339634" y="844522"/>
            <a:ext cx="11512732" cy="5170646"/>
          </a:xfrm>
          <a:prstGeom prst="rect">
            <a:avLst/>
          </a:prstGeom>
          <a:noFill/>
        </p:spPr>
        <p:txBody>
          <a:bodyPr wrap="square" rtlCol="0">
            <a:spAutoFit/>
          </a:bodyPr>
          <a:lstStyle/>
          <a:p>
            <a:pPr algn="ctr"/>
            <a:r>
              <a:rPr lang="it-IT" sz="3000" b="1" dirty="0"/>
              <a:t>Sinonimi</a:t>
            </a:r>
          </a:p>
          <a:p>
            <a:endParaRPr lang="it-IT" dirty="0"/>
          </a:p>
          <a:p>
            <a:r>
              <a:rPr lang="it-IT" sz="2400" dirty="0"/>
              <a:t>È possibile trovare terminologie diverse nei vari documenti</a:t>
            </a:r>
          </a:p>
          <a:p>
            <a:endParaRPr lang="it-IT" sz="2400" dirty="0"/>
          </a:p>
          <a:p>
            <a:pPr marL="285750" indent="-285750">
              <a:buFontTx/>
              <a:buChar char="-"/>
            </a:pPr>
            <a:r>
              <a:rPr lang="it-IT" sz="2400" dirty="0"/>
              <a:t>Approccio ingegneristico alla sicurezza antincendio</a:t>
            </a:r>
          </a:p>
          <a:p>
            <a:pPr marL="285750" indent="-285750">
              <a:buFontTx/>
              <a:buChar char="-"/>
            </a:pPr>
            <a:r>
              <a:rPr lang="it-IT" sz="2400" dirty="0"/>
              <a:t>Ingegneria della sicurezza antincendio</a:t>
            </a:r>
          </a:p>
          <a:p>
            <a:pPr marL="285750" indent="-285750">
              <a:buFontTx/>
              <a:buChar char="-"/>
            </a:pPr>
            <a:r>
              <a:rPr lang="it-IT" sz="2400" dirty="0"/>
              <a:t>Metodo prestazionale</a:t>
            </a:r>
          </a:p>
          <a:p>
            <a:pPr marL="285750" indent="-285750">
              <a:buFontTx/>
              <a:buChar char="-"/>
            </a:pPr>
            <a:r>
              <a:rPr lang="it-IT" sz="2400" dirty="0" err="1"/>
              <a:t>Fire</a:t>
            </a:r>
            <a:r>
              <a:rPr lang="it-IT" sz="2400" dirty="0"/>
              <a:t> </a:t>
            </a:r>
            <a:r>
              <a:rPr lang="it-IT" sz="2400" dirty="0" err="1"/>
              <a:t>safety</a:t>
            </a:r>
            <a:r>
              <a:rPr lang="it-IT" sz="2400" dirty="0"/>
              <a:t> </a:t>
            </a:r>
            <a:r>
              <a:rPr lang="it-IT" sz="2400" dirty="0" err="1"/>
              <a:t>engineering</a:t>
            </a:r>
            <a:r>
              <a:rPr lang="it-IT" sz="2400" dirty="0"/>
              <a:t> – FSE</a:t>
            </a:r>
          </a:p>
          <a:p>
            <a:pPr marL="285750" indent="-285750">
              <a:buFontTx/>
              <a:buChar char="-"/>
            </a:pPr>
            <a:r>
              <a:rPr lang="it-IT" sz="2400" dirty="0"/>
              <a:t>Progettazione antincendio prestazionale</a:t>
            </a:r>
          </a:p>
          <a:p>
            <a:pPr marL="285750" indent="-285750">
              <a:buFontTx/>
              <a:buChar char="-"/>
            </a:pPr>
            <a:r>
              <a:rPr lang="it-IT" sz="2400" dirty="0"/>
              <a:t>Approccio ingegneristico</a:t>
            </a:r>
          </a:p>
          <a:p>
            <a:pPr marL="285750" indent="-285750">
              <a:buFontTx/>
              <a:buChar char="-"/>
            </a:pPr>
            <a:r>
              <a:rPr lang="it-IT" sz="2400" dirty="0"/>
              <a:t>Approccio Performance </a:t>
            </a:r>
            <a:r>
              <a:rPr lang="it-IT" sz="2400" dirty="0" err="1"/>
              <a:t>Based</a:t>
            </a:r>
            <a:endParaRPr lang="it-IT" sz="2400" dirty="0"/>
          </a:p>
          <a:p>
            <a:pPr marL="285750" indent="-285750">
              <a:buFontTx/>
              <a:buChar char="-"/>
            </a:pPr>
            <a:r>
              <a:rPr lang="it-IT" sz="2400" dirty="0"/>
              <a:t>Approccio prestazionale</a:t>
            </a:r>
          </a:p>
          <a:p>
            <a:pPr marL="285750" indent="-285750">
              <a:buFontTx/>
              <a:buChar char="-"/>
            </a:pPr>
            <a:r>
              <a:rPr lang="it-IT" sz="2400" dirty="0"/>
              <a:t>Progettazione prestazionale … ecc.</a:t>
            </a:r>
          </a:p>
          <a:p>
            <a:endParaRPr lang="it-IT" i="1" dirty="0"/>
          </a:p>
        </p:txBody>
      </p:sp>
      <p:sp>
        <p:nvSpPr>
          <p:cNvPr id="10" name="CasellaDiTesto 9"/>
          <p:cNvSpPr txBox="1"/>
          <p:nvPr/>
        </p:nvSpPr>
        <p:spPr>
          <a:xfrm>
            <a:off x="773435" y="128395"/>
            <a:ext cx="10621191" cy="461665"/>
          </a:xfrm>
          <a:prstGeom prst="rect">
            <a:avLst/>
          </a:prstGeom>
          <a:noFill/>
        </p:spPr>
        <p:txBody>
          <a:bodyPr wrap="square" rtlCol="0" anchor="ctr">
            <a:spAutoFit/>
          </a:bodyPr>
          <a:lstStyle/>
          <a:p>
            <a:r>
              <a:rPr lang="it-IT" sz="2400">
                <a:solidFill>
                  <a:schemeClr val="bg1"/>
                </a:solidFill>
              </a:rPr>
              <a:t>Origini dell’Ingegneria della Sicurezza Antincendio </a:t>
            </a:r>
            <a:endParaRPr lang="it-IT" sz="2400" dirty="0">
              <a:solidFill>
                <a:schemeClr val="bg1"/>
              </a:solidFill>
            </a:endParaRPr>
          </a:p>
        </p:txBody>
      </p:sp>
      <p:sp>
        <p:nvSpPr>
          <p:cNvPr id="11" name="CasellaDiTesto 10"/>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Tree>
    <p:extLst>
      <p:ext uri="{BB962C8B-B14F-4D97-AF65-F5344CB8AC3E}">
        <p14:creationId xmlns:p14="http://schemas.microsoft.com/office/powerpoint/2010/main" val="42921107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40</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4749057"/>
          </a:xfrm>
          <a:prstGeom prst="rect">
            <a:avLst/>
          </a:prstGeom>
        </p:spPr>
        <p:txBody>
          <a:bodyPr vert="horz" wrap="square" lIns="0" tIns="172720" rIns="0" bIns="0" rtlCol="0">
            <a:spAutoFit/>
          </a:bodyPr>
          <a:lstStyle/>
          <a:p>
            <a:pPr algn="ctr"/>
            <a:r>
              <a:rPr lang="it-IT" sz="2800" b="1" dirty="0"/>
              <a:t>Documentazione di Progetto</a:t>
            </a:r>
          </a:p>
          <a:p>
            <a:pPr marL="12700" marR="5080" indent="-635" algn="just">
              <a:lnSpc>
                <a:spcPct val="101699"/>
              </a:lnSpc>
              <a:spcBef>
                <a:spcPts val="35"/>
              </a:spcBef>
            </a:pPr>
            <a:endParaRPr lang="it-IT" sz="2400" spc="-5" dirty="0">
              <a:cs typeface="Calibri"/>
            </a:endParaRPr>
          </a:p>
          <a:p>
            <a:pPr marL="19050" marR="5080" algn="just">
              <a:lnSpc>
                <a:spcPct val="101800"/>
              </a:lnSpc>
              <a:spcBef>
                <a:spcPts val="35"/>
              </a:spcBef>
            </a:pPr>
            <a:r>
              <a:rPr lang="it-IT" sz="2400" b="1" spc="-35" dirty="0">
                <a:solidFill>
                  <a:srgbClr val="AB201D"/>
                </a:solidFill>
                <a:cs typeface="Calibri"/>
              </a:rPr>
              <a:t>Gli strumenti a disposizione del valutatore non sono gli stessi del progettista</a:t>
            </a:r>
            <a:r>
              <a:rPr lang="it-IT" sz="2400" spc="-35" dirty="0">
                <a:cs typeface="Calibri"/>
              </a:rPr>
              <a:t>.</a:t>
            </a:r>
          </a:p>
          <a:p>
            <a:pPr marL="19050" marR="5080" algn="just">
              <a:lnSpc>
                <a:spcPct val="101800"/>
              </a:lnSpc>
              <a:spcBef>
                <a:spcPts val="35"/>
              </a:spcBef>
            </a:pPr>
            <a:endParaRPr lang="it-IT" sz="2400" spc="-35" dirty="0">
              <a:cs typeface="Calibri"/>
            </a:endParaRPr>
          </a:p>
          <a:p>
            <a:pPr marL="19050" marR="5080" algn="just">
              <a:lnSpc>
                <a:spcPct val="101800"/>
              </a:lnSpc>
              <a:spcBef>
                <a:spcPts val="35"/>
              </a:spcBef>
            </a:pPr>
            <a:r>
              <a:rPr lang="it-IT" sz="2400" spc="-35" dirty="0">
                <a:cs typeface="Calibri"/>
              </a:rPr>
              <a:t>Un buon progetto favorisce una buona valutazione</a:t>
            </a:r>
          </a:p>
          <a:p>
            <a:pPr marL="19050" marR="5080" algn="just">
              <a:lnSpc>
                <a:spcPct val="101800"/>
              </a:lnSpc>
              <a:spcBef>
                <a:spcPts val="35"/>
              </a:spcBef>
            </a:pPr>
            <a:endParaRPr lang="it-IT" sz="2400" spc="-35" dirty="0">
              <a:cs typeface="Calibri"/>
            </a:endParaRPr>
          </a:p>
          <a:p>
            <a:pPr marL="19050" marR="5080" algn="just">
              <a:lnSpc>
                <a:spcPct val="101800"/>
              </a:lnSpc>
              <a:spcBef>
                <a:spcPts val="35"/>
              </a:spcBef>
            </a:pPr>
            <a:r>
              <a:rPr lang="it-IT" sz="2400" spc="-35" dirty="0">
                <a:cs typeface="Calibri"/>
              </a:rPr>
              <a:t>Una </a:t>
            </a:r>
            <a:r>
              <a:rPr lang="it-IT" sz="2400" b="1" spc="-35" dirty="0">
                <a:solidFill>
                  <a:srgbClr val="AB201D"/>
                </a:solidFill>
                <a:cs typeface="Calibri"/>
              </a:rPr>
              <a:t>documentazione appropriata, chiara e che illustri chiaramente le ipotesi alla base della progettazione, giustifichi il tipo di modellazione utilizzata e rappresenti in maniera trasparente i risultati delle analisi </a:t>
            </a:r>
            <a:r>
              <a:rPr lang="it-IT" sz="2400" spc="-35" dirty="0">
                <a:cs typeface="Calibri"/>
              </a:rPr>
              <a:t>assicura che tutti i soggetti interessati comprendano le limitazioni poste alla base del progetto. A partire da questa documentazione sarà chiaro il </a:t>
            </a:r>
            <a:r>
              <a:rPr lang="it-IT" sz="2400" b="1" spc="-35" dirty="0">
                <a:solidFill>
                  <a:srgbClr val="AB201D"/>
                </a:solidFill>
                <a:cs typeface="Calibri"/>
              </a:rPr>
              <a:t>criterio con cui sono state valutate le condizioni di sicurezza </a:t>
            </a:r>
            <a:r>
              <a:rPr lang="it-IT" sz="2400" spc="-35" dirty="0">
                <a:cs typeface="Calibri"/>
              </a:rPr>
              <a:t>del progetto, garantendo una realizzazione corretta e soprattutto il mantenimento nel tempo delle scelte concordate.</a:t>
            </a:r>
            <a:endParaRPr lang="it-IT" sz="2400" spc="-10" dirty="0">
              <a:cs typeface="Calibri"/>
            </a:endParaRPr>
          </a:p>
        </p:txBody>
      </p:sp>
      <p:sp>
        <p:nvSpPr>
          <p:cNvPr id="11" name="CasellaDiTesto 10"/>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Tree>
    <p:extLst>
      <p:ext uri="{BB962C8B-B14F-4D97-AF65-F5344CB8AC3E}">
        <p14:creationId xmlns:p14="http://schemas.microsoft.com/office/powerpoint/2010/main" val="2888234194"/>
      </p:ext>
    </p:extLst>
  </p:cSld>
  <p:clrMapOvr>
    <a:overrideClrMapping bg1="lt1" tx1="dk1" bg2="lt2" tx2="dk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41</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5698355"/>
          </a:xfrm>
          <a:prstGeom prst="rect">
            <a:avLst/>
          </a:prstGeom>
        </p:spPr>
        <p:txBody>
          <a:bodyPr vert="horz" wrap="square" lIns="0" tIns="172720" rIns="0" bIns="0" rtlCol="0">
            <a:spAutoFit/>
          </a:bodyPr>
          <a:lstStyle/>
          <a:p>
            <a:pPr algn="ctr"/>
            <a:r>
              <a:rPr lang="it-IT" sz="2800" b="1" dirty="0"/>
              <a:t>Documentazione di Progetto</a:t>
            </a:r>
          </a:p>
          <a:p>
            <a:pPr marL="12700" marR="5080" indent="-635" algn="just">
              <a:lnSpc>
                <a:spcPct val="101699"/>
              </a:lnSpc>
              <a:spcBef>
                <a:spcPts val="35"/>
              </a:spcBef>
            </a:pPr>
            <a:endParaRPr lang="it-IT" sz="2400" spc="-5" dirty="0">
              <a:cs typeface="Calibri"/>
            </a:endParaRPr>
          </a:p>
          <a:p>
            <a:r>
              <a:rPr lang="it-IT" sz="2400" b="1" dirty="0"/>
              <a:t>Approccio Prescrittivo</a:t>
            </a:r>
          </a:p>
          <a:p>
            <a:endParaRPr lang="it-IT" b="1" spc="-30" dirty="0">
              <a:solidFill>
                <a:srgbClr val="C00000"/>
              </a:solidFill>
              <a:cs typeface="Calibri"/>
            </a:endParaRPr>
          </a:p>
          <a:p>
            <a:r>
              <a:rPr lang="it-IT" b="1" spc="-30" dirty="0">
                <a:solidFill>
                  <a:srgbClr val="C00000"/>
                </a:solidFill>
                <a:cs typeface="Calibri"/>
              </a:rPr>
              <a:t>DM 07/08/2012 Allegato I, lettera B - DOCUMENTAZIONE RELATIVA AD ATTIVITÁ REGOLATE DA SPECIFICHE DISPOSIZIONI ANTINCENDI </a:t>
            </a:r>
          </a:p>
          <a:p>
            <a:r>
              <a:rPr lang="it-IT" b="1" spc="-30" dirty="0">
                <a:solidFill>
                  <a:srgbClr val="C00000"/>
                </a:solidFill>
                <a:cs typeface="Calibri"/>
              </a:rPr>
              <a:t>B.1 RELAZIONE TECNICA </a:t>
            </a:r>
          </a:p>
          <a:p>
            <a:r>
              <a:rPr lang="it-IT" dirty="0"/>
              <a:t>La relazione tecnica può limitarsi a dimostrare l’osservanza delle specifiche disposizioni tecniche di prevenzione incendi. </a:t>
            </a:r>
          </a:p>
          <a:p>
            <a:r>
              <a:rPr lang="it-IT" b="1" spc="-30" dirty="0">
                <a:solidFill>
                  <a:srgbClr val="C00000"/>
                </a:solidFill>
                <a:cs typeface="Calibri"/>
              </a:rPr>
              <a:t>B.2 ELABORATI GRAFICI </a:t>
            </a:r>
          </a:p>
          <a:p>
            <a:r>
              <a:rPr lang="it-IT" dirty="0"/>
              <a:t>Gli elaborati grafici comprendono i medesimi elementi richiesti al punto A.2.</a:t>
            </a:r>
          </a:p>
          <a:p>
            <a:endParaRPr lang="it-IT" dirty="0"/>
          </a:p>
          <a:p>
            <a:endParaRPr lang="it-IT" dirty="0"/>
          </a:p>
          <a:p>
            <a:r>
              <a:rPr lang="it-IT" sz="2400" b="1" dirty="0"/>
              <a:t>Approccio Prestazionale</a:t>
            </a:r>
          </a:p>
          <a:p>
            <a:endParaRPr lang="it-IT" dirty="0"/>
          </a:p>
          <a:p>
            <a:r>
              <a:rPr lang="it-IT" b="1" spc="-30" dirty="0">
                <a:solidFill>
                  <a:srgbClr val="C00000"/>
                </a:solidFill>
                <a:cs typeface="Calibri"/>
              </a:rPr>
              <a:t>DM 07/08/2012 Allegato</a:t>
            </a:r>
            <a:r>
              <a:rPr lang="it-IT" spc="-30" dirty="0">
                <a:cs typeface="Calibri"/>
              </a:rPr>
              <a:t> </a:t>
            </a:r>
            <a:r>
              <a:rPr lang="it-IT" b="1" spc="-30" dirty="0">
                <a:solidFill>
                  <a:srgbClr val="C00000"/>
                </a:solidFill>
                <a:cs typeface="Calibri"/>
              </a:rPr>
              <a:t>I, lettera A - DOCUMENTAZIONE RELATIVA AD ATTIVITÀ NON REGOLATE DA SPECIFICHE DISPOSIZIONI ANTINCENDIO</a:t>
            </a:r>
          </a:p>
          <a:p>
            <a:r>
              <a:rPr lang="it-IT" dirty="0"/>
              <a:t> </a:t>
            </a:r>
            <a:endParaRPr lang="it-IT" b="1" spc="-30" dirty="0">
              <a:solidFill>
                <a:srgbClr val="C00000"/>
              </a:solidFill>
              <a:cs typeface="Calibri"/>
            </a:endParaRPr>
          </a:p>
          <a:p>
            <a:pPr marL="12700" marR="5080" indent="-635" algn="just">
              <a:lnSpc>
                <a:spcPct val="101699"/>
              </a:lnSpc>
              <a:spcBef>
                <a:spcPts val="35"/>
              </a:spcBef>
            </a:pPr>
            <a:endParaRPr lang="it-IT" sz="2400" spc="-5" dirty="0">
              <a:cs typeface="Calibri"/>
            </a:endParaRPr>
          </a:p>
        </p:txBody>
      </p:sp>
      <p:sp>
        <p:nvSpPr>
          <p:cNvPr id="11" name="CasellaDiTesto 10"/>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Tree>
    <p:extLst>
      <p:ext uri="{BB962C8B-B14F-4D97-AF65-F5344CB8AC3E}">
        <p14:creationId xmlns:p14="http://schemas.microsoft.com/office/powerpoint/2010/main" val="3725304490"/>
      </p:ext>
    </p:extLst>
  </p:cSld>
  <p:clrMapOvr>
    <a:overrideClrMapping bg1="lt1" tx1="dk1" bg2="lt2" tx2="dk2" accent1="accent1" accent2="accent2" accent3="accent3" accent4="accent4" accent5="accent5" accent6="accent6" hlink="hlink" folHlink="folHlink"/>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42</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3237938"/>
          </a:xfrm>
          <a:prstGeom prst="rect">
            <a:avLst/>
          </a:prstGeom>
        </p:spPr>
        <p:txBody>
          <a:bodyPr vert="horz" wrap="square" lIns="0" tIns="172720" rIns="0" bIns="0" rtlCol="0">
            <a:spAutoFit/>
          </a:bodyPr>
          <a:lstStyle/>
          <a:p>
            <a:pPr marL="26034" marR="5715" indent="-635" algn="just">
              <a:lnSpc>
                <a:spcPct val="101699"/>
              </a:lnSpc>
              <a:spcBef>
                <a:spcPts val="35"/>
              </a:spcBef>
            </a:pPr>
            <a:r>
              <a:rPr lang="it-IT" b="1" spc="-30" dirty="0">
                <a:solidFill>
                  <a:srgbClr val="C00000"/>
                </a:solidFill>
                <a:cs typeface="Calibri"/>
              </a:rPr>
              <a:t>DM 07/08/2012 Allegato</a:t>
            </a:r>
            <a:r>
              <a:rPr lang="it-IT" spc="-30" dirty="0">
                <a:cs typeface="Calibri"/>
              </a:rPr>
              <a:t> </a:t>
            </a:r>
            <a:r>
              <a:rPr lang="it-IT" b="1" spc="-30" dirty="0">
                <a:solidFill>
                  <a:srgbClr val="C00000"/>
                </a:solidFill>
                <a:cs typeface="Calibri"/>
              </a:rPr>
              <a:t>I, lettera A - DOCUMENTAZIONE RELATIVA AD ATTIVITÀ NON REGOLATE DA SPECIFICHE DISPOSIZIONI ANTINCENDIO</a:t>
            </a:r>
          </a:p>
          <a:p>
            <a:pPr marL="26034" marR="5715" indent="-635" algn="just">
              <a:lnSpc>
                <a:spcPct val="101699"/>
              </a:lnSpc>
              <a:spcBef>
                <a:spcPts val="35"/>
              </a:spcBef>
            </a:pPr>
            <a:endParaRPr lang="it-IT" b="1" spc="-30" dirty="0">
              <a:solidFill>
                <a:srgbClr val="C00000"/>
              </a:solidFill>
              <a:cs typeface="Calibri"/>
            </a:endParaRPr>
          </a:p>
          <a:p>
            <a:r>
              <a:rPr lang="it-IT" b="1" dirty="0">
                <a:solidFill>
                  <a:srgbClr val="AB201D"/>
                </a:solidFill>
              </a:rPr>
              <a:t>A.1 RELAZIONE TECNICA </a:t>
            </a:r>
          </a:p>
          <a:p>
            <a:pPr algn="just"/>
            <a:r>
              <a:rPr lang="it-IT" dirty="0"/>
              <a:t>La relazione tecnica evidenzia l’osservanza dei criteri generali di sicurezza antincendio, tramite </a:t>
            </a:r>
            <a:r>
              <a:rPr lang="it-IT" b="1" dirty="0">
                <a:solidFill>
                  <a:srgbClr val="AB201D"/>
                </a:solidFill>
              </a:rPr>
              <a:t>l’individuazione dei pericoli </a:t>
            </a:r>
            <a:r>
              <a:rPr lang="it-IT" dirty="0"/>
              <a:t>di incendio, la </a:t>
            </a:r>
            <a:r>
              <a:rPr lang="it-IT" b="1" dirty="0">
                <a:solidFill>
                  <a:srgbClr val="AB201D"/>
                </a:solidFill>
              </a:rPr>
              <a:t>valutazione dei rischi </a:t>
            </a:r>
            <a:r>
              <a:rPr lang="it-IT" dirty="0"/>
              <a:t>connessi e la descrizione delle </a:t>
            </a:r>
            <a:r>
              <a:rPr lang="it-IT" b="1" dirty="0">
                <a:solidFill>
                  <a:srgbClr val="AB201D"/>
                </a:solidFill>
              </a:rPr>
              <a:t>misure di prevenzione e protezione </a:t>
            </a:r>
            <a:r>
              <a:rPr lang="it-IT" dirty="0"/>
              <a:t>antincendio da attuare per ridurre i rischi. </a:t>
            </a:r>
          </a:p>
          <a:p>
            <a:endParaRPr lang="it-IT" dirty="0"/>
          </a:p>
          <a:p>
            <a:r>
              <a:rPr lang="it-IT" b="1" dirty="0">
                <a:solidFill>
                  <a:srgbClr val="AB201D"/>
                </a:solidFill>
              </a:rPr>
              <a:t>A.1.1 Individuazione dei pericoli di incendio </a:t>
            </a:r>
          </a:p>
          <a:p>
            <a:pPr algn="just"/>
            <a:r>
              <a:rPr lang="it-IT" dirty="0"/>
              <a:t>La prima parte della relazione contiene l’indicazione di elementi che permettono di individuare i pericoli presenti nell’attività, quali ad esempio:</a:t>
            </a:r>
            <a:endParaRPr lang="it-IT" dirty="0">
              <a:cs typeface="Calibri"/>
            </a:endParaRPr>
          </a:p>
        </p:txBody>
      </p:sp>
      <p:sp>
        <p:nvSpPr>
          <p:cNvPr id="4" name="CasellaDiTesto 3"/>
          <p:cNvSpPr txBox="1"/>
          <p:nvPr/>
        </p:nvSpPr>
        <p:spPr>
          <a:xfrm>
            <a:off x="773435" y="4362477"/>
            <a:ext cx="11354670" cy="1477328"/>
          </a:xfrm>
          <a:prstGeom prst="rect">
            <a:avLst/>
          </a:prstGeom>
          <a:noFill/>
        </p:spPr>
        <p:txBody>
          <a:bodyPr wrap="square" numCol="2" rtlCol="0">
            <a:spAutoFit/>
          </a:bodyPr>
          <a:lstStyle/>
          <a:p>
            <a:r>
              <a:rPr lang="it-IT" dirty="0"/>
              <a:t>- destinazione d’uso (generale e particolare); </a:t>
            </a:r>
          </a:p>
          <a:p>
            <a:r>
              <a:rPr lang="it-IT" dirty="0"/>
              <a:t>- sostanze pericolose e loro modalità di stoccaggio; </a:t>
            </a:r>
          </a:p>
          <a:p>
            <a:r>
              <a:rPr lang="it-IT" dirty="0"/>
              <a:t>- carico di incendio nei vari compartimenti; </a:t>
            </a:r>
          </a:p>
          <a:p>
            <a:r>
              <a:rPr lang="it-IT" dirty="0"/>
              <a:t>- impianti di processo; </a:t>
            </a:r>
          </a:p>
          <a:p>
            <a:r>
              <a:rPr lang="it-IT" dirty="0"/>
              <a:t>- lavorazioni; </a:t>
            </a:r>
          </a:p>
          <a:p>
            <a:r>
              <a:rPr lang="it-IT" dirty="0"/>
              <a:t>- macchine, apparecchiature ed attrezzi; </a:t>
            </a:r>
          </a:p>
          <a:p>
            <a:r>
              <a:rPr lang="it-IT" dirty="0"/>
              <a:t>- movimentazioni interne; </a:t>
            </a:r>
          </a:p>
          <a:p>
            <a:r>
              <a:rPr lang="it-IT" dirty="0"/>
              <a:t>- impianti tecnologici di servizio; </a:t>
            </a:r>
          </a:p>
          <a:p>
            <a:r>
              <a:rPr lang="it-IT" dirty="0"/>
              <a:t>- aree a rischio specifico. </a:t>
            </a:r>
          </a:p>
          <a:p>
            <a:endParaRPr lang="it-IT" dirty="0"/>
          </a:p>
        </p:txBody>
      </p:sp>
      <p:sp>
        <p:nvSpPr>
          <p:cNvPr id="12" name="CasellaDiTesto 11"/>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Tree>
    <p:extLst>
      <p:ext uri="{BB962C8B-B14F-4D97-AF65-F5344CB8AC3E}">
        <p14:creationId xmlns:p14="http://schemas.microsoft.com/office/powerpoint/2010/main" val="2317473370"/>
      </p:ext>
    </p:extLst>
  </p:cSld>
  <p:clrMapOvr>
    <a:overrideClrMapping bg1="lt1" tx1="dk1" bg2="lt2" tx2="dk2" accent1="accent1" accent2="accent2" accent3="accent3" accent4="accent4" accent5="accent5" accent6="accent6" hlink="hlink" folHlink="folHlink"/>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43</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1852943"/>
          </a:xfrm>
          <a:prstGeom prst="rect">
            <a:avLst/>
          </a:prstGeom>
        </p:spPr>
        <p:txBody>
          <a:bodyPr vert="horz" wrap="square" lIns="0" tIns="172720" rIns="0" bIns="0" rtlCol="0">
            <a:spAutoFit/>
          </a:bodyPr>
          <a:lstStyle/>
          <a:p>
            <a:pPr marL="26034" marR="5715" indent="-635" algn="just">
              <a:lnSpc>
                <a:spcPct val="101699"/>
              </a:lnSpc>
              <a:spcBef>
                <a:spcPts val="35"/>
              </a:spcBef>
            </a:pPr>
            <a:r>
              <a:rPr lang="it-IT" b="1" spc="-30" dirty="0">
                <a:solidFill>
                  <a:srgbClr val="C00000"/>
                </a:solidFill>
                <a:cs typeface="Calibri"/>
              </a:rPr>
              <a:t>DM 07/08/2012 Allegato</a:t>
            </a:r>
            <a:r>
              <a:rPr lang="it-IT" spc="-30" dirty="0">
                <a:cs typeface="Calibri"/>
              </a:rPr>
              <a:t> </a:t>
            </a:r>
            <a:r>
              <a:rPr lang="it-IT" b="1" spc="-30" dirty="0">
                <a:solidFill>
                  <a:srgbClr val="C00000"/>
                </a:solidFill>
                <a:cs typeface="Calibri"/>
              </a:rPr>
              <a:t>I, lettera A - DOCUMENTAZIONE RELATIVA AD ATTIVITÀ NON REGOLATE DA SPECIFICHE DISPOSIZIONI ANTINCENDIO</a:t>
            </a:r>
          </a:p>
          <a:p>
            <a:pPr marL="26034" marR="5715" indent="-635" algn="just">
              <a:lnSpc>
                <a:spcPct val="101699"/>
              </a:lnSpc>
              <a:spcBef>
                <a:spcPts val="35"/>
              </a:spcBef>
            </a:pPr>
            <a:endParaRPr lang="it-IT" b="1" spc="-30" dirty="0">
              <a:solidFill>
                <a:srgbClr val="C00000"/>
              </a:solidFill>
              <a:cs typeface="Calibri"/>
            </a:endParaRPr>
          </a:p>
          <a:p>
            <a:r>
              <a:rPr lang="it-IT" b="1" dirty="0">
                <a:solidFill>
                  <a:srgbClr val="AB201D"/>
                </a:solidFill>
              </a:rPr>
              <a:t>A.1.2 Descrizione delle condizioni ambientali </a:t>
            </a:r>
          </a:p>
          <a:p>
            <a:pPr algn="just"/>
            <a:r>
              <a:rPr lang="it-IT" dirty="0"/>
              <a:t>La seconda parte della relazione contiene la descrizione delle </a:t>
            </a:r>
            <a:r>
              <a:rPr lang="it-IT" b="1" dirty="0">
                <a:solidFill>
                  <a:srgbClr val="AB201D"/>
                </a:solidFill>
              </a:rPr>
              <a:t>condizioni ambientali nelle quali i pericoli sono inseriti</a:t>
            </a:r>
            <a:r>
              <a:rPr lang="it-IT" dirty="0"/>
              <a:t>, al fine di consentire la valutazione del rischio incendio connesso ai pericoli individuati, quali ad esempio: </a:t>
            </a:r>
          </a:p>
        </p:txBody>
      </p:sp>
      <p:sp>
        <p:nvSpPr>
          <p:cNvPr id="5" name="CasellaDiTesto 4"/>
          <p:cNvSpPr txBox="1"/>
          <p:nvPr/>
        </p:nvSpPr>
        <p:spPr>
          <a:xfrm>
            <a:off x="382888" y="2671640"/>
            <a:ext cx="11506769" cy="1754326"/>
          </a:xfrm>
          <a:prstGeom prst="rect">
            <a:avLst/>
          </a:prstGeom>
          <a:noFill/>
        </p:spPr>
        <p:txBody>
          <a:bodyPr wrap="square" numCol="2" rtlCol="0">
            <a:spAutoFit/>
          </a:bodyPr>
          <a:lstStyle/>
          <a:p>
            <a:r>
              <a:rPr lang="it-IT" dirty="0"/>
              <a:t>- condizioni di accessibilità e viabilità; </a:t>
            </a:r>
          </a:p>
          <a:p>
            <a:r>
              <a:rPr lang="it-IT" dirty="0"/>
              <a:t>- lay-out aziendale (distanziamenti, separazioni, isolamento); </a:t>
            </a:r>
          </a:p>
          <a:p>
            <a:r>
              <a:rPr lang="it-IT" dirty="0"/>
              <a:t>- caratteristiche degli edifici (tipologia edilizia, geometria, volumetria, superfici, altezza, piani interrati, articolazione </a:t>
            </a:r>
            <a:r>
              <a:rPr lang="it-IT" dirty="0" err="1"/>
              <a:t>planovolumetrica</a:t>
            </a:r>
            <a:r>
              <a:rPr lang="it-IT" dirty="0"/>
              <a:t>, compartimentazione, ecc.); </a:t>
            </a:r>
          </a:p>
          <a:p>
            <a:endParaRPr lang="it-IT" dirty="0"/>
          </a:p>
          <a:p>
            <a:pPr marL="182563">
              <a:tabLst>
                <a:tab pos="266700" algn="l"/>
              </a:tabLst>
            </a:pPr>
            <a:r>
              <a:rPr lang="it-IT" dirty="0"/>
              <a:t>- aerazione (ventilazione); </a:t>
            </a:r>
          </a:p>
          <a:p>
            <a:pPr marL="182563">
              <a:tabLst>
                <a:tab pos="266700" algn="l"/>
              </a:tabLst>
            </a:pPr>
            <a:r>
              <a:rPr lang="it-IT" dirty="0"/>
              <a:t>- affollamento degli ambienti, con particolare riferimento alla presenza di persone con ridotte od impedite capacità motorie o sensoriali; </a:t>
            </a:r>
          </a:p>
          <a:p>
            <a:pPr marL="182563">
              <a:tabLst>
                <a:tab pos="266700" algn="l"/>
              </a:tabLst>
            </a:pPr>
            <a:r>
              <a:rPr lang="it-IT" dirty="0"/>
              <a:t>- vie di esodo. </a:t>
            </a:r>
          </a:p>
        </p:txBody>
      </p:sp>
      <p:sp>
        <p:nvSpPr>
          <p:cNvPr id="10" name="CasellaDiTesto 9"/>
          <p:cNvSpPr txBox="1"/>
          <p:nvPr/>
        </p:nvSpPr>
        <p:spPr>
          <a:xfrm>
            <a:off x="333650" y="4699218"/>
            <a:ext cx="11506769" cy="1200329"/>
          </a:xfrm>
          <a:prstGeom prst="rect">
            <a:avLst/>
          </a:prstGeom>
          <a:noFill/>
        </p:spPr>
        <p:txBody>
          <a:bodyPr wrap="square" rtlCol="0">
            <a:spAutoFit/>
          </a:bodyPr>
          <a:lstStyle/>
          <a:p>
            <a:r>
              <a:rPr lang="it-IT" b="1" dirty="0">
                <a:solidFill>
                  <a:srgbClr val="AB201D"/>
                </a:solidFill>
              </a:rPr>
              <a:t>A.1.3 Valutazione qualitativa del rischio incendio </a:t>
            </a:r>
          </a:p>
          <a:p>
            <a:pPr algn="just"/>
            <a:r>
              <a:rPr lang="it-IT" dirty="0"/>
              <a:t>La terza parte della relazione contiene la </a:t>
            </a:r>
            <a:r>
              <a:rPr lang="it-IT" b="1" dirty="0">
                <a:solidFill>
                  <a:srgbClr val="AB201D"/>
                </a:solidFill>
              </a:rPr>
              <a:t>valutazione</a:t>
            </a:r>
            <a:r>
              <a:rPr lang="it-IT" dirty="0"/>
              <a:t> qualitativa del livello di </a:t>
            </a:r>
            <a:r>
              <a:rPr lang="it-IT" b="1" dirty="0">
                <a:solidFill>
                  <a:srgbClr val="AB201D"/>
                </a:solidFill>
              </a:rPr>
              <a:t>rischio incendio</a:t>
            </a:r>
            <a:r>
              <a:rPr lang="it-IT" dirty="0"/>
              <a:t>, l’indicazione degli </a:t>
            </a:r>
            <a:r>
              <a:rPr lang="it-IT" b="1" dirty="0">
                <a:solidFill>
                  <a:srgbClr val="AB201D"/>
                </a:solidFill>
              </a:rPr>
              <a:t>obiettivi di sicurezza</a:t>
            </a:r>
            <a:r>
              <a:rPr lang="it-IT" dirty="0"/>
              <a:t> assunti e l’indicazione delle </a:t>
            </a:r>
            <a:r>
              <a:rPr lang="it-IT" b="1" dirty="0">
                <a:solidFill>
                  <a:srgbClr val="AB201D"/>
                </a:solidFill>
              </a:rPr>
              <a:t>azioni messe in atto </a:t>
            </a:r>
            <a:r>
              <a:rPr lang="it-IT" dirty="0"/>
              <a:t>per perseguirli. </a:t>
            </a:r>
          </a:p>
          <a:p>
            <a:endParaRPr lang="it-IT" dirty="0"/>
          </a:p>
        </p:txBody>
      </p:sp>
      <p:sp>
        <p:nvSpPr>
          <p:cNvPr id="14" name="CasellaDiTesto 13"/>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Tree>
    <p:extLst>
      <p:ext uri="{BB962C8B-B14F-4D97-AF65-F5344CB8AC3E}">
        <p14:creationId xmlns:p14="http://schemas.microsoft.com/office/powerpoint/2010/main" val="1531820185"/>
      </p:ext>
    </p:extLst>
  </p:cSld>
  <p:clrMapOvr>
    <a:overrideClrMapping bg1="lt1" tx1="dk1" bg2="lt2" tx2="dk2" accent1="accent1" accent2="accent2" accent3="accent3" accent4="accent4" accent5="accent5" accent6="accent6" hlink="hlink" folHlink="folHlink"/>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44</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5453929"/>
          </a:xfrm>
          <a:prstGeom prst="rect">
            <a:avLst/>
          </a:prstGeom>
        </p:spPr>
        <p:txBody>
          <a:bodyPr vert="horz" wrap="square" lIns="0" tIns="172720" rIns="0" bIns="0" rtlCol="0">
            <a:spAutoFit/>
          </a:bodyPr>
          <a:lstStyle/>
          <a:p>
            <a:pPr marL="26034" marR="5715" indent="-635" algn="just">
              <a:lnSpc>
                <a:spcPct val="101699"/>
              </a:lnSpc>
              <a:spcBef>
                <a:spcPts val="35"/>
              </a:spcBef>
            </a:pPr>
            <a:r>
              <a:rPr lang="it-IT" b="1" spc="-30" dirty="0">
                <a:solidFill>
                  <a:srgbClr val="C00000"/>
                </a:solidFill>
                <a:cs typeface="Calibri"/>
              </a:rPr>
              <a:t>DM 07/08/2012 Allegato</a:t>
            </a:r>
            <a:r>
              <a:rPr lang="it-IT" spc="-30" dirty="0">
                <a:cs typeface="Calibri"/>
              </a:rPr>
              <a:t> </a:t>
            </a:r>
            <a:r>
              <a:rPr lang="it-IT" b="1" spc="-30" dirty="0">
                <a:solidFill>
                  <a:srgbClr val="C00000"/>
                </a:solidFill>
                <a:cs typeface="Calibri"/>
              </a:rPr>
              <a:t>I, lettera A - DOCUMENTAZIONE RELATIVA AD ATTIVITÀ NON REGOLATE DA SPECIFICHE DISPOSIZIONI ANTINCENDIO</a:t>
            </a:r>
          </a:p>
          <a:p>
            <a:pPr marL="26034" marR="5715" indent="-635" algn="just">
              <a:lnSpc>
                <a:spcPct val="101699"/>
              </a:lnSpc>
              <a:spcBef>
                <a:spcPts val="35"/>
              </a:spcBef>
            </a:pPr>
            <a:endParaRPr lang="it-IT" b="1" spc="-30" dirty="0">
              <a:solidFill>
                <a:srgbClr val="C00000"/>
              </a:solidFill>
              <a:cs typeface="Calibri"/>
            </a:endParaRPr>
          </a:p>
          <a:p>
            <a:pPr algn="just"/>
            <a:r>
              <a:rPr lang="it-IT" b="1" dirty="0">
                <a:solidFill>
                  <a:srgbClr val="AB201D"/>
                </a:solidFill>
              </a:rPr>
              <a:t>A.1.4 Compensazione del rischio incendio (strategia antincendio) </a:t>
            </a:r>
          </a:p>
          <a:p>
            <a:pPr algn="just"/>
            <a:r>
              <a:rPr lang="it-IT" dirty="0"/>
              <a:t>La quarta parte della relazione tecnica contiene la descrizione dei </a:t>
            </a:r>
            <a:r>
              <a:rPr lang="it-IT" b="1" dirty="0">
                <a:solidFill>
                  <a:srgbClr val="AB201D"/>
                </a:solidFill>
              </a:rPr>
              <a:t>provvedimenti da adottare </a:t>
            </a:r>
            <a:r>
              <a:rPr lang="it-IT" dirty="0"/>
              <a:t>nei confronti dei pericoli di incendio, delle condizioni ambientali, e la descrizione delle </a:t>
            </a:r>
            <a:r>
              <a:rPr lang="it-IT" b="1" dirty="0">
                <a:solidFill>
                  <a:srgbClr val="AB201D"/>
                </a:solidFill>
              </a:rPr>
              <a:t>misure preventive e protettive </a:t>
            </a:r>
            <a:r>
              <a:rPr lang="it-IT" dirty="0"/>
              <a:t>assunte, con particolare riguardo al comportamento al fuoco delle </a:t>
            </a:r>
            <a:r>
              <a:rPr lang="it-IT" b="1" dirty="0">
                <a:solidFill>
                  <a:srgbClr val="AB201D"/>
                </a:solidFill>
              </a:rPr>
              <a:t>strutture e dei materiali ed ai presidi antincendio</a:t>
            </a:r>
            <a:r>
              <a:rPr lang="it-IT" dirty="0"/>
              <a:t>, evidenziando le norme tecniche di prodotto e di impianto prese a riferimento. </a:t>
            </a:r>
          </a:p>
          <a:p>
            <a:pPr algn="just"/>
            <a:r>
              <a:rPr lang="it-IT" dirty="0"/>
              <a:t>Relativamente agli </a:t>
            </a:r>
            <a:r>
              <a:rPr lang="it-IT" b="1" dirty="0">
                <a:solidFill>
                  <a:srgbClr val="AB201D"/>
                </a:solidFill>
              </a:rPr>
              <a:t>impianti di protezione attiva </a:t>
            </a:r>
            <a:r>
              <a:rPr lang="it-IT" dirty="0"/>
              <a:t>la documentazione indica le </a:t>
            </a:r>
            <a:r>
              <a:rPr lang="it-IT" b="1" dirty="0">
                <a:solidFill>
                  <a:srgbClr val="AB201D"/>
                </a:solidFill>
              </a:rPr>
              <a:t>norme di progettazione </a:t>
            </a:r>
            <a:r>
              <a:rPr lang="it-IT" dirty="0"/>
              <a:t>seguite, le </a:t>
            </a:r>
            <a:r>
              <a:rPr lang="it-IT" b="1" dirty="0">
                <a:solidFill>
                  <a:srgbClr val="AB201D"/>
                </a:solidFill>
              </a:rPr>
              <a:t>prestazioni</a:t>
            </a:r>
            <a:r>
              <a:rPr lang="it-IT" dirty="0"/>
              <a:t> dell’impianto, le sue </a:t>
            </a:r>
            <a:r>
              <a:rPr lang="it-IT" b="1" dirty="0">
                <a:solidFill>
                  <a:srgbClr val="AB201D"/>
                </a:solidFill>
              </a:rPr>
              <a:t>caratteristiche</a:t>
            </a:r>
            <a:r>
              <a:rPr lang="it-IT" dirty="0"/>
              <a:t> dimensionali, (quali ad esempio, portate specifiche, pressioni operative, caratteristica e durata dell’alimentazione dell’agente estinguente, </a:t>
            </a:r>
            <a:r>
              <a:rPr lang="it-IT" dirty="0" err="1"/>
              <a:t>ecc</a:t>
            </a:r>
            <a:r>
              <a:rPr lang="it-IT" dirty="0"/>
              <a:t> .. ) e quelle dei componenti da impiegare nella sua realizzazione, nonché l’idoneità dell’impianto in relazione al rischio di incendio presente nell’attività.</a:t>
            </a:r>
          </a:p>
          <a:p>
            <a:pPr algn="just"/>
            <a:endParaRPr lang="it-IT" dirty="0"/>
          </a:p>
          <a:p>
            <a:pPr algn="just"/>
            <a:endParaRPr lang="it-IT" dirty="0"/>
          </a:p>
          <a:p>
            <a:pPr algn="just"/>
            <a:r>
              <a:rPr lang="it-IT" b="1" dirty="0">
                <a:solidFill>
                  <a:srgbClr val="AB201D"/>
                </a:solidFill>
              </a:rPr>
              <a:t>A.1.5 Gestione dell’emergenza </a:t>
            </a:r>
          </a:p>
          <a:p>
            <a:pPr algn="just"/>
            <a:r>
              <a:rPr lang="it-IT" dirty="0"/>
              <a:t>Nell’ultima parte della relazione sono indicati, in via generale, gli </a:t>
            </a:r>
            <a:r>
              <a:rPr lang="it-IT" b="1" dirty="0">
                <a:solidFill>
                  <a:srgbClr val="AB201D"/>
                </a:solidFill>
              </a:rPr>
              <a:t>elementi strategici della pianificazione dell’emergenza </a:t>
            </a:r>
            <a:r>
              <a:rPr lang="it-IT" dirty="0"/>
              <a:t>che </a:t>
            </a:r>
            <a:r>
              <a:rPr lang="it-IT" b="1" dirty="0">
                <a:solidFill>
                  <a:srgbClr val="AB201D"/>
                </a:solidFill>
              </a:rPr>
              <a:t>dimostrino la perseguibilità dell’obiettivo</a:t>
            </a:r>
            <a:r>
              <a:rPr lang="it-IT" dirty="0"/>
              <a:t> della mitigazione del rischio residuo attraverso una efficiente </a:t>
            </a:r>
            <a:r>
              <a:rPr lang="it-IT" b="1" dirty="0">
                <a:solidFill>
                  <a:srgbClr val="AB201D"/>
                </a:solidFill>
              </a:rPr>
              <a:t>organizzazione e gestione aziendale</a:t>
            </a:r>
            <a:r>
              <a:rPr lang="it-IT" dirty="0"/>
              <a:t>. </a:t>
            </a:r>
          </a:p>
          <a:p>
            <a:pPr algn="just"/>
            <a:r>
              <a:rPr lang="it-IT" dirty="0"/>
              <a:t> </a:t>
            </a:r>
          </a:p>
        </p:txBody>
      </p:sp>
      <p:sp>
        <p:nvSpPr>
          <p:cNvPr id="12" name="CasellaDiTesto 11"/>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Tree>
    <p:extLst>
      <p:ext uri="{BB962C8B-B14F-4D97-AF65-F5344CB8AC3E}">
        <p14:creationId xmlns:p14="http://schemas.microsoft.com/office/powerpoint/2010/main" val="839703201"/>
      </p:ext>
    </p:extLst>
  </p:cSld>
  <p:clrMapOvr>
    <a:overrideClrMapping bg1="lt1" tx1="dk1" bg2="lt2" tx2="dk2" accent1="accent1" accent2="accent2" accent3="accent3" accent4="accent4" accent5="accent5" accent6="accent6" hlink="hlink" folHlink="folHlink"/>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45</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33" name="object 7"/>
          <p:cNvSpPr txBox="1"/>
          <p:nvPr/>
        </p:nvSpPr>
        <p:spPr>
          <a:xfrm>
            <a:off x="342616" y="814118"/>
            <a:ext cx="11506769" cy="5836534"/>
          </a:xfrm>
          <a:prstGeom prst="rect">
            <a:avLst/>
          </a:prstGeom>
        </p:spPr>
        <p:txBody>
          <a:bodyPr vert="horz" wrap="square" lIns="0" tIns="172720" rIns="0" bIns="0" rtlCol="0">
            <a:spAutoFit/>
          </a:bodyPr>
          <a:lstStyle/>
          <a:p>
            <a:pPr marL="26034" marR="5715" indent="-635" algn="just">
              <a:lnSpc>
                <a:spcPct val="101699"/>
              </a:lnSpc>
              <a:spcBef>
                <a:spcPts val="35"/>
              </a:spcBef>
            </a:pPr>
            <a:r>
              <a:rPr lang="it-IT" b="1" spc="-30" dirty="0">
                <a:solidFill>
                  <a:srgbClr val="C00000"/>
                </a:solidFill>
                <a:cs typeface="Calibri"/>
              </a:rPr>
              <a:t>DM 07/08/2012 Allegato</a:t>
            </a:r>
            <a:r>
              <a:rPr lang="it-IT" spc="-30" dirty="0">
                <a:cs typeface="Calibri"/>
              </a:rPr>
              <a:t> </a:t>
            </a:r>
            <a:r>
              <a:rPr lang="it-IT" b="1" spc="-30" dirty="0">
                <a:solidFill>
                  <a:srgbClr val="C00000"/>
                </a:solidFill>
                <a:cs typeface="Calibri"/>
              </a:rPr>
              <a:t>I, lettera A - DOCUMENTAZIONE RELATIVA AD ATTIVITÀ NON REGOLATE DA SPECIFICHE DISPOSIZIONI ANTINCENDIO</a:t>
            </a:r>
          </a:p>
          <a:p>
            <a:pPr marL="26034" marR="5715" indent="-635" algn="just">
              <a:lnSpc>
                <a:spcPct val="101699"/>
              </a:lnSpc>
              <a:spcBef>
                <a:spcPts val="35"/>
              </a:spcBef>
            </a:pPr>
            <a:endParaRPr lang="it-IT" sz="100" b="1" spc="-30" dirty="0">
              <a:solidFill>
                <a:srgbClr val="C00000"/>
              </a:solidFill>
              <a:cs typeface="Calibri"/>
            </a:endParaRPr>
          </a:p>
          <a:p>
            <a:r>
              <a:rPr lang="it-IT" sz="1600" b="1" dirty="0">
                <a:solidFill>
                  <a:srgbClr val="AB201D"/>
                </a:solidFill>
              </a:rPr>
              <a:t>A.2 ELABORATI GRAFICI </a:t>
            </a:r>
          </a:p>
          <a:p>
            <a:r>
              <a:rPr lang="it-IT" sz="1600" dirty="0"/>
              <a:t>Gli elaborati grafici comprendono: </a:t>
            </a:r>
          </a:p>
          <a:p>
            <a:r>
              <a:rPr lang="it-IT" sz="1600" b="1" dirty="0">
                <a:solidFill>
                  <a:srgbClr val="AB201D"/>
                </a:solidFill>
              </a:rPr>
              <a:t>a) planimetria generale in scala </a:t>
            </a:r>
            <a:r>
              <a:rPr lang="it-IT" sz="1600" dirty="0"/>
              <a:t>(da 1:2000 a 1:200), a seconda delle dimensioni dell’insediamento, dalla quale risultino: </a:t>
            </a:r>
          </a:p>
          <a:p>
            <a:r>
              <a:rPr lang="it-IT" sz="1600" dirty="0"/>
              <a:t>- l’ubicazione delle attività; </a:t>
            </a:r>
          </a:p>
          <a:p>
            <a:r>
              <a:rPr lang="it-IT" sz="1600" dirty="0"/>
              <a:t>- le condizioni di accessibilità all’area e di viabilità al contorno, gli accessi pedonali e carrabili; </a:t>
            </a:r>
          </a:p>
          <a:p>
            <a:r>
              <a:rPr lang="it-IT" sz="1600" dirty="0"/>
              <a:t>- le distanze di sicurezza esterne; </a:t>
            </a:r>
          </a:p>
          <a:p>
            <a:r>
              <a:rPr lang="it-IT" sz="1600" dirty="0"/>
              <a:t>- le risorse idriche della zona (idranti esterni, corsi d’acqua, acquedotti e riserve idriche); </a:t>
            </a:r>
          </a:p>
          <a:p>
            <a:r>
              <a:rPr lang="it-IT" sz="1600" dirty="0"/>
              <a:t>- gli impianti tecnologici esterni (cabine elettriche, elettrodotti, rete gas, impianti di distribuzione gas tecnici); </a:t>
            </a:r>
          </a:p>
          <a:p>
            <a:r>
              <a:rPr lang="it-IT" sz="1600" dirty="0"/>
              <a:t>- l’ubicazione degli elementi e dei dispositivi caratteristici del funzionamento degli impianti di protezione antincendio e degli organi di manovra in emergenza degli impianti tecnologici; </a:t>
            </a:r>
          </a:p>
          <a:p>
            <a:r>
              <a:rPr lang="it-IT" sz="1600" dirty="0"/>
              <a:t>- quanto altro ritenuto utile per una descrizione complessiva dell’attività ai fini antincendio, del contesto territoriale in cui l’attività si inserisce ed ogni altro utile riferimento per le squadre di soccorso in caso di intervento. </a:t>
            </a:r>
          </a:p>
          <a:p>
            <a:r>
              <a:rPr lang="it-IT" sz="1600" b="1" dirty="0">
                <a:solidFill>
                  <a:srgbClr val="AB201D"/>
                </a:solidFill>
              </a:rPr>
              <a:t>b) piante in scala da 1:50 a 1:200</a:t>
            </a:r>
            <a:r>
              <a:rPr lang="it-IT" sz="1600" dirty="0"/>
              <a:t>, a seconda della dimensione dell’edificio o locale dell’attività, relative a ciascun piano, recanti l’indicazione degli elementi caratterizzanti il rischio di incendio e le misure di sicurezza e protezione riportate nella relazione tecnica quali, in particolare: </a:t>
            </a:r>
          </a:p>
          <a:p>
            <a:r>
              <a:rPr lang="it-IT" sz="1600" dirty="0"/>
              <a:t>- la destinazione d’uso ai fini antincendio di ogni locale con indicazione delle sostanze pericolose presenti, dei macchinari ed impianti esistenti e rilevanti ai fini antincendio; </a:t>
            </a:r>
          </a:p>
          <a:p>
            <a:r>
              <a:rPr lang="it-IT" sz="1600" dirty="0"/>
              <a:t>l’indicazione dei percorsi di esodo, con il verso di apertura delle porte, i corridoi, i vani scala, gli ascensori, nonché le relative dimensioni ; </a:t>
            </a:r>
          </a:p>
          <a:p>
            <a:r>
              <a:rPr lang="it-IT" sz="1600" dirty="0"/>
              <a:t>- le attrezzature mobili di estinzione e gli impianti di protezione antincendio, se previsti; </a:t>
            </a:r>
          </a:p>
          <a:p>
            <a:r>
              <a:rPr lang="it-IT" sz="1600" dirty="0"/>
              <a:t>- l’illuminazione di sicurezza. </a:t>
            </a:r>
          </a:p>
          <a:p>
            <a:r>
              <a:rPr lang="it-IT" sz="1600" b="1" dirty="0">
                <a:solidFill>
                  <a:srgbClr val="AB201D"/>
                </a:solidFill>
              </a:rPr>
              <a:t>c) sezioni ed eventuali prospetti degli edifici</a:t>
            </a:r>
            <a:r>
              <a:rPr lang="it-IT" sz="1600" dirty="0"/>
              <a:t>, in scala adeguata. </a:t>
            </a:r>
          </a:p>
        </p:txBody>
      </p:sp>
      <p:sp>
        <p:nvSpPr>
          <p:cNvPr id="11" name="CasellaDiTesto 10"/>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Tree>
    <p:extLst>
      <p:ext uri="{BB962C8B-B14F-4D97-AF65-F5344CB8AC3E}">
        <p14:creationId xmlns:p14="http://schemas.microsoft.com/office/powerpoint/2010/main" val="3038149299"/>
      </p:ext>
    </p:extLst>
  </p:cSld>
  <p:clrMapOvr>
    <a:overrideClrMapping bg1="lt1" tx1="dk1" bg2="lt2" tx2="dk2" accent1="accent1" accent2="accent2" accent3="accent3" accent4="accent4" accent5="accent5" accent6="accent6" hlink="hlink" folHlink="folHlink"/>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3">
              <a:extLst>
                <a:ext uri="{BEBA8EAE-BF5A-486C-A8C5-ECC9F3942E4B}">
                  <a14:imgProps xmlns:a14="http://schemas.microsoft.com/office/drawing/2010/main">
                    <a14:imgLayer r:embed="rId4">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46</a:t>
            </a:fld>
            <a:endParaRPr lang="it-IT"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11" name="CasellaDiTesto 10"/>
          <p:cNvSpPr txBox="1"/>
          <p:nvPr/>
        </p:nvSpPr>
        <p:spPr>
          <a:xfrm>
            <a:off x="773435" y="128395"/>
            <a:ext cx="10621191" cy="461665"/>
          </a:xfrm>
          <a:prstGeom prst="rect">
            <a:avLst/>
          </a:prstGeom>
          <a:noFill/>
        </p:spPr>
        <p:txBody>
          <a:bodyPr wrap="square" rtlCol="0" anchor="ctr">
            <a:spAutoFit/>
          </a:bodyPr>
          <a:lstStyle/>
          <a:p>
            <a:r>
              <a:rPr lang="it-IT" sz="2400" dirty="0">
                <a:solidFill>
                  <a:schemeClr val="bg1"/>
                </a:solidFill>
              </a:rPr>
              <a:t>Valutazione dei Progetti</a:t>
            </a:r>
          </a:p>
        </p:txBody>
      </p:sp>
      <p:sp>
        <p:nvSpPr>
          <p:cNvPr id="12" name="object 6"/>
          <p:cNvSpPr txBox="1">
            <a:spLocks/>
          </p:cNvSpPr>
          <p:nvPr/>
        </p:nvSpPr>
        <p:spPr>
          <a:xfrm>
            <a:off x="4079240" y="951759"/>
            <a:ext cx="4033520" cy="443070"/>
          </a:xfrm>
          <a:prstGeom prst="rect">
            <a:avLst/>
          </a:prstGeom>
        </p:spPr>
        <p:txBody>
          <a:bodyPr vert="horz" wrap="square" lIns="0" tIns="12065"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gn="ctr">
              <a:lnSpc>
                <a:spcPct val="100000"/>
              </a:lnSpc>
              <a:spcBef>
                <a:spcPts val="95"/>
              </a:spcBef>
            </a:pPr>
            <a:r>
              <a:rPr lang="it-IT" sz="2800" b="1" dirty="0">
                <a:latin typeface="Calibri (Corpo)"/>
                <a:ea typeface="+mn-ea"/>
                <a:cs typeface="+mn-cs"/>
              </a:rPr>
              <a:t>Conclusione</a:t>
            </a:r>
          </a:p>
        </p:txBody>
      </p:sp>
      <p:sp>
        <p:nvSpPr>
          <p:cNvPr id="13" name="object 7"/>
          <p:cNvSpPr txBox="1"/>
          <p:nvPr/>
        </p:nvSpPr>
        <p:spPr>
          <a:xfrm>
            <a:off x="706627" y="1620338"/>
            <a:ext cx="10934767" cy="4355038"/>
          </a:xfrm>
          <a:prstGeom prst="rect">
            <a:avLst/>
          </a:prstGeom>
        </p:spPr>
        <p:txBody>
          <a:bodyPr vert="horz" wrap="square" lIns="0" tIns="96520" rIns="0" bIns="0" rtlCol="0">
            <a:spAutoFit/>
          </a:bodyPr>
          <a:lstStyle/>
          <a:p>
            <a:pPr marL="12700" algn="just">
              <a:lnSpc>
                <a:spcPct val="100000"/>
              </a:lnSpc>
              <a:spcBef>
                <a:spcPts val="760"/>
              </a:spcBef>
              <a:buClr>
                <a:srgbClr val="000000"/>
              </a:buClr>
              <a:buSzPct val="85714"/>
              <a:tabLst>
                <a:tab pos="469900" algn="l"/>
              </a:tabLst>
            </a:pPr>
            <a:r>
              <a:rPr lang="it-IT" sz="2400" spc="-5" dirty="0">
                <a:latin typeface="Calibri (Corpo)"/>
                <a:cs typeface="Calibri"/>
              </a:rPr>
              <a:t>La progettazione con la F.S.E. è un </a:t>
            </a:r>
            <a:r>
              <a:rPr lang="it-IT" sz="2400" b="1" spc="-5" dirty="0">
                <a:solidFill>
                  <a:srgbClr val="AB201D"/>
                </a:solidFill>
                <a:latin typeface="Calibri (Corpo)"/>
                <a:cs typeface="Calibri"/>
              </a:rPr>
              <a:t>processo articolato e complesso</a:t>
            </a:r>
            <a:r>
              <a:rPr lang="it-IT" sz="2400" spc="-5" dirty="0">
                <a:latin typeface="Calibri (Corpo)"/>
                <a:cs typeface="Calibri"/>
              </a:rPr>
              <a:t>, per una corretta e </a:t>
            </a:r>
            <a:r>
              <a:rPr lang="it-IT" sz="2400" b="1" spc="-5" dirty="0">
                <a:solidFill>
                  <a:srgbClr val="AB201D"/>
                </a:solidFill>
                <a:latin typeface="Calibri (Corpo)"/>
                <a:cs typeface="Calibri"/>
              </a:rPr>
              <a:t>consapevole valutazione </a:t>
            </a:r>
            <a:r>
              <a:rPr lang="it-IT" sz="2400" spc="-5" dirty="0">
                <a:latin typeface="Calibri (Corpo)"/>
                <a:cs typeface="Calibri"/>
              </a:rPr>
              <a:t>del progetto:</a:t>
            </a:r>
          </a:p>
          <a:p>
            <a:pPr marL="12700" algn="just">
              <a:lnSpc>
                <a:spcPct val="100000"/>
              </a:lnSpc>
              <a:spcBef>
                <a:spcPts val="760"/>
              </a:spcBef>
              <a:buClr>
                <a:srgbClr val="000000"/>
              </a:buClr>
              <a:buSzPct val="85714"/>
              <a:tabLst>
                <a:tab pos="469900" algn="l"/>
              </a:tabLst>
            </a:pPr>
            <a:endParaRPr lang="it-IT" sz="500" spc="-5" dirty="0">
              <a:latin typeface="Calibri (Corpo)"/>
              <a:cs typeface="Calibri"/>
            </a:endParaRPr>
          </a:p>
          <a:p>
            <a:pPr marL="12700" algn="just">
              <a:lnSpc>
                <a:spcPct val="100000"/>
              </a:lnSpc>
              <a:spcBef>
                <a:spcPts val="760"/>
              </a:spcBef>
              <a:buClr>
                <a:srgbClr val="000000"/>
              </a:buClr>
              <a:buSzPct val="85714"/>
              <a:tabLst>
                <a:tab pos="469900" algn="l"/>
              </a:tabLst>
            </a:pPr>
            <a:r>
              <a:rPr lang="it-IT" sz="2400" spc="-5" dirty="0">
                <a:latin typeface="Calibri (Corpo)"/>
                <a:cs typeface="Calibri"/>
              </a:rPr>
              <a:t>- È auspicabile una </a:t>
            </a:r>
            <a:r>
              <a:rPr lang="it-IT" sz="2400" b="1" spc="-5" dirty="0">
                <a:solidFill>
                  <a:srgbClr val="AB201D"/>
                </a:solidFill>
                <a:latin typeface="Calibri (Corpo)"/>
                <a:cs typeface="Calibri"/>
              </a:rPr>
              <a:t>fase di confronto </a:t>
            </a:r>
            <a:r>
              <a:rPr lang="it-IT" sz="2400" spc="-5" dirty="0">
                <a:latin typeface="Calibri (Corpo)"/>
                <a:cs typeface="Calibri"/>
              </a:rPr>
              <a:t>tra progettista e il Comando VV.F. prima del completo sviluppo della progettazione stessa, allo scopo di poter valutare e </a:t>
            </a:r>
            <a:r>
              <a:rPr lang="it-IT" sz="2400" b="1" spc="-5" dirty="0">
                <a:solidFill>
                  <a:srgbClr val="AB201D"/>
                </a:solidFill>
                <a:latin typeface="Calibri (Corpo)"/>
                <a:cs typeface="Calibri"/>
              </a:rPr>
              <a:t>condividere</a:t>
            </a:r>
            <a:r>
              <a:rPr lang="it-IT" sz="2400" spc="-5" dirty="0">
                <a:latin typeface="Calibri (Corpo)"/>
                <a:cs typeface="Calibri"/>
              </a:rPr>
              <a:t> alcuni aspetti fondamentali quali ad esempio: l’identificazione degli obiettivi di sicurezza, dei livelli di prestazione, degli scenari di incendio, della scelta dei modelli per l’analisi delle conseguenze ecc.</a:t>
            </a:r>
          </a:p>
          <a:p>
            <a:pPr marL="12700" algn="just">
              <a:lnSpc>
                <a:spcPct val="100000"/>
              </a:lnSpc>
              <a:spcBef>
                <a:spcPts val="760"/>
              </a:spcBef>
              <a:buClr>
                <a:srgbClr val="000000"/>
              </a:buClr>
              <a:buSzPct val="85714"/>
              <a:tabLst>
                <a:tab pos="469900" algn="l"/>
              </a:tabLst>
            </a:pPr>
            <a:endParaRPr lang="it-IT" sz="500" spc="-5" dirty="0">
              <a:latin typeface="Calibri (Corpo)"/>
              <a:cs typeface="Calibri"/>
            </a:endParaRPr>
          </a:p>
          <a:p>
            <a:pPr marL="12700" algn="just">
              <a:spcBef>
                <a:spcPts val="760"/>
              </a:spcBef>
              <a:buClr>
                <a:srgbClr val="000000"/>
              </a:buClr>
              <a:buSzPct val="85714"/>
              <a:tabLst>
                <a:tab pos="469900" algn="l"/>
              </a:tabLst>
            </a:pPr>
            <a:r>
              <a:rPr lang="it-IT" sz="2400" spc="-5" dirty="0">
                <a:latin typeface="Calibri (Corpo)"/>
                <a:cs typeface="Calibri"/>
              </a:rPr>
              <a:t>- È necessario </a:t>
            </a:r>
            <a:r>
              <a:rPr lang="it-IT" sz="2400" b="1" spc="-5" dirty="0">
                <a:solidFill>
                  <a:srgbClr val="AB201D"/>
                </a:solidFill>
                <a:latin typeface="Calibri (Corpo)"/>
                <a:cs typeface="Calibri"/>
              </a:rPr>
              <a:t>esplicitare in modo chiaro </a:t>
            </a:r>
            <a:r>
              <a:rPr lang="it-IT" sz="2400" spc="-5" dirty="0">
                <a:latin typeface="Calibri (Corpo)"/>
                <a:cs typeface="Calibri"/>
              </a:rPr>
              <a:t>gli elementi </a:t>
            </a:r>
            <a:r>
              <a:rPr lang="it-IT" sz="2400" b="1" spc="-5" dirty="0">
                <a:solidFill>
                  <a:srgbClr val="AB201D"/>
                </a:solidFill>
                <a:latin typeface="Calibri (Corpo)"/>
                <a:cs typeface="Calibri"/>
              </a:rPr>
              <a:t>critici</a:t>
            </a:r>
            <a:r>
              <a:rPr lang="it-IT" sz="2400" spc="-5" dirty="0">
                <a:latin typeface="Calibri (Corpo)"/>
                <a:cs typeface="Calibri"/>
              </a:rPr>
              <a:t> ai fini della valutazione: </a:t>
            </a:r>
            <a:r>
              <a:rPr lang="it-IT" sz="2400" b="1" spc="-5" dirty="0">
                <a:solidFill>
                  <a:srgbClr val="AB201D"/>
                </a:solidFill>
                <a:latin typeface="Calibri (Corpo)"/>
                <a:cs typeface="Calibri"/>
              </a:rPr>
              <a:t>le ipotesi ed i criteri alla base delle scelte progettuali e i risultati delle analisi.</a:t>
            </a:r>
            <a:endParaRPr lang="it-IT" sz="2400" spc="-35" dirty="0">
              <a:latin typeface="Calibri (Corpo)"/>
              <a:cs typeface="Calibri"/>
            </a:endParaRPr>
          </a:p>
        </p:txBody>
      </p:sp>
    </p:spTree>
    <p:extLst>
      <p:ext uri="{BB962C8B-B14F-4D97-AF65-F5344CB8AC3E}">
        <p14:creationId xmlns:p14="http://schemas.microsoft.com/office/powerpoint/2010/main" val="1899348815"/>
      </p:ext>
    </p:extLst>
  </p:cSld>
  <p:clrMapOvr>
    <a:overrideClrMapping bg1="lt1" tx1="dk1" bg2="lt2" tx2="dk2" accent1="accent1" accent2="accent2" accent3="accent3" accent4="accent4" accent5="accent5" accent6="accent6" hlink="hlink" folHlink="folHlink"/>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AB201D"/>
        </a:solidFill>
        <a:effectLst/>
      </p:bgPr>
    </p:bg>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2514604"/>
            <a:ext cx="9144000" cy="1272949"/>
          </a:xfrm>
        </p:spPr>
        <p:txBody>
          <a:bodyPr>
            <a:normAutofit/>
          </a:bodyPr>
          <a:lstStyle/>
          <a:p>
            <a:r>
              <a:rPr lang="it-IT" b="1" dirty="0">
                <a:solidFill>
                  <a:schemeClr val="bg1"/>
                </a:solidFill>
              </a:rPr>
              <a:t>Grazie</a:t>
            </a:r>
            <a:endParaRPr lang="it-IT" sz="3300" b="1" dirty="0">
              <a:solidFill>
                <a:schemeClr val="bg1"/>
              </a:solidFill>
            </a:endParaRPr>
          </a:p>
        </p:txBody>
      </p:sp>
    </p:spTree>
    <p:extLst>
      <p:ext uri="{BB962C8B-B14F-4D97-AF65-F5344CB8AC3E}">
        <p14:creationId xmlns:p14="http://schemas.microsoft.com/office/powerpoint/2010/main" val="3003508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727180" y="6478270"/>
            <a:ext cx="281940" cy="365125"/>
          </a:xfrm>
        </p:spPr>
        <p:txBody>
          <a:bodyPr/>
          <a:lstStyle/>
          <a:p>
            <a:fld id="{E995EE40-9E1A-47E3-9D37-0CE2CB3BAD22}" type="slidenum">
              <a:rPr lang="it-IT" smtClean="0">
                <a:solidFill>
                  <a:schemeClr val="bg1"/>
                </a:solidFill>
              </a:rPr>
              <a:t>5</a:t>
            </a:fld>
            <a:endParaRPr lang="it-IT" dirty="0">
              <a:solidFill>
                <a:schemeClr val="bg1"/>
              </a:solidFill>
            </a:endParaRPr>
          </a:p>
        </p:txBody>
      </p:sp>
      <p:sp>
        <p:nvSpPr>
          <p:cNvPr id="10" name="CasellaDiTesto 9"/>
          <p:cNvSpPr txBox="1"/>
          <p:nvPr/>
        </p:nvSpPr>
        <p:spPr>
          <a:xfrm>
            <a:off x="773435" y="128395"/>
            <a:ext cx="10621191" cy="461665"/>
          </a:xfrm>
          <a:prstGeom prst="rect">
            <a:avLst/>
          </a:prstGeom>
          <a:noFill/>
        </p:spPr>
        <p:txBody>
          <a:bodyPr wrap="square" rtlCol="0" anchor="ctr">
            <a:spAutoFit/>
          </a:bodyPr>
          <a:lstStyle/>
          <a:p>
            <a:r>
              <a:rPr lang="it-IT" sz="2400">
                <a:solidFill>
                  <a:schemeClr val="bg1"/>
                </a:solidFill>
              </a:rPr>
              <a:t>Origini dell’Ingegneria della Sicurezza Antincendio </a:t>
            </a:r>
            <a:endParaRPr lang="it-IT" sz="2400" dirty="0">
              <a:solidFill>
                <a:schemeClr val="bg1"/>
              </a:solidFill>
            </a:endParaRPr>
          </a:p>
        </p:txBody>
      </p:sp>
      <p:grpSp>
        <p:nvGrpSpPr>
          <p:cNvPr id="5" name="Gruppo 4"/>
          <p:cNvGrpSpPr>
            <a:grpSpLocks noChangeAspect="1"/>
          </p:cNvGrpSpPr>
          <p:nvPr/>
        </p:nvGrpSpPr>
        <p:grpSpPr>
          <a:xfrm>
            <a:off x="2309589" y="1041309"/>
            <a:ext cx="7062074" cy="5410200"/>
            <a:chOff x="3110935" y="1524585"/>
            <a:chExt cx="5986459" cy="4586181"/>
          </a:xfrm>
        </p:grpSpPr>
        <p:sp>
          <p:nvSpPr>
            <p:cNvPr id="13" name="object 2"/>
            <p:cNvSpPr/>
            <p:nvPr/>
          </p:nvSpPr>
          <p:spPr>
            <a:xfrm>
              <a:off x="3556490" y="1606938"/>
              <a:ext cx="5540904" cy="4041601"/>
            </a:xfrm>
            <a:custGeom>
              <a:avLst/>
              <a:gdLst/>
              <a:ahLst/>
              <a:cxnLst/>
              <a:rect l="l" t="t" r="r" b="b"/>
              <a:pathLst>
                <a:path w="6477000" h="4724400">
                  <a:moveTo>
                    <a:pt x="0" y="4724400"/>
                  </a:moveTo>
                  <a:lnTo>
                    <a:pt x="6477000" y="4724400"/>
                  </a:lnTo>
                  <a:lnTo>
                    <a:pt x="6477000" y="0"/>
                  </a:lnTo>
                  <a:lnTo>
                    <a:pt x="0" y="0"/>
                  </a:lnTo>
                  <a:lnTo>
                    <a:pt x="0" y="4724400"/>
                  </a:lnTo>
                  <a:close/>
                </a:path>
              </a:pathLst>
            </a:custGeom>
            <a:solidFill>
              <a:schemeClr val="bg1">
                <a:lumMod val="95000"/>
              </a:schemeClr>
            </a:solidFill>
            <a:ln>
              <a:solidFill>
                <a:schemeClr val="tx1"/>
              </a:solidFill>
            </a:ln>
          </p:spPr>
          <p:txBody>
            <a:bodyPr wrap="square" lIns="0" tIns="0" rIns="0" bIns="0" rtlCol="0"/>
            <a:lstStyle/>
            <a:p>
              <a:endParaRPr/>
            </a:p>
          </p:txBody>
        </p:sp>
        <p:sp>
          <p:nvSpPr>
            <p:cNvPr id="14" name="object 4"/>
            <p:cNvSpPr/>
            <p:nvPr/>
          </p:nvSpPr>
          <p:spPr>
            <a:xfrm>
              <a:off x="3882425" y="2063248"/>
              <a:ext cx="4237163" cy="3259356"/>
            </a:xfrm>
            <a:custGeom>
              <a:avLst/>
              <a:gdLst/>
              <a:ahLst/>
              <a:cxnLst/>
              <a:rect l="l" t="t" r="r" b="b"/>
              <a:pathLst>
                <a:path w="4953000" h="3810000">
                  <a:moveTo>
                    <a:pt x="0" y="0"/>
                  </a:moveTo>
                  <a:lnTo>
                    <a:pt x="7492" y="51180"/>
                  </a:lnTo>
                  <a:lnTo>
                    <a:pt x="14858" y="102362"/>
                  </a:lnTo>
                  <a:lnTo>
                    <a:pt x="22351" y="153542"/>
                  </a:lnTo>
                  <a:lnTo>
                    <a:pt x="29844" y="204596"/>
                  </a:lnTo>
                  <a:lnTo>
                    <a:pt x="37464" y="255777"/>
                  </a:lnTo>
                  <a:lnTo>
                    <a:pt x="45084" y="306704"/>
                  </a:lnTo>
                  <a:lnTo>
                    <a:pt x="52958" y="357758"/>
                  </a:lnTo>
                  <a:lnTo>
                    <a:pt x="60832" y="408558"/>
                  </a:lnTo>
                  <a:lnTo>
                    <a:pt x="68706" y="459486"/>
                  </a:lnTo>
                  <a:lnTo>
                    <a:pt x="76834" y="510158"/>
                  </a:lnTo>
                  <a:lnTo>
                    <a:pt x="85217" y="560831"/>
                  </a:lnTo>
                  <a:lnTo>
                    <a:pt x="93599" y="611251"/>
                  </a:lnTo>
                  <a:lnTo>
                    <a:pt x="102234" y="661669"/>
                  </a:lnTo>
                  <a:lnTo>
                    <a:pt x="111125" y="711835"/>
                  </a:lnTo>
                  <a:lnTo>
                    <a:pt x="120142" y="762000"/>
                  </a:lnTo>
                  <a:lnTo>
                    <a:pt x="129412" y="811911"/>
                  </a:lnTo>
                  <a:lnTo>
                    <a:pt x="138937" y="861694"/>
                  </a:lnTo>
                  <a:lnTo>
                    <a:pt x="148717" y="911351"/>
                  </a:lnTo>
                  <a:lnTo>
                    <a:pt x="158750" y="960754"/>
                  </a:lnTo>
                  <a:lnTo>
                    <a:pt x="169163" y="1009903"/>
                  </a:lnTo>
                  <a:lnTo>
                    <a:pt x="179705" y="1058926"/>
                  </a:lnTo>
                  <a:lnTo>
                    <a:pt x="190753" y="1107693"/>
                  </a:lnTo>
                  <a:lnTo>
                    <a:pt x="202056" y="1156207"/>
                  </a:lnTo>
                  <a:lnTo>
                    <a:pt x="213740" y="1204594"/>
                  </a:lnTo>
                  <a:lnTo>
                    <a:pt x="225678" y="1252601"/>
                  </a:lnTo>
                  <a:lnTo>
                    <a:pt x="238125" y="1300479"/>
                  </a:lnTo>
                  <a:lnTo>
                    <a:pt x="250951" y="1347977"/>
                  </a:lnTo>
                  <a:lnTo>
                    <a:pt x="264159" y="1395221"/>
                  </a:lnTo>
                  <a:lnTo>
                    <a:pt x="277875" y="1442212"/>
                  </a:lnTo>
                  <a:lnTo>
                    <a:pt x="291845" y="1488820"/>
                  </a:lnTo>
                  <a:lnTo>
                    <a:pt x="306450" y="1535176"/>
                  </a:lnTo>
                  <a:lnTo>
                    <a:pt x="321437" y="1581150"/>
                  </a:lnTo>
                  <a:lnTo>
                    <a:pt x="336931" y="1626869"/>
                  </a:lnTo>
                  <a:lnTo>
                    <a:pt x="352932" y="1672208"/>
                  </a:lnTo>
                  <a:lnTo>
                    <a:pt x="369569" y="1717166"/>
                  </a:lnTo>
                  <a:lnTo>
                    <a:pt x="386588" y="1761743"/>
                  </a:lnTo>
                  <a:lnTo>
                    <a:pt x="404240" y="1805939"/>
                  </a:lnTo>
                  <a:lnTo>
                    <a:pt x="422401" y="1849754"/>
                  </a:lnTo>
                  <a:lnTo>
                    <a:pt x="441070" y="1893315"/>
                  </a:lnTo>
                  <a:lnTo>
                    <a:pt x="460501" y="1936241"/>
                  </a:lnTo>
                  <a:lnTo>
                    <a:pt x="480440" y="1978914"/>
                  </a:lnTo>
                  <a:lnTo>
                    <a:pt x="501014" y="2021077"/>
                  </a:lnTo>
                  <a:lnTo>
                    <a:pt x="522224" y="2062861"/>
                  </a:lnTo>
                  <a:lnTo>
                    <a:pt x="544194" y="2104136"/>
                  </a:lnTo>
                  <a:lnTo>
                    <a:pt x="566674" y="2145029"/>
                  </a:lnTo>
                  <a:lnTo>
                    <a:pt x="589914" y="2185416"/>
                  </a:lnTo>
                  <a:lnTo>
                    <a:pt x="613918" y="2225293"/>
                  </a:lnTo>
                  <a:lnTo>
                    <a:pt x="638556" y="2264664"/>
                  </a:lnTo>
                  <a:lnTo>
                    <a:pt x="663956" y="2303526"/>
                  </a:lnTo>
                  <a:lnTo>
                    <a:pt x="690118" y="2341879"/>
                  </a:lnTo>
                  <a:lnTo>
                    <a:pt x="716914" y="2379726"/>
                  </a:lnTo>
                  <a:lnTo>
                    <a:pt x="744601" y="2417064"/>
                  </a:lnTo>
                  <a:lnTo>
                    <a:pt x="773176" y="2453893"/>
                  </a:lnTo>
                  <a:lnTo>
                    <a:pt x="802386" y="2490089"/>
                  </a:lnTo>
                  <a:lnTo>
                    <a:pt x="832484" y="2525776"/>
                  </a:lnTo>
                  <a:lnTo>
                    <a:pt x="863472" y="2560828"/>
                  </a:lnTo>
                  <a:lnTo>
                    <a:pt x="895222" y="2595245"/>
                  </a:lnTo>
                  <a:lnTo>
                    <a:pt x="927862" y="2629154"/>
                  </a:lnTo>
                  <a:lnTo>
                    <a:pt x="961517" y="2662428"/>
                  </a:lnTo>
                  <a:lnTo>
                    <a:pt x="995933" y="2695066"/>
                  </a:lnTo>
                  <a:lnTo>
                    <a:pt x="1031239" y="2727197"/>
                  </a:lnTo>
                  <a:lnTo>
                    <a:pt x="1067562" y="2758566"/>
                  </a:lnTo>
                  <a:lnTo>
                    <a:pt x="1104772" y="2789301"/>
                  </a:lnTo>
                  <a:lnTo>
                    <a:pt x="1143000" y="2819399"/>
                  </a:lnTo>
                  <a:lnTo>
                    <a:pt x="1174242" y="2843022"/>
                  </a:lnTo>
                  <a:lnTo>
                    <a:pt x="1206119" y="2866135"/>
                  </a:lnTo>
                  <a:lnTo>
                    <a:pt x="1238631" y="2888868"/>
                  </a:lnTo>
                  <a:lnTo>
                    <a:pt x="1271651" y="2911221"/>
                  </a:lnTo>
                  <a:lnTo>
                    <a:pt x="1305433" y="2933191"/>
                  </a:lnTo>
                  <a:lnTo>
                    <a:pt x="1339722" y="2954654"/>
                  </a:lnTo>
                  <a:lnTo>
                    <a:pt x="1374520" y="2975864"/>
                  </a:lnTo>
                  <a:lnTo>
                    <a:pt x="1409953" y="2996565"/>
                  </a:lnTo>
                  <a:lnTo>
                    <a:pt x="1445895" y="3016885"/>
                  </a:lnTo>
                  <a:lnTo>
                    <a:pt x="1482470" y="3036951"/>
                  </a:lnTo>
                  <a:lnTo>
                    <a:pt x="1519555" y="3056509"/>
                  </a:lnTo>
                  <a:lnTo>
                    <a:pt x="1557146" y="3075813"/>
                  </a:lnTo>
                  <a:lnTo>
                    <a:pt x="1595374" y="3094609"/>
                  </a:lnTo>
                  <a:lnTo>
                    <a:pt x="1633982" y="3113151"/>
                  </a:lnTo>
                  <a:lnTo>
                    <a:pt x="1673224" y="3131311"/>
                  </a:lnTo>
                  <a:lnTo>
                    <a:pt x="1712848" y="3149091"/>
                  </a:lnTo>
                  <a:lnTo>
                    <a:pt x="1753108" y="3166617"/>
                  </a:lnTo>
                  <a:lnTo>
                    <a:pt x="1793747" y="3183763"/>
                  </a:lnTo>
                  <a:lnTo>
                    <a:pt x="1835022" y="3200527"/>
                  </a:lnTo>
                  <a:lnTo>
                    <a:pt x="1876679" y="3217036"/>
                  </a:lnTo>
                  <a:lnTo>
                    <a:pt x="1918843" y="3233166"/>
                  </a:lnTo>
                  <a:lnTo>
                    <a:pt x="1961387" y="3249041"/>
                  </a:lnTo>
                  <a:lnTo>
                    <a:pt x="2004441" y="3264534"/>
                  </a:lnTo>
                  <a:lnTo>
                    <a:pt x="2047874" y="3279775"/>
                  </a:lnTo>
                  <a:lnTo>
                    <a:pt x="2091817" y="3294633"/>
                  </a:lnTo>
                  <a:lnTo>
                    <a:pt x="2136140" y="3309239"/>
                  </a:lnTo>
                  <a:lnTo>
                    <a:pt x="2180971" y="3323590"/>
                  </a:lnTo>
                  <a:lnTo>
                    <a:pt x="2226183" y="3337686"/>
                  </a:lnTo>
                  <a:lnTo>
                    <a:pt x="2271775" y="3351403"/>
                  </a:lnTo>
                  <a:lnTo>
                    <a:pt x="2317749" y="3364991"/>
                  </a:lnTo>
                  <a:lnTo>
                    <a:pt x="2364105" y="3378200"/>
                  </a:lnTo>
                  <a:lnTo>
                    <a:pt x="2410968" y="3391154"/>
                  </a:lnTo>
                  <a:lnTo>
                    <a:pt x="2458085" y="3403854"/>
                  </a:lnTo>
                  <a:lnTo>
                    <a:pt x="2505583" y="3416300"/>
                  </a:lnTo>
                  <a:lnTo>
                    <a:pt x="2553461" y="3428618"/>
                  </a:lnTo>
                  <a:lnTo>
                    <a:pt x="2601722" y="3440556"/>
                  </a:lnTo>
                  <a:lnTo>
                    <a:pt x="2650235" y="3452241"/>
                  </a:lnTo>
                  <a:lnTo>
                    <a:pt x="2699131" y="3463798"/>
                  </a:lnTo>
                  <a:lnTo>
                    <a:pt x="2748407" y="3475101"/>
                  </a:lnTo>
                  <a:lnTo>
                    <a:pt x="2797936" y="3486150"/>
                  </a:lnTo>
                  <a:lnTo>
                    <a:pt x="2847847" y="3496945"/>
                  </a:lnTo>
                  <a:lnTo>
                    <a:pt x="2898012" y="3507613"/>
                  </a:lnTo>
                  <a:lnTo>
                    <a:pt x="2948432" y="3518027"/>
                  </a:lnTo>
                  <a:lnTo>
                    <a:pt x="2999232" y="3528314"/>
                  </a:lnTo>
                  <a:lnTo>
                    <a:pt x="3050285" y="3538347"/>
                  </a:lnTo>
                  <a:lnTo>
                    <a:pt x="3101594" y="3548253"/>
                  </a:lnTo>
                  <a:lnTo>
                    <a:pt x="3153156" y="3557904"/>
                  </a:lnTo>
                  <a:lnTo>
                    <a:pt x="3204972" y="3567429"/>
                  </a:lnTo>
                  <a:lnTo>
                    <a:pt x="3257042" y="3576701"/>
                  </a:lnTo>
                  <a:lnTo>
                    <a:pt x="3309366" y="3585972"/>
                  </a:lnTo>
                  <a:lnTo>
                    <a:pt x="3361944" y="3594861"/>
                  </a:lnTo>
                  <a:lnTo>
                    <a:pt x="3414776" y="3603752"/>
                  </a:lnTo>
                  <a:lnTo>
                    <a:pt x="3467734" y="3612515"/>
                  </a:lnTo>
                  <a:lnTo>
                    <a:pt x="3520948" y="3621024"/>
                  </a:lnTo>
                  <a:lnTo>
                    <a:pt x="3574415" y="3629405"/>
                  </a:lnTo>
                  <a:lnTo>
                    <a:pt x="3628008" y="3637660"/>
                  </a:lnTo>
                  <a:lnTo>
                    <a:pt x="3681856" y="3645789"/>
                  </a:lnTo>
                  <a:lnTo>
                    <a:pt x="3735831" y="3653916"/>
                  </a:lnTo>
                  <a:lnTo>
                    <a:pt x="3789933" y="3661791"/>
                  </a:lnTo>
                  <a:lnTo>
                    <a:pt x="3844290" y="3669538"/>
                  </a:lnTo>
                  <a:lnTo>
                    <a:pt x="3898773" y="3677284"/>
                  </a:lnTo>
                  <a:lnTo>
                    <a:pt x="3953382" y="3684904"/>
                  </a:lnTo>
                  <a:lnTo>
                    <a:pt x="4008120" y="3692398"/>
                  </a:lnTo>
                  <a:lnTo>
                    <a:pt x="4063110" y="3699764"/>
                  </a:lnTo>
                  <a:lnTo>
                    <a:pt x="4118102" y="3707003"/>
                  </a:lnTo>
                  <a:lnTo>
                    <a:pt x="4173220" y="3714241"/>
                  </a:lnTo>
                  <a:lnTo>
                    <a:pt x="4228465" y="3721480"/>
                  </a:lnTo>
                  <a:lnTo>
                    <a:pt x="4283836" y="3728466"/>
                  </a:lnTo>
                  <a:lnTo>
                    <a:pt x="4339208" y="3735578"/>
                  </a:lnTo>
                  <a:lnTo>
                    <a:pt x="4394708" y="3742435"/>
                  </a:lnTo>
                  <a:lnTo>
                    <a:pt x="4450333" y="3749421"/>
                  </a:lnTo>
                  <a:lnTo>
                    <a:pt x="4506086" y="3756279"/>
                  </a:lnTo>
                  <a:lnTo>
                    <a:pt x="4561840" y="3763009"/>
                  </a:lnTo>
                  <a:lnTo>
                    <a:pt x="4617593" y="3769867"/>
                  </a:lnTo>
                  <a:lnTo>
                    <a:pt x="4673346" y="3776599"/>
                  </a:lnTo>
                  <a:lnTo>
                    <a:pt x="4729226" y="3783329"/>
                  </a:lnTo>
                  <a:lnTo>
                    <a:pt x="4785233" y="3790060"/>
                  </a:lnTo>
                  <a:lnTo>
                    <a:pt x="4841112" y="3796665"/>
                  </a:lnTo>
                  <a:lnTo>
                    <a:pt x="4896993" y="3803396"/>
                  </a:lnTo>
                  <a:lnTo>
                    <a:pt x="4953000" y="3810000"/>
                  </a:lnTo>
                </a:path>
              </a:pathLst>
            </a:custGeom>
            <a:ln w="57150">
              <a:solidFill>
                <a:schemeClr val="tx1"/>
              </a:solidFill>
            </a:ln>
          </p:spPr>
          <p:txBody>
            <a:bodyPr wrap="square" lIns="0" tIns="0" rIns="0" bIns="0" rtlCol="0"/>
            <a:lstStyle/>
            <a:p>
              <a:endParaRPr/>
            </a:p>
          </p:txBody>
        </p:sp>
        <p:sp>
          <p:nvSpPr>
            <p:cNvPr id="15" name="object 5"/>
            <p:cNvSpPr txBox="1"/>
            <p:nvPr/>
          </p:nvSpPr>
          <p:spPr>
            <a:xfrm>
              <a:off x="3110935" y="2893786"/>
              <a:ext cx="330219" cy="1467903"/>
            </a:xfrm>
            <a:prstGeom prst="rect">
              <a:avLst/>
            </a:prstGeom>
          </p:spPr>
          <p:txBody>
            <a:bodyPr vert="vert270" wrap="square" lIns="0" tIns="0" rIns="0" bIns="0" rtlCol="0" anchor="ctr">
              <a:spAutoFit/>
            </a:bodyPr>
            <a:lstStyle/>
            <a:p>
              <a:pPr marL="12700" algn="ctr">
                <a:lnSpc>
                  <a:spcPts val="2755"/>
                </a:lnSpc>
              </a:pPr>
              <a:r>
                <a:rPr lang="it-IT" spc="-5" dirty="0">
                  <a:cs typeface="Arial"/>
                </a:rPr>
                <a:t>Frequenza</a:t>
              </a:r>
              <a:endParaRPr dirty="0">
                <a:cs typeface="Arial"/>
              </a:endParaRPr>
            </a:p>
          </p:txBody>
        </p:sp>
        <p:sp>
          <p:nvSpPr>
            <p:cNvPr id="16" name="object 6"/>
            <p:cNvSpPr txBox="1"/>
            <p:nvPr/>
          </p:nvSpPr>
          <p:spPr>
            <a:xfrm>
              <a:off x="5802348" y="5728610"/>
              <a:ext cx="1046337" cy="289823"/>
            </a:xfrm>
            <a:prstGeom prst="rect">
              <a:avLst/>
            </a:prstGeom>
          </p:spPr>
          <p:txBody>
            <a:bodyPr vert="horz" wrap="square" lIns="0" tIns="12700" rIns="0" bIns="0" rtlCol="0">
              <a:spAutoFit/>
            </a:bodyPr>
            <a:lstStyle/>
            <a:p>
              <a:pPr marL="12700" algn="ctr">
                <a:lnSpc>
                  <a:spcPct val="100000"/>
                </a:lnSpc>
                <a:spcBef>
                  <a:spcPts val="100"/>
                </a:spcBef>
              </a:pPr>
              <a:r>
                <a:rPr lang="it-IT" spc="-10" dirty="0">
                  <a:cs typeface="Arial"/>
                </a:rPr>
                <a:t>Magnitudo</a:t>
              </a:r>
              <a:endParaRPr dirty="0">
                <a:cs typeface="Arial"/>
              </a:endParaRPr>
            </a:p>
          </p:txBody>
        </p:sp>
        <p:sp>
          <p:nvSpPr>
            <p:cNvPr id="17" name="object 7"/>
            <p:cNvSpPr txBox="1"/>
            <p:nvPr/>
          </p:nvSpPr>
          <p:spPr>
            <a:xfrm>
              <a:off x="3153915" y="1524585"/>
              <a:ext cx="174376" cy="382156"/>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p>
          </p:txBody>
        </p:sp>
        <p:sp>
          <p:nvSpPr>
            <p:cNvPr id="18" name="object 9"/>
            <p:cNvSpPr txBox="1"/>
            <p:nvPr/>
          </p:nvSpPr>
          <p:spPr>
            <a:xfrm>
              <a:off x="3806047" y="5697321"/>
              <a:ext cx="108645" cy="382156"/>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p>
          </p:txBody>
        </p:sp>
        <p:sp>
          <p:nvSpPr>
            <p:cNvPr id="19" name="object 10"/>
            <p:cNvSpPr txBox="1"/>
            <p:nvPr/>
          </p:nvSpPr>
          <p:spPr>
            <a:xfrm>
              <a:off x="8839797" y="5728610"/>
              <a:ext cx="174376" cy="382156"/>
            </a:xfrm>
            <a:prstGeom prst="rect">
              <a:avLst/>
            </a:prstGeom>
          </p:spPr>
          <p:txBody>
            <a:bodyPr vert="horz" wrap="square" lIns="0" tIns="12700" rIns="0" bIns="0" rtlCol="0">
              <a:spAutoFit/>
            </a:bodyPr>
            <a:lstStyle/>
            <a:p>
              <a:pPr marL="12700">
                <a:lnSpc>
                  <a:spcPct val="100000"/>
                </a:lnSpc>
                <a:spcBef>
                  <a:spcPts val="100"/>
                </a:spcBef>
              </a:pPr>
              <a:r>
                <a:rPr lang="it-IT" sz="2400" dirty="0">
                  <a:cs typeface="Arial"/>
                </a:rPr>
                <a:t>+</a:t>
              </a:r>
              <a:endParaRPr sz="2400" dirty="0">
                <a:cs typeface="Arial"/>
              </a:endParaRPr>
            </a:p>
          </p:txBody>
        </p:sp>
        <p:sp>
          <p:nvSpPr>
            <p:cNvPr id="21" name="object 12"/>
            <p:cNvSpPr txBox="1"/>
            <p:nvPr/>
          </p:nvSpPr>
          <p:spPr>
            <a:xfrm>
              <a:off x="3819846" y="5080607"/>
              <a:ext cx="1775805" cy="289823"/>
            </a:xfrm>
            <a:prstGeom prst="rect">
              <a:avLst/>
            </a:prstGeom>
          </p:spPr>
          <p:txBody>
            <a:bodyPr vert="horz" wrap="square" lIns="0" tIns="12700" rIns="0" bIns="0" rtlCol="0">
              <a:spAutoFit/>
            </a:bodyPr>
            <a:lstStyle/>
            <a:p>
              <a:pPr marL="12700">
                <a:lnSpc>
                  <a:spcPct val="100000"/>
                </a:lnSpc>
                <a:spcBef>
                  <a:spcPts val="100"/>
                </a:spcBef>
              </a:pPr>
              <a:r>
                <a:rPr sz="1800" b="1" spc="-5" dirty="0">
                  <a:solidFill>
                    <a:schemeClr val="accent1">
                      <a:lumMod val="50000"/>
                    </a:schemeClr>
                  </a:solidFill>
                  <a:cs typeface="Arial"/>
                </a:rPr>
                <a:t>Rischio</a:t>
              </a:r>
              <a:r>
                <a:rPr sz="1800" b="1" spc="-195" dirty="0">
                  <a:solidFill>
                    <a:schemeClr val="accent1">
                      <a:lumMod val="50000"/>
                    </a:schemeClr>
                  </a:solidFill>
                  <a:cs typeface="Arial"/>
                </a:rPr>
                <a:t> </a:t>
              </a:r>
              <a:r>
                <a:rPr sz="1800" b="1" spc="-5" dirty="0">
                  <a:solidFill>
                    <a:schemeClr val="accent1">
                      <a:lumMod val="50000"/>
                    </a:schemeClr>
                  </a:solidFill>
                  <a:cs typeface="Arial"/>
                </a:rPr>
                <a:t>accettabile</a:t>
              </a:r>
              <a:endParaRPr sz="1800" dirty="0">
                <a:solidFill>
                  <a:schemeClr val="accent1">
                    <a:lumMod val="50000"/>
                  </a:schemeClr>
                </a:solidFill>
                <a:cs typeface="Arial"/>
              </a:endParaRPr>
            </a:p>
          </p:txBody>
        </p:sp>
        <p:sp>
          <p:nvSpPr>
            <p:cNvPr id="22" name="object 13"/>
            <p:cNvSpPr txBox="1"/>
            <p:nvPr/>
          </p:nvSpPr>
          <p:spPr>
            <a:xfrm>
              <a:off x="4731795" y="1681847"/>
              <a:ext cx="3187441" cy="306493"/>
            </a:xfrm>
            <a:prstGeom prst="rect">
              <a:avLst/>
            </a:prstGeom>
            <a:solidFill>
              <a:srgbClr val="AB201D"/>
            </a:solidFill>
          </p:spPr>
          <p:txBody>
            <a:bodyPr vert="horz" wrap="square" lIns="0" tIns="29209" rIns="0" bIns="0" rtlCol="0">
              <a:spAutoFit/>
            </a:bodyPr>
            <a:lstStyle/>
            <a:p>
              <a:pPr marL="91440" algn="ctr">
                <a:lnSpc>
                  <a:spcPct val="100000"/>
                </a:lnSpc>
                <a:spcBef>
                  <a:spcPts val="229"/>
                </a:spcBef>
              </a:pPr>
              <a:r>
                <a:rPr spc="-5" dirty="0">
                  <a:solidFill>
                    <a:srgbClr val="FFFFFF"/>
                  </a:solidFill>
                  <a:cs typeface="Arial"/>
                </a:rPr>
                <a:t>Rischio </a:t>
              </a:r>
              <a:r>
                <a:rPr dirty="0">
                  <a:solidFill>
                    <a:srgbClr val="FFFFFF"/>
                  </a:solidFill>
                  <a:cs typeface="Arial"/>
                </a:rPr>
                <a:t>= </a:t>
              </a:r>
              <a:r>
                <a:rPr lang="it-IT" spc="-5" dirty="0">
                  <a:solidFill>
                    <a:srgbClr val="FFFFFF"/>
                  </a:solidFill>
                  <a:cs typeface="Arial"/>
                </a:rPr>
                <a:t>Frequenza</a:t>
              </a:r>
              <a:r>
                <a:rPr spc="-5" dirty="0">
                  <a:solidFill>
                    <a:srgbClr val="FFFFFF"/>
                  </a:solidFill>
                  <a:cs typeface="Arial"/>
                </a:rPr>
                <a:t> </a:t>
              </a:r>
              <a:r>
                <a:rPr dirty="0">
                  <a:solidFill>
                    <a:srgbClr val="FFFFFF"/>
                  </a:solidFill>
                  <a:cs typeface="Arial"/>
                </a:rPr>
                <a:t>x</a:t>
              </a:r>
              <a:r>
                <a:rPr spc="-75" dirty="0">
                  <a:solidFill>
                    <a:srgbClr val="FFFFFF"/>
                  </a:solidFill>
                  <a:cs typeface="Arial"/>
                </a:rPr>
                <a:t> </a:t>
              </a:r>
              <a:r>
                <a:rPr lang="it-IT" spc="-10" dirty="0">
                  <a:solidFill>
                    <a:srgbClr val="FFFFFF"/>
                  </a:solidFill>
                  <a:cs typeface="Arial"/>
                </a:rPr>
                <a:t>Magnitudo</a:t>
              </a:r>
              <a:endParaRPr dirty="0">
                <a:cs typeface="Arial"/>
              </a:endParaRPr>
            </a:p>
          </p:txBody>
        </p:sp>
        <p:sp>
          <p:nvSpPr>
            <p:cNvPr id="23" name="object 14"/>
            <p:cNvSpPr txBox="1"/>
            <p:nvPr/>
          </p:nvSpPr>
          <p:spPr>
            <a:xfrm>
              <a:off x="3227968" y="5251658"/>
              <a:ext cx="108645" cy="382156"/>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endParaRPr sz="2400">
                <a:cs typeface="Arial"/>
              </a:endParaRPr>
            </a:p>
          </p:txBody>
        </p:sp>
        <p:sp>
          <p:nvSpPr>
            <p:cNvPr id="24" name="object 16"/>
            <p:cNvSpPr txBox="1"/>
            <p:nvPr/>
          </p:nvSpPr>
          <p:spPr>
            <a:xfrm>
              <a:off x="4707747" y="3000250"/>
              <a:ext cx="2189201" cy="289823"/>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AB201D"/>
                  </a:solidFill>
                  <a:cs typeface="Arial"/>
                </a:rPr>
                <a:t>Rischio </a:t>
              </a:r>
              <a:r>
                <a:rPr sz="1800" b="1" dirty="0">
                  <a:solidFill>
                    <a:srgbClr val="AB201D"/>
                  </a:solidFill>
                  <a:cs typeface="Arial"/>
                </a:rPr>
                <a:t>non</a:t>
              </a:r>
              <a:r>
                <a:rPr sz="1800" b="1" spc="-175" dirty="0">
                  <a:solidFill>
                    <a:srgbClr val="AB201D"/>
                  </a:solidFill>
                  <a:cs typeface="Arial"/>
                </a:rPr>
                <a:t> </a:t>
              </a:r>
              <a:r>
                <a:rPr sz="1800" b="1" spc="-5" dirty="0">
                  <a:solidFill>
                    <a:srgbClr val="AB201D"/>
                  </a:solidFill>
                  <a:cs typeface="Arial"/>
                </a:rPr>
                <a:t>accettabile</a:t>
              </a:r>
              <a:endParaRPr sz="1800" dirty="0">
                <a:solidFill>
                  <a:srgbClr val="AB201D"/>
                </a:solidFill>
                <a:cs typeface="Arial"/>
              </a:endParaRPr>
            </a:p>
          </p:txBody>
        </p:sp>
      </p:grpSp>
      <p:sp>
        <p:nvSpPr>
          <p:cNvPr id="25" name="CasellaDiTesto 24"/>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
        <p:nvSpPr>
          <p:cNvPr id="26" name="object 16"/>
          <p:cNvSpPr txBox="1"/>
          <p:nvPr/>
        </p:nvSpPr>
        <p:spPr>
          <a:xfrm>
            <a:off x="6857440" y="4829175"/>
            <a:ext cx="1762877" cy="289823"/>
          </a:xfrm>
          <a:prstGeom prst="rect">
            <a:avLst/>
          </a:prstGeom>
        </p:spPr>
        <p:txBody>
          <a:bodyPr vert="horz" wrap="square" lIns="0" tIns="12700" rIns="0" bIns="0" rtlCol="0">
            <a:spAutoFit/>
          </a:bodyPr>
          <a:lstStyle/>
          <a:p>
            <a:pPr marL="12700">
              <a:lnSpc>
                <a:spcPct val="100000"/>
              </a:lnSpc>
              <a:spcBef>
                <a:spcPts val="100"/>
              </a:spcBef>
            </a:pPr>
            <a:r>
              <a:rPr lang="it-IT" b="1" spc="-5" dirty="0">
                <a:cs typeface="Arial"/>
              </a:rPr>
              <a:t>Curva di </a:t>
            </a:r>
            <a:r>
              <a:rPr lang="it-IT" b="1" spc="-5" dirty="0" err="1">
                <a:cs typeface="Arial"/>
              </a:rPr>
              <a:t>isorischio</a:t>
            </a:r>
            <a:endParaRPr sz="1800" dirty="0">
              <a:cs typeface="Arial"/>
            </a:endParaRPr>
          </a:p>
        </p:txBody>
      </p:sp>
    </p:spTree>
    <p:extLst>
      <p:ext uri="{BB962C8B-B14F-4D97-AF65-F5344CB8AC3E}">
        <p14:creationId xmlns:p14="http://schemas.microsoft.com/office/powerpoint/2010/main" val="898987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727180" y="6478270"/>
            <a:ext cx="281940" cy="365125"/>
          </a:xfrm>
        </p:spPr>
        <p:txBody>
          <a:bodyPr/>
          <a:lstStyle/>
          <a:p>
            <a:fld id="{E995EE40-9E1A-47E3-9D37-0CE2CB3BAD22}" type="slidenum">
              <a:rPr lang="it-IT" smtClean="0">
                <a:solidFill>
                  <a:schemeClr val="bg1"/>
                </a:solidFill>
              </a:rPr>
              <a:t>6</a:t>
            </a:fld>
            <a:endParaRPr lang="it-IT" dirty="0">
              <a:solidFill>
                <a:schemeClr val="bg1"/>
              </a:solidFill>
            </a:endParaRPr>
          </a:p>
        </p:txBody>
      </p:sp>
      <p:sp>
        <p:nvSpPr>
          <p:cNvPr id="10" name="CasellaDiTesto 9"/>
          <p:cNvSpPr txBox="1"/>
          <p:nvPr/>
        </p:nvSpPr>
        <p:spPr>
          <a:xfrm>
            <a:off x="773435" y="128395"/>
            <a:ext cx="10621191" cy="461665"/>
          </a:xfrm>
          <a:prstGeom prst="rect">
            <a:avLst/>
          </a:prstGeom>
          <a:noFill/>
        </p:spPr>
        <p:txBody>
          <a:bodyPr wrap="square" rtlCol="0" anchor="ctr">
            <a:spAutoFit/>
          </a:bodyPr>
          <a:lstStyle/>
          <a:p>
            <a:r>
              <a:rPr lang="it-IT" sz="2400">
                <a:solidFill>
                  <a:schemeClr val="bg1"/>
                </a:solidFill>
              </a:rPr>
              <a:t>Origini dell’Ingegneria della Sicurezza Antincendio </a:t>
            </a:r>
            <a:endParaRPr lang="it-IT" sz="2400" dirty="0">
              <a:solidFill>
                <a:schemeClr val="bg1"/>
              </a:solidFill>
            </a:endParaRPr>
          </a:p>
        </p:txBody>
      </p:sp>
      <p:sp>
        <p:nvSpPr>
          <p:cNvPr id="25" name="CasellaDiTesto 24"/>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grpSp>
        <p:nvGrpSpPr>
          <p:cNvPr id="47" name="Gruppo 46"/>
          <p:cNvGrpSpPr>
            <a:grpSpLocks noChangeAspect="1"/>
          </p:cNvGrpSpPr>
          <p:nvPr/>
        </p:nvGrpSpPr>
        <p:grpSpPr>
          <a:xfrm>
            <a:off x="2309592" y="1041309"/>
            <a:ext cx="7198131" cy="5410200"/>
            <a:chOff x="2796610" y="1524585"/>
            <a:chExt cx="6101795" cy="4586181"/>
          </a:xfrm>
        </p:grpSpPr>
        <p:grpSp>
          <p:nvGrpSpPr>
            <p:cNvPr id="5" name="Gruppo 4"/>
            <p:cNvGrpSpPr>
              <a:grpSpLocks noChangeAspect="1"/>
            </p:cNvGrpSpPr>
            <p:nvPr/>
          </p:nvGrpSpPr>
          <p:grpSpPr>
            <a:xfrm>
              <a:off x="2796610" y="1524585"/>
              <a:ext cx="5986459" cy="4586181"/>
              <a:chOff x="3110935" y="1524585"/>
              <a:chExt cx="5986459" cy="4586181"/>
            </a:xfrm>
          </p:grpSpPr>
          <p:sp>
            <p:nvSpPr>
              <p:cNvPr id="13" name="object 2"/>
              <p:cNvSpPr/>
              <p:nvPr/>
            </p:nvSpPr>
            <p:spPr>
              <a:xfrm>
                <a:off x="3556490" y="1606938"/>
                <a:ext cx="5540904" cy="4041601"/>
              </a:xfrm>
              <a:custGeom>
                <a:avLst/>
                <a:gdLst/>
                <a:ahLst/>
                <a:cxnLst/>
                <a:rect l="l" t="t" r="r" b="b"/>
                <a:pathLst>
                  <a:path w="6477000" h="4724400">
                    <a:moveTo>
                      <a:pt x="0" y="4724400"/>
                    </a:moveTo>
                    <a:lnTo>
                      <a:pt x="6477000" y="4724400"/>
                    </a:lnTo>
                    <a:lnTo>
                      <a:pt x="6477000" y="0"/>
                    </a:lnTo>
                    <a:lnTo>
                      <a:pt x="0" y="0"/>
                    </a:lnTo>
                    <a:lnTo>
                      <a:pt x="0" y="4724400"/>
                    </a:lnTo>
                    <a:close/>
                  </a:path>
                </a:pathLst>
              </a:custGeom>
              <a:solidFill>
                <a:schemeClr val="bg1">
                  <a:lumMod val="95000"/>
                </a:schemeClr>
              </a:solidFill>
              <a:ln>
                <a:solidFill>
                  <a:schemeClr val="tx1"/>
                </a:solidFill>
              </a:ln>
            </p:spPr>
            <p:txBody>
              <a:bodyPr wrap="square" lIns="0" tIns="0" rIns="0" bIns="0" rtlCol="0"/>
              <a:lstStyle/>
              <a:p>
                <a:endParaRPr/>
              </a:p>
            </p:txBody>
          </p:sp>
          <p:sp>
            <p:nvSpPr>
              <p:cNvPr id="14" name="object 4"/>
              <p:cNvSpPr/>
              <p:nvPr/>
            </p:nvSpPr>
            <p:spPr>
              <a:xfrm>
                <a:off x="3882425" y="2063248"/>
                <a:ext cx="4237163" cy="3259356"/>
              </a:xfrm>
              <a:custGeom>
                <a:avLst/>
                <a:gdLst/>
                <a:ahLst/>
                <a:cxnLst/>
                <a:rect l="l" t="t" r="r" b="b"/>
                <a:pathLst>
                  <a:path w="4953000" h="3810000">
                    <a:moveTo>
                      <a:pt x="0" y="0"/>
                    </a:moveTo>
                    <a:lnTo>
                      <a:pt x="7492" y="51180"/>
                    </a:lnTo>
                    <a:lnTo>
                      <a:pt x="14858" y="102362"/>
                    </a:lnTo>
                    <a:lnTo>
                      <a:pt x="22351" y="153542"/>
                    </a:lnTo>
                    <a:lnTo>
                      <a:pt x="29844" y="204596"/>
                    </a:lnTo>
                    <a:lnTo>
                      <a:pt x="37464" y="255777"/>
                    </a:lnTo>
                    <a:lnTo>
                      <a:pt x="45084" y="306704"/>
                    </a:lnTo>
                    <a:lnTo>
                      <a:pt x="52958" y="357758"/>
                    </a:lnTo>
                    <a:lnTo>
                      <a:pt x="60832" y="408558"/>
                    </a:lnTo>
                    <a:lnTo>
                      <a:pt x="68706" y="459486"/>
                    </a:lnTo>
                    <a:lnTo>
                      <a:pt x="76834" y="510158"/>
                    </a:lnTo>
                    <a:lnTo>
                      <a:pt x="85217" y="560831"/>
                    </a:lnTo>
                    <a:lnTo>
                      <a:pt x="93599" y="611251"/>
                    </a:lnTo>
                    <a:lnTo>
                      <a:pt x="102234" y="661669"/>
                    </a:lnTo>
                    <a:lnTo>
                      <a:pt x="111125" y="711835"/>
                    </a:lnTo>
                    <a:lnTo>
                      <a:pt x="120142" y="762000"/>
                    </a:lnTo>
                    <a:lnTo>
                      <a:pt x="129412" y="811911"/>
                    </a:lnTo>
                    <a:lnTo>
                      <a:pt x="138937" y="861694"/>
                    </a:lnTo>
                    <a:lnTo>
                      <a:pt x="148717" y="911351"/>
                    </a:lnTo>
                    <a:lnTo>
                      <a:pt x="158750" y="960754"/>
                    </a:lnTo>
                    <a:lnTo>
                      <a:pt x="169163" y="1009903"/>
                    </a:lnTo>
                    <a:lnTo>
                      <a:pt x="179705" y="1058926"/>
                    </a:lnTo>
                    <a:lnTo>
                      <a:pt x="190753" y="1107693"/>
                    </a:lnTo>
                    <a:lnTo>
                      <a:pt x="202056" y="1156207"/>
                    </a:lnTo>
                    <a:lnTo>
                      <a:pt x="213740" y="1204594"/>
                    </a:lnTo>
                    <a:lnTo>
                      <a:pt x="225678" y="1252601"/>
                    </a:lnTo>
                    <a:lnTo>
                      <a:pt x="238125" y="1300479"/>
                    </a:lnTo>
                    <a:lnTo>
                      <a:pt x="250951" y="1347977"/>
                    </a:lnTo>
                    <a:lnTo>
                      <a:pt x="264159" y="1395221"/>
                    </a:lnTo>
                    <a:lnTo>
                      <a:pt x="277875" y="1442212"/>
                    </a:lnTo>
                    <a:lnTo>
                      <a:pt x="291845" y="1488820"/>
                    </a:lnTo>
                    <a:lnTo>
                      <a:pt x="306450" y="1535176"/>
                    </a:lnTo>
                    <a:lnTo>
                      <a:pt x="321437" y="1581150"/>
                    </a:lnTo>
                    <a:lnTo>
                      <a:pt x="336931" y="1626869"/>
                    </a:lnTo>
                    <a:lnTo>
                      <a:pt x="352932" y="1672208"/>
                    </a:lnTo>
                    <a:lnTo>
                      <a:pt x="369569" y="1717166"/>
                    </a:lnTo>
                    <a:lnTo>
                      <a:pt x="386588" y="1761743"/>
                    </a:lnTo>
                    <a:lnTo>
                      <a:pt x="404240" y="1805939"/>
                    </a:lnTo>
                    <a:lnTo>
                      <a:pt x="422401" y="1849754"/>
                    </a:lnTo>
                    <a:lnTo>
                      <a:pt x="441070" y="1893315"/>
                    </a:lnTo>
                    <a:lnTo>
                      <a:pt x="460501" y="1936241"/>
                    </a:lnTo>
                    <a:lnTo>
                      <a:pt x="480440" y="1978914"/>
                    </a:lnTo>
                    <a:lnTo>
                      <a:pt x="501014" y="2021077"/>
                    </a:lnTo>
                    <a:lnTo>
                      <a:pt x="522224" y="2062861"/>
                    </a:lnTo>
                    <a:lnTo>
                      <a:pt x="544194" y="2104136"/>
                    </a:lnTo>
                    <a:lnTo>
                      <a:pt x="566674" y="2145029"/>
                    </a:lnTo>
                    <a:lnTo>
                      <a:pt x="589914" y="2185416"/>
                    </a:lnTo>
                    <a:lnTo>
                      <a:pt x="613918" y="2225293"/>
                    </a:lnTo>
                    <a:lnTo>
                      <a:pt x="638556" y="2264664"/>
                    </a:lnTo>
                    <a:lnTo>
                      <a:pt x="663956" y="2303526"/>
                    </a:lnTo>
                    <a:lnTo>
                      <a:pt x="690118" y="2341879"/>
                    </a:lnTo>
                    <a:lnTo>
                      <a:pt x="716914" y="2379726"/>
                    </a:lnTo>
                    <a:lnTo>
                      <a:pt x="744601" y="2417064"/>
                    </a:lnTo>
                    <a:lnTo>
                      <a:pt x="773176" y="2453893"/>
                    </a:lnTo>
                    <a:lnTo>
                      <a:pt x="802386" y="2490089"/>
                    </a:lnTo>
                    <a:lnTo>
                      <a:pt x="832484" y="2525776"/>
                    </a:lnTo>
                    <a:lnTo>
                      <a:pt x="863472" y="2560828"/>
                    </a:lnTo>
                    <a:lnTo>
                      <a:pt x="895222" y="2595245"/>
                    </a:lnTo>
                    <a:lnTo>
                      <a:pt x="927862" y="2629154"/>
                    </a:lnTo>
                    <a:lnTo>
                      <a:pt x="961517" y="2662428"/>
                    </a:lnTo>
                    <a:lnTo>
                      <a:pt x="995933" y="2695066"/>
                    </a:lnTo>
                    <a:lnTo>
                      <a:pt x="1031239" y="2727197"/>
                    </a:lnTo>
                    <a:lnTo>
                      <a:pt x="1067562" y="2758566"/>
                    </a:lnTo>
                    <a:lnTo>
                      <a:pt x="1104772" y="2789301"/>
                    </a:lnTo>
                    <a:lnTo>
                      <a:pt x="1143000" y="2819399"/>
                    </a:lnTo>
                    <a:lnTo>
                      <a:pt x="1174242" y="2843022"/>
                    </a:lnTo>
                    <a:lnTo>
                      <a:pt x="1206119" y="2866135"/>
                    </a:lnTo>
                    <a:lnTo>
                      <a:pt x="1238631" y="2888868"/>
                    </a:lnTo>
                    <a:lnTo>
                      <a:pt x="1271651" y="2911221"/>
                    </a:lnTo>
                    <a:lnTo>
                      <a:pt x="1305433" y="2933191"/>
                    </a:lnTo>
                    <a:lnTo>
                      <a:pt x="1339722" y="2954654"/>
                    </a:lnTo>
                    <a:lnTo>
                      <a:pt x="1374520" y="2975864"/>
                    </a:lnTo>
                    <a:lnTo>
                      <a:pt x="1409953" y="2996565"/>
                    </a:lnTo>
                    <a:lnTo>
                      <a:pt x="1445895" y="3016885"/>
                    </a:lnTo>
                    <a:lnTo>
                      <a:pt x="1482470" y="3036951"/>
                    </a:lnTo>
                    <a:lnTo>
                      <a:pt x="1519555" y="3056509"/>
                    </a:lnTo>
                    <a:lnTo>
                      <a:pt x="1557146" y="3075813"/>
                    </a:lnTo>
                    <a:lnTo>
                      <a:pt x="1595374" y="3094609"/>
                    </a:lnTo>
                    <a:lnTo>
                      <a:pt x="1633982" y="3113151"/>
                    </a:lnTo>
                    <a:lnTo>
                      <a:pt x="1673224" y="3131311"/>
                    </a:lnTo>
                    <a:lnTo>
                      <a:pt x="1712848" y="3149091"/>
                    </a:lnTo>
                    <a:lnTo>
                      <a:pt x="1753108" y="3166617"/>
                    </a:lnTo>
                    <a:lnTo>
                      <a:pt x="1793747" y="3183763"/>
                    </a:lnTo>
                    <a:lnTo>
                      <a:pt x="1835022" y="3200527"/>
                    </a:lnTo>
                    <a:lnTo>
                      <a:pt x="1876679" y="3217036"/>
                    </a:lnTo>
                    <a:lnTo>
                      <a:pt x="1918843" y="3233166"/>
                    </a:lnTo>
                    <a:lnTo>
                      <a:pt x="1961387" y="3249041"/>
                    </a:lnTo>
                    <a:lnTo>
                      <a:pt x="2004441" y="3264534"/>
                    </a:lnTo>
                    <a:lnTo>
                      <a:pt x="2047874" y="3279775"/>
                    </a:lnTo>
                    <a:lnTo>
                      <a:pt x="2091817" y="3294633"/>
                    </a:lnTo>
                    <a:lnTo>
                      <a:pt x="2136140" y="3309239"/>
                    </a:lnTo>
                    <a:lnTo>
                      <a:pt x="2180971" y="3323590"/>
                    </a:lnTo>
                    <a:lnTo>
                      <a:pt x="2226183" y="3337686"/>
                    </a:lnTo>
                    <a:lnTo>
                      <a:pt x="2271775" y="3351403"/>
                    </a:lnTo>
                    <a:lnTo>
                      <a:pt x="2317749" y="3364991"/>
                    </a:lnTo>
                    <a:lnTo>
                      <a:pt x="2364105" y="3378200"/>
                    </a:lnTo>
                    <a:lnTo>
                      <a:pt x="2410968" y="3391154"/>
                    </a:lnTo>
                    <a:lnTo>
                      <a:pt x="2458085" y="3403854"/>
                    </a:lnTo>
                    <a:lnTo>
                      <a:pt x="2505583" y="3416300"/>
                    </a:lnTo>
                    <a:lnTo>
                      <a:pt x="2553461" y="3428618"/>
                    </a:lnTo>
                    <a:lnTo>
                      <a:pt x="2601722" y="3440556"/>
                    </a:lnTo>
                    <a:lnTo>
                      <a:pt x="2650235" y="3452241"/>
                    </a:lnTo>
                    <a:lnTo>
                      <a:pt x="2699131" y="3463798"/>
                    </a:lnTo>
                    <a:lnTo>
                      <a:pt x="2748407" y="3475101"/>
                    </a:lnTo>
                    <a:lnTo>
                      <a:pt x="2797936" y="3486150"/>
                    </a:lnTo>
                    <a:lnTo>
                      <a:pt x="2847847" y="3496945"/>
                    </a:lnTo>
                    <a:lnTo>
                      <a:pt x="2898012" y="3507613"/>
                    </a:lnTo>
                    <a:lnTo>
                      <a:pt x="2948432" y="3518027"/>
                    </a:lnTo>
                    <a:lnTo>
                      <a:pt x="2999232" y="3528314"/>
                    </a:lnTo>
                    <a:lnTo>
                      <a:pt x="3050285" y="3538347"/>
                    </a:lnTo>
                    <a:lnTo>
                      <a:pt x="3101594" y="3548253"/>
                    </a:lnTo>
                    <a:lnTo>
                      <a:pt x="3153156" y="3557904"/>
                    </a:lnTo>
                    <a:lnTo>
                      <a:pt x="3204972" y="3567429"/>
                    </a:lnTo>
                    <a:lnTo>
                      <a:pt x="3257042" y="3576701"/>
                    </a:lnTo>
                    <a:lnTo>
                      <a:pt x="3309366" y="3585972"/>
                    </a:lnTo>
                    <a:lnTo>
                      <a:pt x="3361944" y="3594861"/>
                    </a:lnTo>
                    <a:lnTo>
                      <a:pt x="3414776" y="3603752"/>
                    </a:lnTo>
                    <a:lnTo>
                      <a:pt x="3467734" y="3612515"/>
                    </a:lnTo>
                    <a:lnTo>
                      <a:pt x="3520948" y="3621024"/>
                    </a:lnTo>
                    <a:lnTo>
                      <a:pt x="3574415" y="3629405"/>
                    </a:lnTo>
                    <a:lnTo>
                      <a:pt x="3628008" y="3637660"/>
                    </a:lnTo>
                    <a:lnTo>
                      <a:pt x="3681856" y="3645789"/>
                    </a:lnTo>
                    <a:lnTo>
                      <a:pt x="3735831" y="3653916"/>
                    </a:lnTo>
                    <a:lnTo>
                      <a:pt x="3789933" y="3661791"/>
                    </a:lnTo>
                    <a:lnTo>
                      <a:pt x="3844290" y="3669538"/>
                    </a:lnTo>
                    <a:lnTo>
                      <a:pt x="3898773" y="3677284"/>
                    </a:lnTo>
                    <a:lnTo>
                      <a:pt x="3953382" y="3684904"/>
                    </a:lnTo>
                    <a:lnTo>
                      <a:pt x="4008120" y="3692398"/>
                    </a:lnTo>
                    <a:lnTo>
                      <a:pt x="4063110" y="3699764"/>
                    </a:lnTo>
                    <a:lnTo>
                      <a:pt x="4118102" y="3707003"/>
                    </a:lnTo>
                    <a:lnTo>
                      <a:pt x="4173220" y="3714241"/>
                    </a:lnTo>
                    <a:lnTo>
                      <a:pt x="4228465" y="3721480"/>
                    </a:lnTo>
                    <a:lnTo>
                      <a:pt x="4283836" y="3728466"/>
                    </a:lnTo>
                    <a:lnTo>
                      <a:pt x="4339208" y="3735578"/>
                    </a:lnTo>
                    <a:lnTo>
                      <a:pt x="4394708" y="3742435"/>
                    </a:lnTo>
                    <a:lnTo>
                      <a:pt x="4450333" y="3749421"/>
                    </a:lnTo>
                    <a:lnTo>
                      <a:pt x="4506086" y="3756279"/>
                    </a:lnTo>
                    <a:lnTo>
                      <a:pt x="4561840" y="3763009"/>
                    </a:lnTo>
                    <a:lnTo>
                      <a:pt x="4617593" y="3769867"/>
                    </a:lnTo>
                    <a:lnTo>
                      <a:pt x="4673346" y="3776599"/>
                    </a:lnTo>
                    <a:lnTo>
                      <a:pt x="4729226" y="3783329"/>
                    </a:lnTo>
                    <a:lnTo>
                      <a:pt x="4785233" y="3790060"/>
                    </a:lnTo>
                    <a:lnTo>
                      <a:pt x="4841112" y="3796665"/>
                    </a:lnTo>
                    <a:lnTo>
                      <a:pt x="4896993" y="3803396"/>
                    </a:lnTo>
                    <a:lnTo>
                      <a:pt x="4953000" y="3810000"/>
                    </a:lnTo>
                  </a:path>
                </a:pathLst>
              </a:custGeom>
              <a:ln w="57150">
                <a:solidFill>
                  <a:schemeClr val="tx1"/>
                </a:solidFill>
              </a:ln>
            </p:spPr>
            <p:txBody>
              <a:bodyPr wrap="square" lIns="0" tIns="0" rIns="0" bIns="0" rtlCol="0"/>
              <a:lstStyle/>
              <a:p>
                <a:endParaRPr/>
              </a:p>
            </p:txBody>
          </p:sp>
          <p:sp>
            <p:nvSpPr>
              <p:cNvPr id="15" name="object 5"/>
              <p:cNvSpPr txBox="1"/>
              <p:nvPr/>
            </p:nvSpPr>
            <p:spPr>
              <a:xfrm>
                <a:off x="3110935" y="2893786"/>
                <a:ext cx="330219" cy="1467903"/>
              </a:xfrm>
              <a:prstGeom prst="rect">
                <a:avLst/>
              </a:prstGeom>
            </p:spPr>
            <p:txBody>
              <a:bodyPr vert="vert270" wrap="square" lIns="0" tIns="0" rIns="0" bIns="0" rtlCol="0" anchor="ctr">
                <a:spAutoFit/>
              </a:bodyPr>
              <a:lstStyle/>
              <a:p>
                <a:pPr marL="12700" algn="ctr">
                  <a:lnSpc>
                    <a:spcPts val="2755"/>
                  </a:lnSpc>
                </a:pPr>
                <a:r>
                  <a:rPr lang="it-IT" spc="-5" dirty="0">
                    <a:cs typeface="Arial"/>
                  </a:rPr>
                  <a:t>Frequenza</a:t>
                </a:r>
                <a:endParaRPr dirty="0">
                  <a:cs typeface="Arial"/>
                </a:endParaRPr>
              </a:p>
            </p:txBody>
          </p:sp>
          <p:sp>
            <p:nvSpPr>
              <p:cNvPr id="16" name="object 6"/>
              <p:cNvSpPr txBox="1"/>
              <p:nvPr/>
            </p:nvSpPr>
            <p:spPr>
              <a:xfrm>
                <a:off x="5802348" y="5728610"/>
                <a:ext cx="1046337" cy="289823"/>
              </a:xfrm>
              <a:prstGeom prst="rect">
                <a:avLst/>
              </a:prstGeom>
            </p:spPr>
            <p:txBody>
              <a:bodyPr vert="horz" wrap="square" lIns="0" tIns="12700" rIns="0" bIns="0" rtlCol="0">
                <a:spAutoFit/>
              </a:bodyPr>
              <a:lstStyle/>
              <a:p>
                <a:pPr marL="12700" algn="ctr">
                  <a:lnSpc>
                    <a:spcPct val="100000"/>
                  </a:lnSpc>
                  <a:spcBef>
                    <a:spcPts val="100"/>
                  </a:spcBef>
                </a:pPr>
                <a:r>
                  <a:rPr lang="it-IT" spc="-10" dirty="0">
                    <a:cs typeface="Arial"/>
                  </a:rPr>
                  <a:t>Magnitudo</a:t>
                </a:r>
                <a:endParaRPr dirty="0">
                  <a:cs typeface="Arial"/>
                </a:endParaRPr>
              </a:p>
            </p:txBody>
          </p:sp>
          <p:sp>
            <p:nvSpPr>
              <p:cNvPr id="17" name="object 7"/>
              <p:cNvSpPr txBox="1"/>
              <p:nvPr/>
            </p:nvSpPr>
            <p:spPr>
              <a:xfrm>
                <a:off x="3153915" y="1524585"/>
                <a:ext cx="174376" cy="382156"/>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p>
            </p:txBody>
          </p:sp>
          <p:sp>
            <p:nvSpPr>
              <p:cNvPr id="18" name="object 9"/>
              <p:cNvSpPr txBox="1"/>
              <p:nvPr/>
            </p:nvSpPr>
            <p:spPr>
              <a:xfrm>
                <a:off x="3806047" y="5697321"/>
                <a:ext cx="108645" cy="382156"/>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p>
            </p:txBody>
          </p:sp>
          <p:sp>
            <p:nvSpPr>
              <p:cNvPr id="19" name="object 10"/>
              <p:cNvSpPr txBox="1"/>
              <p:nvPr/>
            </p:nvSpPr>
            <p:spPr>
              <a:xfrm>
                <a:off x="8839797" y="5728610"/>
                <a:ext cx="174376" cy="382156"/>
              </a:xfrm>
              <a:prstGeom prst="rect">
                <a:avLst/>
              </a:prstGeom>
            </p:spPr>
            <p:txBody>
              <a:bodyPr vert="horz" wrap="square" lIns="0" tIns="12700" rIns="0" bIns="0" rtlCol="0">
                <a:spAutoFit/>
              </a:bodyPr>
              <a:lstStyle/>
              <a:p>
                <a:pPr marL="12700">
                  <a:lnSpc>
                    <a:spcPct val="100000"/>
                  </a:lnSpc>
                  <a:spcBef>
                    <a:spcPts val="100"/>
                  </a:spcBef>
                </a:pPr>
                <a:r>
                  <a:rPr lang="it-IT" sz="2400" dirty="0">
                    <a:cs typeface="Arial"/>
                  </a:rPr>
                  <a:t>+</a:t>
                </a:r>
                <a:endParaRPr sz="2400" dirty="0">
                  <a:cs typeface="Arial"/>
                </a:endParaRPr>
              </a:p>
            </p:txBody>
          </p:sp>
          <p:sp>
            <p:nvSpPr>
              <p:cNvPr id="21" name="object 12"/>
              <p:cNvSpPr txBox="1"/>
              <p:nvPr/>
            </p:nvSpPr>
            <p:spPr>
              <a:xfrm>
                <a:off x="3819846" y="5080607"/>
                <a:ext cx="1775805" cy="289823"/>
              </a:xfrm>
              <a:prstGeom prst="rect">
                <a:avLst/>
              </a:prstGeom>
            </p:spPr>
            <p:txBody>
              <a:bodyPr vert="horz" wrap="square" lIns="0" tIns="12700" rIns="0" bIns="0" rtlCol="0">
                <a:spAutoFit/>
              </a:bodyPr>
              <a:lstStyle/>
              <a:p>
                <a:pPr marL="12700">
                  <a:lnSpc>
                    <a:spcPct val="100000"/>
                  </a:lnSpc>
                  <a:spcBef>
                    <a:spcPts val="100"/>
                  </a:spcBef>
                </a:pPr>
                <a:r>
                  <a:rPr sz="1800" b="1" spc="-5" dirty="0">
                    <a:solidFill>
                      <a:schemeClr val="accent1">
                        <a:lumMod val="50000"/>
                      </a:schemeClr>
                    </a:solidFill>
                    <a:cs typeface="Arial"/>
                  </a:rPr>
                  <a:t>Rischio</a:t>
                </a:r>
                <a:r>
                  <a:rPr sz="1800" b="1" spc="-195" dirty="0">
                    <a:solidFill>
                      <a:schemeClr val="accent1">
                        <a:lumMod val="50000"/>
                      </a:schemeClr>
                    </a:solidFill>
                    <a:cs typeface="Arial"/>
                  </a:rPr>
                  <a:t> </a:t>
                </a:r>
                <a:r>
                  <a:rPr sz="1800" b="1" spc="-5" dirty="0">
                    <a:solidFill>
                      <a:schemeClr val="accent1">
                        <a:lumMod val="50000"/>
                      </a:schemeClr>
                    </a:solidFill>
                    <a:cs typeface="Arial"/>
                  </a:rPr>
                  <a:t>accettabile</a:t>
                </a:r>
                <a:endParaRPr sz="1800" dirty="0">
                  <a:solidFill>
                    <a:schemeClr val="accent1">
                      <a:lumMod val="50000"/>
                    </a:schemeClr>
                  </a:solidFill>
                  <a:cs typeface="Arial"/>
                </a:endParaRPr>
              </a:p>
            </p:txBody>
          </p:sp>
          <p:sp>
            <p:nvSpPr>
              <p:cNvPr id="22" name="object 13"/>
              <p:cNvSpPr txBox="1"/>
              <p:nvPr/>
            </p:nvSpPr>
            <p:spPr>
              <a:xfrm>
                <a:off x="4731795" y="1681847"/>
                <a:ext cx="3187441" cy="306493"/>
              </a:xfrm>
              <a:prstGeom prst="rect">
                <a:avLst/>
              </a:prstGeom>
              <a:solidFill>
                <a:srgbClr val="AB201D"/>
              </a:solidFill>
            </p:spPr>
            <p:txBody>
              <a:bodyPr vert="horz" wrap="square" lIns="0" tIns="29209" rIns="0" bIns="0" rtlCol="0">
                <a:spAutoFit/>
              </a:bodyPr>
              <a:lstStyle/>
              <a:p>
                <a:pPr marL="91440" algn="ctr">
                  <a:lnSpc>
                    <a:spcPct val="100000"/>
                  </a:lnSpc>
                  <a:spcBef>
                    <a:spcPts val="229"/>
                  </a:spcBef>
                </a:pPr>
                <a:r>
                  <a:rPr spc="-5" dirty="0">
                    <a:solidFill>
                      <a:srgbClr val="FFFFFF"/>
                    </a:solidFill>
                    <a:cs typeface="Arial"/>
                  </a:rPr>
                  <a:t>Rischio </a:t>
                </a:r>
                <a:r>
                  <a:rPr dirty="0">
                    <a:solidFill>
                      <a:srgbClr val="FFFFFF"/>
                    </a:solidFill>
                    <a:cs typeface="Arial"/>
                  </a:rPr>
                  <a:t>= </a:t>
                </a:r>
                <a:r>
                  <a:rPr lang="it-IT" spc="-5" dirty="0">
                    <a:solidFill>
                      <a:srgbClr val="FFFFFF"/>
                    </a:solidFill>
                    <a:cs typeface="Arial"/>
                  </a:rPr>
                  <a:t>Frequenza</a:t>
                </a:r>
                <a:r>
                  <a:rPr spc="-5" dirty="0">
                    <a:solidFill>
                      <a:srgbClr val="FFFFFF"/>
                    </a:solidFill>
                    <a:cs typeface="Arial"/>
                  </a:rPr>
                  <a:t> </a:t>
                </a:r>
                <a:r>
                  <a:rPr dirty="0">
                    <a:solidFill>
                      <a:srgbClr val="FFFFFF"/>
                    </a:solidFill>
                    <a:cs typeface="Arial"/>
                  </a:rPr>
                  <a:t>x</a:t>
                </a:r>
                <a:r>
                  <a:rPr spc="-75" dirty="0">
                    <a:solidFill>
                      <a:srgbClr val="FFFFFF"/>
                    </a:solidFill>
                    <a:cs typeface="Arial"/>
                  </a:rPr>
                  <a:t> </a:t>
                </a:r>
                <a:r>
                  <a:rPr lang="it-IT" spc="-10" dirty="0">
                    <a:solidFill>
                      <a:srgbClr val="FFFFFF"/>
                    </a:solidFill>
                    <a:cs typeface="Arial"/>
                  </a:rPr>
                  <a:t>Magnitudo</a:t>
                </a:r>
                <a:endParaRPr dirty="0">
                  <a:cs typeface="Arial"/>
                </a:endParaRPr>
              </a:p>
            </p:txBody>
          </p:sp>
          <p:sp>
            <p:nvSpPr>
              <p:cNvPr id="23" name="object 14"/>
              <p:cNvSpPr txBox="1"/>
              <p:nvPr/>
            </p:nvSpPr>
            <p:spPr>
              <a:xfrm>
                <a:off x="3227968" y="5251658"/>
                <a:ext cx="108645" cy="382156"/>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endParaRPr sz="2400">
                  <a:cs typeface="Arial"/>
                </a:endParaRPr>
              </a:p>
            </p:txBody>
          </p:sp>
        </p:grpSp>
        <p:sp>
          <p:nvSpPr>
            <p:cNvPr id="27" name="object 4"/>
            <p:cNvSpPr>
              <a:spLocks noChangeAspect="1"/>
            </p:cNvSpPr>
            <p:nvPr/>
          </p:nvSpPr>
          <p:spPr>
            <a:xfrm>
              <a:off x="3863375" y="2063247"/>
              <a:ext cx="3853305" cy="2964081"/>
            </a:xfrm>
            <a:custGeom>
              <a:avLst/>
              <a:gdLst/>
              <a:ahLst/>
              <a:cxnLst/>
              <a:rect l="l" t="t" r="r" b="b"/>
              <a:pathLst>
                <a:path w="4953000" h="3810000">
                  <a:moveTo>
                    <a:pt x="0" y="0"/>
                  </a:moveTo>
                  <a:lnTo>
                    <a:pt x="7492" y="51180"/>
                  </a:lnTo>
                  <a:lnTo>
                    <a:pt x="14858" y="102362"/>
                  </a:lnTo>
                  <a:lnTo>
                    <a:pt x="22351" y="153542"/>
                  </a:lnTo>
                  <a:lnTo>
                    <a:pt x="29844" y="204596"/>
                  </a:lnTo>
                  <a:lnTo>
                    <a:pt x="37464" y="255777"/>
                  </a:lnTo>
                  <a:lnTo>
                    <a:pt x="45084" y="306704"/>
                  </a:lnTo>
                  <a:lnTo>
                    <a:pt x="52958" y="357758"/>
                  </a:lnTo>
                  <a:lnTo>
                    <a:pt x="60832" y="408558"/>
                  </a:lnTo>
                  <a:lnTo>
                    <a:pt x="68706" y="459486"/>
                  </a:lnTo>
                  <a:lnTo>
                    <a:pt x="76834" y="510158"/>
                  </a:lnTo>
                  <a:lnTo>
                    <a:pt x="85217" y="560831"/>
                  </a:lnTo>
                  <a:lnTo>
                    <a:pt x="93599" y="611251"/>
                  </a:lnTo>
                  <a:lnTo>
                    <a:pt x="102234" y="661669"/>
                  </a:lnTo>
                  <a:lnTo>
                    <a:pt x="111125" y="711835"/>
                  </a:lnTo>
                  <a:lnTo>
                    <a:pt x="120142" y="762000"/>
                  </a:lnTo>
                  <a:lnTo>
                    <a:pt x="129412" y="811911"/>
                  </a:lnTo>
                  <a:lnTo>
                    <a:pt x="138937" y="861694"/>
                  </a:lnTo>
                  <a:lnTo>
                    <a:pt x="148717" y="911351"/>
                  </a:lnTo>
                  <a:lnTo>
                    <a:pt x="158750" y="960754"/>
                  </a:lnTo>
                  <a:lnTo>
                    <a:pt x="169163" y="1009903"/>
                  </a:lnTo>
                  <a:lnTo>
                    <a:pt x="179705" y="1058926"/>
                  </a:lnTo>
                  <a:lnTo>
                    <a:pt x="190753" y="1107693"/>
                  </a:lnTo>
                  <a:lnTo>
                    <a:pt x="202056" y="1156207"/>
                  </a:lnTo>
                  <a:lnTo>
                    <a:pt x="213740" y="1204594"/>
                  </a:lnTo>
                  <a:lnTo>
                    <a:pt x="225678" y="1252601"/>
                  </a:lnTo>
                  <a:lnTo>
                    <a:pt x="238125" y="1300479"/>
                  </a:lnTo>
                  <a:lnTo>
                    <a:pt x="250951" y="1347977"/>
                  </a:lnTo>
                  <a:lnTo>
                    <a:pt x="264159" y="1395221"/>
                  </a:lnTo>
                  <a:lnTo>
                    <a:pt x="277875" y="1442212"/>
                  </a:lnTo>
                  <a:lnTo>
                    <a:pt x="291845" y="1488820"/>
                  </a:lnTo>
                  <a:lnTo>
                    <a:pt x="306450" y="1535176"/>
                  </a:lnTo>
                  <a:lnTo>
                    <a:pt x="321437" y="1581150"/>
                  </a:lnTo>
                  <a:lnTo>
                    <a:pt x="336931" y="1626869"/>
                  </a:lnTo>
                  <a:lnTo>
                    <a:pt x="352932" y="1672208"/>
                  </a:lnTo>
                  <a:lnTo>
                    <a:pt x="369569" y="1717166"/>
                  </a:lnTo>
                  <a:lnTo>
                    <a:pt x="386588" y="1761743"/>
                  </a:lnTo>
                  <a:lnTo>
                    <a:pt x="404240" y="1805939"/>
                  </a:lnTo>
                  <a:lnTo>
                    <a:pt x="422401" y="1849754"/>
                  </a:lnTo>
                  <a:lnTo>
                    <a:pt x="441070" y="1893315"/>
                  </a:lnTo>
                  <a:lnTo>
                    <a:pt x="460501" y="1936241"/>
                  </a:lnTo>
                  <a:lnTo>
                    <a:pt x="480440" y="1978914"/>
                  </a:lnTo>
                  <a:lnTo>
                    <a:pt x="501014" y="2021077"/>
                  </a:lnTo>
                  <a:lnTo>
                    <a:pt x="522224" y="2062861"/>
                  </a:lnTo>
                  <a:lnTo>
                    <a:pt x="544194" y="2104136"/>
                  </a:lnTo>
                  <a:lnTo>
                    <a:pt x="566674" y="2145029"/>
                  </a:lnTo>
                  <a:lnTo>
                    <a:pt x="589914" y="2185416"/>
                  </a:lnTo>
                  <a:lnTo>
                    <a:pt x="613918" y="2225293"/>
                  </a:lnTo>
                  <a:lnTo>
                    <a:pt x="638556" y="2264664"/>
                  </a:lnTo>
                  <a:lnTo>
                    <a:pt x="663956" y="2303526"/>
                  </a:lnTo>
                  <a:lnTo>
                    <a:pt x="690118" y="2341879"/>
                  </a:lnTo>
                  <a:lnTo>
                    <a:pt x="716914" y="2379726"/>
                  </a:lnTo>
                  <a:lnTo>
                    <a:pt x="744601" y="2417064"/>
                  </a:lnTo>
                  <a:lnTo>
                    <a:pt x="773176" y="2453893"/>
                  </a:lnTo>
                  <a:lnTo>
                    <a:pt x="802386" y="2490089"/>
                  </a:lnTo>
                  <a:lnTo>
                    <a:pt x="832484" y="2525776"/>
                  </a:lnTo>
                  <a:lnTo>
                    <a:pt x="863472" y="2560828"/>
                  </a:lnTo>
                  <a:lnTo>
                    <a:pt x="895222" y="2595245"/>
                  </a:lnTo>
                  <a:lnTo>
                    <a:pt x="927862" y="2629154"/>
                  </a:lnTo>
                  <a:lnTo>
                    <a:pt x="961517" y="2662428"/>
                  </a:lnTo>
                  <a:lnTo>
                    <a:pt x="995933" y="2695066"/>
                  </a:lnTo>
                  <a:lnTo>
                    <a:pt x="1031239" y="2727197"/>
                  </a:lnTo>
                  <a:lnTo>
                    <a:pt x="1067562" y="2758566"/>
                  </a:lnTo>
                  <a:lnTo>
                    <a:pt x="1104772" y="2789301"/>
                  </a:lnTo>
                  <a:lnTo>
                    <a:pt x="1143000" y="2819399"/>
                  </a:lnTo>
                  <a:lnTo>
                    <a:pt x="1174242" y="2843022"/>
                  </a:lnTo>
                  <a:lnTo>
                    <a:pt x="1206119" y="2866135"/>
                  </a:lnTo>
                  <a:lnTo>
                    <a:pt x="1238631" y="2888868"/>
                  </a:lnTo>
                  <a:lnTo>
                    <a:pt x="1271651" y="2911221"/>
                  </a:lnTo>
                  <a:lnTo>
                    <a:pt x="1305433" y="2933191"/>
                  </a:lnTo>
                  <a:lnTo>
                    <a:pt x="1339722" y="2954654"/>
                  </a:lnTo>
                  <a:lnTo>
                    <a:pt x="1374520" y="2975864"/>
                  </a:lnTo>
                  <a:lnTo>
                    <a:pt x="1409953" y="2996565"/>
                  </a:lnTo>
                  <a:lnTo>
                    <a:pt x="1445895" y="3016885"/>
                  </a:lnTo>
                  <a:lnTo>
                    <a:pt x="1482470" y="3036951"/>
                  </a:lnTo>
                  <a:lnTo>
                    <a:pt x="1519555" y="3056509"/>
                  </a:lnTo>
                  <a:lnTo>
                    <a:pt x="1557146" y="3075813"/>
                  </a:lnTo>
                  <a:lnTo>
                    <a:pt x="1595374" y="3094609"/>
                  </a:lnTo>
                  <a:lnTo>
                    <a:pt x="1633982" y="3113151"/>
                  </a:lnTo>
                  <a:lnTo>
                    <a:pt x="1673224" y="3131311"/>
                  </a:lnTo>
                  <a:lnTo>
                    <a:pt x="1712848" y="3149091"/>
                  </a:lnTo>
                  <a:lnTo>
                    <a:pt x="1753108" y="3166617"/>
                  </a:lnTo>
                  <a:lnTo>
                    <a:pt x="1793747" y="3183763"/>
                  </a:lnTo>
                  <a:lnTo>
                    <a:pt x="1835022" y="3200527"/>
                  </a:lnTo>
                  <a:lnTo>
                    <a:pt x="1876679" y="3217036"/>
                  </a:lnTo>
                  <a:lnTo>
                    <a:pt x="1918843" y="3233166"/>
                  </a:lnTo>
                  <a:lnTo>
                    <a:pt x="1961387" y="3249041"/>
                  </a:lnTo>
                  <a:lnTo>
                    <a:pt x="2004441" y="3264534"/>
                  </a:lnTo>
                  <a:lnTo>
                    <a:pt x="2047874" y="3279775"/>
                  </a:lnTo>
                  <a:lnTo>
                    <a:pt x="2091817" y="3294633"/>
                  </a:lnTo>
                  <a:lnTo>
                    <a:pt x="2136140" y="3309239"/>
                  </a:lnTo>
                  <a:lnTo>
                    <a:pt x="2180971" y="3323590"/>
                  </a:lnTo>
                  <a:lnTo>
                    <a:pt x="2226183" y="3337686"/>
                  </a:lnTo>
                  <a:lnTo>
                    <a:pt x="2271775" y="3351403"/>
                  </a:lnTo>
                  <a:lnTo>
                    <a:pt x="2317749" y="3364991"/>
                  </a:lnTo>
                  <a:lnTo>
                    <a:pt x="2364105" y="3378200"/>
                  </a:lnTo>
                  <a:lnTo>
                    <a:pt x="2410968" y="3391154"/>
                  </a:lnTo>
                  <a:lnTo>
                    <a:pt x="2458085" y="3403854"/>
                  </a:lnTo>
                  <a:lnTo>
                    <a:pt x="2505583" y="3416300"/>
                  </a:lnTo>
                  <a:lnTo>
                    <a:pt x="2553461" y="3428618"/>
                  </a:lnTo>
                  <a:lnTo>
                    <a:pt x="2601722" y="3440556"/>
                  </a:lnTo>
                  <a:lnTo>
                    <a:pt x="2650235" y="3452241"/>
                  </a:lnTo>
                  <a:lnTo>
                    <a:pt x="2699131" y="3463798"/>
                  </a:lnTo>
                  <a:lnTo>
                    <a:pt x="2748407" y="3475101"/>
                  </a:lnTo>
                  <a:lnTo>
                    <a:pt x="2797936" y="3486150"/>
                  </a:lnTo>
                  <a:lnTo>
                    <a:pt x="2847847" y="3496945"/>
                  </a:lnTo>
                  <a:lnTo>
                    <a:pt x="2898012" y="3507613"/>
                  </a:lnTo>
                  <a:lnTo>
                    <a:pt x="2948432" y="3518027"/>
                  </a:lnTo>
                  <a:lnTo>
                    <a:pt x="2999232" y="3528314"/>
                  </a:lnTo>
                  <a:lnTo>
                    <a:pt x="3050285" y="3538347"/>
                  </a:lnTo>
                  <a:lnTo>
                    <a:pt x="3101594" y="3548253"/>
                  </a:lnTo>
                  <a:lnTo>
                    <a:pt x="3153156" y="3557904"/>
                  </a:lnTo>
                  <a:lnTo>
                    <a:pt x="3204972" y="3567429"/>
                  </a:lnTo>
                  <a:lnTo>
                    <a:pt x="3257042" y="3576701"/>
                  </a:lnTo>
                  <a:lnTo>
                    <a:pt x="3309366" y="3585972"/>
                  </a:lnTo>
                  <a:lnTo>
                    <a:pt x="3361944" y="3594861"/>
                  </a:lnTo>
                  <a:lnTo>
                    <a:pt x="3414776" y="3603752"/>
                  </a:lnTo>
                  <a:lnTo>
                    <a:pt x="3467734" y="3612515"/>
                  </a:lnTo>
                  <a:lnTo>
                    <a:pt x="3520948" y="3621024"/>
                  </a:lnTo>
                  <a:lnTo>
                    <a:pt x="3574415" y="3629405"/>
                  </a:lnTo>
                  <a:lnTo>
                    <a:pt x="3628008" y="3637660"/>
                  </a:lnTo>
                  <a:lnTo>
                    <a:pt x="3681856" y="3645789"/>
                  </a:lnTo>
                  <a:lnTo>
                    <a:pt x="3735831" y="3653916"/>
                  </a:lnTo>
                  <a:lnTo>
                    <a:pt x="3789933" y="3661791"/>
                  </a:lnTo>
                  <a:lnTo>
                    <a:pt x="3844290" y="3669538"/>
                  </a:lnTo>
                  <a:lnTo>
                    <a:pt x="3898773" y="3677284"/>
                  </a:lnTo>
                  <a:lnTo>
                    <a:pt x="3953382" y="3684904"/>
                  </a:lnTo>
                  <a:lnTo>
                    <a:pt x="4008120" y="3692398"/>
                  </a:lnTo>
                  <a:lnTo>
                    <a:pt x="4063110" y="3699764"/>
                  </a:lnTo>
                  <a:lnTo>
                    <a:pt x="4118102" y="3707003"/>
                  </a:lnTo>
                  <a:lnTo>
                    <a:pt x="4173220" y="3714241"/>
                  </a:lnTo>
                  <a:lnTo>
                    <a:pt x="4228465" y="3721480"/>
                  </a:lnTo>
                  <a:lnTo>
                    <a:pt x="4283836" y="3728466"/>
                  </a:lnTo>
                  <a:lnTo>
                    <a:pt x="4339208" y="3735578"/>
                  </a:lnTo>
                  <a:lnTo>
                    <a:pt x="4394708" y="3742435"/>
                  </a:lnTo>
                  <a:lnTo>
                    <a:pt x="4450333" y="3749421"/>
                  </a:lnTo>
                  <a:lnTo>
                    <a:pt x="4506086" y="3756279"/>
                  </a:lnTo>
                  <a:lnTo>
                    <a:pt x="4561840" y="3763009"/>
                  </a:lnTo>
                  <a:lnTo>
                    <a:pt x="4617593" y="3769867"/>
                  </a:lnTo>
                  <a:lnTo>
                    <a:pt x="4673346" y="3776599"/>
                  </a:lnTo>
                  <a:lnTo>
                    <a:pt x="4729226" y="3783329"/>
                  </a:lnTo>
                  <a:lnTo>
                    <a:pt x="4785233" y="3790060"/>
                  </a:lnTo>
                  <a:lnTo>
                    <a:pt x="4841112" y="3796665"/>
                  </a:lnTo>
                  <a:lnTo>
                    <a:pt x="4896993" y="3803396"/>
                  </a:lnTo>
                  <a:lnTo>
                    <a:pt x="4953000" y="3810000"/>
                  </a:lnTo>
                </a:path>
              </a:pathLst>
            </a:custGeom>
            <a:ln w="57150">
              <a:solidFill>
                <a:schemeClr val="tx1"/>
              </a:solidFill>
              <a:prstDash val="sysDash"/>
            </a:ln>
          </p:spPr>
          <p:txBody>
            <a:bodyPr wrap="square" lIns="0" tIns="0" rIns="0" bIns="0" rtlCol="0"/>
            <a:lstStyle/>
            <a:p>
              <a:endParaRPr/>
            </a:p>
          </p:txBody>
        </p:sp>
        <p:sp>
          <p:nvSpPr>
            <p:cNvPr id="28" name="object 4"/>
            <p:cNvSpPr>
              <a:spLocks noChangeAspect="1"/>
            </p:cNvSpPr>
            <p:nvPr/>
          </p:nvSpPr>
          <p:spPr>
            <a:xfrm>
              <a:off x="4206276" y="2063246"/>
              <a:ext cx="3432301" cy="2640232"/>
            </a:xfrm>
            <a:custGeom>
              <a:avLst/>
              <a:gdLst/>
              <a:ahLst/>
              <a:cxnLst/>
              <a:rect l="l" t="t" r="r" b="b"/>
              <a:pathLst>
                <a:path w="4953000" h="3810000">
                  <a:moveTo>
                    <a:pt x="0" y="0"/>
                  </a:moveTo>
                  <a:lnTo>
                    <a:pt x="7492" y="51180"/>
                  </a:lnTo>
                  <a:lnTo>
                    <a:pt x="14858" y="102362"/>
                  </a:lnTo>
                  <a:lnTo>
                    <a:pt x="22351" y="153542"/>
                  </a:lnTo>
                  <a:lnTo>
                    <a:pt x="29844" y="204596"/>
                  </a:lnTo>
                  <a:lnTo>
                    <a:pt x="37464" y="255777"/>
                  </a:lnTo>
                  <a:lnTo>
                    <a:pt x="45084" y="306704"/>
                  </a:lnTo>
                  <a:lnTo>
                    <a:pt x="52958" y="357758"/>
                  </a:lnTo>
                  <a:lnTo>
                    <a:pt x="60832" y="408558"/>
                  </a:lnTo>
                  <a:lnTo>
                    <a:pt x="68706" y="459486"/>
                  </a:lnTo>
                  <a:lnTo>
                    <a:pt x="76834" y="510158"/>
                  </a:lnTo>
                  <a:lnTo>
                    <a:pt x="85217" y="560831"/>
                  </a:lnTo>
                  <a:lnTo>
                    <a:pt x="93599" y="611251"/>
                  </a:lnTo>
                  <a:lnTo>
                    <a:pt x="102234" y="661669"/>
                  </a:lnTo>
                  <a:lnTo>
                    <a:pt x="111125" y="711835"/>
                  </a:lnTo>
                  <a:lnTo>
                    <a:pt x="120142" y="762000"/>
                  </a:lnTo>
                  <a:lnTo>
                    <a:pt x="129412" y="811911"/>
                  </a:lnTo>
                  <a:lnTo>
                    <a:pt x="138937" y="861694"/>
                  </a:lnTo>
                  <a:lnTo>
                    <a:pt x="148717" y="911351"/>
                  </a:lnTo>
                  <a:lnTo>
                    <a:pt x="158750" y="960754"/>
                  </a:lnTo>
                  <a:lnTo>
                    <a:pt x="169163" y="1009903"/>
                  </a:lnTo>
                  <a:lnTo>
                    <a:pt x="179705" y="1058926"/>
                  </a:lnTo>
                  <a:lnTo>
                    <a:pt x="190753" y="1107693"/>
                  </a:lnTo>
                  <a:lnTo>
                    <a:pt x="202056" y="1156207"/>
                  </a:lnTo>
                  <a:lnTo>
                    <a:pt x="213740" y="1204594"/>
                  </a:lnTo>
                  <a:lnTo>
                    <a:pt x="225678" y="1252601"/>
                  </a:lnTo>
                  <a:lnTo>
                    <a:pt x="238125" y="1300479"/>
                  </a:lnTo>
                  <a:lnTo>
                    <a:pt x="250951" y="1347977"/>
                  </a:lnTo>
                  <a:lnTo>
                    <a:pt x="264159" y="1395221"/>
                  </a:lnTo>
                  <a:lnTo>
                    <a:pt x="277875" y="1442212"/>
                  </a:lnTo>
                  <a:lnTo>
                    <a:pt x="291845" y="1488820"/>
                  </a:lnTo>
                  <a:lnTo>
                    <a:pt x="306450" y="1535176"/>
                  </a:lnTo>
                  <a:lnTo>
                    <a:pt x="321437" y="1581150"/>
                  </a:lnTo>
                  <a:lnTo>
                    <a:pt x="336931" y="1626869"/>
                  </a:lnTo>
                  <a:lnTo>
                    <a:pt x="352932" y="1672208"/>
                  </a:lnTo>
                  <a:lnTo>
                    <a:pt x="369569" y="1717166"/>
                  </a:lnTo>
                  <a:lnTo>
                    <a:pt x="386588" y="1761743"/>
                  </a:lnTo>
                  <a:lnTo>
                    <a:pt x="404240" y="1805939"/>
                  </a:lnTo>
                  <a:lnTo>
                    <a:pt x="422401" y="1849754"/>
                  </a:lnTo>
                  <a:lnTo>
                    <a:pt x="441070" y="1893315"/>
                  </a:lnTo>
                  <a:lnTo>
                    <a:pt x="460501" y="1936241"/>
                  </a:lnTo>
                  <a:lnTo>
                    <a:pt x="480440" y="1978914"/>
                  </a:lnTo>
                  <a:lnTo>
                    <a:pt x="501014" y="2021077"/>
                  </a:lnTo>
                  <a:lnTo>
                    <a:pt x="522224" y="2062861"/>
                  </a:lnTo>
                  <a:lnTo>
                    <a:pt x="544194" y="2104136"/>
                  </a:lnTo>
                  <a:lnTo>
                    <a:pt x="566674" y="2145029"/>
                  </a:lnTo>
                  <a:lnTo>
                    <a:pt x="589914" y="2185416"/>
                  </a:lnTo>
                  <a:lnTo>
                    <a:pt x="613918" y="2225293"/>
                  </a:lnTo>
                  <a:lnTo>
                    <a:pt x="638556" y="2264664"/>
                  </a:lnTo>
                  <a:lnTo>
                    <a:pt x="663956" y="2303526"/>
                  </a:lnTo>
                  <a:lnTo>
                    <a:pt x="690118" y="2341879"/>
                  </a:lnTo>
                  <a:lnTo>
                    <a:pt x="716914" y="2379726"/>
                  </a:lnTo>
                  <a:lnTo>
                    <a:pt x="744601" y="2417064"/>
                  </a:lnTo>
                  <a:lnTo>
                    <a:pt x="773176" y="2453893"/>
                  </a:lnTo>
                  <a:lnTo>
                    <a:pt x="802386" y="2490089"/>
                  </a:lnTo>
                  <a:lnTo>
                    <a:pt x="832484" y="2525776"/>
                  </a:lnTo>
                  <a:lnTo>
                    <a:pt x="863472" y="2560828"/>
                  </a:lnTo>
                  <a:lnTo>
                    <a:pt x="895222" y="2595245"/>
                  </a:lnTo>
                  <a:lnTo>
                    <a:pt x="927862" y="2629154"/>
                  </a:lnTo>
                  <a:lnTo>
                    <a:pt x="961517" y="2662428"/>
                  </a:lnTo>
                  <a:lnTo>
                    <a:pt x="995933" y="2695066"/>
                  </a:lnTo>
                  <a:lnTo>
                    <a:pt x="1031239" y="2727197"/>
                  </a:lnTo>
                  <a:lnTo>
                    <a:pt x="1067562" y="2758566"/>
                  </a:lnTo>
                  <a:lnTo>
                    <a:pt x="1104772" y="2789301"/>
                  </a:lnTo>
                  <a:lnTo>
                    <a:pt x="1143000" y="2819399"/>
                  </a:lnTo>
                  <a:lnTo>
                    <a:pt x="1174242" y="2843022"/>
                  </a:lnTo>
                  <a:lnTo>
                    <a:pt x="1206119" y="2866135"/>
                  </a:lnTo>
                  <a:lnTo>
                    <a:pt x="1238631" y="2888868"/>
                  </a:lnTo>
                  <a:lnTo>
                    <a:pt x="1271651" y="2911221"/>
                  </a:lnTo>
                  <a:lnTo>
                    <a:pt x="1305433" y="2933191"/>
                  </a:lnTo>
                  <a:lnTo>
                    <a:pt x="1339722" y="2954654"/>
                  </a:lnTo>
                  <a:lnTo>
                    <a:pt x="1374520" y="2975864"/>
                  </a:lnTo>
                  <a:lnTo>
                    <a:pt x="1409953" y="2996565"/>
                  </a:lnTo>
                  <a:lnTo>
                    <a:pt x="1445895" y="3016885"/>
                  </a:lnTo>
                  <a:lnTo>
                    <a:pt x="1482470" y="3036951"/>
                  </a:lnTo>
                  <a:lnTo>
                    <a:pt x="1519555" y="3056509"/>
                  </a:lnTo>
                  <a:lnTo>
                    <a:pt x="1557146" y="3075813"/>
                  </a:lnTo>
                  <a:lnTo>
                    <a:pt x="1595374" y="3094609"/>
                  </a:lnTo>
                  <a:lnTo>
                    <a:pt x="1633982" y="3113151"/>
                  </a:lnTo>
                  <a:lnTo>
                    <a:pt x="1673224" y="3131311"/>
                  </a:lnTo>
                  <a:lnTo>
                    <a:pt x="1712848" y="3149091"/>
                  </a:lnTo>
                  <a:lnTo>
                    <a:pt x="1753108" y="3166617"/>
                  </a:lnTo>
                  <a:lnTo>
                    <a:pt x="1793747" y="3183763"/>
                  </a:lnTo>
                  <a:lnTo>
                    <a:pt x="1835022" y="3200527"/>
                  </a:lnTo>
                  <a:lnTo>
                    <a:pt x="1876679" y="3217036"/>
                  </a:lnTo>
                  <a:lnTo>
                    <a:pt x="1918843" y="3233166"/>
                  </a:lnTo>
                  <a:lnTo>
                    <a:pt x="1961387" y="3249041"/>
                  </a:lnTo>
                  <a:lnTo>
                    <a:pt x="2004441" y="3264534"/>
                  </a:lnTo>
                  <a:lnTo>
                    <a:pt x="2047874" y="3279775"/>
                  </a:lnTo>
                  <a:lnTo>
                    <a:pt x="2091817" y="3294633"/>
                  </a:lnTo>
                  <a:lnTo>
                    <a:pt x="2136140" y="3309239"/>
                  </a:lnTo>
                  <a:lnTo>
                    <a:pt x="2180971" y="3323590"/>
                  </a:lnTo>
                  <a:lnTo>
                    <a:pt x="2226183" y="3337686"/>
                  </a:lnTo>
                  <a:lnTo>
                    <a:pt x="2271775" y="3351403"/>
                  </a:lnTo>
                  <a:lnTo>
                    <a:pt x="2317749" y="3364991"/>
                  </a:lnTo>
                  <a:lnTo>
                    <a:pt x="2364105" y="3378200"/>
                  </a:lnTo>
                  <a:lnTo>
                    <a:pt x="2410968" y="3391154"/>
                  </a:lnTo>
                  <a:lnTo>
                    <a:pt x="2458085" y="3403854"/>
                  </a:lnTo>
                  <a:lnTo>
                    <a:pt x="2505583" y="3416300"/>
                  </a:lnTo>
                  <a:lnTo>
                    <a:pt x="2553461" y="3428618"/>
                  </a:lnTo>
                  <a:lnTo>
                    <a:pt x="2601722" y="3440556"/>
                  </a:lnTo>
                  <a:lnTo>
                    <a:pt x="2650235" y="3452241"/>
                  </a:lnTo>
                  <a:lnTo>
                    <a:pt x="2699131" y="3463798"/>
                  </a:lnTo>
                  <a:lnTo>
                    <a:pt x="2748407" y="3475101"/>
                  </a:lnTo>
                  <a:lnTo>
                    <a:pt x="2797936" y="3486150"/>
                  </a:lnTo>
                  <a:lnTo>
                    <a:pt x="2847847" y="3496945"/>
                  </a:lnTo>
                  <a:lnTo>
                    <a:pt x="2898012" y="3507613"/>
                  </a:lnTo>
                  <a:lnTo>
                    <a:pt x="2948432" y="3518027"/>
                  </a:lnTo>
                  <a:lnTo>
                    <a:pt x="2999232" y="3528314"/>
                  </a:lnTo>
                  <a:lnTo>
                    <a:pt x="3050285" y="3538347"/>
                  </a:lnTo>
                  <a:lnTo>
                    <a:pt x="3101594" y="3548253"/>
                  </a:lnTo>
                  <a:lnTo>
                    <a:pt x="3153156" y="3557904"/>
                  </a:lnTo>
                  <a:lnTo>
                    <a:pt x="3204972" y="3567429"/>
                  </a:lnTo>
                  <a:lnTo>
                    <a:pt x="3257042" y="3576701"/>
                  </a:lnTo>
                  <a:lnTo>
                    <a:pt x="3309366" y="3585972"/>
                  </a:lnTo>
                  <a:lnTo>
                    <a:pt x="3361944" y="3594861"/>
                  </a:lnTo>
                  <a:lnTo>
                    <a:pt x="3414776" y="3603752"/>
                  </a:lnTo>
                  <a:lnTo>
                    <a:pt x="3467734" y="3612515"/>
                  </a:lnTo>
                  <a:lnTo>
                    <a:pt x="3520948" y="3621024"/>
                  </a:lnTo>
                  <a:lnTo>
                    <a:pt x="3574415" y="3629405"/>
                  </a:lnTo>
                  <a:lnTo>
                    <a:pt x="3628008" y="3637660"/>
                  </a:lnTo>
                  <a:lnTo>
                    <a:pt x="3681856" y="3645789"/>
                  </a:lnTo>
                  <a:lnTo>
                    <a:pt x="3735831" y="3653916"/>
                  </a:lnTo>
                  <a:lnTo>
                    <a:pt x="3789933" y="3661791"/>
                  </a:lnTo>
                  <a:lnTo>
                    <a:pt x="3844290" y="3669538"/>
                  </a:lnTo>
                  <a:lnTo>
                    <a:pt x="3898773" y="3677284"/>
                  </a:lnTo>
                  <a:lnTo>
                    <a:pt x="3953382" y="3684904"/>
                  </a:lnTo>
                  <a:lnTo>
                    <a:pt x="4008120" y="3692398"/>
                  </a:lnTo>
                  <a:lnTo>
                    <a:pt x="4063110" y="3699764"/>
                  </a:lnTo>
                  <a:lnTo>
                    <a:pt x="4118102" y="3707003"/>
                  </a:lnTo>
                  <a:lnTo>
                    <a:pt x="4173220" y="3714241"/>
                  </a:lnTo>
                  <a:lnTo>
                    <a:pt x="4228465" y="3721480"/>
                  </a:lnTo>
                  <a:lnTo>
                    <a:pt x="4283836" y="3728466"/>
                  </a:lnTo>
                  <a:lnTo>
                    <a:pt x="4339208" y="3735578"/>
                  </a:lnTo>
                  <a:lnTo>
                    <a:pt x="4394708" y="3742435"/>
                  </a:lnTo>
                  <a:lnTo>
                    <a:pt x="4450333" y="3749421"/>
                  </a:lnTo>
                  <a:lnTo>
                    <a:pt x="4506086" y="3756279"/>
                  </a:lnTo>
                  <a:lnTo>
                    <a:pt x="4561840" y="3763009"/>
                  </a:lnTo>
                  <a:lnTo>
                    <a:pt x="4617593" y="3769867"/>
                  </a:lnTo>
                  <a:lnTo>
                    <a:pt x="4673346" y="3776599"/>
                  </a:lnTo>
                  <a:lnTo>
                    <a:pt x="4729226" y="3783329"/>
                  </a:lnTo>
                  <a:lnTo>
                    <a:pt x="4785233" y="3790060"/>
                  </a:lnTo>
                  <a:lnTo>
                    <a:pt x="4841112" y="3796665"/>
                  </a:lnTo>
                  <a:lnTo>
                    <a:pt x="4896993" y="3803396"/>
                  </a:lnTo>
                  <a:lnTo>
                    <a:pt x="4953000" y="3810000"/>
                  </a:lnTo>
                </a:path>
              </a:pathLst>
            </a:custGeom>
            <a:ln w="57150">
              <a:solidFill>
                <a:schemeClr val="tx1"/>
              </a:solidFill>
              <a:prstDash val="sysDash"/>
            </a:ln>
          </p:spPr>
          <p:txBody>
            <a:bodyPr wrap="square" lIns="0" tIns="0" rIns="0" bIns="0" rtlCol="0"/>
            <a:lstStyle/>
            <a:p>
              <a:endParaRPr/>
            </a:p>
          </p:txBody>
        </p:sp>
        <p:cxnSp>
          <p:nvCxnSpPr>
            <p:cNvPr id="29" name="Connettore 2 28"/>
            <p:cNvCxnSpPr/>
            <p:nvPr/>
          </p:nvCxnSpPr>
          <p:spPr>
            <a:xfrm flipH="1">
              <a:off x="5581651" y="2819400"/>
              <a:ext cx="1171574" cy="1028700"/>
            </a:xfrm>
            <a:prstGeom prst="straightConnector1">
              <a:avLst/>
            </a:prstGeom>
            <a:ln w="28575">
              <a:solidFill>
                <a:srgbClr val="AB201D"/>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0" name="Connettore 2 29"/>
            <p:cNvCxnSpPr/>
            <p:nvPr/>
          </p:nvCxnSpPr>
          <p:spPr>
            <a:xfrm flipH="1">
              <a:off x="5547360" y="2816496"/>
              <a:ext cx="1210627" cy="5566"/>
            </a:xfrm>
            <a:prstGeom prst="straightConnector1">
              <a:avLst/>
            </a:prstGeom>
            <a:ln w="28575">
              <a:solidFill>
                <a:schemeClr val="accent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3" name="Connettore 2 32"/>
            <p:cNvCxnSpPr/>
            <p:nvPr/>
          </p:nvCxnSpPr>
          <p:spPr>
            <a:xfrm>
              <a:off x="6749995" y="2805915"/>
              <a:ext cx="0" cy="1062505"/>
            </a:xfrm>
            <a:prstGeom prst="straightConnector1">
              <a:avLst/>
            </a:prstGeom>
            <a:ln w="28575">
              <a:solidFill>
                <a:schemeClr val="accent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38" name="object 12"/>
            <p:cNvSpPr txBox="1"/>
            <p:nvPr/>
          </p:nvSpPr>
          <p:spPr>
            <a:xfrm>
              <a:off x="5277000" y="2384287"/>
              <a:ext cx="1775805" cy="289823"/>
            </a:xfrm>
            <a:prstGeom prst="rect">
              <a:avLst/>
            </a:prstGeom>
          </p:spPr>
          <p:txBody>
            <a:bodyPr vert="horz" wrap="square" lIns="0" tIns="12700" rIns="0" bIns="0" rtlCol="0">
              <a:spAutoFit/>
            </a:bodyPr>
            <a:lstStyle/>
            <a:p>
              <a:pPr marL="12700" algn="ctr">
                <a:lnSpc>
                  <a:spcPct val="100000"/>
                </a:lnSpc>
                <a:spcBef>
                  <a:spcPts val="100"/>
                </a:spcBef>
              </a:pPr>
              <a:r>
                <a:rPr lang="it-IT" b="1" spc="-5" dirty="0">
                  <a:solidFill>
                    <a:schemeClr val="accent1">
                      <a:lumMod val="50000"/>
                    </a:schemeClr>
                  </a:solidFill>
                  <a:cs typeface="Arial"/>
                </a:rPr>
                <a:t>Protezione</a:t>
              </a:r>
              <a:endParaRPr sz="1800" dirty="0">
                <a:solidFill>
                  <a:schemeClr val="accent1">
                    <a:lumMod val="50000"/>
                  </a:schemeClr>
                </a:solidFill>
                <a:cs typeface="Arial"/>
              </a:endParaRPr>
            </a:p>
          </p:txBody>
        </p:sp>
        <p:sp>
          <p:nvSpPr>
            <p:cNvPr id="42" name="object 12"/>
            <p:cNvSpPr txBox="1"/>
            <p:nvPr/>
          </p:nvSpPr>
          <p:spPr>
            <a:xfrm>
              <a:off x="6534078" y="3184675"/>
              <a:ext cx="1775805" cy="289823"/>
            </a:xfrm>
            <a:prstGeom prst="rect">
              <a:avLst/>
            </a:prstGeom>
          </p:spPr>
          <p:txBody>
            <a:bodyPr vert="horz" wrap="square" lIns="0" tIns="12700" rIns="0" bIns="0" rtlCol="0">
              <a:spAutoFit/>
            </a:bodyPr>
            <a:lstStyle/>
            <a:p>
              <a:pPr marL="12700" algn="ctr">
                <a:lnSpc>
                  <a:spcPct val="100000"/>
                </a:lnSpc>
                <a:spcBef>
                  <a:spcPts val="100"/>
                </a:spcBef>
              </a:pPr>
              <a:r>
                <a:rPr lang="it-IT" b="1" spc="-5" dirty="0">
                  <a:solidFill>
                    <a:schemeClr val="accent1">
                      <a:lumMod val="50000"/>
                    </a:schemeClr>
                  </a:solidFill>
                  <a:cs typeface="Arial"/>
                </a:rPr>
                <a:t>Prevenzione</a:t>
              </a:r>
              <a:endParaRPr sz="1800" dirty="0">
                <a:solidFill>
                  <a:schemeClr val="accent1">
                    <a:lumMod val="50000"/>
                  </a:schemeClr>
                </a:solidFill>
                <a:cs typeface="Arial"/>
              </a:endParaRPr>
            </a:p>
          </p:txBody>
        </p:sp>
        <p:sp>
          <p:nvSpPr>
            <p:cNvPr id="43" name="object 12"/>
            <p:cNvSpPr txBox="1"/>
            <p:nvPr/>
          </p:nvSpPr>
          <p:spPr>
            <a:xfrm>
              <a:off x="5503548" y="3838269"/>
              <a:ext cx="453500" cy="289823"/>
            </a:xfrm>
            <a:prstGeom prst="rect">
              <a:avLst/>
            </a:prstGeom>
          </p:spPr>
          <p:txBody>
            <a:bodyPr vert="horz" wrap="square" lIns="0" tIns="12700" rIns="0" bIns="0" rtlCol="0">
              <a:spAutoFit/>
            </a:bodyPr>
            <a:lstStyle/>
            <a:p>
              <a:pPr marL="12700" algn="ctr">
                <a:lnSpc>
                  <a:spcPct val="100000"/>
                </a:lnSpc>
                <a:spcBef>
                  <a:spcPts val="100"/>
                </a:spcBef>
              </a:pPr>
              <a:r>
                <a:rPr lang="it-IT" b="1" spc="-5" dirty="0">
                  <a:solidFill>
                    <a:srgbClr val="AB201D"/>
                  </a:solidFill>
                  <a:cs typeface="Arial"/>
                </a:rPr>
                <a:t>R</a:t>
              </a:r>
              <a:endParaRPr sz="1800" dirty="0">
                <a:solidFill>
                  <a:srgbClr val="AB201D"/>
                </a:solidFill>
                <a:cs typeface="Arial"/>
              </a:endParaRPr>
            </a:p>
          </p:txBody>
        </p:sp>
        <p:sp>
          <p:nvSpPr>
            <p:cNvPr id="44" name="object 12"/>
            <p:cNvSpPr txBox="1"/>
            <p:nvPr/>
          </p:nvSpPr>
          <p:spPr>
            <a:xfrm>
              <a:off x="7773303" y="4567191"/>
              <a:ext cx="453500" cy="228268"/>
            </a:xfrm>
            <a:prstGeom prst="rect">
              <a:avLst/>
            </a:prstGeom>
          </p:spPr>
          <p:txBody>
            <a:bodyPr vert="horz" wrap="square" lIns="0" tIns="12700" rIns="0" bIns="0" rtlCol="0">
              <a:spAutoFit/>
            </a:bodyPr>
            <a:lstStyle/>
            <a:p>
              <a:pPr marL="12700">
                <a:lnSpc>
                  <a:spcPct val="100000"/>
                </a:lnSpc>
                <a:spcBef>
                  <a:spcPts val="100"/>
                </a:spcBef>
              </a:pPr>
              <a:r>
                <a:rPr lang="it-IT" sz="1400" spc="-5" dirty="0">
                  <a:cs typeface="Arial"/>
                </a:rPr>
                <a:t>R1</a:t>
              </a:r>
              <a:endParaRPr sz="1400" dirty="0">
                <a:cs typeface="Arial"/>
              </a:endParaRPr>
            </a:p>
          </p:txBody>
        </p:sp>
        <p:sp>
          <p:nvSpPr>
            <p:cNvPr id="45" name="object 12"/>
            <p:cNvSpPr txBox="1"/>
            <p:nvPr/>
          </p:nvSpPr>
          <p:spPr>
            <a:xfrm>
              <a:off x="7785204" y="4913041"/>
              <a:ext cx="914643" cy="228268"/>
            </a:xfrm>
            <a:prstGeom prst="rect">
              <a:avLst/>
            </a:prstGeom>
          </p:spPr>
          <p:txBody>
            <a:bodyPr vert="horz" wrap="square" lIns="0" tIns="12700" rIns="0" bIns="0" rtlCol="0">
              <a:spAutoFit/>
            </a:bodyPr>
            <a:lstStyle/>
            <a:p>
              <a:pPr marL="12700">
                <a:lnSpc>
                  <a:spcPct val="100000"/>
                </a:lnSpc>
                <a:spcBef>
                  <a:spcPts val="100"/>
                </a:spcBef>
              </a:pPr>
              <a:r>
                <a:rPr lang="it-IT" sz="1400" spc="-5" dirty="0">
                  <a:cs typeface="Arial"/>
                </a:rPr>
                <a:t>R2&lt;R1</a:t>
              </a:r>
              <a:endParaRPr sz="1400" dirty="0">
                <a:cs typeface="Arial"/>
              </a:endParaRPr>
            </a:p>
          </p:txBody>
        </p:sp>
        <p:sp>
          <p:nvSpPr>
            <p:cNvPr id="46" name="object 12"/>
            <p:cNvSpPr txBox="1"/>
            <p:nvPr/>
          </p:nvSpPr>
          <p:spPr>
            <a:xfrm>
              <a:off x="7795234" y="5223138"/>
              <a:ext cx="1103171" cy="228268"/>
            </a:xfrm>
            <a:prstGeom prst="rect">
              <a:avLst/>
            </a:prstGeom>
          </p:spPr>
          <p:txBody>
            <a:bodyPr vert="horz" wrap="square" lIns="0" tIns="12700" rIns="0" bIns="0" rtlCol="0">
              <a:spAutoFit/>
            </a:bodyPr>
            <a:lstStyle/>
            <a:p>
              <a:pPr marL="12700">
                <a:lnSpc>
                  <a:spcPct val="100000"/>
                </a:lnSpc>
                <a:spcBef>
                  <a:spcPts val="100"/>
                </a:spcBef>
              </a:pPr>
              <a:r>
                <a:rPr lang="it-IT" sz="1400" spc="-5" dirty="0">
                  <a:cs typeface="Arial"/>
                </a:rPr>
                <a:t>R3&lt;R2&lt;R1</a:t>
              </a:r>
              <a:endParaRPr sz="1400" dirty="0">
                <a:cs typeface="Arial"/>
              </a:endParaRPr>
            </a:p>
          </p:txBody>
        </p:sp>
      </p:grpSp>
    </p:spTree>
    <p:extLst>
      <p:ext uri="{BB962C8B-B14F-4D97-AF65-F5344CB8AC3E}">
        <p14:creationId xmlns:p14="http://schemas.microsoft.com/office/powerpoint/2010/main" val="30256304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58600" y="6478270"/>
            <a:ext cx="350520" cy="365125"/>
          </a:xfrm>
        </p:spPr>
        <p:txBody>
          <a:bodyPr/>
          <a:lstStyle/>
          <a:p>
            <a:fld id="{E995EE40-9E1A-47E3-9D37-0CE2CB3BAD22}" type="slidenum">
              <a:rPr lang="it-IT" smtClean="0">
                <a:solidFill>
                  <a:schemeClr val="bg1"/>
                </a:solidFill>
              </a:rPr>
              <a:t>7</a:t>
            </a:fld>
            <a:endParaRPr lang="it-IT" dirty="0">
              <a:solidFill>
                <a:schemeClr val="bg1"/>
              </a:solidFill>
            </a:endParaRPr>
          </a:p>
        </p:txBody>
      </p:sp>
      <p:sp>
        <p:nvSpPr>
          <p:cNvPr id="10" name="CasellaDiTesto 9"/>
          <p:cNvSpPr txBox="1"/>
          <p:nvPr/>
        </p:nvSpPr>
        <p:spPr>
          <a:xfrm>
            <a:off x="773435" y="128395"/>
            <a:ext cx="10621191" cy="461665"/>
          </a:xfrm>
          <a:prstGeom prst="rect">
            <a:avLst/>
          </a:prstGeom>
          <a:noFill/>
        </p:spPr>
        <p:txBody>
          <a:bodyPr wrap="square" rtlCol="0" anchor="ctr">
            <a:spAutoFit/>
          </a:bodyPr>
          <a:lstStyle/>
          <a:p>
            <a:r>
              <a:rPr lang="it-IT" sz="2400">
                <a:solidFill>
                  <a:schemeClr val="bg1"/>
                </a:solidFill>
              </a:rPr>
              <a:t>Origini dell’Ingegneria della Sicurezza Antincendio </a:t>
            </a:r>
            <a:endParaRPr lang="it-IT" sz="2400" dirty="0">
              <a:solidFill>
                <a:schemeClr val="bg1"/>
              </a:solidFill>
            </a:endParaRPr>
          </a:p>
        </p:txBody>
      </p:sp>
      <p:grpSp>
        <p:nvGrpSpPr>
          <p:cNvPr id="5" name="Gruppo 4"/>
          <p:cNvGrpSpPr>
            <a:grpSpLocks noChangeAspect="1"/>
          </p:cNvGrpSpPr>
          <p:nvPr/>
        </p:nvGrpSpPr>
        <p:grpSpPr>
          <a:xfrm>
            <a:off x="2290956" y="1049258"/>
            <a:ext cx="7062072" cy="5410200"/>
            <a:chOff x="3110935" y="1524585"/>
            <a:chExt cx="5986459" cy="4586181"/>
          </a:xfrm>
        </p:grpSpPr>
        <p:grpSp>
          <p:nvGrpSpPr>
            <p:cNvPr id="11" name="Gruppo 10"/>
            <p:cNvGrpSpPr>
              <a:grpSpLocks noChangeAspect="1"/>
            </p:cNvGrpSpPr>
            <p:nvPr/>
          </p:nvGrpSpPr>
          <p:grpSpPr>
            <a:xfrm>
              <a:off x="3110935" y="1524585"/>
              <a:ext cx="5986459" cy="4586181"/>
              <a:chOff x="700277" y="820038"/>
              <a:chExt cx="6997828" cy="5360983"/>
            </a:xfrm>
          </p:grpSpPr>
          <p:sp>
            <p:nvSpPr>
              <p:cNvPr id="13" name="object 2"/>
              <p:cNvSpPr/>
              <p:nvPr/>
            </p:nvSpPr>
            <p:spPr>
              <a:xfrm>
                <a:off x="1221105" y="916304"/>
                <a:ext cx="6477000" cy="4724400"/>
              </a:xfrm>
              <a:custGeom>
                <a:avLst/>
                <a:gdLst/>
                <a:ahLst/>
                <a:cxnLst/>
                <a:rect l="l" t="t" r="r" b="b"/>
                <a:pathLst>
                  <a:path w="6477000" h="4724400">
                    <a:moveTo>
                      <a:pt x="0" y="4724400"/>
                    </a:moveTo>
                    <a:lnTo>
                      <a:pt x="6477000" y="4724400"/>
                    </a:lnTo>
                    <a:lnTo>
                      <a:pt x="6477000" y="0"/>
                    </a:lnTo>
                    <a:lnTo>
                      <a:pt x="0" y="0"/>
                    </a:lnTo>
                    <a:lnTo>
                      <a:pt x="0" y="4724400"/>
                    </a:lnTo>
                    <a:close/>
                  </a:path>
                </a:pathLst>
              </a:custGeom>
              <a:solidFill>
                <a:schemeClr val="bg1">
                  <a:lumMod val="95000"/>
                </a:schemeClr>
              </a:solidFill>
              <a:ln>
                <a:solidFill>
                  <a:schemeClr val="tx1"/>
                </a:solidFill>
              </a:ln>
            </p:spPr>
            <p:txBody>
              <a:bodyPr wrap="square" lIns="0" tIns="0" rIns="0" bIns="0" rtlCol="0"/>
              <a:lstStyle/>
              <a:p>
                <a:endParaRPr/>
              </a:p>
            </p:txBody>
          </p:sp>
          <p:sp>
            <p:nvSpPr>
              <p:cNvPr id="15" name="object 5"/>
              <p:cNvSpPr txBox="1"/>
              <p:nvPr/>
            </p:nvSpPr>
            <p:spPr>
              <a:xfrm>
                <a:off x="700277" y="2420556"/>
                <a:ext cx="386007" cy="1715895"/>
              </a:xfrm>
              <a:prstGeom prst="rect">
                <a:avLst/>
              </a:prstGeom>
            </p:spPr>
            <p:txBody>
              <a:bodyPr vert="vert270" wrap="square" lIns="0" tIns="0" rIns="0" bIns="0" rtlCol="0" anchor="ctr">
                <a:spAutoFit/>
              </a:bodyPr>
              <a:lstStyle/>
              <a:p>
                <a:pPr marL="12700" algn="ctr">
                  <a:lnSpc>
                    <a:spcPts val="2755"/>
                  </a:lnSpc>
                </a:pPr>
                <a:r>
                  <a:rPr lang="it-IT" spc="-5" dirty="0">
                    <a:cs typeface="Arial"/>
                  </a:rPr>
                  <a:t>Costo - €</a:t>
                </a:r>
                <a:endParaRPr dirty="0">
                  <a:cs typeface="Arial"/>
                </a:endParaRPr>
              </a:p>
            </p:txBody>
          </p:sp>
          <p:sp>
            <p:nvSpPr>
              <p:cNvPr id="16" name="object 6"/>
              <p:cNvSpPr txBox="1"/>
              <p:nvPr/>
            </p:nvSpPr>
            <p:spPr>
              <a:xfrm>
                <a:off x="3846384" y="5734303"/>
                <a:ext cx="1223108" cy="338786"/>
              </a:xfrm>
              <a:prstGeom prst="rect">
                <a:avLst/>
              </a:prstGeom>
            </p:spPr>
            <p:txBody>
              <a:bodyPr vert="horz" wrap="square" lIns="0" tIns="12700" rIns="0" bIns="0" rtlCol="0">
                <a:spAutoFit/>
              </a:bodyPr>
              <a:lstStyle/>
              <a:p>
                <a:pPr marL="12700" algn="ctr">
                  <a:lnSpc>
                    <a:spcPct val="100000"/>
                  </a:lnSpc>
                  <a:spcBef>
                    <a:spcPts val="100"/>
                  </a:spcBef>
                </a:pPr>
                <a:r>
                  <a:rPr lang="it-IT" spc="-10" dirty="0">
                    <a:cs typeface="Arial"/>
                  </a:rPr>
                  <a:t>Rischio</a:t>
                </a:r>
                <a:endParaRPr dirty="0">
                  <a:cs typeface="Arial"/>
                </a:endParaRPr>
              </a:p>
            </p:txBody>
          </p:sp>
          <p:sp>
            <p:nvSpPr>
              <p:cNvPr id="17" name="object 7"/>
              <p:cNvSpPr txBox="1"/>
              <p:nvPr/>
            </p:nvSpPr>
            <p:spPr>
              <a:xfrm>
                <a:off x="750518" y="820038"/>
                <a:ext cx="203836" cy="446718"/>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p>
            </p:txBody>
          </p:sp>
          <p:sp>
            <p:nvSpPr>
              <p:cNvPr id="18" name="object 9"/>
              <p:cNvSpPr txBox="1"/>
              <p:nvPr/>
            </p:nvSpPr>
            <p:spPr>
              <a:xfrm>
                <a:off x="1512823" y="5697727"/>
                <a:ext cx="127000" cy="446718"/>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p>
            </p:txBody>
          </p:sp>
          <p:sp>
            <p:nvSpPr>
              <p:cNvPr id="19" name="object 10"/>
              <p:cNvSpPr txBox="1"/>
              <p:nvPr/>
            </p:nvSpPr>
            <p:spPr>
              <a:xfrm>
                <a:off x="7396988" y="5734303"/>
                <a:ext cx="203836" cy="446718"/>
              </a:xfrm>
              <a:prstGeom prst="rect">
                <a:avLst/>
              </a:prstGeom>
            </p:spPr>
            <p:txBody>
              <a:bodyPr vert="horz" wrap="square" lIns="0" tIns="12700" rIns="0" bIns="0" rtlCol="0">
                <a:spAutoFit/>
              </a:bodyPr>
              <a:lstStyle/>
              <a:p>
                <a:pPr marL="12700">
                  <a:lnSpc>
                    <a:spcPct val="100000"/>
                  </a:lnSpc>
                  <a:spcBef>
                    <a:spcPts val="100"/>
                  </a:spcBef>
                </a:pPr>
                <a:r>
                  <a:rPr lang="it-IT" sz="2400" dirty="0">
                    <a:cs typeface="Arial"/>
                  </a:rPr>
                  <a:t>+</a:t>
                </a:r>
                <a:endParaRPr sz="2400" dirty="0">
                  <a:cs typeface="Arial"/>
                </a:endParaRPr>
              </a:p>
            </p:txBody>
          </p:sp>
          <p:sp>
            <p:nvSpPr>
              <p:cNvPr id="22" name="object 13"/>
              <p:cNvSpPr txBox="1"/>
              <p:nvPr/>
            </p:nvSpPr>
            <p:spPr>
              <a:xfrm>
                <a:off x="2361320" y="1043397"/>
                <a:ext cx="4263658" cy="358273"/>
              </a:xfrm>
              <a:prstGeom prst="rect">
                <a:avLst/>
              </a:prstGeom>
              <a:solidFill>
                <a:srgbClr val="AB201D"/>
              </a:solidFill>
            </p:spPr>
            <p:txBody>
              <a:bodyPr vert="horz" wrap="square" lIns="0" tIns="29209" rIns="0" bIns="0" rtlCol="0">
                <a:spAutoFit/>
              </a:bodyPr>
              <a:lstStyle/>
              <a:p>
                <a:pPr marL="91440" algn="ctr">
                  <a:lnSpc>
                    <a:spcPct val="100000"/>
                  </a:lnSpc>
                  <a:spcBef>
                    <a:spcPts val="229"/>
                  </a:spcBef>
                </a:pPr>
                <a:r>
                  <a:rPr lang="it-IT" spc="-5" dirty="0">
                    <a:solidFill>
                      <a:srgbClr val="FFFFFF"/>
                    </a:solidFill>
                    <a:cs typeface="Arial"/>
                  </a:rPr>
                  <a:t>Curva degli investimenti in sicurezza</a:t>
                </a:r>
                <a:endParaRPr dirty="0">
                  <a:cs typeface="Arial"/>
                </a:endParaRPr>
              </a:p>
            </p:txBody>
          </p:sp>
          <p:sp>
            <p:nvSpPr>
              <p:cNvPr id="23" name="object 14"/>
              <p:cNvSpPr txBox="1"/>
              <p:nvPr/>
            </p:nvSpPr>
            <p:spPr>
              <a:xfrm>
                <a:off x="837082" y="5176773"/>
                <a:ext cx="127000" cy="446718"/>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endParaRPr sz="2400">
                  <a:cs typeface="Arial"/>
                </a:endParaRPr>
              </a:p>
            </p:txBody>
          </p:sp>
          <p:sp>
            <p:nvSpPr>
              <p:cNvPr id="24" name="object 16"/>
              <p:cNvSpPr txBox="1"/>
              <p:nvPr/>
            </p:nvSpPr>
            <p:spPr>
              <a:xfrm>
                <a:off x="2067875" y="2088259"/>
                <a:ext cx="1778509" cy="561666"/>
              </a:xfrm>
              <a:prstGeom prst="rect">
                <a:avLst/>
              </a:prstGeom>
            </p:spPr>
            <p:txBody>
              <a:bodyPr vert="horz" wrap="square" lIns="0" tIns="12700" rIns="0" bIns="0" rtlCol="0">
                <a:spAutoFit/>
              </a:bodyPr>
              <a:lstStyle/>
              <a:p>
                <a:pPr marL="12700">
                  <a:lnSpc>
                    <a:spcPct val="100000"/>
                  </a:lnSpc>
                  <a:spcBef>
                    <a:spcPts val="100"/>
                  </a:spcBef>
                </a:pPr>
                <a:r>
                  <a:rPr lang="it-IT" sz="1800" b="1" spc="-5" dirty="0">
                    <a:solidFill>
                      <a:srgbClr val="AB201D"/>
                    </a:solidFill>
                    <a:cs typeface="Arial"/>
                  </a:rPr>
                  <a:t>Il titolare cerca di ridurre le spese</a:t>
                </a:r>
                <a:endParaRPr sz="1800" dirty="0">
                  <a:solidFill>
                    <a:srgbClr val="AB201D"/>
                  </a:solidFill>
                  <a:cs typeface="Arial"/>
                </a:endParaRPr>
              </a:p>
            </p:txBody>
          </p:sp>
        </p:grpSp>
        <p:cxnSp>
          <p:nvCxnSpPr>
            <p:cNvPr id="20" name="Connettore 2 19"/>
            <p:cNvCxnSpPr/>
            <p:nvPr/>
          </p:nvCxnSpPr>
          <p:spPr>
            <a:xfrm>
              <a:off x="4100362" y="1802629"/>
              <a:ext cx="0" cy="1373708"/>
            </a:xfrm>
            <a:prstGeom prst="straightConnector1">
              <a:avLst/>
            </a:prstGeom>
            <a:ln w="28575">
              <a:solidFill>
                <a:srgbClr val="AB201D"/>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5" name="Connettore 2 24"/>
            <p:cNvCxnSpPr/>
            <p:nvPr/>
          </p:nvCxnSpPr>
          <p:spPr>
            <a:xfrm flipH="1" flipV="1">
              <a:off x="7372952" y="5168766"/>
              <a:ext cx="1466843" cy="82892"/>
            </a:xfrm>
            <a:prstGeom prst="straightConnector1">
              <a:avLst/>
            </a:prstGeom>
            <a:ln w="28575">
              <a:solidFill>
                <a:srgbClr val="AB201D"/>
              </a:solidFill>
              <a:tailEnd type="triangle" w="lg" len="lg"/>
            </a:ln>
          </p:spPr>
          <p:style>
            <a:lnRef idx="1">
              <a:schemeClr val="accent1"/>
            </a:lnRef>
            <a:fillRef idx="0">
              <a:schemeClr val="accent1"/>
            </a:fillRef>
            <a:effectRef idx="0">
              <a:schemeClr val="accent1"/>
            </a:effectRef>
            <a:fontRef idx="minor">
              <a:schemeClr val="tx1"/>
            </a:fontRef>
          </p:style>
        </p:cxnSp>
        <p:sp>
          <p:nvSpPr>
            <p:cNvPr id="28" name="object 16"/>
            <p:cNvSpPr txBox="1"/>
            <p:nvPr/>
          </p:nvSpPr>
          <p:spPr>
            <a:xfrm>
              <a:off x="7277686" y="4528441"/>
              <a:ext cx="1677444" cy="566822"/>
            </a:xfrm>
            <a:prstGeom prst="rect">
              <a:avLst/>
            </a:prstGeom>
          </p:spPr>
          <p:txBody>
            <a:bodyPr vert="horz" wrap="square" lIns="0" tIns="12700" rIns="0" bIns="0" rtlCol="0">
              <a:spAutoFit/>
            </a:bodyPr>
            <a:lstStyle/>
            <a:p>
              <a:pPr marL="12700">
                <a:lnSpc>
                  <a:spcPct val="100000"/>
                </a:lnSpc>
                <a:spcBef>
                  <a:spcPts val="100"/>
                </a:spcBef>
              </a:pPr>
              <a:r>
                <a:rPr lang="it-IT" sz="1800" b="1" spc="-5" dirty="0">
                  <a:solidFill>
                    <a:srgbClr val="AB201D"/>
                  </a:solidFill>
                  <a:cs typeface="Arial"/>
                </a:rPr>
                <a:t>I VVF cercano di ridurre il rischio</a:t>
              </a:r>
              <a:endParaRPr sz="1800" dirty="0">
                <a:solidFill>
                  <a:srgbClr val="AB201D"/>
                </a:solidFill>
                <a:cs typeface="Arial"/>
              </a:endParaRPr>
            </a:p>
          </p:txBody>
        </p:sp>
        <p:sp>
          <p:nvSpPr>
            <p:cNvPr id="30" name="object 5"/>
            <p:cNvSpPr>
              <a:spLocks/>
            </p:cNvSpPr>
            <p:nvPr/>
          </p:nvSpPr>
          <p:spPr>
            <a:xfrm>
              <a:off x="3871482" y="1802629"/>
              <a:ext cx="4968313" cy="3650216"/>
            </a:xfrm>
            <a:custGeom>
              <a:avLst/>
              <a:gdLst/>
              <a:ahLst/>
              <a:cxnLst/>
              <a:rect l="l" t="t" r="r" b="b"/>
              <a:pathLst>
                <a:path w="4830445" h="4876800">
                  <a:moveTo>
                    <a:pt x="29463" y="0"/>
                  </a:moveTo>
                  <a:lnTo>
                    <a:pt x="27431" y="55499"/>
                  </a:lnTo>
                  <a:lnTo>
                    <a:pt x="25400" y="111125"/>
                  </a:lnTo>
                  <a:lnTo>
                    <a:pt x="23367" y="166624"/>
                  </a:lnTo>
                  <a:lnTo>
                    <a:pt x="21335" y="222123"/>
                  </a:lnTo>
                  <a:lnTo>
                    <a:pt x="19303" y="277621"/>
                  </a:lnTo>
                  <a:lnTo>
                    <a:pt x="17398" y="332993"/>
                  </a:lnTo>
                  <a:lnTo>
                    <a:pt x="15493" y="388365"/>
                  </a:lnTo>
                  <a:lnTo>
                    <a:pt x="13715" y="443738"/>
                  </a:lnTo>
                  <a:lnTo>
                    <a:pt x="11937" y="498982"/>
                  </a:lnTo>
                  <a:lnTo>
                    <a:pt x="10286" y="554227"/>
                  </a:lnTo>
                  <a:lnTo>
                    <a:pt x="8762" y="609345"/>
                  </a:lnTo>
                  <a:lnTo>
                    <a:pt x="7238" y="664337"/>
                  </a:lnTo>
                  <a:lnTo>
                    <a:pt x="5841" y="719327"/>
                  </a:lnTo>
                  <a:lnTo>
                    <a:pt x="4698" y="774191"/>
                  </a:lnTo>
                  <a:lnTo>
                    <a:pt x="3556" y="828928"/>
                  </a:lnTo>
                  <a:lnTo>
                    <a:pt x="2539" y="883538"/>
                  </a:lnTo>
                  <a:lnTo>
                    <a:pt x="1650" y="938149"/>
                  </a:lnTo>
                  <a:lnTo>
                    <a:pt x="1015" y="992504"/>
                  </a:lnTo>
                  <a:lnTo>
                    <a:pt x="507" y="1046733"/>
                  </a:lnTo>
                  <a:lnTo>
                    <a:pt x="126" y="1100836"/>
                  </a:lnTo>
                  <a:lnTo>
                    <a:pt x="0" y="1154811"/>
                  </a:lnTo>
                  <a:lnTo>
                    <a:pt x="0" y="1208531"/>
                  </a:lnTo>
                  <a:lnTo>
                    <a:pt x="253" y="1262126"/>
                  </a:lnTo>
                  <a:lnTo>
                    <a:pt x="634" y="1315592"/>
                  </a:lnTo>
                  <a:lnTo>
                    <a:pt x="1269" y="1368805"/>
                  </a:lnTo>
                  <a:lnTo>
                    <a:pt x="2158" y="1421891"/>
                  </a:lnTo>
                  <a:lnTo>
                    <a:pt x="3175" y="1474851"/>
                  </a:lnTo>
                  <a:lnTo>
                    <a:pt x="4571" y="1527428"/>
                  </a:lnTo>
                  <a:lnTo>
                    <a:pt x="6095" y="1579879"/>
                  </a:lnTo>
                  <a:lnTo>
                    <a:pt x="8000" y="1632203"/>
                  </a:lnTo>
                  <a:lnTo>
                    <a:pt x="10032" y="1684146"/>
                  </a:lnTo>
                  <a:lnTo>
                    <a:pt x="12445" y="1735963"/>
                  </a:lnTo>
                  <a:lnTo>
                    <a:pt x="15112" y="1787525"/>
                  </a:lnTo>
                  <a:lnTo>
                    <a:pt x="18160" y="1838705"/>
                  </a:lnTo>
                  <a:lnTo>
                    <a:pt x="21462" y="1889760"/>
                  </a:lnTo>
                  <a:lnTo>
                    <a:pt x="25018" y="1940560"/>
                  </a:lnTo>
                  <a:lnTo>
                    <a:pt x="28956" y="1990978"/>
                  </a:lnTo>
                  <a:lnTo>
                    <a:pt x="33273" y="2041143"/>
                  </a:lnTo>
                  <a:lnTo>
                    <a:pt x="37845" y="2091054"/>
                  </a:lnTo>
                  <a:lnTo>
                    <a:pt x="42798" y="2140712"/>
                  </a:lnTo>
                  <a:lnTo>
                    <a:pt x="48132" y="2189988"/>
                  </a:lnTo>
                  <a:lnTo>
                    <a:pt x="53720" y="2239010"/>
                  </a:lnTo>
                  <a:lnTo>
                    <a:pt x="59816" y="2287651"/>
                  </a:lnTo>
                  <a:lnTo>
                    <a:pt x="66293" y="2336038"/>
                  </a:lnTo>
                  <a:lnTo>
                    <a:pt x="73151" y="2384043"/>
                  </a:lnTo>
                  <a:lnTo>
                    <a:pt x="80390" y="2431795"/>
                  </a:lnTo>
                  <a:lnTo>
                    <a:pt x="88010" y="2479040"/>
                  </a:lnTo>
                  <a:lnTo>
                    <a:pt x="96138" y="2526029"/>
                  </a:lnTo>
                  <a:lnTo>
                    <a:pt x="104647" y="2572639"/>
                  </a:lnTo>
                  <a:lnTo>
                    <a:pt x="113537" y="2618866"/>
                  </a:lnTo>
                  <a:lnTo>
                    <a:pt x="122935" y="2664714"/>
                  </a:lnTo>
                  <a:lnTo>
                    <a:pt x="132841" y="2710179"/>
                  </a:lnTo>
                  <a:lnTo>
                    <a:pt x="143128" y="2755265"/>
                  </a:lnTo>
                  <a:lnTo>
                    <a:pt x="154050" y="2799968"/>
                  </a:lnTo>
                  <a:lnTo>
                    <a:pt x="165226" y="2844165"/>
                  </a:lnTo>
                  <a:lnTo>
                    <a:pt x="177037" y="2887979"/>
                  </a:lnTo>
                  <a:lnTo>
                    <a:pt x="189356" y="2931414"/>
                  </a:lnTo>
                  <a:lnTo>
                    <a:pt x="202183" y="2974466"/>
                  </a:lnTo>
                  <a:lnTo>
                    <a:pt x="215519" y="3017011"/>
                  </a:lnTo>
                  <a:lnTo>
                    <a:pt x="229361" y="3059048"/>
                  </a:lnTo>
                  <a:lnTo>
                    <a:pt x="243712" y="3100704"/>
                  </a:lnTo>
                  <a:lnTo>
                    <a:pt x="258698" y="3141853"/>
                  </a:lnTo>
                  <a:lnTo>
                    <a:pt x="274192" y="3182620"/>
                  </a:lnTo>
                  <a:lnTo>
                    <a:pt x="290321" y="3222879"/>
                  </a:lnTo>
                  <a:lnTo>
                    <a:pt x="306958" y="3262503"/>
                  </a:lnTo>
                  <a:lnTo>
                    <a:pt x="324103" y="3301873"/>
                  </a:lnTo>
                  <a:lnTo>
                    <a:pt x="342010" y="3340607"/>
                  </a:lnTo>
                  <a:lnTo>
                    <a:pt x="360425" y="3378834"/>
                  </a:lnTo>
                  <a:lnTo>
                    <a:pt x="379475" y="3416554"/>
                  </a:lnTo>
                  <a:lnTo>
                    <a:pt x="399160" y="3453765"/>
                  </a:lnTo>
                  <a:lnTo>
                    <a:pt x="419353" y="3490341"/>
                  </a:lnTo>
                  <a:lnTo>
                    <a:pt x="440308" y="3526535"/>
                  </a:lnTo>
                  <a:lnTo>
                    <a:pt x="461898" y="3562096"/>
                  </a:lnTo>
                  <a:lnTo>
                    <a:pt x="484123" y="3597148"/>
                  </a:lnTo>
                  <a:lnTo>
                    <a:pt x="506983" y="3631565"/>
                  </a:lnTo>
                  <a:lnTo>
                    <a:pt x="530606" y="3665474"/>
                  </a:lnTo>
                  <a:lnTo>
                    <a:pt x="554863" y="3698748"/>
                  </a:lnTo>
                  <a:lnTo>
                    <a:pt x="579754" y="3731514"/>
                  </a:lnTo>
                  <a:lnTo>
                    <a:pt x="605408" y="3763645"/>
                  </a:lnTo>
                  <a:lnTo>
                    <a:pt x="631825" y="3795267"/>
                  </a:lnTo>
                  <a:lnTo>
                    <a:pt x="658876" y="3826129"/>
                  </a:lnTo>
                  <a:lnTo>
                    <a:pt x="686688" y="3856481"/>
                  </a:lnTo>
                  <a:lnTo>
                    <a:pt x="715263" y="3886200"/>
                  </a:lnTo>
                  <a:lnTo>
                    <a:pt x="742822" y="3913631"/>
                  </a:lnTo>
                  <a:lnTo>
                    <a:pt x="771144" y="3940555"/>
                  </a:lnTo>
                  <a:lnTo>
                    <a:pt x="800100" y="3966845"/>
                  </a:lnTo>
                  <a:lnTo>
                    <a:pt x="829563" y="3992626"/>
                  </a:lnTo>
                  <a:lnTo>
                    <a:pt x="859789" y="4017899"/>
                  </a:lnTo>
                  <a:lnTo>
                    <a:pt x="890651" y="4042664"/>
                  </a:lnTo>
                  <a:lnTo>
                    <a:pt x="922019" y="4066793"/>
                  </a:lnTo>
                  <a:lnTo>
                    <a:pt x="954023" y="4090542"/>
                  </a:lnTo>
                  <a:lnTo>
                    <a:pt x="986789" y="4113656"/>
                  </a:lnTo>
                  <a:lnTo>
                    <a:pt x="1019936" y="4136390"/>
                  </a:lnTo>
                  <a:lnTo>
                    <a:pt x="1053845" y="4158488"/>
                  </a:lnTo>
                  <a:lnTo>
                    <a:pt x="1088263" y="4180204"/>
                  </a:lnTo>
                  <a:lnTo>
                    <a:pt x="1123188" y="4201414"/>
                  </a:lnTo>
                  <a:lnTo>
                    <a:pt x="1158747" y="4222115"/>
                  </a:lnTo>
                  <a:lnTo>
                    <a:pt x="1194942" y="4242434"/>
                  </a:lnTo>
                  <a:lnTo>
                    <a:pt x="1231519" y="4262120"/>
                  </a:lnTo>
                  <a:lnTo>
                    <a:pt x="1268729" y="4281551"/>
                  </a:lnTo>
                  <a:lnTo>
                    <a:pt x="1306448" y="4300347"/>
                  </a:lnTo>
                  <a:lnTo>
                    <a:pt x="1344802" y="4318761"/>
                  </a:lnTo>
                  <a:lnTo>
                    <a:pt x="1383538" y="4336796"/>
                  </a:lnTo>
                  <a:lnTo>
                    <a:pt x="1422908" y="4354322"/>
                  </a:lnTo>
                  <a:lnTo>
                    <a:pt x="1462658" y="4371467"/>
                  </a:lnTo>
                  <a:lnTo>
                    <a:pt x="1503045" y="4388104"/>
                  </a:lnTo>
                  <a:lnTo>
                    <a:pt x="1543811" y="4404486"/>
                  </a:lnTo>
                  <a:lnTo>
                    <a:pt x="1585086" y="4420361"/>
                  </a:lnTo>
                  <a:lnTo>
                    <a:pt x="1626870" y="4435856"/>
                  </a:lnTo>
                  <a:lnTo>
                    <a:pt x="1669033" y="4450842"/>
                  </a:lnTo>
                  <a:lnTo>
                    <a:pt x="1711706" y="4465574"/>
                  </a:lnTo>
                  <a:lnTo>
                    <a:pt x="1754885" y="4479925"/>
                  </a:lnTo>
                  <a:lnTo>
                    <a:pt x="1798446" y="4493768"/>
                  </a:lnTo>
                  <a:lnTo>
                    <a:pt x="1842516" y="4507357"/>
                  </a:lnTo>
                  <a:lnTo>
                    <a:pt x="1886966" y="4520565"/>
                  </a:lnTo>
                  <a:lnTo>
                    <a:pt x="1931796" y="4533392"/>
                  </a:lnTo>
                  <a:lnTo>
                    <a:pt x="1977135" y="4545965"/>
                  </a:lnTo>
                  <a:lnTo>
                    <a:pt x="2022856" y="4558030"/>
                  </a:lnTo>
                  <a:lnTo>
                    <a:pt x="2068957" y="4569841"/>
                  </a:lnTo>
                  <a:lnTo>
                    <a:pt x="2115438" y="4581398"/>
                  </a:lnTo>
                  <a:lnTo>
                    <a:pt x="2162301" y="4592447"/>
                  </a:lnTo>
                  <a:lnTo>
                    <a:pt x="2209546" y="4603369"/>
                  </a:lnTo>
                  <a:lnTo>
                    <a:pt x="2257171" y="4613909"/>
                  </a:lnTo>
                  <a:lnTo>
                    <a:pt x="2305176" y="4624070"/>
                  </a:lnTo>
                  <a:lnTo>
                    <a:pt x="2353436" y="4633976"/>
                  </a:lnTo>
                  <a:lnTo>
                    <a:pt x="2402205" y="4643628"/>
                  </a:lnTo>
                  <a:lnTo>
                    <a:pt x="2451226" y="4652899"/>
                  </a:lnTo>
                  <a:lnTo>
                    <a:pt x="2500503" y="4662043"/>
                  </a:lnTo>
                  <a:lnTo>
                    <a:pt x="2550286" y="4670806"/>
                  </a:lnTo>
                  <a:lnTo>
                    <a:pt x="2600197" y="4679315"/>
                  </a:lnTo>
                  <a:lnTo>
                    <a:pt x="2650489" y="4687570"/>
                  </a:lnTo>
                  <a:lnTo>
                    <a:pt x="2701162" y="4695571"/>
                  </a:lnTo>
                  <a:lnTo>
                    <a:pt x="2752089" y="4703318"/>
                  </a:lnTo>
                  <a:lnTo>
                    <a:pt x="2803271" y="4710810"/>
                  </a:lnTo>
                  <a:lnTo>
                    <a:pt x="2854706" y="4718050"/>
                  </a:lnTo>
                  <a:lnTo>
                    <a:pt x="2906522" y="4725162"/>
                  </a:lnTo>
                  <a:lnTo>
                    <a:pt x="2958464" y="4732020"/>
                  </a:lnTo>
                  <a:lnTo>
                    <a:pt x="3010788" y="4738624"/>
                  </a:lnTo>
                  <a:lnTo>
                    <a:pt x="3063239" y="4744974"/>
                  </a:lnTo>
                  <a:lnTo>
                    <a:pt x="3116072" y="4751197"/>
                  </a:lnTo>
                  <a:lnTo>
                    <a:pt x="3169031" y="4757166"/>
                  </a:lnTo>
                  <a:lnTo>
                    <a:pt x="3222244" y="4763008"/>
                  </a:lnTo>
                  <a:lnTo>
                    <a:pt x="3275710" y="4768596"/>
                  </a:lnTo>
                  <a:lnTo>
                    <a:pt x="3329304" y="4774057"/>
                  </a:lnTo>
                  <a:lnTo>
                    <a:pt x="3383153" y="4779264"/>
                  </a:lnTo>
                  <a:lnTo>
                    <a:pt x="3437254" y="4784344"/>
                  </a:lnTo>
                  <a:lnTo>
                    <a:pt x="3491483" y="4789297"/>
                  </a:lnTo>
                  <a:lnTo>
                    <a:pt x="3545839" y="4794123"/>
                  </a:lnTo>
                  <a:lnTo>
                    <a:pt x="3600450" y="4798695"/>
                  </a:lnTo>
                  <a:lnTo>
                    <a:pt x="3655186" y="4803267"/>
                  </a:lnTo>
                  <a:lnTo>
                    <a:pt x="3710178" y="4807584"/>
                  </a:lnTo>
                  <a:lnTo>
                    <a:pt x="3765169" y="4811903"/>
                  </a:lnTo>
                  <a:lnTo>
                    <a:pt x="3820413" y="4815967"/>
                  </a:lnTo>
                  <a:lnTo>
                    <a:pt x="3875785" y="4820031"/>
                  </a:lnTo>
                  <a:lnTo>
                    <a:pt x="3931157" y="4823841"/>
                  </a:lnTo>
                  <a:lnTo>
                    <a:pt x="3986783" y="4827651"/>
                  </a:lnTo>
                  <a:lnTo>
                    <a:pt x="4042536" y="4831384"/>
                  </a:lnTo>
                  <a:lnTo>
                    <a:pt x="4098289" y="4835004"/>
                  </a:lnTo>
                  <a:lnTo>
                    <a:pt x="4154170" y="4838534"/>
                  </a:lnTo>
                  <a:lnTo>
                    <a:pt x="4210177" y="4841989"/>
                  </a:lnTo>
                  <a:lnTo>
                    <a:pt x="4266310" y="4845367"/>
                  </a:lnTo>
                  <a:lnTo>
                    <a:pt x="4322445" y="4848694"/>
                  </a:lnTo>
                  <a:lnTo>
                    <a:pt x="4378706" y="4851958"/>
                  </a:lnTo>
                  <a:lnTo>
                    <a:pt x="4434967" y="4855171"/>
                  </a:lnTo>
                  <a:lnTo>
                    <a:pt x="4491355" y="4858346"/>
                  </a:lnTo>
                  <a:lnTo>
                    <a:pt x="4547743" y="4861471"/>
                  </a:lnTo>
                  <a:lnTo>
                    <a:pt x="4604131" y="4864582"/>
                  </a:lnTo>
                  <a:lnTo>
                    <a:pt x="4660646" y="4867656"/>
                  </a:lnTo>
                  <a:lnTo>
                    <a:pt x="4717033" y="4870716"/>
                  </a:lnTo>
                  <a:lnTo>
                    <a:pt x="4773549" y="4873764"/>
                  </a:lnTo>
                  <a:lnTo>
                    <a:pt x="4830063" y="4876800"/>
                  </a:lnTo>
                </a:path>
              </a:pathLst>
            </a:custGeom>
            <a:ln w="57150">
              <a:solidFill>
                <a:schemeClr val="tx1"/>
              </a:solidFill>
            </a:ln>
          </p:spPr>
          <p:txBody>
            <a:bodyPr wrap="square" lIns="0" tIns="0" rIns="0" bIns="0" rtlCol="0"/>
            <a:lstStyle/>
            <a:p>
              <a:endParaRPr/>
            </a:p>
          </p:txBody>
        </p:sp>
        <p:sp>
          <p:nvSpPr>
            <p:cNvPr id="36" name="object 12"/>
            <p:cNvSpPr txBox="1"/>
            <p:nvPr/>
          </p:nvSpPr>
          <p:spPr>
            <a:xfrm>
              <a:off x="6767034" y="2605125"/>
              <a:ext cx="1775805" cy="1120820"/>
            </a:xfrm>
            <a:prstGeom prst="rect">
              <a:avLst/>
            </a:prstGeom>
          </p:spPr>
          <p:txBody>
            <a:bodyPr vert="horz" wrap="square" lIns="0" tIns="12700" rIns="0" bIns="0" rtlCol="0">
              <a:spAutoFit/>
            </a:bodyPr>
            <a:lstStyle/>
            <a:p>
              <a:pPr marL="12700">
                <a:lnSpc>
                  <a:spcPct val="100000"/>
                </a:lnSpc>
                <a:spcBef>
                  <a:spcPts val="100"/>
                </a:spcBef>
              </a:pPr>
              <a:r>
                <a:rPr lang="it-IT" sz="1800" b="1" spc="-5" dirty="0">
                  <a:cs typeface="Arial"/>
                </a:rPr>
                <a:t>Per diminuire il rischio aumenta il costo degli investimenti</a:t>
              </a:r>
              <a:endParaRPr sz="1800" dirty="0">
                <a:cs typeface="Arial"/>
              </a:endParaRPr>
            </a:p>
          </p:txBody>
        </p:sp>
      </p:gr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spTree>
    <p:extLst>
      <p:ext uri="{BB962C8B-B14F-4D97-AF65-F5344CB8AC3E}">
        <p14:creationId xmlns:p14="http://schemas.microsoft.com/office/powerpoint/2010/main" val="18250490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8</a:t>
            </a:fld>
            <a:endParaRPr lang="it-IT" dirty="0">
              <a:solidFill>
                <a:schemeClr val="bg1"/>
              </a:solidFill>
            </a:endParaRPr>
          </a:p>
        </p:txBody>
      </p:sp>
      <p:sp>
        <p:nvSpPr>
          <p:cNvPr id="10" name="CasellaDiTesto 9"/>
          <p:cNvSpPr txBox="1"/>
          <p:nvPr/>
        </p:nvSpPr>
        <p:spPr>
          <a:xfrm>
            <a:off x="773435" y="128395"/>
            <a:ext cx="10621191" cy="461665"/>
          </a:xfrm>
          <a:prstGeom prst="rect">
            <a:avLst/>
          </a:prstGeom>
          <a:noFill/>
        </p:spPr>
        <p:txBody>
          <a:bodyPr wrap="square" rtlCol="0" anchor="ctr">
            <a:spAutoFit/>
          </a:bodyPr>
          <a:lstStyle/>
          <a:p>
            <a:r>
              <a:rPr lang="it-IT" sz="2400">
                <a:solidFill>
                  <a:schemeClr val="bg1"/>
                </a:solidFill>
              </a:rPr>
              <a:t>Origini dell’Ingegneria della Sicurezza Antincendio </a:t>
            </a:r>
            <a:endParaRPr lang="it-IT" sz="2400"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grpSp>
        <p:nvGrpSpPr>
          <p:cNvPr id="61" name="Gruppo 60"/>
          <p:cNvGrpSpPr>
            <a:grpSpLocks noChangeAspect="1"/>
          </p:cNvGrpSpPr>
          <p:nvPr/>
        </p:nvGrpSpPr>
        <p:grpSpPr>
          <a:xfrm>
            <a:off x="2290956" y="927517"/>
            <a:ext cx="7062072" cy="5410200"/>
            <a:chOff x="2768035" y="1524585"/>
            <a:chExt cx="5986459" cy="4586181"/>
          </a:xfrm>
        </p:grpSpPr>
        <p:grpSp>
          <p:nvGrpSpPr>
            <p:cNvPr id="5" name="Gruppo 4"/>
            <p:cNvGrpSpPr/>
            <p:nvPr/>
          </p:nvGrpSpPr>
          <p:grpSpPr>
            <a:xfrm>
              <a:off x="2768035" y="1524585"/>
              <a:ext cx="5986459" cy="4586181"/>
              <a:chOff x="3110935" y="1524585"/>
              <a:chExt cx="5986459" cy="4586181"/>
            </a:xfrm>
          </p:grpSpPr>
          <p:grpSp>
            <p:nvGrpSpPr>
              <p:cNvPr id="11" name="Gruppo 10"/>
              <p:cNvGrpSpPr>
                <a:grpSpLocks noChangeAspect="1"/>
              </p:cNvGrpSpPr>
              <p:nvPr/>
            </p:nvGrpSpPr>
            <p:grpSpPr>
              <a:xfrm>
                <a:off x="3110935" y="1524585"/>
                <a:ext cx="5986459" cy="4586181"/>
                <a:chOff x="700277" y="820038"/>
                <a:chExt cx="6997828" cy="5360983"/>
              </a:xfrm>
            </p:grpSpPr>
            <p:sp>
              <p:nvSpPr>
                <p:cNvPr id="13" name="object 2"/>
                <p:cNvSpPr/>
                <p:nvPr/>
              </p:nvSpPr>
              <p:spPr>
                <a:xfrm>
                  <a:off x="1221105" y="916304"/>
                  <a:ext cx="6477000" cy="4724400"/>
                </a:xfrm>
                <a:custGeom>
                  <a:avLst/>
                  <a:gdLst/>
                  <a:ahLst/>
                  <a:cxnLst/>
                  <a:rect l="l" t="t" r="r" b="b"/>
                  <a:pathLst>
                    <a:path w="6477000" h="4724400">
                      <a:moveTo>
                        <a:pt x="0" y="4724400"/>
                      </a:moveTo>
                      <a:lnTo>
                        <a:pt x="6477000" y="4724400"/>
                      </a:lnTo>
                      <a:lnTo>
                        <a:pt x="6477000" y="0"/>
                      </a:lnTo>
                      <a:lnTo>
                        <a:pt x="0" y="0"/>
                      </a:lnTo>
                      <a:lnTo>
                        <a:pt x="0" y="4724400"/>
                      </a:lnTo>
                      <a:close/>
                    </a:path>
                  </a:pathLst>
                </a:custGeom>
                <a:solidFill>
                  <a:schemeClr val="bg1">
                    <a:lumMod val="95000"/>
                  </a:schemeClr>
                </a:solidFill>
                <a:ln>
                  <a:solidFill>
                    <a:schemeClr val="tx1"/>
                  </a:solidFill>
                </a:ln>
              </p:spPr>
              <p:txBody>
                <a:bodyPr wrap="square" lIns="0" tIns="0" rIns="0" bIns="0" rtlCol="0"/>
                <a:lstStyle/>
                <a:p>
                  <a:endParaRPr/>
                </a:p>
              </p:txBody>
            </p:sp>
            <p:sp>
              <p:nvSpPr>
                <p:cNvPr id="15" name="object 5"/>
                <p:cNvSpPr txBox="1"/>
                <p:nvPr/>
              </p:nvSpPr>
              <p:spPr>
                <a:xfrm>
                  <a:off x="700277" y="2420556"/>
                  <a:ext cx="386007" cy="1715895"/>
                </a:xfrm>
                <a:prstGeom prst="rect">
                  <a:avLst/>
                </a:prstGeom>
              </p:spPr>
              <p:txBody>
                <a:bodyPr vert="vert270" wrap="square" lIns="0" tIns="0" rIns="0" bIns="0" rtlCol="0" anchor="ctr">
                  <a:spAutoFit/>
                </a:bodyPr>
                <a:lstStyle/>
                <a:p>
                  <a:pPr marL="12700" algn="ctr">
                    <a:lnSpc>
                      <a:spcPts val="2755"/>
                    </a:lnSpc>
                  </a:pPr>
                  <a:r>
                    <a:rPr lang="it-IT" spc="-5" dirty="0">
                      <a:cs typeface="Arial"/>
                    </a:rPr>
                    <a:t>Costo - €</a:t>
                  </a:r>
                  <a:endParaRPr dirty="0">
                    <a:cs typeface="Arial"/>
                  </a:endParaRPr>
                </a:p>
              </p:txBody>
            </p:sp>
            <p:sp>
              <p:nvSpPr>
                <p:cNvPr id="16" name="object 6"/>
                <p:cNvSpPr txBox="1"/>
                <p:nvPr/>
              </p:nvSpPr>
              <p:spPr>
                <a:xfrm>
                  <a:off x="3846384" y="5734303"/>
                  <a:ext cx="1223108" cy="338786"/>
                </a:xfrm>
                <a:prstGeom prst="rect">
                  <a:avLst/>
                </a:prstGeom>
              </p:spPr>
              <p:txBody>
                <a:bodyPr vert="horz" wrap="square" lIns="0" tIns="12700" rIns="0" bIns="0" rtlCol="0">
                  <a:spAutoFit/>
                </a:bodyPr>
                <a:lstStyle/>
                <a:p>
                  <a:pPr marL="12700" algn="ctr">
                    <a:lnSpc>
                      <a:spcPct val="100000"/>
                    </a:lnSpc>
                    <a:spcBef>
                      <a:spcPts val="100"/>
                    </a:spcBef>
                  </a:pPr>
                  <a:r>
                    <a:rPr lang="it-IT" spc="-10" dirty="0">
                      <a:cs typeface="Arial"/>
                    </a:rPr>
                    <a:t>Rischio</a:t>
                  </a:r>
                  <a:endParaRPr dirty="0">
                    <a:cs typeface="Arial"/>
                  </a:endParaRPr>
                </a:p>
              </p:txBody>
            </p:sp>
            <p:sp>
              <p:nvSpPr>
                <p:cNvPr id="17" name="object 7"/>
                <p:cNvSpPr txBox="1"/>
                <p:nvPr/>
              </p:nvSpPr>
              <p:spPr>
                <a:xfrm>
                  <a:off x="750518" y="820038"/>
                  <a:ext cx="203836" cy="446718"/>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p>
              </p:txBody>
            </p:sp>
            <p:sp>
              <p:nvSpPr>
                <p:cNvPr id="18" name="object 9"/>
                <p:cNvSpPr txBox="1"/>
                <p:nvPr/>
              </p:nvSpPr>
              <p:spPr>
                <a:xfrm>
                  <a:off x="1512823" y="5697727"/>
                  <a:ext cx="127000" cy="446718"/>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p>
              </p:txBody>
            </p:sp>
            <p:sp>
              <p:nvSpPr>
                <p:cNvPr id="19" name="object 10"/>
                <p:cNvSpPr txBox="1"/>
                <p:nvPr/>
              </p:nvSpPr>
              <p:spPr>
                <a:xfrm>
                  <a:off x="7396988" y="5734303"/>
                  <a:ext cx="203836" cy="446718"/>
                </a:xfrm>
                <a:prstGeom prst="rect">
                  <a:avLst/>
                </a:prstGeom>
              </p:spPr>
              <p:txBody>
                <a:bodyPr vert="horz" wrap="square" lIns="0" tIns="12700" rIns="0" bIns="0" rtlCol="0">
                  <a:spAutoFit/>
                </a:bodyPr>
                <a:lstStyle/>
                <a:p>
                  <a:pPr marL="12700">
                    <a:lnSpc>
                      <a:spcPct val="100000"/>
                    </a:lnSpc>
                    <a:spcBef>
                      <a:spcPts val="100"/>
                    </a:spcBef>
                  </a:pPr>
                  <a:r>
                    <a:rPr lang="it-IT" sz="2400" dirty="0">
                      <a:cs typeface="Arial"/>
                    </a:rPr>
                    <a:t>+</a:t>
                  </a:r>
                  <a:endParaRPr sz="2400" dirty="0">
                    <a:cs typeface="Arial"/>
                  </a:endParaRPr>
                </a:p>
              </p:txBody>
            </p:sp>
            <p:sp>
              <p:nvSpPr>
                <p:cNvPr id="22" name="object 13"/>
                <p:cNvSpPr txBox="1"/>
                <p:nvPr/>
              </p:nvSpPr>
              <p:spPr>
                <a:xfrm>
                  <a:off x="2361320" y="1043397"/>
                  <a:ext cx="4263658" cy="358273"/>
                </a:xfrm>
                <a:prstGeom prst="rect">
                  <a:avLst/>
                </a:prstGeom>
                <a:solidFill>
                  <a:srgbClr val="AB201D"/>
                </a:solidFill>
              </p:spPr>
              <p:txBody>
                <a:bodyPr vert="horz" wrap="square" lIns="0" tIns="29209" rIns="0" bIns="0" rtlCol="0">
                  <a:spAutoFit/>
                </a:bodyPr>
                <a:lstStyle/>
                <a:p>
                  <a:pPr marL="91440" algn="ctr">
                    <a:lnSpc>
                      <a:spcPct val="100000"/>
                    </a:lnSpc>
                    <a:spcBef>
                      <a:spcPts val="229"/>
                    </a:spcBef>
                  </a:pPr>
                  <a:r>
                    <a:rPr lang="it-IT" spc="-5" dirty="0">
                      <a:solidFill>
                        <a:srgbClr val="FFFFFF"/>
                      </a:solidFill>
                      <a:cs typeface="Arial"/>
                    </a:rPr>
                    <a:t>Costo degli effetti del rischio</a:t>
                  </a:r>
                  <a:endParaRPr dirty="0">
                    <a:cs typeface="Arial"/>
                  </a:endParaRPr>
                </a:p>
              </p:txBody>
            </p:sp>
            <p:sp>
              <p:nvSpPr>
                <p:cNvPr id="23" name="object 14"/>
                <p:cNvSpPr txBox="1"/>
                <p:nvPr/>
              </p:nvSpPr>
              <p:spPr>
                <a:xfrm>
                  <a:off x="837082" y="5176773"/>
                  <a:ext cx="127000" cy="446718"/>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endParaRPr sz="2400">
                    <a:cs typeface="Arial"/>
                  </a:endParaRPr>
                </a:p>
              </p:txBody>
            </p:sp>
            <p:sp>
              <p:nvSpPr>
                <p:cNvPr id="24" name="object 16"/>
                <p:cNvSpPr txBox="1"/>
                <p:nvPr/>
              </p:nvSpPr>
              <p:spPr>
                <a:xfrm>
                  <a:off x="5455784" y="2389116"/>
                  <a:ext cx="1881993" cy="561666"/>
                </a:xfrm>
                <a:prstGeom prst="rect">
                  <a:avLst/>
                </a:prstGeom>
              </p:spPr>
              <p:txBody>
                <a:bodyPr vert="horz" wrap="square" lIns="0" tIns="12700" rIns="0" bIns="0" rtlCol="0">
                  <a:spAutoFit/>
                </a:bodyPr>
                <a:lstStyle/>
                <a:p>
                  <a:pPr marL="12700">
                    <a:lnSpc>
                      <a:spcPct val="100000"/>
                    </a:lnSpc>
                    <a:spcBef>
                      <a:spcPts val="100"/>
                    </a:spcBef>
                  </a:pPr>
                  <a:r>
                    <a:rPr lang="it-IT" sz="1800" b="1" spc="-5" dirty="0">
                      <a:solidFill>
                        <a:srgbClr val="AB201D"/>
                      </a:solidFill>
                      <a:cs typeface="Arial"/>
                    </a:rPr>
                    <a:t>Il titolare cerca di ridurre le spese</a:t>
                  </a:r>
                  <a:endParaRPr sz="1800" dirty="0">
                    <a:solidFill>
                      <a:srgbClr val="AB201D"/>
                    </a:solidFill>
                    <a:cs typeface="Arial"/>
                  </a:endParaRPr>
                </a:p>
              </p:txBody>
            </p:sp>
          </p:grpSp>
          <p:cxnSp>
            <p:nvCxnSpPr>
              <p:cNvPr id="20" name="Connettore 2 19"/>
              <p:cNvCxnSpPr/>
              <p:nvPr/>
            </p:nvCxnSpPr>
            <p:spPr>
              <a:xfrm flipH="1">
                <a:off x="8935580" y="2970082"/>
                <a:ext cx="15377" cy="1038555"/>
              </a:xfrm>
              <a:prstGeom prst="straightConnector1">
                <a:avLst/>
              </a:prstGeom>
              <a:ln w="28575">
                <a:solidFill>
                  <a:srgbClr val="AB201D"/>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5" name="Connettore 2 24"/>
              <p:cNvCxnSpPr/>
              <p:nvPr/>
            </p:nvCxnSpPr>
            <p:spPr>
              <a:xfrm flipH="1">
                <a:off x="7663966" y="5251658"/>
                <a:ext cx="1175830" cy="0"/>
              </a:xfrm>
              <a:prstGeom prst="straightConnector1">
                <a:avLst/>
              </a:prstGeom>
              <a:ln w="28575">
                <a:solidFill>
                  <a:srgbClr val="AB201D"/>
                </a:solidFill>
                <a:tailEnd type="triangle" w="lg" len="lg"/>
              </a:ln>
            </p:spPr>
            <p:style>
              <a:lnRef idx="1">
                <a:schemeClr val="accent1"/>
              </a:lnRef>
              <a:fillRef idx="0">
                <a:schemeClr val="accent1"/>
              </a:fillRef>
              <a:effectRef idx="0">
                <a:schemeClr val="accent1"/>
              </a:effectRef>
              <a:fontRef idx="minor">
                <a:schemeClr val="tx1"/>
              </a:fontRef>
            </p:style>
          </p:cxnSp>
          <p:sp>
            <p:nvSpPr>
              <p:cNvPr id="28" name="object 16"/>
              <p:cNvSpPr txBox="1"/>
              <p:nvPr/>
            </p:nvSpPr>
            <p:spPr>
              <a:xfrm>
                <a:off x="6175108" y="4599834"/>
                <a:ext cx="1677444" cy="566822"/>
              </a:xfrm>
              <a:prstGeom prst="rect">
                <a:avLst/>
              </a:prstGeom>
            </p:spPr>
            <p:txBody>
              <a:bodyPr vert="horz" wrap="square" lIns="0" tIns="12700" rIns="0" bIns="0" rtlCol="0">
                <a:spAutoFit/>
              </a:bodyPr>
              <a:lstStyle/>
              <a:p>
                <a:pPr marL="12700">
                  <a:lnSpc>
                    <a:spcPct val="100000"/>
                  </a:lnSpc>
                  <a:spcBef>
                    <a:spcPts val="100"/>
                  </a:spcBef>
                </a:pPr>
                <a:r>
                  <a:rPr lang="it-IT" sz="1800" b="1" spc="-5" dirty="0">
                    <a:solidFill>
                      <a:srgbClr val="AB201D"/>
                    </a:solidFill>
                    <a:cs typeface="Arial"/>
                  </a:rPr>
                  <a:t>I VVF cercano di ridurre il rischio</a:t>
                </a:r>
                <a:endParaRPr sz="1800" dirty="0">
                  <a:solidFill>
                    <a:srgbClr val="AB201D"/>
                  </a:solidFill>
                  <a:cs typeface="Arial"/>
                </a:endParaRPr>
              </a:p>
            </p:txBody>
          </p:sp>
          <p:sp>
            <p:nvSpPr>
              <p:cNvPr id="36" name="object 12"/>
              <p:cNvSpPr txBox="1"/>
              <p:nvPr/>
            </p:nvSpPr>
            <p:spPr>
              <a:xfrm>
                <a:off x="3967267" y="3448227"/>
                <a:ext cx="1775805" cy="843821"/>
              </a:xfrm>
              <a:prstGeom prst="rect">
                <a:avLst/>
              </a:prstGeom>
            </p:spPr>
            <p:txBody>
              <a:bodyPr vert="horz" wrap="square" lIns="0" tIns="12700" rIns="0" bIns="0" rtlCol="0">
                <a:spAutoFit/>
              </a:bodyPr>
              <a:lstStyle/>
              <a:p>
                <a:pPr marL="12700">
                  <a:lnSpc>
                    <a:spcPct val="100000"/>
                  </a:lnSpc>
                  <a:spcBef>
                    <a:spcPts val="100"/>
                  </a:spcBef>
                </a:pPr>
                <a:r>
                  <a:rPr lang="it-IT" sz="1800" b="1" spc="-5" dirty="0">
                    <a:cs typeface="Arial"/>
                  </a:rPr>
                  <a:t>All’aumentare del rischio aumentano i danni probabili</a:t>
                </a:r>
                <a:endParaRPr sz="1800" dirty="0">
                  <a:cs typeface="Arial"/>
                </a:endParaRPr>
              </a:p>
            </p:txBody>
          </p:sp>
        </p:grpSp>
        <p:sp>
          <p:nvSpPr>
            <p:cNvPr id="32" name="object 4"/>
            <p:cNvSpPr/>
            <p:nvPr/>
          </p:nvSpPr>
          <p:spPr>
            <a:xfrm>
              <a:off x="3528582" y="2935604"/>
              <a:ext cx="4968313" cy="2522855"/>
            </a:xfrm>
            <a:custGeom>
              <a:avLst/>
              <a:gdLst/>
              <a:ahLst/>
              <a:cxnLst/>
              <a:rect l="l" t="t" r="r" b="b"/>
              <a:pathLst>
                <a:path w="5334000" h="2522854">
                  <a:moveTo>
                    <a:pt x="0" y="2514600"/>
                  </a:moveTo>
                  <a:lnTo>
                    <a:pt x="58927" y="2515235"/>
                  </a:lnTo>
                  <a:lnTo>
                    <a:pt x="117856" y="2515997"/>
                  </a:lnTo>
                  <a:lnTo>
                    <a:pt x="176783" y="2516631"/>
                  </a:lnTo>
                  <a:lnTo>
                    <a:pt x="235712" y="2517266"/>
                  </a:lnTo>
                  <a:lnTo>
                    <a:pt x="294639" y="2517902"/>
                  </a:lnTo>
                  <a:lnTo>
                    <a:pt x="353440" y="2518537"/>
                  </a:lnTo>
                  <a:lnTo>
                    <a:pt x="412241" y="2519044"/>
                  </a:lnTo>
                  <a:lnTo>
                    <a:pt x="470915" y="2519679"/>
                  </a:lnTo>
                  <a:lnTo>
                    <a:pt x="529589" y="2520188"/>
                  </a:lnTo>
                  <a:lnTo>
                    <a:pt x="588263" y="2520696"/>
                  </a:lnTo>
                  <a:lnTo>
                    <a:pt x="646683" y="2521077"/>
                  </a:lnTo>
                  <a:lnTo>
                    <a:pt x="705231" y="2521457"/>
                  </a:lnTo>
                  <a:lnTo>
                    <a:pt x="763523" y="2521839"/>
                  </a:lnTo>
                  <a:lnTo>
                    <a:pt x="821816" y="2522092"/>
                  </a:lnTo>
                  <a:lnTo>
                    <a:pt x="879982" y="2522347"/>
                  </a:lnTo>
                  <a:lnTo>
                    <a:pt x="937894" y="2522474"/>
                  </a:lnTo>
                  <a:lnTo>
                    <a:pt x="995807" y="2522474"/>
                  </a:lnTo>
                  <a:lnTo>
                    <a:pt x="1053591" y="2522474"/>
                  </a:lnTo>
                  <a:lnTo>
                    <a:pt x="1111250" y="2522474"/>
                  </a:lnTo>
                  <a:lnTo>
                    <a:pt x="1168781" y="2522347"/>
                  </a:lnTo>
                  <a:lnTo>
                    <a:pt x="1226058" y="2522092"/>
                  </a:lnTo>
                  <a:lnTo>
                    <a:pt x="1283208" y="2521712"/>
                  </a:lnTo>
                  <a:lnTo>
                    <a:pt x="1340231" y="2521204"/>
                  </a:lnTo>
                  <a:lnTo>
                    <a:pt x="1397127" y="2520696"/>
                  </a:lnTo>
                  <a:lnTo>
                    <a:pt x="1453769" y="2520060"/>
                  </a:lnTo>
                  <a:lnTo>
                    <a:pt x="1510157" y="2519299"/>
                  </a:lnTo>
                  <a:lnTo>
                    <a:pt x="1566417" y="2518410"/>
                  </a:lnTo>
                  <a:lnTo>
                    <a:pt x="1622552" y="2517393"/>
                  </a:lnTo>
                  <a:lnTo>
                    <a:pt x="1678304" y="2516251"/>
                  </a:lnTo>
                  <a:lnTo>
                    <a:pt x="1733930" y="2515107"/>
                  </a:lnTo>
                  <a:lnTo>
                    <a:pt x="1789302" y="2513710"/>
                  </a:lnTo>
                  <a:lnTo>
                    <a:pt x="1844420" y="2512187"/>
                  </a:lnTo>
                  <a:lnTo>
                    <a:pt x="1899285" y="2510535"/>
                  </a:lnTo>
                  <a:lnTo>
                    <a:pt x="1954022" y="2508630"/>
                  </a:lnTo>
                  <a:lnTo>
                    <a:pt x="2008377" y="2506726"/>
                  </a:lnTo>
                  <a:lnTo>
                    <a:pt x="2062479" y="2504566"/>
                  </a:lnTo>
                  <a:lnTo>
                    <a:pt x="2116201" y="2502280"/>
                  </a:lnTo>
                  <a:lnTo>
                    <a:pt x="2169794" y="2499867"/>
                  </a:lnTo>
                  <a:lnTo>
                    <a:pt x="2223007" y="2497328"/>
                  </a:lnTo>
                  <a:lnTo>
                    <a:pt x="2275966" y="2494534"/>
                  </a:lnTo>
                  <a:lnTo>
                    <a:pt x="2328672" y="2491485"/>
                  </a:lnTo>
                  <a:lnTo>
                    <a:pt x="2380995" y="2488438"/>
                  </a:lnTo>
                  <a:lnTo>
                    <a:pt x="2432939" y="2485135"/>
                  </a:lnTo>
                  <a:lnTo>
                    <a:pt x="2484628" y="2481579"/>
                  </a:lnTo>
                  <a:lnTo>
                    <a:pt x="2535936" y="2477897"/>
                  </a:lnTo>
                  <a:lnTo>
                    <a:pt x="2586990" y="2473960"/>
                  </a:lnTo>
                  <a:lnTo>
                    <a:pt x="2637536" y="2469768"/>
                  </a:lnTo>
                  <a:lnTo>
                    <a:pt x="2687828" y="2465451"/>
                  </a:lnTo>
                  <a:lnTo>
                    <a:pt x="2737739" y="2461005"/>
                  </a:lnTo>
                  <a:lnTo>
                    <a:pt x="2787268" y="2456179"/>
                  </a:lnTo>
                  <a:lnTo>
                    <a:pt x="2836417" y="2451227"/>
                  </a:lnTo>
                  <a:lnTo>
                    <a:pt x="2885186" y="2446019"/>
                  </a:lnTo>
                  <a:lnTo>
                    <a:pt x="2933445" y="2440559"/>
                  </a:lnTo>
                  <a:lnTo>
                    <a:pt x="2981452" y="2434971"/>
                  </a:lnTo>
                  <a:lnTo>
                    <a:pt x="3028950" y="2429002"/>
                  </a:lnTo>
                  <a:lnTo>
                    <a:pt x="3075940" y="2422905"/>
                  </a:lnTo>
                  <a:lnTo>
                    <a:pt x="3122676" y="2416429"/>
                  </a:lnTo>
                  <a:lnTo>
                    <a:pt x="3168904" y="2409825"/>
                  </a:lnTo>
                  <a:lnTo>
                    <a:pt x="3214624" y="2402966"/>
                  </a:lnTo>
                  <a:lnTo>
                    <a:pt x="3259963" y="2395728"/>
                  </a:lnTo>
                  <a:lnTo>
                    <a:pt x="3304793" y="2388362"/>
                  </a:lnTo>
                  <a:lnTo>
                    <a:pt x="3349243" y="2380615"/>
                  </a:lnTo>
                  <a:lnTo>
                    <a:pt x="3393059" y="2372614"/>
                  </a:lnTo>
                  <a:lnTo>
                    <a:pt x="3436492" y="2364359"/>
                  </a:lnTo>
                  <a:lnTo>
                    <a:pt x="3479418" y="2355850"/>
                  </a:lnTo>
                  <a:lnTo>
                    <a:pt x="3521837" y="2346960"/>
                  </a:lnTo>
                  <a:lnTo>
                    <a:pt x="3563747" y="2337816"/>
                  </a:lnTo>
                  <a:lnTo>
                    <a:pt x="3605149" y="2328417"/>
                  </a:lnTo>
                  <a:lnTo>
                    <a:pt x="3646042" y="2318639"/>
                  </a:lnTo>
                  <a:lnTo>
                    <a:pt x="3686429" y="2308605"/>
                  </a:lnTo>
                  <a:lnTo>
                    <a:pt x="3726179" y="2298318"/>
                  </a:lnTo>
                  <a:lnTo>
                    <a:pt x="3765423" y="2287651"/>
                  </a:lnTo>
                  <a:lnTo>
                    <a:pt x="3804157" y="2276729"/>
                  </a:lnTo>
                  <a:lnTo>
                    <a:pt x="3842257" y="2265426"/>
                  </a:lnTo>
                  <a:lnTo>
                    <a:pt x="3879850" y="2253741"/>
                  </a:lnTo>
                  <a:lnTo>
                    <a:pt x="3916806" y="2241804"/>
                  </a:lnTo>
                  <a:lnTo>
                    <a:pt x="3953255" y="2229485"/>
                  </a:lnTo>
                  <a:lnTo>
                    <a:pt x="4024249" y="2203830"/>
                  </a:lnTo>
                  <a:lnTo>
                    <a:pt x="4092829" y="2176907"/>
                  </a:lnTo>
                  <a:lnTo>
                    <a:pt x="4158868" y="2148332"/>
                  </a:lnTo>
                  <a:lnTo>
                    <a:pt x="4240530" y="2109470"/>
                  </a:lnTo>
                  <a:lnTo>
                    <a:pt x="4288409" y="2084323"/>
                  </a:lnTo>
                  <a:lnTo>
                    <a:pt x="4334637" y="2058289"/>
                  </a:lnTo>
                  <a:lnTo>
                    <a:pt x="4379468" y="2031364"/>
                  </a:lnTo>
                  <a:lnTo>
                    <a:pt x="4422775" y="2003678"/>
                  </a:lnTo>
                  <a:lnTo>
                    <a:pt x="4464558" y="1975103"/>
                  </a:lnTo>
                  <a:lnTo>
                    <a:pt x="4504944" y="1945639"/>
                  </a:lnTo>
                  <a:lnTo>
                    <a:pt x="4543933" y="1915414"/>
                  </a:lnTo>
                  <a:lnTo>
                    <a:pt x="4581525" y="1884298"/>
                  </a:lnTo>
                  <a:lnTo>
                    <a:pt x="4617720" y="1852548"/>
                  </a:lnTo>
                  <a:lnTo>
                    <a:pt x="4652645" y="1819909"/>
                  </a:lnTo>
                  <a:lnTo>
                    <a:pt x="4686300" y="1786635"/>
                  </a:lnTo>
                  <a:lnTo>
                    <a:pt x="4718685" y="1752599"/>
                  </a:lnTo>
                  <a:lnTo>
                    <a:pt x="4749800" y="1717802"/>
                  </a:lnTo>
                  <a:lnTo>
                    <a:pt x="4779772" y="1682368"/>
                  </a:lnTo>
                  <a:lnTo>
                    <a:pt x="4808474" y="1646301"/>
                  </a:lnTo>
                  <a:lnTo>
                    <a:pt x="4836160" y="1609597"/>
                  </a:lnTo>
                  <a:lnTo>
                    <a:pt x="4862703" y="1572133"/>
                  </a:lnTo>
                  <a:lnTo>
                    <a:pt x="4888103" y="1534159"/>
                  </a:lnTo>
                  <a:lnTo>
                    <a:pt x="4912487" y="1495552"/>
                  </a:lnTo>
                  <a:lnTo>
                    <a:pt x="4935982" y="1456308"/>
                  </a:lnTo>
                  <a:lnTo>
                    <a:pt x="4958334" y="1416558"/>
                  </a:lnTo>
                  <a:lnTo>
                    <a:pt x="4979796" y="1376298"/>
                  </a:lnTo>
                  <a:lnTo>
                    <a:pt x="5000370" y="1335404"/>
                  </a:lnTo>
                  <a:lnTo>
                    <a:pt x="5020056" y="1294002"/>
                  </a:lnTo>
                  <a:lnTo>
                    <a:pt x="5038851" y="1252220"/>
                  </a:lnTo>
                  <a:lnTo>
                    <a:pt x="5056886" y="1209928"/>
                  </a:lnTo>
                  <a:lnTo>
                    <a:pt x="5074031" y="1167129"/>
                  </a:lnTo>
                  <a:lnTo>
                    <a:pt x="5090414" y="1123822"/>
                  </a:lnTo>
                  <a:lnTo>
                    <a:pt x="5106162" y="1080261"/>
                  </a:lnTo>
                  <a:lnTo>
                    <a:pt x="5121147" y="1036192"/>
                  </a:lnTo>
                  <a:lnTo>
                    <a:pt x="5135371" y="991742"/>
                  </a:lnTo>
                  <a:lnTo>
                    <a:pt x="5149088" y="946911"/>
                  </a:lnTo>
                  <a:lnTo>
                    <a:pt x="5162042" y="901699"/>
                  </a:lnTo>
                  <a:lnTo>
                    <a:pt x="5174488" y="856233"/>
                  </a:lnTo>
                  <a:lnTo>
                    <a:pt x="5186425" y="810386"/>
                  </a:lnTo>
                  <a:lnTo>
                    <a:pt x="5197856" y="764285"/>
                  </a:lnTo>
                  <a:lnTo>
                    <a:pt x="5208650" y="717930"/>
                  </a:lnTo>
                  <a:lnTo>
                    <a:pt x="5219065" y="671194"/>
                  </a:lnTo>
                  <a:lnTo>
                    <a:pt x="5229097" y="624331"/>
                  </a:lnTo>
                  <a:lnTo>
                    <a:pt x="5238749" y="577214"/>
                  </a:lnTo>
                  <a:lnTo>
                    <a:pt x="5248020" y="529843"/>
                  </a:lnTo>
                  <a:lnTo>
                    <a:pt x="5256911" y="482345"/>
                  </a:lnTo>
                  <a:lnTo>
                    <a:pt x="5265420" y="434593"/>
                  </a:lnTo>
                  <a:lnTo>
                    <a:pt x="5273801" y="386714"/>
                  </a:lnTo>
                  <a:lnTo>
                    <a:pt x="5281803" y="338708"/>
                  </a:lnTo>
                  <a:lnTo>
                    <a:pt x="5289676" y="290449"/>
                  </a:lnTo>
                  <a:lnTo>
                    <a:pt x="5297296" y="242188"/>
                  </a:lnTo>
                  <a:lnTo>
                    <a:pt x="5304917" y="193928"/>
                  </a:lnTo>
                  <a:lnTo>
                    <a:pt x="5312283" y="145541"/>
                  </a:lnTo>
                  <a:lnTo>
                    <a:pt x="5319521" y="97027"/>
                  </a:lnTo>
                  <a:lnTo>
                    <a:pt x="5326761" y="48513"/>
                  </a:lnTo>
                  <a:lnTo>
                    <a:pt x="5333999" y="0"/>
                  </a:lnTo>
                </a:path>
              </a:pathLst>
            </a:custGeom>
            <a:ln w="57150">
              <a:solidFill>
                <a:srgbClr val="000000"/>
              </a:solidFill>
            </a:ln>
          </p:spPr>
          <p:txBody>
            <a:bodyPr wrap="square" lIns="0" tIns="0" rIns="0" bIns="0" rtlCol="0"/>
            <a:lstStyle/>
            <a:p>
              <a:endParaRPr/>
            </a:p>
          </p:txBody>
        </p:sp>
      </p:grpSp>
    </p:spTree>
    <p:extLst>
      <p:ext uri="{BB962C8B-B14F-4D97-AF65-F5344CB8AC3E}">
        <p14:creationId xmlns:p14="http://schemas.microsoft.com/office/powerpoint/2010/main" val="14353864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ttangolo 1"/>
          <p:cNvSpPr/>
          <p:nvPr/>
        </p:nvSpPr>
        <p:spPr>
          <a:xfrm>
            <a:off x="0" y="0"/>
            <a:ext cx="12192000" cy="718457"/>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sp>
        <p:nvSpPr>
          <p:cNvPr id="3" name="Rettangolo 2"/>
          <p:cNvSpPr/>
          <p:nvPr/>
        </p:nvSpPr>
        <p:spPr>
          <a:xfrm>
            <a:off x="0" y="6466114"/>
            <a:ext cx="12192000" cy="391886"/>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AB201D"/>
              </a:solidFill>
            </a:endParaRPr>
          </a:p>
        </p:txBody>
      </p:sp>
      <p:grpSp>
        <p:nvGrpSpPr>
          <p:cNvPr id="8" name="Gruppo 7"/>
          <p:cNvGrpSpPr/>
          <p:nvPr/>
        </p:nvGrpSpPr>
        <p:grpSpPr>
          <a:xfrm>
            <a:off x="129494" y="37920"/>
            <a:ext cx="643941" cy="645613"/>
            <a:chOff x="129494" y="53795"/>
            <a:chExt cx="643941" cy="645613"/>
          </a:xfrm>
        </p:grpSpPr>
        <p:pic>
          <p:nvPicPr>
            <p:cNvPr id="6" name="Immagine 5"/>
            <p:cNvPicPr>
              <a:picLocks noChangeAspect="1"/>
            </p:cNvPicPr>
            <p:nvPr/>
          </p:nvPicPr>
          <p:blipFill>
            <a:blip r:embed="rId2">
              <a:extLst>
                <a:ext uri="{BEBA8EAE-BF5A-486C-A8C5-ECC9F3942E4B}">
                  <a14:imgProps xmlns:a14="http://schemas.microsoft.com/office/drawing/2010/main">
                    <a14:imgLayer r:embed="rId3">
                      <a14:imgEffect>
                        <a14:backgroundRemoval t="0" b="100000" l="1511" r="98992">
                          <a14:foregroundMark x1="27456" y1="10553" x2="27456" y2="10553"/>
                          <a14:foregroundMark x1="16625" y1="5528" x2="16625" y2="5528"/>
                          <a14:backgroundMark x1="12343" y1="3518" x2="20655" y2="2010"/>
                          <a14:backgroundMark x1="21411" y1="1508" x2="21411" y2="1508"/>
                          <a14:backgroundMark x1="21662" y1="6784" x2="21662" y2="6784"/>
                          <a14:backgroundMark x1="15365" y1="11558" x2="15365" y2="11558"/>
                          <a14:backgroundMark x1="12091" y1="4523" x2="12091" y2="4523"/>
                          <a14:backgroundMark x1="8816" y1="4271" x2="18640" y2="1256"/>
                          <a14:backgroundMark x1="18640" y1="1256" x2="21662" y2="6533"/>
                          <a14:backgroundMark x1="21662" y1="6533" x2="12343" y2="11307"/>
                          <a14:backgroundMark x1="12343" y1="11307" x2="8060" y2="1508"/>
                        </a14:backgroundRemoval>
                      </a14:imgEffect>
                      <a14:imgEffect>
                        <a14:brightnessContrast contrast="20000"/>
                      </a14:imgEffect>
                    </a14:imgLayer>
                  </a14:imgProps>
                </a:ext>
              </a:extLst>
            </a:blip>
            <a:stretch>
              <a:fillRect/>
            </a:stretch>
          </p:blipFill>
          <p:spPr>
            <a:xfrm>
              <a:off x="129494" y="53795"/>
              <a:ext cx="643941" cy="645613"/>
            </a:xfrm>
            <a:prstGeom prst="rect">
              <a:avLst/>
            </a:prstGeom>
          </p:spPr>
        </p:pic>
        <p:sp>
          <p:nvSpPr>
            <p:cNvPr id="7" name="Rettangolo 6"/>
            <p:cNvSpPr/>
            <p:nvPr/>
          </p:nvSpPr>
          <p:spPr>
            <a:xfrm>
              <a:off x="197644" y="53795"/>
              <a:ext cx="45719" cy="46218"/>
            </a:xfrm>
            <a:prstGeom prst="rect">
              <a:avLst/>
            </a:prstGeom>
            <a:solidFill>
              <a:srgbClr val="AB201D"/>
            </a:solidFill>
            <a:ln>
              <a:solidFill>
                <a:srgbClr val="AB2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Segnaposto numero diapositiva 8"/>
          <p:cNvSpPr>
            <a:spLocks noGrp="1"/>
          </p:cNvSpPr>
          <p:nvPr>
            <p:ph type="sldNum" sz="quarter" idx="12"/>
          </p:nvPr>
        </p:nvSpPr>
        <p:spPr>
          <a:xfrm>
            <a:off x="11641394" y="6478270"/>
            <a:ext cx="367726" cy="365125"/>
          </a:xfrm>
        </p:spPr>
        <p:txBody>
          <a:bodyPr/>
          <a:lstStyle/>
          <a:p>
            <a:fld id="{E995EE40-9E1A-47E3-9D37-0CE2CB3BAD22}" type="slidenum">
              <a:rPr lang="it-IT" smtClean="0">
                <a:solidFill>
                  <a:schemeClr val="bg1"/>
                </a:solidFill>
              </a:rPr>
              <a:t>9</a:t>
            </a:fld>
            <a:endParaRPr lang="it-IT" dirty="0">
              <a:solidFill>
                <a:schemeClr val="bg1"/>
              </a:solidFill>
            </a:endParaRPr>
          </a:p>
        </p:txBody>
      </p:sp>
      <p:sp>
        <p:nvSpPr>
          <p:cNvPr id="10" name="CasellaDiTesto 9"/>
          <p:cNvSpPr txBox="1"/>
          <p:nvPr/>
        </p:nvSpPr>
        <p:spPr>
          <a:xfrm>
            <a:off x="773435" y="128395"/>
            <a:ext cx="10621191" cy="461665"/>
          </a:xfrm>
          <a:prstGeom prst="rect">
            <a:avLst/>
          </a:prstGeom>
          <a:noFill/>
        </p:spPr>
        <p:txBody>
          <a:bodyPr wrap="square" rtlCol="0" anchor="ctr">
            <a:spAutoFit/>
          </a:bodyPr>
          <a:lstStyle/>
          <a:p>
            <a:r>
              <a:rPr lang="it-IT" sz="2400">
                <a:solidFill>
                  <a:schemeClr val="bg1"/>
                </a:solidFill>
              </a:rPr>
              <a:t>Origini dell’Ingegneria della Sicurezza Antincendio </a:t>
            </a:r>
            <a:endParaRPr lang="it-IT" sz="2400" dirty="0">
              <a:solidFill>
                <a:schemeClr val="bg1"/>
              </a:solidFill>
            </a:endParaRPr>
          </a:p>
        </p:txBody>
      </p:sp>
      <p:sp>
        <p:nvSpPr>
          <p:cNvPr id="27" name="CasellaDiTesto 26"/>
          <p:cNvSpPr txBox="1"/>
          <p:nvPr/>
        </p:nvSpPr>
        <p:spPr>
          <a:xfrm>
            <a:off x="129494" y="6474063"/>
            <a:ext cx="7404782" cy="369332"/>
          </a:xfrm>
          <a:prstGeom prst="rect">
            <a:avLst/>
          </a:prstGeom>
          <a:noFill/>
        </p:spPr>
        <p:txBody>
          <a:bodyPr wrap="square" rtlCol="0">
            <a:spAutoFit/>
          </a:bodyPr>
          <a:lstStyle/>
          <a:p>
            <a:r>
              <a:rPr lang="it-IT" dirty="0" err="1">
                <a:solidFill>
                  <a:schemeClr val="bg1"/>
                </a:solidFill>
              </a:rPr>
              <a:t>Fire</a:t>
            </a:r>
            <a:r>
              <a:rPr lang="it-IT" dirty="0">
                <a:solidFill>
                  <a:schemeClr val="bg1"/>
                </a:solidFill>
              </a:rPr>
              <a:t> </a:t>
            </a:r>
            <a:r>
              <a:rPr lang="it-IT" dirty="0" err="1">
                <a:solidFill>
                  <a:schemeClr val="bg1"/>
                </a:solidFill>
              </a:rPr>
              <a:t>Safety</a:t>
            </a:r>
            <a:r>
              <a:rPr lang="it-IT" dirty="0">
                <a:solidFill>
                  <a:schemeClr val="bg1"/>
                </a:solidFill>
              </a:rPr>
              <a:t> </a:t>
            </a:r>
            <a:r>
              <a:rPr lang="it-IT" dirty="0" err="1">
                <a:solidFill>
                  <a:schemeClr val="bg1"/>
                </a:solidFill>
              </a:rPr>
              <a:t>Engineering</a:t>
            </a:r>
            <a:r>
              <a:rPr lang="it-IT" dirty="0">
                <a:solidFill>
                  <a:schemeClr val="bg1"/>
                </a:solidFill>
              </a:rPr>
              <a:t> - Approccio Ingegneristico alla Sicurezza Antincendio</a:t>
            </a:r>
            <a:endParaRPr lang="it-IT" dirty="0"/>
          </a:p>
        </p:txBody>
      </p:sp>
      <p:grpSp>
        <p:nvGrpSpPr>
          <p:cNvPr id="4" name="Gruppo 3"/>
          <p:cNvGrpSpPr>
            <a:grpSpLocks noChangeAspect="1"/>
          </p:cNvGrpSpPr>
          <p:nvPr/>
        </p:nvGrpSpPr>
        <p:grpSpPr>
          <a:xfrm>
            <a:off x="2271079" y="927517"/>
            <a:ext cx="7062072" cy="5410200"/>
            <a:chOff x="2768035" y="1524585"/>
            <a:chExt cx="5986459" cy="4586181"/>
          </a:xfrm>
        </p:grpSpPr>
        <p:grpSp>
          <p:nvGrpSpPr>
            <p:cNvPr id="61" name="Gruppo 60"/>
            <p:cNvGrpSpPr>
              <a:grpSpLocks noChangeAspect="1"/>
            </p:cNvGrpSpPr>
            <p:nvPr/>
          </p:nvGrpSpPr>
          <p:grpSpPr>
            <a:xfrm>
              <a:off x="2768035" y="1524585"/>
              <a:ext cx="5986459" cy="4586181"/>
              <a:chOff x="2768035" y="1524585"/>
              <a:chExt cx="5986459" cy="4586181"/>
            </a:xfrm>
          </p:grpSpPr>
          <p:grpSp>
            <p:nvGrpSpPr>
              <p:cNvPr id="11" name="Gruppo 10"/>
              <p:cNvGrpSpPr>
                <a:grpSpLocks noChangeAspect="1"/>
              </p:cNvGrpSpPr>
              <p:nvPr/>
            </p:nvGrpSpPr>
            <p:grpSpPr>
              <a:xfrm>
                <a:off x="2768035" y="1524585"/>
                <a:ext cx="5986459" cy="4586181"/>
                <a:chOff x="700277" y="820038"/>
                <a:chExt cx="6997828" cy="5360983"/>
              </a:xfrm>
            </p:grpSpPr>
            <p:sp>
              <p:nvSpPr>
                <p:cNvPr id="13" name="object 2"/>
                <p:cNvSpPr/>
                <p:nvPr/>
              </p:nvSpPr>
              <p:spPr>
                <a:xfrm>
                  <a:off x="1221105" y="916304"/>
                  <a:ext cx="6477000" cy="4724400"/>
                </a:xfrm>
                <a:custGeom>
                  <a:avLst/>
                  <a:gdLst/>
                  <a:ahLst/>
                  <a:cxnLst/>
                  <a:rect l="l" t="t" r="r" b="b"/>
                  <a:pathLst>
                    <a:path w="6477000" h="4724400">
                      <a:moveTo>
                        <a:pt x="0" y="4724400"/>
                      </a:moveTo>
                      <a:lnTo>
                        <a:pt x="6477000" y="4724400"/>
                      </a:lnTo>
                      <a:lnTo>
                        <a:pt x="6477000" y="0"/>
                      </a:lnTo>
                      <a:lnTo>
                        <a:pt x="0" y="0"/>
                      </a:lnTo>
                      <a:lnTo>
                        <a:pt x="0" y="4724400"/>
                      </a:lnTo>
                      <a:close/>
                    </a:path>
                  </a:pathLst>
                </a:custGeom>
                <a:solidFill>
                  <a:schemeClr val="bg1">
                    <a:lumMod val="95000"/>
                  </a:schemeClr>
                </a:solidFill>
                <a:ln>
                  <a:solidFill>
                    <a:schemeClr val="tx1"/>
                  </a:solidFill>
                </a:ln>
              </p:spPr>
              <p:txBody>
                <a:bodyPr wrap="square" lIns="0" tIns="0" rIns="0" bIns="0" rtlCol="0"/>
                <a:lstStyle/>
                <a:p>
                  <a:endParaRPr/>
                </a:p>
              </p:txBody>
            </p:sp>
            <p:sp>
              <p:nvSpPr>
                <p:cNvPr id="15" name="object 5"/>
                <p:cNvSpPr txBox="1"/>
                <p:nvPr/>
              </p:nvSpPr>
              <p:spPr>
                <a:xfrm>
                  <a:off x="700277" y="2420556"/>
                  <a:ext cx="386007" cy="1715895"/>
                </a:xfrm>
                <a:prstGeom prst="rect">
                  <a:avLst/>
                </a:prstGeom>
              </p:spPr>
              <p:txBody>
                <a:bodyPr vert="vert270" wrap="square" lIns="0" tIns="0" rIns="0" bIns="0" rtlCol="0" anchor="ctr">
                  <a:spAutoFit/>
                </a:bodyPr>
                <a:lstStyle/>
                <a:p>
                  <a:pPr marL="12700" algn="ctr">
                    <a:lnSpc>
                      <a:spcPts val="2755"/>
                    </a:lnSpc>
                  </a:pPr>
                  <a:r>
                    <a:rPr lang="it-IT" spc="-5" dirty="0">
                      <a:cs typeface="Arial"/>
                    </a:rPr>
                    <a:t>Costo - €</a:t>
                  </a:r>
                  <a:endParaRPr dirty="0">
                    <a:cs typeface="Arial"/>
                  </a:endParaRPr>
                </a:p>
              </p:txBody>
            </p:sp>
            <p:sp>
              <p:nvSpPr>
                <p:cNvPr id="16" name="object 6"/>
                <p:cNvSpPr txBox="1"/>
                <p:nvPr/>
              </p:nvSpPr>
              <p:spPr>
                <a:xfrm>
                  <a:off x="3846384" y="5734303"/>
                  <a:ext cx="1223108" cy="338786"/>
                </a:xfrm>
                <a:prstGeom prst="rect">
                  <a:avLst/>
                </a:prstGeom>
              </p:spPr>
              <p:txBody>
                <a:bodyPr vert="horz" wrap="square" lIns="0" tIns="12700" rIns="0" bIns="0" rtlCol="0">
                  <a:spAutoFit/>
                </a:bodyPr>
                <a:lstStyle/>
                <a:p>
                  <a:pPr marL="12700" algn="ctr">
                    <a:lnSpc>
                      <a:spcPct val="100000"/>
                    </a:lnSpc>
                    <a:spcBef>
                      <a:spcPts val="100"/>
                    </a:spcBef>
                  </a:pPr>
                  <a:r>
                    <a:rPr lang="it-IT" spc="-10" dirty="0">
                      <a:cs typeface="Arial"/>
                    </a:rPr>
                    <a:t>Rischio</a:t>
                  </a:r>
                  <a:endParaRPr dirty="0">
                    <a:cs typeface="Arial"/>
                  </a:endParaRPr>
                </a:p>
              </p:txBody>
            </p:sp>
            <p:sp>
              <p:nvSpPr>
                <p:cNvPr id="17" name="object 7"/>
                <p:cNvSpPr txBox="1"/>
                <p:nvPr/>
              </p:nvSpPr>
              <p:spPr>
                <a:xfrm>
                  <a:off x="750518" y="820038"/>
                  <a:ext cx="203836" cy="446718"/>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p>
              </p:txBody>
            </p:sp>
            <p:sp>
              <p:nvSpPr>
                <p:cNvPr id="18" name="object 9"/>
                <p:cNvSpPr txBox="1"/>
                <p:nvPr/>
              </p:nvSpPr>
              <p:spPr>
                <a:xfrm>
                  <a:off x="1512823" y="5697727"/>
                  <a:ext cx="127000" cy="446718"/>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p>
              </p:txBody>
            </p:sp>
            <p:sp>
              <p:nvSpPr>
                <p:cNvPr id="19" name="object 10"/>
                <p:cNvSpPr txBox="1"/>
                <p:nvPr/>
              </p:nvSpPr>
              <p:spPr>
                <a:xfrm>
                  <a:off x="7396988" y="5734303"/>
                  <a:ext cx="203836" cy="446718"/>
                </a:xfrm>
                <a:prstGeom prst="rect">
                  <a:avLst/>
                </a:prstGeom>
              </p:spPr>
              <p:txBody>
                <a:bodyPr vert="horz" wrap="square" lIns="0" tIns="12700" rIns="0" bIns="0" rtlCol="0">
                  <a:spAutoFit/>
                </a:bodyPr>
                <a:lstStyle/>
                <a:p>
                  <a:pPr marL="12700">
                    <a:lnSpc>
                      <a:spcPct val="100000"/>
                    </a:lnSpc>
                    <a:spcBef>
                      <a:spcPts val="100"/>
                    </a:spcBef>
                  </a:pPr>
                  <a:r>
                    <a:rPr lang="it-IT" sz="2400" dirty="0">
                      <a:cs typeface="Arial"/>
                    </a:rPr>
                    <a:t>+</a:t>
                  </a:r>
                  <a:endParaRPr sz="2400" dirty="0">
                    <a:cs typeface="Arial"/>
                  </a:endParaRPr>
                </a:p>
              </p:txBody>
            </p:sp>
            <p:sp>
              <p:nvSpPr>
                <p:cNvPr id="22" name="object 13"/>
                <p:cNvSpPr txBox="1"/>
                <p:nvPr/>
              </p:nvSpPr>
              <p:spPr>
                <a:xfrm>
                  <a:off x="2361320" y="1043397"/>
                  <a:ext cx="4263658" cy="358273"/>
                </a:xfrm>
                <a:prstGeom prst="rect">
                  <a:avLst/>
                </a:prstGeom>
                <a:solidFill>
                  <a:srgbClr val="AB201D"/>
                </a:solidFill>
              </p:spPr>
              <p:txBody>
                <a:bodyPr vert="horz" wrap="square" lIns="0" tIns="29209" rIns="0" bIns="0" rtlCol="0">
                  <a:spAutoFit/>
                </a:bodyPr>
                <a:lstStyle/>
                <a:p>
                  <a:pPr marL="91440" algn="ctr">
                    <a:lnSpc>
                      <a:spcPct val="100000"/>
                    </a:lnSpc>
                    <a:spcBef>
                      <a:spcPts val="229"/>
                    </a:spcBef>
                  </a:pPr>
                  <a:r>
                    <a:rPr lang="it-IT" spc="-5" dirty="0">
                      <a:solidFill>
                        <a:srgbClr val="FFFFFF"/>
                      </a:solidFill>
                      <a:cs typeface="Arial"/>
                    </a:rPr>
                    <a:t>Il costo del rischio</a:t>
                  </a:r>
                  <a:endParaRPr dirty="0">
                    <a:cs typeface="Arial"/>
                  </a:endParaRPr>
                </a:p>
              </p:txBody>
            </p:sp>
            <p:sp>
              <p:nvSpPr>
                <p:cNvPr id="23" name="object 14"/>
                <p:cNvSpPr txBox="1"/>
                <p:nvPr/>
              </p:nvSpPr>
              <p:spPr>
                <a:xfrm>
                  <a:off x="837082" y="5176773"/>
                  <a:ext cx="127000" cy="446718"/>
                </a:xfrm>
                <a:prstGeom prst="rect">
                  <a:avLst/>
                </a:prstGeom>
              </p:spPr>
              <p:txBody>
                <a:bodyPr vert="horz" wrap="square" lIns="0" tIns="12700" rIns="0" bIns="0" rtlCol="0">
                  <a:spAutoFit/>
                </a:bodyPr>
                <a:lstStyle/>
                <a:p>
                  <a:pPr marL="12700">
                    <a:lnSpc>
                      <a:spcPct val="100000"/>
                    </a:lnSpc>
                    <a:spcBef>
                      <a:spcPts val="100"/>
                    </a:spcBef>
                  </a:pPr>
                  <a:r>
                    <a:rPr sz="2400" dirty="0">
                      <a:cs typeface="Arial"/>
                    </a:rPr>
                    <a:t>-</a:t>
                  </a:r>
                  <a:endParaRPr sz="2400">
                    <a:cs typeface="Arial"/>
                  </a:endParaRPr>
                </a:p>
              </p:txBody>
            </p:sp>
          </p:grpSp>
          <p:sp>
            <p:nvSpPr>
              <p:cNvPr id="32" name="object 4"/>
              <p:cNvSpPr/>
              <p:nvPr/>
            </p:nvSpPr>
            <p:spPr>
              <a:xfrm>
                <a:off x="3528582" y="2935604"/>
                <a:ext cx="4968313" cy="2522855"/>
              </a:xfrm>
              <a:custGeom>
                <a:avLst/>
                <a:gdLst/>
                <a:ahLst/>
                <a:cxnLst/>
                <a:rect l="l" t="t" r="r" b="b"/>
                <a:pathLst>
                  <a:path w="5334000" h="2522854">
                    <a:moveTo>
                      <a:pt x="0" y="2514600"/>
                    </a:moveTo>
                    <a:lnTo>
                      <a:pt x="58927" y="2515235"/>
                    </a:lnTo>
                    <a:lnTo>
                      <a:pt x="117856" y="2515997"/>
                    </a:lnTo>
                    <a:lnTo>
                      <a:pt x="176783" y="2516631"/>
                    </a:lnTo>
                    <a:lnTo>
                      <a:pt x="235712" y="2517266"/>
                    </a:lnTo>
                    <a:lnTo>
                      <a:pt x="294639" y="2517902"/>
                    </a:lnTo>
                    <a:lnTo>
                      <a:pt x="353440" y="2518537"/>
                    </a:lnTo>
                    <a:lnTo>
                      <a:pt x="412241" y="2519044"/>
                    </a:lnTo>
                    <a:lnTo>
                      <a:pt x="470915" y="2519679"/>
                    </a:lnTo>
                    <a:lnTo>
                      <a:pt x="529589" y="2520188"/>
                    </a:lnTo>
                    <a:lnTo>
                      <a:pt x="588263" y="2520696"/>
                    </a:lnTo>
                    <a:lnTo>
                      <a:pt x="646683" y="2521077"/>
                    </a:lnTo>
                    <a:lnTo>
                      <a:pt x="705231" y="2521457"/>
                    </a:lnTo>
                    <a:lnTo>
                      <a:pt x="763523" y="2521839"/>
                    </a:lnTo>
                    <a:lnTo>
                      <a:pt x="821816" y="2522092"/>
                    </a:lnTo>
                    <a:lnTo>
                      <a:pt x="879982" y="2522347"/>
                    </a:lnTo>
                    <a:lnTo>
                      <a:pt x="937894" y="2522474"/>
                    </a:lnTo>
                    <a:lnTo>
                      <a:pt x="995807" y="2522474"/>
                    </a:lnTo>
                    <a:lnTo>
                      <a:pt x="1053591" y="2522474"/>
                    </a:lnTo>
                    <a:lnTo>
                      <a:pt x="1111250" y="2522474"/>
                    </a:lnTo>
                    <a:lnTo>
                      <a:pt x="1168781" y="2522347"/>
                    </a:lnTo>
                    <a:lnTo>
                      <a:pt x="1226058" y="2522092"/>
                    </a:lnTo>
                    <a:lnTo>
                      <a:pt x="1283208" y="2521712"/>
                    </a:lnTo>
                    <a:lnTo>
                      <a:pt x="1340231" y="2521204"/>
                    </a:lnTo>
                    <a:lnTo>
                      <a:pt x="1397127" y="2520696"/>
                    </a:lnTo>
                    <a:lnTo>
                      <a:pt x="1453769" y="2520060"/>
                    </a:lnTo>
                    <a:lnTo>
                      <a:pt x="1510157" y="2519299"/>
                    </a:lnTo>
                    <a:lnTo>
                      <a:pt x="1566417" y="2518410"/>
                    </a:lnTo>
                    <a:lnTo>
                      <a:pt x="1622552" y="2517393"/>
                    </a:lnTo>
                    <a:lnTo>
                      <a:pt x="1678304" y="2516251"/>
                    </a:lnTo>
                    <a:lnTo>
                      <a:pt x="1733930" y="2515107"/>
                    </a:lnTo>
                    <a:lnTo>
                      <a:pt x="1789302" y="2513710"/>
                    </a:lnTo>
                    <a:lnTo>
                      <a:pt x="1844420" y="2512187"/>
                    </a:lnTo>
                    <a:lnTo>
                      <a:pt x="1899285" y="2510535"/>
                    </a:lnTo>
                    <a:lnTo>
                      <a:pt x="1954022" y="2508630"/>
                    </a:lnTo>
                    <a:lnTo>
                      <a:pt x="2008377" y="2506726"/>
                    </a:lnTo>
                    <a:lnTo>
                      <a:pt x="2062479" y="2504566"/>
                    </a:lnTo>
                    <a:lnTo>
                      <a:pt x="2116201" y="2502280"/>
                    </a:lnTo>
                    <a:lnTo>
                      <a:pt x="2169794" y="2499867"/>
                    </a:lnTo>
                    <a:lnTo>
                      <a:pt x="2223007" y="2497328"/>
                    </a:lnTo>
                    <a:lnTo>
                      <a:pt x="2275966" y="2494534"/>
                    </a:lnTo>
                    <a:lnTo>
                      <a:pt x="2328672" y="2491485"/>
                    </a:lnTo>
                    <a:lnTo>
                      <a:pt x="2380995" y="2488438"/>
                    </a:lnTo>
                    <a:lnTo>
                      <a:pt x="2432939" y="2485135"/>
                    </a:lnTo>
                    <a:lnTo>
                      <a:pt x="2484628" y="2481579"/>
                    </a:lnTo>
                    <a:lnTo>
                      <a:pt x="2535936" y="2477897"/>
                    </a:lnTo>
                    <a:lnTo>
                      <a:pt x="2586990" y="2473960"/>
                    </a:lnTo>
                    <a:lnTo>
                      <a:pt x="2637536" y="2469768"/>
                    </a:lnTo>
                    <a:lnTo>
                      <a:pt x="2687828" y="2465451"/>
                    </a:lnTo>
                    <a:lnTo>
                      <a:pt x="2737739" y="2461005"/>
                    </a:lnTo>
                    <a:lnTo>
                      <a:pt x="2787268" y="2456179"/>
                    </a:lnTo>
                    <a:lnTo>
                      <a:pt x="2836417" y="2451227"/>
                    </a:lnTo>
                    <a:lnTo>
                      <a:pt x="2885186" y="2446019"/>
                    </a:lnTo>
                    <a:lnTo>
                      <a:pt x="2933445" y="2440559"/>
                    </a:lnTo>
                    <a:lnTo>
                      <a:pt x="2981452" y="2434971"/>
                    </a:lnTo>
                    <a:lnTo>
                      <a:pt x="3028950" y="2429002"/>
                    </a:lnTo>
                    <a:lnTo>
                      <a:pt x="3075940" y="2422905"/>
                    </a:lnTo>
                    <a:lnTo>
                      <a:pt x="3122676" y="2416429"/>
                    </a:lnTo>
                    <a:lnTo>
                      <a:pt x="3168904" y="2409825"/>
                    </a:lnTo>
                    <a:lnTo>
                      <a:pt x="3214624" y="2402966"/>
                    </a:lnTo>
                    <a:lnTo>
                      <a:pt x="3259963" y="2395728"/>
                    </a:lnTo>
                    <a:lnTo>
                      <a:pt x="3304793" y="2388362"/>
                    </a:lnTo>
                    <a:lnTo>
                      <a:pt x="3349243" y="2380615"/>
                    </a:lnTo>
                    <a:lnTo>
                      <a:pt x="3393059" y="2372614"/>
                    </a:lnTo>
                    <a:lnTo>
                      <a:pt x="3436492" y="2364359"/>
                    </a:lnTo>
                    <a:lnTo>
                      <a:pt x="3479418" y="2355850"/>
                    </a:lnTo>
                    <a:lnTo>
                      <a:pt x="3521837" y="2346960"/>
                    </a:lnTo>
                    <a:lnTo>
                      <a:pt x="3563747" y="2337816"/>
                    </a:lnTo>
                    <a:lnTo>
                      <a:pt x="3605149" y="2328417"/>
                    </a:lnTo>
                    <a:lnTo>
                      <a:pt x="3646042" y="2318639"/>
                    </a:lnTo>
                    <a:lnTo>
                      <a:pt x="3686429" y="2308605"/>
                    </a:lnTo>
                    <a:lnTo>
                      <a:pt x="3726179" y="2298318"/>
                    </a:lnTo>
                    <a:lnTo>
                      <a:pt x="3765423" y="2287651"/>
                    </a:lnTo>
                    <a:lnTo>
                      <a:pt x="3804157" y="2276729"/>
                    </a:lnTo>
                    <a:lnTo>
                      <a:pt x="3842257" y="2265426"/>
                    </a:lnTo>
                    <a:lnTo>
                      <a:pt x="3879850" y="2253741"/>
                    </a:lnTo>
                    <a:lnTo>
                      <a:pt x="3916806" y="2241804"/>
                    </a:lnTo>
                    <a:lnTo>
                      <a:pt x="3953255" y="2229485"/>
                    </a:lnTo>
                    <a:lnTo>
                      <a:pt x="4024249" y="2203830"/>
                    </a:lnTo>
                    <a:lnTo>
                      <a:pt x="4092829" y="2176907"/>
                    </a:lnTo>
                    <a:lnTo>
                      <a:pt x="4158868" y="2148332"/>
                    </a:lnTo>
                    <a:lnTo>
                      <a:pt x="4240530" y="2109470"/>
                    </a:lnTo>
                    <a:lnTo>
                      <a:pt x="4288409" y="2084323"/>
                    </a:lnTo>
                    <a:lnTo>
                      <a:pt x="4334637" y="2058289"/>
                    </a:lnTo>
                    <a:lnTo>
                      <a:pt x="4379468" y="2031364"/>
                    </a:lnTo>
                    <a:lnTo>
                      <a:pt x="4422775" y="2003678"/>
                    </a:lnTo>
                    <a:lnTo>
                      <a:pt x="4464558" y="1975103"/>
                    </a:lnTo>
                    <a:lnTo>
                      <a:pt x="4504944" y="1945639"/>
                    </a:lnTo>
                    <a:lnTo>
                      <a:pt x="4543933" y="1915414"/>
                    </a:lnTo>
                    <a:lnTo>
                      <a:pt x="4581525" y="1884298"/>
                    </a:lnTo>
                    <a:lnTo>
                      <a:pt x="4617720" y="1852548"/>
                    </a:lnTo>
                    <a:lnTo>
                      <a:pt x="4652645" y="1819909"/>
                    </a:lnTo>
                    <a:lnTo>
                      <a:pt x="4686300" y="1786635"/>
                    </a:lnTo>
                    <a:lnTo>
                      <a:pt x="4718685" y="1752599"/>
                    </a:lnTo>
                    <a:lnTo>
                      <a:pt x="4749800" y="1717802"/>
                    </a:lnTo>
                    <a:lnTo>
                      <a:pt x="4779772" y="1682368"/>
                    </a:lnTo>
                    <a:lnTo>
                      <a:pt x="4808474" y="1646301"/>
                    </a:lnTo>
                    <a:lnTo>
                      <a:pt x="4836160" y="1609597"/>
                    </a:lnTo>
                    <a:lnTo>
                      <a:pt x="4862703" y="1572133"/>
                    </a:lnTo>
                    <a:lnTo>
                      <a:pt x="4888103" y="1534159"/>
                    </a:lnTo>
                    <a:lnTo>
                      <a:pt x="4912487" y="1495552"/>
                    </a:lnTo>
                    <a:lnTo>
                      <a:pt x="4935982" y="1456308"/>
                    </a:lnTo>
                    <a:lnTo>
                      <a:pt x="4958334" y="1416558"/>
                    </a:lnTo>
                    <a:lnTo>
                      <a:pt x="4979796" y="1376298"/>
                    </a:lnTo>
                    <a:lnTo>
                      <a:pt x="5000370" y="1335404"/>
                    </a:lnTo>
                    <a:lnTo>
                      <a:pt x="5020056" y="1294002"/>
                    </a:lnTo>
                    <a:lnTo>
                      <a:pt x="5038851" y="1252220"/>
                    </a:lnTo>
                    <a:lnTo>
                      <a:pt x="5056886" y="1209928"/>
                    </a:lnTo>
                    <a:lnTo>
                      <a:pt x="5074031" y="1167129"/>
                    </a:lnTo>
                    <a:lnTo>
                      <a:pt x="5090414" y="1123822"/>
                    </a:lnTo>
                    <a:lnTo>
                      <a:pt x="5106162" y="1080261"/>
                    </a:lnTo>
                    <a:lnTo>
                      <a:pt x="5121147" y="1036192"/>
                    </a:lnTo>
                    <a:lnTo>
                      <a:pt x="5135371" y="991742"/>
                    </a:lnTo>
                    <a:lnTo>
                      <a:pt x="5149088" y="946911"/>
                    </a:lnTo>
                    <a:lnTo>
                      <a:pt x="5162042" y="901699"/>
                    </a:lnTo>
                    <a:lnTo>
                      <a:pt x="5174488" y="856233"/>
                    </a:lnTo>
                    <a:lnTo>
                      <a:pt x="5186425" y="810386"/>
                    </a:lnTo>
                    <a:lnTo>
                      <a:pt x="5197856" y="764285"/>
                    </a:lnTo>
                    <a:lnTo>
                      <a:pt x="5208650" y="717930"/>
                    </a:lnTo>
                    <a:lnTo>
                      <a:pt x="5219065" y="671194"/>
                    </a:lnTo>
                    <a:lnTo>
                      <a:pt x="5229097" y="624331"/>
                    </a:lnTo>
                    <a:lnTo>
                      <a:pt x="5238749" y="577214"/>
                    </a:lnTo>
                    <a:lnTo>
                      <a:pt x="5248020" y="529843"/>
                    </a:lnTo>
                    <a:lnTo>
                      <a:pt x="5256911" y="482345"/>
                    </a:lnTo>
                    <a:lnTo>
                      <a:pt x="5265420" y="434593"/>
                    </a:lnTo>
                    <a:lnTo>
                      <a:pt x="5273801" y="386714"/>
                    </a:lnTo>
                    <a:lnTo>
                      <a:pt x="5281803" y="338708"/>
                    </a:lnTo>
                    <a:lnTo>
                      <a:pt x="5289676" y="290449"/>
                    </a:lnTo>
                    <a:lnTo>
                      <a:pt x="5297296" y="242188"/>
                    </a:lnTo>
                    <a:lnTo>
                      <a:pt x="5304917" y="193928"/>
                    </a:lnTo>
                    <a:lnTo>
                      <a:pt x="5312283" y="145541"/>
                    </a:lnTo>
                    <a:lnTo>
                      <a:pt x="5319521" y="97027"/>
                    </a:lnTo>
                    <a:lnTo>
                      <a:pt x="5326761" y="48513"/>
                    </a:lnTo>
                    <a:lnTo>
                      <a:pt x="5333999" y="0"/>
                    </a:lnTo>
                  </a:path>
                </a:pathLst>
              </a:custGeom>
              <a:ln w="57150">
                <a:solidFill>
                  <a:srgbClr val="000000"/>
                </a:solidFill>
              </a:ln>
            </p:spPr>
            <p:txBody>
              <a:bodyPr wrap="square" lIns="0" tIns="0" rIns="0" bIns="0" rtlCol="0"/>
              <a:lstStyle/>
              <a:p>
                <a:endParaRPr/>
              </a:p>
            </p:txBody>
          </p:sp>
        </p:grpSp>
        <p:sp>
          <p:nvSpPr>
            <p:cNvPr id="59" name="object 5"/>
            <p:cNvSpPr>
              <a:spLocks/>
            </p:cNvSpPr>
            <p:nvPr/>
          </p:nvSpPr>
          <p:spPr>
            <a:xfrm>
              <a:off x="3528582" y="1802629"/>
              <a:ext cx="4968313" cy="3650216"/>
            </a:xfrm>
            <a:custGeom>
              <a:avLst/>
              <a:gdLst/>
              <a:ahLst/>
              <a:cxnLst/>
              <a:rect l="l" t="t" r="r" b="b"/>
              <a:pathLst>
                <a:path w="4830445" h="4876800">
                  <a:moveTo>
                    <a:pt x="29463" y="0"/>
                  </a:moveTo>
                  <a:lnTo>
                    <a:pt x="27431" y="55499"/>
                  </a:lnTo>
                  <a:lnTo>
                    <a:pt x="25400" y="111125"/>
                  </a:lnTo>
                  <a:lnTo>
                    <a:pt x="23367" y="166624"/>
                  </a:lnTo>
                  <a:lnTo>
                    <a:pt x="21335" y="222123"/>
                  </a:lnTo>
                  <a:lnTo>
                    <a:pt x="19303" y="277621"/>
                  </a:lnTo>
                  <a:lnTo>
                    <a:pt x="17398" y="332993"/>
                  </a:lnTo>
                  <a:lnTo>
                    <a:pt x="15493" y="388365"/>
                  </a:lnTo>
                  <a:lnTo>
                    <a:pt x="13715" y="443738"/>
                  </a:lnTo>
                  <a:lnTo>
                    <a:pt x="11937" y="498982"/>
                  </a:lnTo>
                  <a:lnTo>
                    <a:pt x="10286" y="554227"/>
                  </a:lnTo>
                  <a:lnTo>
                    <a:pt x="8762" y="609345"/>
                  </a:lnTo>
                  <a:lnTo>
                    <a:pt x="7238" y="664337"/>
                  </a:lnTo>
                  <a:lnTo>
                    <a:pt x="5841" y="719327"/>
                  </a:lnTo>
                  <a:lnTo>
                    <a:pt x="4698" y="774191"/>
                  </a:lnTo>
                  <a:lnTo>
                    <a:pt x="3556" y="828928"/>
                  </a:lnTo>
                  <a:lnTo>
                    <a:pt x="2539" y="883538"/>
                  </a:lnTo>
                  <a:lnTo>
                    <a:pt x="1650" y="938149"/>
                  </a:lnTo>
                  <a:lnTo>
                    <a:pt x="1015" y="992504"/>
                  </a:lnTo>
                  <a:lnTo>
                    <a:pt x="507" y="1046733"/>
                  </a:lnTo>
                  <a:lnTo>
                    <a:pt x="126" y="1100836"/>
                  </a:lnTo>
                  <a:lnTo>
                    <a:pt x="0" y="1154811"/>
                  </a:lnTo>
                  <a:lnTo>
                    <a:pt x="0" y="1208531"/>
                  </a:lnTo>
                  <a:lnTo>
                    <a:pt x="253" y="1262126"/>
                  </a:lnTo>
                  <a:lnTo>
                    <a:pt x="634" y="1315592"/>
                  </a:lnTo>
                  <a:lnTo>
                    <a:pt x="1269" y="1368805"/>
                  </a:lnTo>
                  <a:lnTo>
                    <a:pt x="2158" y="1421891"/>
                  </a:lnTo>
                  <a:lnTo>
                    <a:pt x="3175" y="1474851"/>
                  </a:lnTo>
                  <a:lnTo>
                    <a:pt x="4571" y="1527428"/>
                  </a:lnTo>
                  <a:lnTo>
                    <a:pt x="6095" y="1579879"/>
                  </a:lnTo>
                  <a:lnTo>
                    <a:pt x="8000" y="1632203"/>
                  </a:lnTo>
                  <a:lnTo>
                    <a:pt x="10032" y="1684146"/>
                  </a:lnTo>
                  <a:lnTo>
                    <a:pt x="12445" y="1735963"/>
                  </a:lnTo>
                  <a:lnTo>
                    <a:pt x="15112" y="1787525"/>
                  </a:lnTo>
                  <a:lnTo>
                    <a:pt x="18160" y="1838705"/>
                  </a:lnTo>
                  <a:lnTo>
                    <a:pt x="21462" y="1889760"/>
                  </a:lnTo>
                  <a:lnTo>
                    <a:pt x="25018" y="1940560"/>
                  </a:lnTo>
                  <a:lnTo>
                    <a:pt x="28956" y="1990978"/>
                  </a:lnTo>
                  <a:lnTo>
                    <a:pt x="33273" y="2041143"/>
                  </a:lnTo>
                  <a:lnTo>
                    <a:pt x="37845" y="2091054"/>
                  </a:lnTo>
                  <a:lnTo>
                    <a:pt x="42798" y="2140712"/>
                  </a:lnTo>
                  <a:lnTo>
                    <a:pt x="48132" y="2189988"/>
                  </a:lnTo>
                  <a:lnTo>
                    <a:pt x="53720" y="2239010"/>
                  </a:lnTo>
                  <a:lnTo>
                    <a:pt x="59816" y="2287651"/>
                  </a:lnTo>
                  <a:lnTo>
                    <a:pt x="66293" y="2336038"/>
                  </a:lnTo>
                  <a:lnTo>
                    <a:pt x="73151" y="2384043"/>
                  </a:lnTo>
                  <a:lnTo>
                    <a:pt x="80390" y="2431795"/>
                  </a:lnTo>
                  <a:lnTo>
                    <a:pt x="88010" y="2479040"/>
                  </a:lnTo>
                  <a:lnTo>
                    <a:pt x="96138" y="2526029"/>
                  </a:lnTo>
                  <a:lnTo>
                    <a:pt x="104647" y="2572639"/>
                  </a:lnTo>
                  <a:lnTo>
                    <a:pt x="113537" y="2618866"/>
                  </a:lnTo>
                  <a:lnTo>
                    <a:pt x="122935" y="2664714"/>
                  </a:lnTo>
                  <a:lnTo>
                    <a:pt x="132841" y="2710179"/>
                  </a:lnTo>
                  <a:lnTo>
                    <a:pt x="143128" y="2755265"/>
                  </a:lnTo>
                  <a:lnTo>
                    <a:pt x="154050" y="2799968"/>
                  </a:lnTo>
                  <a:lnTo>
                    <a:pt x="165226" y="2844165"/>
                  </a:lnTo>
                  <a:lnTo>
                    <a:pt x="177037" y="2887979"/>
                  </a:lnTo>
                  <a:lnTo>
                    <a:pt x="189356" y="2931414"/>
                  </a:lnTo>
                  <a:lnTo>
                    <a:pt x="202183" y="2974466"/>
                  </a:lnTo>
                  <a:lnTo>
                    <a:pt x="215519" y="3017011"/>
                  </a:lnTo>
                  <a:lnTo>
                    <a:pt x="229361" y="3059048"/>
                  </a:lnTo>
                  <a:lnTo>
                    <a:pt x="243712" y="3100704"/>
                  </a:lnTo>
                  <a:lnTo>
                    <a:pt x="258698" y="3141853"/>
                  </a:lnTo>
                  <a:lnTo>
                    <a:pt x="274192" y="3182620"/>
                  </a:lnTo>
                  <a:lnTo>
                    <a:pt x="290321" y="3222879"/>
                  </a:lnTo>
                  <a:lnTo>
                    <a:pt x="306958" y="3262503"/>
                  </a:lnTo>
                  <a:lnTo>
                    <a:pt x="324103" y="3301873"/>
                  </a:lnTo>
                  <a:lnTo>
                    <a:pt x="342010" y="3340607"/>
                  </a:lnTo>
                  <a:lnTo>
                    <a:pt x="360425" y="3378834"/>
                  </a:lnTo>
                  <a:lnTo>
                    <a:pt x="379475" y="3416554"/>
                  </a:lnTo>
                  <a:lnTo>
                    <a:pt x="399160" y="3453765"/>
                  </a:lnTo>
                  <a:lnTo>
                    <a:pt x="419353" y="3490341"/>
                  </a:lnTo>
                  <a:lnTo>
                    <a:pt x="440308" y="3526535"/>
                  </a:lnTo>
                  <a:lnTo>
                    <a:pt x="461898" y="3562096"/>
                  </a:lnTo>
                  <a:lnTo>
                    <a:pt x="484123" y="3597148"/>
                  </a:lnTo>
                  <a:lnTo>
                    <a:pt x="506983" y="3631565"/>
                  </a:lnTo>
                  <a:lnTo>
                    <a:pt x="530606" y="3665474"/>
                  </a:lnTo>
                  <a:lnTo>
                    <a:pt x="554863" y="3698748"/>
                  </a:lnTo>
                  <a:lnTo>
                    <a:pt x="579754" y="3731514"/>
                  </a:lnTo>
                  <a:lnTo>
                    <a:pt x="605408" y="3763645"/>
                  </a:lnTo>
                  <a:lnTo>
                    <a:pt x="631825" y="3795267"/>
                  </a:lnTo>
                  <a:lnTo>
                    <a:pt x="658876" y="3826129"/>
                  </a:lnTo>
                  <a:lnTo>
                    <a:pt x="686688" y="3856481"/>
                  </a:lnTo>
                  <a:lnTo>
                    <a:pt x="715263" y="3886200"/>
                  </a:lnTo>
                  <a:lnTo>
                    <a:pt x="742822" y="3913631"/>
                  </a:lnTo>
                  <a:lnTo>
                    <a:pt x="771144" y="3940555"/>
                  </a:lnTo>
                  <a:lnTo>
                    <a:pt x="800100" y="3966845"/>
                  </a:lnTo>
                  <a:lnTo>
                    <a:pt x="829563" y="3992626"/>
                  </a:lnTo>
                  <a:lnTo>
                    <a:pt x="859789" y="4017899"/>
                  </a:lnTo>
                  <a:lnTo>
                    <a:pt x="890651" y="4042664"/>
                  </a:lnTo>
                  <a:lnTo>
                    <a:pt x="922019" y="4066793"/>
                  </a:lnTo>
                  <a:lnTo>
                    <a:pt x="954023" y="4090542"/>
                  </a:lnTo>
                  <a:lnTo>
                    <a:pt x="986789" y="4113656"/>
                  </a:lnTo>
                  <a:lnTo>
                    <a:pt x="1019936" y="4136390"/>
                  </a:lnTo>
                  <a:lnTo>
                    <a:pt x="1053845" y="4158488"/>
                  </a:lnTo>
                  <a:lnTo>
                    <a:pt x="1088263" y="4180204"/>
                  </a:lnTo>
                  <a:lnTo>
                    <a:pt x="1123188" y="4201414"/>
                  </a:lnTo>
                  <a:lnTo>
                    <a:pt x="1158747" y="4222115"/>
                  </a:lnTo>
                  <a:lnTo>
                    <a:pt x="1194942" y="4242434"/>
                  </a:lnTo>
                  <a:lnTo>
                    <a:pt x="1231519" y="4262120"/>
                  </a:lnTo>
                  <a:lnTo>
                    <a:pt x="1268729" y="4281551"/>
                  </a:lnTo>
                  <a:lnTo>
                    <a:pt x="1306448" y="4300347"/>
                  </a:lnTo>
                  <a:lnTo>
                    <a:pt x="1344802" y="4318761"/>
                  </a:lnTo>
                  <a:lnTo>
                    <a:pt x="1383538" y="4336796"/>
                  </a:lnTo>
                  <a:lnTo>
                    <a:pt x="1422908" y="4354322"/>
                  </a:lnTo>
                  <a:lnTo>
                    <a:pt x="1462658" y="4371467"/>
                  </a:lnTo>
                  <a:lnTo>
                    <a:pt x="1503045" y="4388104"/>
                  </a:lnTo>
                  <a:lnTo>
                    <a:pt x="1543811" y="4404486"/>
                  </a:lnTo>
                  <a:lnTo>
                    <a:pt x="1585086" y="4420361"/>
                  </a:lnTo>
                  <a:lnTo>
                    <a:pt x="1626870" y="4435856"/>
                  </a:lnTo>
                  <a:lnTo>
                    <a:pt x="1669033" y="4450842"/>
                  </a:lnTo>
                  <a:lnTo>
                    <a:pt x="1711706" y="4465574"/>
                  </a:lnTo>
                  <a:lnTo>
                    <a:pt x="1754885" y="4479925"/>
                  </a:lnTo>
                  <a:lnTo>
                    <a:pt x="1798446" y="4493768"/>
                  </a:lnTo>
                  <a:lnTo>
                    <a:pt x="1842516" y="4507357"/>
                  </a:lnTo>
                  <a:lnTo>
                    <a:pt x="1886966" y="4520565"/>
                  </a:lnTo>
                  <a:lnTo>
                    <a:pt x="1931796" y="4533392"/>
                  </a:lnTo>
                  <a:lnTo>
                    <a:pt x="1977135" y="4545965"/>
                  </a:lnTo>
                  <a:lnTo>
                    <a:pt x="2022856" y="4558030"/>
                  </a:lnTo>
                  <a:lnTo>
                    <a:pt x="2068957" y="4569841"/>
                  </a:lnTo>
                  <a:lnTo>
                    <a:pt x="2115438" y="4581398"/>
                  </a:lnTo>
                  <a:lnTo>
                    <a:pt x="2162301" y="4592447"/>
                  </a:lnTo>
                  <a:lnTo>
                    <a:pt x="2209546" y="4603369"/>
                  </a:lnTo>
                  <a:lnTo>
                    <a:pt x="2257171" y="4613909"/>
                  </a:lnTo>
                  <a:lnTo>
                    <a:pt x="2305176" y="4624070"/>
                  </a:lnTo>
                  <a:lnTo>
                    <a:pt x="2353436" y="4633976"/>
                  </a:lnTo>
                  <a:lnTo>
                    <a:pt x="2402205" y="4643628"/>
                  </a:lnTo>
                  <a:lnTo>
                    <a:pt x="2451226" y="4652899"/>
                  </a:lnTo>
                  <a:lnTo>
                    <a:pt x="2500503" y="4662043"/>
                  </a:lnTo>
                  <a:lnTo>
                    <a:pt x="2550286" y="4670806"/>
                  </a:lnTo>
                  <a:lnTo>
                    <a:pt x="2600197" y="4679315"/>
                  </a:lnTo>
                  <a:lnTo>
                    <a:pt x="2650489" y="4687570"/>
                  </a:lnTo>
                  <a:lnTo>
                    <a:pt x="2701162" y="4695571"/>
                  </a:lnTo>
                  <a:lnTo>
                    <a:pt x="2752089" y="4703318"/>
                  </a:lnTo>
                  <a:lnTo>
                    <a:pt x="2803271" y="4710810"/>
                  </a:lnTo>
                  <a:lnTo>
                    <a:pt x="2854706" y="4718050"/>
                  </a:lnTo>
                  <a:lnTo>
                    <a:pt x="2906522" y="4725162"/>
                  </a:lnTo>
                  <a:lnTo>
                    <a:pt x="2958464" y="4732020"/>
                  </a:lnTo>
                  <a:lnTo>
                    <a:pt x="3010788" y="4738624"/>
                  </a:lnTo>
                  <a:lnTo>
                    <a:pt x="3063239" y="4744974"/>
                  </a:lnTo>
                  <a:lnTo>
                    <a:pt x="3116072" y="4751197"/>
                  </a:lnTo>
                  <a:lnTo>
                    <a:pt x="3169031" y="4757166"/>
                  </a:lnTo>
                  <a:lnTo>
                    <a:pt x="3222244" y="4763008"/>
                  </a:lnTo>
                  <a:lnTo>
                    <a:pt x="3275710" y="4768596"/>
                  </a:lnTo>
                  <a:lnTo>
                    <a:pt x="3329304" y="4774057"/>
                  </a:lnTo>
                  <a:lnTo>
                    <a:pt x="3383153" y="4779264"/>
                  </a:lnTo>
                  <a:lnTo>
                    <a:pt x="3437254" y="4784344"/>
                  </a:lnTo>
                  <a:lnTo>
                    <a:pt x="3491483" y="4789297"/>
                  </a:lnTo>
                  <a:lnTo>
                    <a:pt x="3545839" y="4794123"/>
                  </a:lnTo>
                  <a:lnTo>
                    <a:pt x="3600450" y="4798695"/>
                  </a:lnTo>
                  <a:lnTo>
                    <a:pt x="3655186" y="4803267"/>
                  </a:lnTo>
                  <a:lnTo>
                    <a:pt x="3710178" y="4807584"/>
                  </a:lnTo>
                  <a:lnTo>
                    <a:pt x="3765169" y="4811903"/>
                  </a:lnTo>
                  <a:lnTo>
                    <a:pt x="3820413" y="4815967"/>
                  </a:lnTo>
                  <a:lnTo>
                    <a:pt x="3875785" y="4820031"/>
                  </a:lnTo>
                  <a:lnTo>
                    <a:pt x="3931157" y="4823841"/>
                  </a:lnTo>
                  <a:lnTo>
                    <a:pt x="3986783" y="4827651"/>
                  </a:lnTo>
                  <a:lnTo>
                    <a:pt x="4042536" y="4831384"/>
                  </a:lnTo>
                  <a:lnTo>
                    <a:pt x="4098289" y="4835004"/>
                  </a:lnTo>
                  <a:lnTo>
                    <a:pt x="4154170" y="4838534"/>
                  </a:lnTo>
                  <a:lnTo>
                    <a:pt x="4210177" y="4841989"/>
                  </a:lnTo>
                  <a:lnTo>
                    <a:pt x="4266310" y="4845367"/>
                  </a:lnTo>
                  <a:lnTo>
                    <a:pt x="4322445" y="4848694"/>
                  </a:lnTo>
                  <a:lnTo>
                    <a:pt x="4378706" y="4851958"/>
                  </a:lnTo>
                  <a:lnTo>
                    <a:pt x="4434967" y="4855171"/>
                  </a:lnTo>
                  <a:lnTo>
                    <a:pt x="4491355" y="4858346"/>
                  </a:lnTo>
                  <a:lnTo>
                    <a:pt x="4547743" y="4861471"/>
                  </a:lnTo>
                  <a:lnTo>
                    <a:pt x="4604131" y="4864582"/>
                  </a:lnTo>
                  <a:lnTo>
                    <a:pt x="4660646" y="4867656"/>
                  </a:lnTo>
                  <a:lnTo>
                    <a:pt x="4717033" y="4870716"/>
                  </a:lnTo>
                  <a:lnTo>
                    <a:pt x="4773549" y="4873764"/>
                  </a:lnTo>
                  <a:lnTo>
                    <a:pt x="4830063" y="4876800"/>
                  </a:lnTo>
                </a:path>
              </a:pathLst>
            </a:custGeom>
            <a:noFill/>
            <a:ln w="57150">
              <a:solidFill>
                <a:srgbClr val="AB201D"/>
              </a:solidFill>
            </a:ln>
          </p:spPr>
          <p:txBody>
            <a:bodyPr wrap="square" lIns="0" tIns="0" rIns="0" bIns="0" rtlCol="0"/>
            <a:lstStyle/>
            <a:p>
              <a:endParaRPr/>
            </a:p>
          </p:txBody>
        </p:sp>
        <p:sp>
          <p:nvSpPr>
            <p:cNvPr id="60" name="object 9"/>
            <p:cNvSpPr/>
            <p:nvPr/>
          </p:nvSpPr>
          <p:spPr>
            <a:xfrm>
              <a:off x="3706761" y="2668904"/>
              <a:ext cx="4425673" cy="2318385"/>
            </a:xfrm>
            <a:custGeom>
              <a:avLst/>
              <a:gdLst/>
              <a:ahLst/>
              <a:cxnLst/>
              <a:rect l="l" t="t" r="r" b="b"/>
              <a:pathLst>
                <a:path w="4724400" h="2318385">
                  <a:moveTo>
                    <a:pt x="0" y="0"/>
                  </a:moveTo>
                  <a:lnTo>
                    <a:pt x="15367" y="51435"/>
                  </a:lnTo>
                  <a:lnTo>
                    <a:pt x="30861" y="102869"/>
                  </a:lnTo>
                  <a:lnTo>
                    <a:pt x="46355" y="154304"/>
                  </a:lnTo>
                  <a:lnTo>
                    <a:pt x="61849" y="205612"/>
                  </a:lnTo>
                  <a:lnTo>
                    <a:pt x="77469" y="256793"/>
                  </a:lnTo>
                  <a:lnTo>
                    <a:pt x="93218" y="307848"/>
                  </a:lnTo>
                  <a:lnTo>
                    <a:pt x="108965" y="358775"/>
                  </a:lnTo>
                  <a:lnTo>
                    <a:pt x="124968" y="409575"/>
                  </a:lnTo>
                  <a:lnTo>
                    <a:pt x="141096" y="460120"/>
                  </a:lnTo>
                  <a:lnTo>
                    <a:pt x="157352" y="510413"/>
                  </a:lnTo>
                  <a:lnTo>
                    <a:pt x="173862" y="560577"/>
                  </a:lnTo>
                  <a:lnTo>
                    <a:pt x="190626" y="610362"/>
                  </a:lnTo>
                  <a:lnTo>
                    <a:pt x="207518" y="659891"/>
                  </a:lnTo>
                  <a:lnTo>
                    <a:pt x="224789" y="709040"/>
                  </a:lnTo>
                  <a:lnTo>
                    <a:pt x="242188" y="757808"/>
                  </a:lnTo>
                  <a:lnTo>
                    <a:pt x="259969" y="806323"/>
                  </a:lnTo>
                  <a:lnTo>
                    <a:pt x="278130" y="854328"/>
                  </a:lnTo>
                  <a:lnTo>
                    <a:pt x="296544" y="901953"/>
                  </a:lnTo>
                  <a:lnTo>
                    <a:pt x="315340" y="949070"/>
                  </a:lnTo>
                  <a:lnTo>
                    <a:pt x="334518" y="995679"/>
                  </a:lnTo>
                  <a:lnTo>
                    <a:pt x="354075" y="1041907"/>
                  </a:lnTo>
                  <a:lnTo>
                    <a:pt x="374014" y="1087501"/>
                  </a:lnTo>
                  <a:lnTo>
                    <a:pt x="394462" y="1132585"/>
                  </a:lnTo>
                  <a:lnTo>
                    <a:pt x="415289" y="1177035"/>
                  </a:lnTo>
                  <a:lnTo>
                    <a:pt x="436625" y="1220977"/>
                  </a:lnTo>
                  <a:lnTo>
                    <a:pt x="458469" y="1264158"/>
                  </a:lnTo>
                  <a:lnTo>
                    <a:pt x="480821" y="1306829"/>
                  </a:lnTo>
                  <a:lnTo>
                    <a:pt x="503681" y="1348739"/>
                  </a:lnTo>
                  <a:lnTo>
                    <a:pt x="527176" y="1389888"/>
                  </a:lnTo>
                  <a:lnTo>
                    <a:pt x="551180" y="1430401"/>
                  </a:lnTo>
                  <a:lnTo>
                    <a:pt x="575818" y="1470024"/>
                  </a:lnTo>
                  <a:lnTo>
                    <a:pt x="601090" y="1509014"/>
                  </a:lnTo>
                  <a:lnTo>
                    <a:pt x="626871" y="1547114"/>
                  </a:lnTo>
                  <a:lnTo>
                    <a:pt x="653414" y="1584324"/>
                  </a:lnTo>
                  <a:lnTo>
                    <a:pt x="680593" y="1620773"/>
                  </a:lnTo>
                  <a:lnTo>
                    <a:pt x="708532" y="1656333"/>
                  </a:lnTo>
                  <a:lnTo>
                    <a:pt x="737107" y="1690877"/>
                  </a:lnTo>
                  <a:lnTo>
                    <a:pt x="766444" y="1724533"/>
                  </a:lnTo>
                  <a:lnTo>
                    <a:pt x="796544" y="1757298"/>
                  </a:lnTo>
                  <a:lnTo>
                    <a:pt x="827405" y="1789048"/>
                  </a:lnTo>
                  <a:lnTo>
                    <a:pt x="859027" y="1819655"/>
                  </a:lnTo>
                  <a:lnTo>
                    <a:pt x="891539" y="1849373"/>
                  </a:lnTo>
                  <a:lnTo>
                    <a:pt x="924813" y="1877948"/>
                  </a:lnTo>
                  <a:lnTo>
                    <a:pt x="958976" y="1905508"/>
                  </a:lnTo>
                  <a:lnTo>
                    <a:pt x="994028" y="1931923"/>
                  </a:lnTo>
                  <a:lnTo>
                    <a:pt x="1029969" y="1957070"/>
                  </a:lnTo>
                  <a:lnTo>
                    <a:pt x="1066800" y="1981199"/>
                  </a:lnTo>
                  <a:lnTo>
                    <a:pt x="1101978" y="2002535"/>
                  </a:lnTo>
                  <a:lnTo>
                    <a:pt x="1138555" y="2022983"/>
                  </a:lnTo>
                  <a:lnTo>
                    <a:pt x="1176527" y="2042921"/>
                  </a:lnTo>
                  <a:lnTo>
                    <a:pt x="1215897" y="2061971"/>
                  </a:lnTo>
                  <a:lnTo>
                    <a:pt x="1256538" y="2080386"/>
                  </a:lnTo>
                  <a:lnTo>
                    <a:pt x="1298320" y="2098040"/>
                  </a:lnTo>
                  <a:lnTo>
                    <a:pt x="1341373" y="2115058"/>
                  </a:lnTo>
                  <a:lnTo>
                    <a:pt x="1385570" y="2131314"/>
                  </a:lnTo>
                  <a:lnTo>
                    <a:pt x="1430782" y="2146808"/>
                  </a:lnTo>
                  <a:lnTo>
                    <a:pt x="1477009" y="2161666"/>
                  </a:lnTo>
                  <a:lnTo>
                    <a:pt x="1524127" y="2175891"/>
                  </a:lnTo>
                  <a:lnTo>
                    <a:pt x="1572133" y="2189353"/>
                  </a:lnTo>
                  <a:lnTo>
                    <a:pt x="1620900" y="2202053"/>
                  </a:lnTo>
                  <a:lnTo>
                    <a:pt x="1670558" y="2214245"/>
                  </a:lnTo>
                  <a:lnTo>
                    <a:pt x="1720849" y="2225547"/>
                  </a:lnTo>
                  <a:lnTo>
                    <a:pt x="1771777" y="2236342"/>
                  </a:lnTo>
                  <a:lnTo>
                    <a:pt x="1823211" y="2246376"/>
                  </a:lnTo>
                  <a:lnTo>
                    <a:pt x="1875282" y="2255773"/>
                  </a:lnTo>
                  <a:lnTo>
                    <a:pt x="1927859" y="2264410"/>
                  </a:lnTo>
                  <a:lnTo>
                    <a:pt x="1980819" y="2272538"/>
                  </a:lnTo>
                  <a:lnTo>
                    <a:pt x="2034032" y="2279904"/>
                  </a:lnTo>
                  <a:lnTo>
                    <a:pt x="2087625" y="2286635"/>
                  </a:lnTo>
                  <a:lnTo>
                    <a:pt x="2141473" y="2292604"/>
                  </a:lnTo>
                  <a:lnTo>
                    <a:pt x="2195448" y="2298065"/>
                  </a:lnTo>
                  <a:lnTo>
                    <a:pt x="2249550" y="2302764"/>
                  </a:lnTo>
                  <a:lnTo>
                    <a:pt x="2303653" y="2306954"/>
                  </a:lnTo>
                  <a:lnTo>
                    <a:pt x="2357755" y="2310384"/>
                  </a:lnTo>
                  <a:lnTo>
                    <a:pt x="2411857" y="2313178"/>
                  </a:lnTo>
                  <a:lnTo>
                    <a:pt x="2465832" y="2315464"/>
                  </a:lnTo>
                  <a:lnTo>
                    <a:pt x="2519680" y="2316988"/>
                  </a:lnTo>
                  <a:lnTo>
                    <a:pt x="2573273" y="2317877"/>
                  </a:lnTo>
                  <a:lnTo>
                    <a:pt x="2626486" y="2318258"/>
                  </a:lnTo>
                  <a:lnTo>
                    <a:pt x="2679446" y="2317877"/>
                  </a:lnTo>
                  <a:lnTo>
                    <a:pt x="2732023" y="2316988"/>
                  </a:lnTo>
                  <a:lnTo>
                    <a:pt x="2783967" y="2315464"/>
                  </a:lnTo>
                  <a:lnTo>
                    <a:pt x="2835529" y="2313304"/>
                  </a:lnTo>
                  <a:lnTo>
                    <a:pt x="2886456" y="2310510"/>
                  </a:lnTo>
                  <a:lnTo>
                    <a:pt x="2936747" y="2307082"/>
                  </a:lnTo>
                  <a:lnTo>
                    <a:pt x="2986278" y="2303145"/>
                  </a:lnTo>
                  <a:lnTo>
                    <a:pt x="3035172" y="2298572"/>
                  </a:lnTo>
                  <a:lnTo>
                    <a:pt x="3083179" y="2293366"/>
                  </a:lnTo>
                  <a:lnTo>
                    <a:pt x="3130296" y="2287651"/>
                  </a:lnTo>
                  <a:lnTo>
                    <a:pt x="3176523" y="2281301"/>
                  </a:lnTo>
                  <a:lnTo>
                    <a:pt x="3221609" y="2274442"/>
                  </a:lnTo>
                  <a:lnTo>
                    <a:pt x="3265804" y="2266822"/>
                  </a:lnTo>
                  <a:lnTo>
                    <a:pt x="3308857" y="2258822"/>
                  </a:lnTo>
                  <a:lnTo>
                    <a:pt x="3350641" y="2250185"/>
                  </a:lnTo>
                  <a:lnTo>
                    <a:pt x="3391280" y="2240915"/>
                  </a:lnTo>
                  <a:lnTo>
                    <a:pt x="3430651" y="2231135"/>
                  </a:lnTo>
                  <a:lnTo>
                    <a:pt x="3468624" y="2220722"/>
                  </a:lnTo>
                  <a:lnTo>
                    <a:pt x="3505200" y="2209799"/>
                  </a:lnTo>
                  <a:lnTo>
                    <a:pt x="3551554" y="2194305"/>
                  </a:lnTo>
                  <a:lnTo>
                    <a:pt x="3596640" y="2177415"/>
                  </a:lnTo>
                  <a:lnTo>
                    <a:pt x="3640581" y="2158872"/>
                  </a:lnTo>
                  <a:lnTo>
                    <a:pt x="3683507" y="2138934"/>
                  </a:lnTo>
                  <a:lnTo>
                    <a:pt x="3725291" y="2117597"/>
                  </a:lnTo>
                  <a:lnTo>
                    <a:pt x="3766057" y="2094864"/>
                  </a:lnTo>
                  <a:lnTo>
                    <a:pt x="3805808" y="2070861"/>
                  </a:lnTo>
                  <a:lnTo>
                    <a:pt x="3844544" y="2045461"/>
                  </a:lnTo>
                  <a:lnTo>
                    <a:pt x="3882262" y="2018918"/>
                  </a:lnTo>
                  <a:lnTo>
                    <a:pt x="3919093" y="1991105"/>
                  </a:lnTo>
                  <a:lnTo>
                    <a:pt x="3955160" y="1962149"/>
                  </a:lnTo>
                  <a:lnTo>
                    <a:pt x="3990212" y="1931923"/>
                  </a:lnTo>
                  <a:lnTo>
                    <a:pt x="4024503" y="1900808"/>
                  </a:lnTo>
                  <a:lnTo>
                    <a:pt x="4057904" y="1868551"/>
                  </a:lnTo>
                  <a:lnTo>
                    <a:pt x="4090670" y="1835277"/>
                  </a:lnTo>
                  <a:lnTo>
                    <a:pt x="4122674" y="1800986"/>
                  </a:lnTo>
                  <a:lnTo>
                    <a:pt x="4153916" y="1765808"/>
                  </a:lnTo>
                  <a:lnTo>
                    <a:pt x="4184396" y="1729739"/>
                  </a:lnTo>
                  <a:lnTo>
                    <a:pt x="4214368" y="1692783"/>
                  </a:lnTo>
                  <a:lnTo>
                    <a:pt x="4243705" y="1655064"/>
                  </a:lnTo>
                  <a:lnTo>
                    <a:pt x="4272407" y="1616583"/>
                  </a:lnTo>
                  <a:lnTo>
                    <a:pt x="4300601" y="1577339"/>
                  </a:lnTo>
                  <a:lnTo>
                    <a:pt x="4328159" y="1537461"/>
                  </a:lnTo>
                  <a:lnTo>
                    <a:pt x="4355337" y="1496821"/>
                  </a:lnTo>
                  <a:lnTo>
                    <a:pt x="4382008" y="1455673"/>
                  </a:lnTo>
                  <a:lnTo>
                    <a:pt x="4408297" y="1413890"/>
                  </a:lnTo>
                  <a:lnTo>
                    <a:pt x="4434205" y="1371727"/>
                  </a:lnTo>
                  <a:lnTo>
                    <a:pt x="4459605" y="1328927"/>
                  </a:lnTo>
                  <a:lnTo>
                    <a:pt x="4484751" y="1285747"/>
                  </a:lnTo>
                  <a:lnTo>
                    <a:pt x="4509643" y="1242186"/>
                  </a:lnTo>
                  <a:lnTo>
                    <a:pt x="4534154" y="1198117"/>
                  </a:lnTo>
                  <a:lnTo>
                    <a:pt x="4558538" y="1153921"/>
                  </a:lnTo>
                  <a:lnTo>
                    <a:pt x="4582668" y="1109345"/>
                  </a:lnTo>
                  <a:lnTo>
                    <a:pt x="4606544" y="1064514"/>
                  </a:lnTo>
                  <a:lnTo>
                    <a:pt x="4630293" y="1019428"/>
                  </a:lnTo>
                  <a:lnTo>
                    <a:pt x="4653915" y="974343"/>
                  </a:lnTo>
                  <a:lnTo>
                    <a:pt x="4677410" y="929004"/>
                  </a:lnTo>
                  <a:lnTo>
                    <a:pt x="4700905" y="883665"/>
                  </a:lnTo>
                  <a:lnTo>
                    <a:pt x="4724400" y="838200"/>
                  </a:lnTo>
                </a:path>
              </a:pathLst>
            </a:custGeom>
            <a:ln w="127000">
              <a:solidFill>
                <a:srgbClr val="333399"/>
              </a:solidFill>
            </a:ln>
          </p:spPr>
          <p:txBody>
            <a:bodyPr wrap="square" lIns="0" tIns="0" rIns="0" bIns="0" rtlCol="0"/>
            <a:lstStyle/>
            <a:p>
              <a:endParaRPr/>
            </a:p>
          </p:txBody>
        </p:sp>
        <p:sp>
          <p:nvSpPr>
            <p:cNvPr id="62" name="object 12"/>
            <p:cNvSpPr txBox="1"/>
            <p:nvPr/>
          </p:nvSpPr>
          <p:spPr>
            <a:xfrm>
              <a:off x="5094712" y="4196315"/>
              <a:ext cx="1775805" cy="289823"/>
            </a:xfrm>
            <a:prstGeom prst="rect">
              <a:avLst/>
            </a:prstGeom>
          </p:spPr>
          <p:txBody>
            <a:bodyPr vert="horz" wrap="square" lIns="0" tIns="12700" rIns="0" bIns="0" rtlCol="0">
              <a:spAutoFit/>
            </a:bodyPr>
            <a:lstStyle/>
            <a:p>
              <a:pPr marL="12700" algn="ctr">
                <a:lnSpc>
                  <a:spcPct val="100000"/>
                </a:lnSpc>
                <a:spcBef>
                  <a:spcPts val="100"/>
                </a:spcBef>
              </a:pPr>
              <a:r>
                <a:rPr lang="it-IT" sz="1800" b="1" spc="-5" dirty="0">
                  <a:solidFill>
                    <a:srgbClr val="002060"/>
                  </a:solidFill>
                  <a:cs typeface="Arial"/>
                </a:rPr>
                <a:t>Curva risultante</a:t>
              </a:r>
              <a:endParaRPr sz="1800" dirty="0">
                <a:solidFill>
                  <a:srgbClr val="002060"/>
                </a:solidFill>
                <a:cs typeface="Arial"/>
              </a:endParaRPr>
            </a:p>
          </p:txBody>
        </p:sp>
      </p:grpSp>
    </p:spTree>
    <p:extLst>
      <p:ext uri="{BB962C8B-B14F-4D97-AF65-F5344CB8AC3E}">
        <p14:creationId xmlns:p14="http://schemas.microsoft.com/office/powerpoint/2010/main" val="436985133"/>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5815</TotalTime>
  <Words>5527</Words>
  <Application>Microsoft Office PowerPoint</Application>
  <PresentationFormat>Widescreen</PresentationFormat>
  <Paragraphs>598</Paragraphs>
  <Slides>47</Slides>
  <Notes>0</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47</vt:i4>
      </vt:variant>
    </vt:vector>
  </HeadingPairs>
  <TitlesOfParts>
    <vt:vector size="55" baseType="lpstr">
      <vt:lpstr>Arial</vt:lpstr>
      <vt:lpstr>Calibri</vt:lpstr>
      <vt:lpstr>Calibri (Corpo)</vt:lpstr>
      <vt:lpstr>Calibri Light</vt:lpstr>
      <vt:lpstr>Symbol</vt:lpstr>
      <vt:lpstr>Times New Roman</vt:lpstr>
      <vt:lpstr>Wingdings</vt:lpstr>
      <vt:lpstr>Tema di Office</vt:lpstr>
      <vt:lpstr>Fire Safety Engineering Approccio Ingegneristico alla Sicurezza Antincendio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Grazie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Elementi di Polizia Giudiziaria</dc:title>
  <dc:creator>Salvator Gabriele Amato</dc:creator>
  <cp:lastModifiedBy>Francesco Scarito</cp:lastModifiedBy>
  <cp:revision>157</cp:revision>
  <dcterms:created xsi:type="dcterms:W3CDTF">2020-04-16T09:21:29Z</dcterms:created>
  <dcterms:modified xsi:type="dcterms:W3CDTF">2026-04-29T12:28:29Z</dcterms:modified>
</cp:coreProperties>
</file>